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B58-A88E-4410-AF71-FB66B875C6AD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D35-55BB-42EE-81A9-19A840D0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8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B58-A88E-4410-AF71-FB66B875C6AD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D35-55BB-42EE-81A9-19A840D0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4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B58-A88E-4410-AF71-FB66B875C6AD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D35-55BB-42EE-81A9-19A840D0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9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B58-A88E-4410-AF71-FB66B875C6AD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D35-55BB-42EE-81A9-19A840D0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B58-A88E-4410-AF71-FB66B875C6AD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D35-55BB-42EE-81A9-19A840D0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6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B58-A88E-4410-AF71-FB66B875C6AD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D35-55BB-42EE-81A9-19A840D0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5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B58-A88E-4410-AF71-FB66B875C6AD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D35-55BB-42EE-81A9-19A840D0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8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B58-A88E-4410-AF71-FB66B875C6AD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D35-55BB-42EE-81A9-19A840D0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3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B58-A88E-4410-AF71-FB66B875C6AD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D35-55BB-42EE-81A9-19A840D0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B58-A88E-4410-AF71-FB66B875C6AD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D35-55BB-42EE-81A9-19A840D0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2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B58-A88E-4410-AF71-FB66B875C6AD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D35-55BB-42EE-81A9-19A840D0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5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FB58-A88E-4410-AF71-FB66B875C6AD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25D35-55BB-42EE-81A9-19A840D06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5"/>
            <a:ext cx="10515600" cy="1325563"/>
          </a:xfrm>
        </p:spPr>
        <p:txBody>
          <a:bodyPr/>
          <a:lstStyle/>
          <a:p>
            <a:r>
              <a:rPr lang="en-US" dirty="0" smtClean="0"/>
              <a:t>Mapping ER diagrams to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022"/>
            <a:ext cx="10515600" cy="53274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ER model is convenient for representing an initial, high-level </a:t>
            </a:r>
            <a:r>
              <a:rPr lang="en-US" dirty="0" smtClean="0"/>
              <a:t>database design. Now we will see how we can translate an ER diagram into a collection of tables, that is, a relational database schema.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Entities to tables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entity is a real-world object with some attributes</a:t>
            </a:r>
            <a:r>
              <a:rPr lang="en-US" dirty="0" smtClean="0"/>
              <a:t>. We can map entities to tables by,</a:t>
            </a:r>
          </a:p>
          <a:p>
            <a:r>
              <a:rPr lang="en-US" dirty="0" smtClean="0"/>
              <a:t>Create table for each entity.</a:t>
            </a:r>
          </a:p>
          <a:p>
            <a:r>
              <a:rPr lang="en-US" dirty="0" smtClean="0"/>
              <a:t>Each attribute of the entity set becomes an attribute of the table, with their respective data types.</a:t>
            </a:r>
          </a:p>
          <a:p>
            <a:r>
              <a:rPr lang="en-US" dirty="0" smtClean="0"/>
              <a:t>Declare primary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7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626" y="618781"/>
            <a:ext cx="6140837" cy="366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7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4496"/>
            <a:ext cx="10515600" cy="58307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smtClean="0"/>
              <a:t>example, consider the “Employee” entity as shown below –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following SQL statement captures the above information,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13820" y="1941153"/>
            <a:ext cx="1173707" cy="559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37897" y="1446662"/>
            <a:ext cx="709684" cy="3684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sp>
        <p:nvSpPr>
          <p:cNvPr id="6" name="Oval 5"/>
          <p:cNvSpPr/>
          <p:nvPr/>
        </p:nvSpPr>
        <p:spPr>
          <a:xfrm>
            <a:off x="6476431" y="1385247"/>
            <a:ext cx="709684" cy="3684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13820" y="1125937"/>
            <a:ext cx="1096371" cy="4435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1"/>
            <a:endCxn id="5" idx="5"/>
          </p:cNvCxnSpPr>
          <p:nvPr/>
        </p:nvCxnSpPr>
        <p:spPr>
          <a:xfrm flipH="1" flipV="1">
            <a:off x="4143650" y="1761188"/>
            <a:ext cx="670170" cy="45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0"/>
            <a:endCxn id="7" idx="4"/>
          </p:cNvCxnSpPr>
          <p:nvPr/>
        </p:nvCxnSpPr>
        <p:spPr>
          <a:xfrm flipH="1" flipV="1">
            <a:off x="5362006" y="1569492"/>
            <a:ext cx="38668" cy="37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3"/>
            <a:endCxn id="6" idx="3"/>
          </p:cNvCxnSpPr>
          <p:nvPr/>
        </p:nvCxnSpPr>
        <p:spPr>
          <a:xfrm flipV="1">
            <a:off x="5987527" y="1699773"/>
            <a:ext cx="592835" cy="52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386" y="3824069"/>
            <a:ext cx="3404616" cy="18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0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0" y="460849"/>
            <a:ext cx="10575877" cy="600819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Relationships to tables</a:t>
            </a:r>
            <a:r>
              <a:rPr lang="en-US" dirty="0" smtClean="0"/>
              <a:t>:</a:t>
            </a:r>
          </a:p>
          <a:p>
            <a:r>
              <a:rPr lang="en-US" dirty="0"/>
              <a:t>Create table for a relationship</a:t>
            </a:r>
            <a:r>
              <a:rPr lang="en-US" dirty="0" smtClean="0"/>
              <a:t>.</a:t>
            </a:r>
          </a:p>
          <a:p>
            <a:r>
              <a:rPr lang="en-US" dirty="0"/>
              <a:t>Add the primary keys of all participating </a:t>
            </a:r>
            <a:r>
              <a:rPr lang="en-US" dirty="0" smtClean="0"/>
              <a:t>entities </a:t>
            </a:r>
            <a:r>
              <a:rPr lang="en-US" dirty="0"/>
              <a:t>as fields of table with their respective data types</a:t>
            </a:r>
            <a:r>
              <a:rPr lang="en-US" dirty="0" smtClean="0"/>
              <a:t>.</a:t>
            </a:r>
          </a:p>
          <a:p>
            <a:r>
              <a:rPr lang="en-US" dirty="0"/>
              <a:t>If relationship has any attribute, add each attribute as field of table</a:t>
            </a:r>
            <a:r>
              <a:rPr lang="en-US" dirty="0" smtClean="0"/>
              <a:t>.</a:t>
            </a:r>
          </a:p>
          <a:p>
            <a:r>
              <a:rPr lang="en-US" dirty="0"/>
              <a:t>Declare a primary key composing all the primary keys of participating </a:t>
            </a:r>
            <a:r>
              <a:rPr lang="en-US" dirty="0" smtClean="0"/>
              <a:t>entities.</a:t>
            </a:r>
          </a:p>
          <a:p>
            <a:r>
              <a:rPr lang="en-US" dirty="0"/>
              <a:t>Declare as foreign key fields the primary key attributes of each participating entity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example, consider the “Works_In” relationship as shown below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0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904" y="460849"/>
            <a:ext cx="10598623" cy="589900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SQL statement captures the above </a:t>
            </a:r>
            <a:r>
              <a:rPr lang="en-US" dirty="0" smtClean="0"/>
              <a:t>information,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4476465" y="1487606"/>
            <a:ext cx="2019869" cy="12828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Works_In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056831" y="1849271"/>
            <a:ext cx="1173707" cy="559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63186" y="1016757"/>
            <a:ext cx="709684" cy="3684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sp>
        <p:nvSpPr>
          <p:cNvPr id="7" name="Oval 6"/>
          <p:cNvSpPr/>
          <p:nvPr/>
        </p:nvSpPr>
        <p:spPr>
          <a:xfrm>
            <a:off x="2225151" y="812037"/>
            <a:ext cx="1096371" cy="4435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73803" y="982637"/>
            <a:ext cx="709684" cy="3684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Sex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0"/>
            <a:endCxn id="7" idx="4"/>
          </p:cNvCxnSpPr>
          <p:nvPr/>
        </p:nvCxnSpPr>
        <p:spPr>
          <a:xfrm flipV="1">
            <a:off x="2643685" y="1255592"/>
            <a:ext cx="129652" cy="59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3"/>
          </p:cNvCxnSpPr>
          <p:nvPr/>
        </p:nvCxnSpPr>
        <p:spPr>
          <a:xfrm flipV="1">
            <a:off x="3201822" y="1297163"/>
            <a:ext cx="575912" cy="55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5"/>
          </p:cNvCxnSpPr>
          <p:nvPr/>
        </p:nvCxnSpPr>
        <p:spPr>
          <a:xfrm flipH="1" flipV="1">
            <a:off x="1768939" y="1331283"/>
            <a:ext cx="456212" cy="51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94904" y="539082"/>
            <a:ext cx="1096371" cy="4435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since</a:t>
            </a:r>
            <a:endParaRPr lang="en-US" dirty="0"/>
          </a:p>
        </p:txBody>
      </p:sp>
      <p:cxnSp>
        <p:nvCxnSpPr>
          <p:cNvPr id="19" name="Straight Connector 18"/>
          <p:cNvCxnSpPr>
            <a:stCxn id="4" idx="0"/>
            <a:endCxn id="17" idx="4"/>
          </p:cNvCxnSpPr>
          <p:nvPr/>
        </p:nvCxnSpPr>
        <p:spPr>
          <a:xfrm flipV="1">
            <a:off x="5486400" y="982637"/>
            <a:ext cx="356690" cy="50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742261" y="1768012"/>
            <a:ext cx="1319852" cy="559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387418" y="887101"/>
            <a:ext cx="814885" cy="4100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did</a:t>
            </a:r>
            <a:endParaRPr lang="en-US" u="sng" dirty="0"/>
          </a:p>
        </p:txBody>
      </p:sp>
      <p:sp>
        <p:nvSpPr>
          <p:cNvPr id="22" name="Oval 21"/>
          <p:cNvSpPr/>
          <p:nvPr/>
        </p:nvSpPr>
        <p:spPr>
          <a:xfrm>
            <a:off x="8596734" y="812037"/>
            <a:ext cx="1203424" cy="4435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dnam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9853684" y="1405716"/>
            <a:ext cx="1203424" cy="4435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cxnSp>
        <p:nvCxnSpPr>
          <p:cNvPr id="25" name="Straight Connector 24"/>
          <p:cNvCxnSpPr>
            <a:endCxn id="21" idx="4"/>
          </p:cNvCxnSpPr>
          <p:nvPr/>
        </p:nvCxnSpPr>
        <p:spPr>
          <a:xfrm flipH="1" flipV="1">
            <a:off x="7794861" y="1297162"/>
            <a:ext cx="148136" cy="47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0"/>
          </p:cNvCxnSpPr>
          <p:nvPr/>
        </p:nvCxnSpPr>
        <p:spPr>
          <a:xfrm flipV="1">
            <a:off x="8402187" y="1235121"/>
            <a:ext cx="659926" cy="532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3"/>
            <a:endCxn id="23" idx="2"/>
          </p:cNvCxnSpPr>
          <p:nvPr/>
        </p:nvCxnSpPr>
        <p:spPr>
          <a:xfrm flipV="1">
            <a:off x="9062113" y="1627494"/>
            <a:ext cx="791571" cy="42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4" idx="1"/>
          </p:cNvCxnSpPr>
          <p:nvPr/>
        </p:nvCxnSpPr>
        <p:spPr>
          <a:xfrm>
            <a:off x="3230538" y="2129051"/>
            <a:ext cx="12459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3"/>
          </p:cNvCxnSpPr>
          <p:nvPr/>
        </p:nvCxnSpPr>
        <p:spPr>
          <a:xfrm flipV="1">
            <a:off x="6496334" y="2129050"/>
            <a:ext cx="124592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30538" y="2047791"/>
            <a:ext cx="1355110" cy="15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387151" y="2031868"/>
            <a:ext cx="1355110" cy="15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411" y="4234786"/>
            <a:ext cx="5631356" cy="19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0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48" y="378961"/>
            <a:ext cx="10515600" cy="6076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the relationship “Manages” as shown below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table corresponding to Manages has the attributes </a:t>
            </a:r>
            <a:r>
              <a:rPr lang="en-US" i="1" dirty="0" smtClean="0"/>
              <a:t>ID, </a:t>
            </a:r>
            <a:r>
              <a:rPr lang="en-US" i="1" dirty="0"/>
              <a:t>did, since</a:t>
            </a:r>
            <a:r>
              <a:rPr lang="en-US" dirty="0"/>
              <a:t>. However, </a:t>
            </a:r>
            <a:r>
              <a:rPr lang="en-US" dirty="0" smtClean="0"/>
              <a:t>because each </a:t>
            </a:r>
            <a:r>
              <a:rPr lang="en-US" dirty="0"/>
              <a:t>department has at most one manager, no two </a:t>
            </a:r>
            <a:r>
              <a:rPr lang="en-US" dirty="0" smtClean="0"/>
              <a:t>records can </a:t>
            </a:r>
            <a:r>
              <a:rPr lang="en-US" dirty="0"/>
              <a:t>have the </a:t>
            </a:r>
            <a:r>
              <a:rPr lang="en-US" dirty="0" smtClean="0"/>
              <a:t>same </a:t>
            </a:r>
            <a:r>
              <a:rPr lang="en-US" i="1" dirty="0" smtClean="0"/>
              <a:t>did</a:t>
            </a:r>
            <a:r>
              <a:rPr lang="en-US" dirty="0" smtClean="0"/>
              <a:t> </a:t>
            </a:r>
            <a:r>
              <a:rPr lang="en-US" dirty="0"/>
              <a:t>value but differ on the </a:t>
            </a:r>
            <a:r>
              <a:rPr lang="en-US" dirty="0" smtClean="0"/>
              <a:t>ID value.</a:t>
            </a:r>
          </a:p>
          <a:p>
            <a:r>
              <a:rPr lang="en-US" dirty="0" smtClean="0"/>
              <a:t>Hence </a:t>
            </a:r>
            <a:r>
              <a:rPr lang="en-US" i="1" dirty="0" smtClean="0"/>
              <a:t>did </a:t>
            </a:r>
            <a:r>
              <a:rPr lang="en-US" dirty="0"/>
              <a:t>is itself a key for </a:t>
            </a:r>
            <a:r>
              <a:rPr lang="en-US" dirty="0" smtClean="0"/>
              <a:t>Manages and not the set </a:t>
            </a:r>
            <a:r>
              <a:rPr lang="en-US" i="1" dirty="0" smtClean="0"/>
              <a:t>ID, did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Diamond 3"/>
          <p:cNvSpPr/>
          <p:nvPr/>
        </p:nvSpPr>
        <p:spPr>
          <a:xfrm>
            <a:off x="4490113" y="1849271"/>
            <a:ext cx="2019869" cy="12828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052138" y="2207903"/>
            <a:ext cx="1173707" cy="559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4250" y="2201078"/>
            <a:ext cx="1319852" cy="559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20286" y="1297162"/>
            <a:ext cx="709684" cy="3684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sp>
        <p:nvSpPr>
          <p:cNvPr id="8" name="Oval 7"/>
          <p:cNvSpPr/>
          <p:nvPr/>
        </p:nvSpPr>
        <p:spPr>
          <a:xfrm>
            <a:off x="2182541" y="1146406"/>
            <a:ext cx="1096371" cy="4435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46642" y="1297162"/>
            <a:ext cx="709684" cy="3684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0290" y="1037852"/>
            <a:ext cx="1096371" cy="4435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since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05287" y="1318274"/>
            <a:ext cx="814885" cy="4100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did</a:t>
            </a:r>
            <a:endParaRPr lang="en-US" u="sng" dirty="0"/>
          </a:p>
        </p:txBody>
      </p:sp>
      <p:sp>
        <p:nvSpPr>
          <p:cNvPr id="12" name="Oval 11"/>
          <p:cNvSpPr/>
          <p:nvPr/>
        </p:nvSpPr>
        <p:spPr>
          <a:xfrm>
            <a:off x="8474974" y="1180521"/>
            <a:ext cx="1203424" cy="4435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dnam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658943" y="1714684"/>
            <a:ext cx="1203424" cy="4435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cxnSp>
        <p:nvCxnSpPr>
          <p:cNvPr id="15" name="Straight Connector 14"/>
          <p:cNvCxnSpPr>
            <a:endCxn id="7" idx="5"/>
          </p:cNvCxnSpPr>
          <p:nvPr/>
        </p:nvCxnSpPr>
        <p:spPr>
          <a:xfrm flipH="1" flipV="1">
            <a:off x="1826039" y="1611688"/>
            <a:ext cx="356502" cy="58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0"/>
            <a:endCxn id="8" idx="4"/>
          </p:cNvCxnSpPr>
          <p:nvPr/>
        </p:nvCxnSpPr>
        <p:spPr>
          <a:xfrm flipV="1">
            <a:off x="2638992" y="1589961"/>
            <a:ext cx="91735" cy="61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3"/>
          </p:cNvCxnSpPr>
          <p:nvPr/>
        </p:nvCxnSpPr>
        <p:spPr>
          <a:xfrm flipV="1">
            <a:off x="3037888" y="1611688"/>
            <a:ext cx="612685" cy="58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716237" y="1481407"/>
            <a:ext cx="322238" cy="48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4"/>
          </p:cNvCxnSpPr>
          <p:nvPr/>
        </p:nvCxnSpPr>
        <p:spPr>
          <a:xfrm flipH="1" flipV="1">
            <a:off x="7812730" y="1728335"/>
            <a:ext cx="136023" cy="472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0"/>
          </p:cNvCxnSpPr>
          <p:nvPr/>
        </p:nvCxnSpPr>
        <p:spPr>
          <a:xfrm flipV="1">
            <a:off x="8434176" y="1589961"/>
            <a:ext cx="436527" cy="61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13" idx="3"/>
          </p:cNvCxnSpPr>
          <p:nvPr/>
        </p:nvCxnSpPr>
        <p:spPr>
          <a:xfrm flipV="1">
            <a:off x="9094102" y="2093282"/>
            <a:ext cx="741078" cy="387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3"/>
            <a:endCxn id="4" idx="1"/>
          </p:cNvCxnSpPr>
          <p:nvPr/>
        </p:nvCxnSpPr>
        <p:spPr>
          <a:xfrm>
            <a:off x="3225845" y="2487683"/>
            <a:ext cx="1264268" cy="3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6" idx="1"/>
          </p:cNvCxnSpPr>
          <p:nvPr/>
        </p:nvCxnSpPr>
        <p:spPr>
          <a:xfrm flipV="1">
            <a:off x="6509982" y="2480858"/>
            <a:ext cx="1264268" cy="9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25845" y="2568942"/>
            <a:ext cx="13734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403217" y="2410862"/>
            <a:ext cx="1371033" cy="9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7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488143"/>
            <a:ext cx="10653215" cy="59399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Manages relation can be defined using the following SQL statement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Consider the university ER model discussed in slide 13 of Day 2. Let us translate this ER diagram into a relational model by writing the SQL statements. </a:t>
            </a:r>
          </a:p>
          <a:p>
            <a:pPr marL="0" indent="0">
              <a:buNone/>
            </a:pPr>
            <a:r>
              <a:rPr lang="en-US" dirty="0" smtClean="0"/>
              <a:t>Let us import the ER diagram for convenience.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036" y="1170865"/>
            <a:ext cx="6112622" cy="210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1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05" y="409788"/>
            <a:ext cx="10460094" cy="589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4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56" y="501791"/>
            <a:ext cx="10515600" cy="5748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SQL statements captures the required information,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21" y="1208324"/>
            <a:ext cx="3399147" cy="485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0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71" y="590632"/>
            <a:ext cx="6124474" cy="56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360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Mapping ER diagrams to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ER diagrams to tables</dc:title>
  <dc:creator>Suhas Jagadish</dc:creator>
  <cp:lastModifiedBy>Suhas Jagadish</cp:lastModifiedBy>
  <cp:revision>13</cp:revision>
  <dcterms:created xsi:type="dcterms:W3CDTF">2016-06-26T22:16:32Z</dcterms:created>
  <dcterms:modified xsi:type="dcterms:W3CDTF">2016-06-28T19:01:51Z</dcterms:modified>
</cp:coreProperties>
</file>