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2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ECF7-28FF-483C-9D65-7A68BD20796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569B-646A-4490-8494-A5C2320B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25" y="0"/>
            <a:ext cx="10515600" cy="1325563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184590"/>
            <a:ext cx="10822674" cy="5162124"/>
          </a:xfrm>
        </p:spPr>
        <p:txBody>
          <a:bodyPr/>
          <a:lstStyle/>
          <a:p>
            <a:r>
              <a:rPr lang="en-US" dirty="0" smtClean="0"/>
              <a:t>The SQL SELECT statement is used to fetch the data(records) from a database table. </a:t>
            </a:r>
          </a:p>
          <a:p>
            <a:r>
              <a:rPr lang="en-US" dirty="0" smtClean="0"/>
              <a:t>The returned records are in the form of a table. </a:t>
            </a:r>
          </a:p>
          <a:p>
            <a:r>
              <a:rPr lang="en-US" dirty="0" smtClean="0"/>
              <a:t>The basic syntax of SELECT is,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Here, column1, column2...are the fields of a table whose values 	you want to fetch. </a:t>
            </a:r>
          </a:p>
          <a:p>
            <a:r>
              <a:rPr lang="en-US" dirty="0" smtClean="0"/>
              <a:t>If you want to fetch all the fields available in the table, then you can use the following syntax: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50" y="3190748"/>
            <a:ext cx="5668824" cy="67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50" y="5991153"/>
            <a:ext cx="3875569" cy="3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501791"/>
            <a:ext cx="10886149" cy="5817121"/>
          </a:xfrm>
        </p:spPr>
        <p:txBody>
          <a:bodyPr/>
          <a:lstStyle/>
          <a:p>
            <a:r>
              <a:rPr lang="en-US" dirty="0" smtClean="0"/>
              <a:t>Coming back to our STUDENT table, let us consider a query which yields all the student records whose tuition starts with a 2.	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smtClean="0"/>
              <a:t>Another example can be a query which contains all student records whose Name has a ‘o’ in the second position.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0" y="2099460"/>
            <a:ext cx="3084518" cy="52700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74" y="2099460"/>
            <a:ext cx="4690898" cy="935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00" y="5002333"/>
            <a:ext cx="3004850" cy="591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374" y="5002333"/>
            <a:ext cx="4846020" cy="9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7" y="488143"/>
            <a:ext cx="10762397" cy="59672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us look at few more examples with our STUDENTS table to make the concepts clear.  Assume that STUDENTS table has the below information,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the names of all the students whose age is greater than 18 and tuition is less than 3000.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1" y="1520304"/>
            <a:ext cx="6373648" cy="2197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92" y="5409417"/>
            <a:ext cx="3425906" cy="800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02" y="5409417"/>
            <a:ext cx="1101403" cy="8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7" y="474498"/>
            <a:ext cx="10735101" cy="5912654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student details </a:t>
            </a:r>
            <a:r>
              <a:rPr lang="en-US" dirty="0"/>
              <a:t>whose </a:t>
            </a:r>
            <a:r>
              <a:rPr lang="en-US" dirty="0" smtClean="0"/>
              <a:t>gpa is </a:t>
            </a:r>
            <a:r>
              <a:rPr lang="en-US" dirty="0"/>
              <a:t>greater than </a:t>
            </a:r>
            <a:r>
              <a:rPr lang="en-US" dirty="0" smtClean="0"/>
              <a:t>3.4 or tuition greater </a:t>
            </a:r>
            <a:r>
              <a:rPr lang="en-US" dirty="0"/>
              <a:t>than 3000.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  <a:endParaRPr lang="en-US" u="sng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the student details whose name ends with an ‘s’.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72" y="1919429"/>
            <a:ext cx="3772151" cy="605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205" y="1919429"/>
            <a:ext cx="4497015" cy="1110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72" y="5100637"/>
            <a:ext cx="3123111" cy="563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447" y="5100637"/>
            <a:ext cx="4748671" cy="7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488143"/>
            <a:ext cx="10863618" cy="5953599"/>
          </a:xfrm>
        </p:spPr>
        <p:txBody>
          <a:bodyPr/>
          <a:lstStyle/>
          <a:p>
            <a:r>
              <a:rPr lang="en-US" dirty="0" smtClean="0"/>
              <a:t>Find the ID, Name and Age of all the students whose name contains ‘o’ at the second position and ends with a ‘s’, or who is aged more than 20.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Find the details of all the students whose tuition contains a ‘50’ in the value and whose gpa is 3.5 or more.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00" y="2039059"/>
            <a:ext cx="3697819" cy="745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98" y="2039059"/>
            <a:ext cx="3909302" cy="992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300" y="4986053"/>
            <a:ext cx="4447181" cy="515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939" y="4986053"/>
            <a:ext cx="4625797" cy="6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61" y="447200"/>
            <a:ext cx="10598624" cy="5926303"/>
          </a:xfrm>
        </p:spPr>
        <p:txBody>
          <a:bodyPr/>
          <a:lstStyle/>
          <a:p>
            <a:r>
              <a:rPr lang="en-US" dirty="0" smtClean="0"/>
              <a:t>Consider the example that we discussed in the first slide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Following is an example, which would fetch Sid, Name and Age fields of the above STUDENT table: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7" y="1283954"/>
            <a:ext cx="5968551" cy="1377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02" y="4599676"/>
            <a:ext cx="3686380" cy="783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366" y="4599676"/>
            <a:ext cx="3104511" cy="125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2" y="501791"/>
            <a:ext cx="10890914" cy="5980896"/>
          </a:xfrm>
        </p:spPr>
        <p:txBody>
          <a:bodyPr/>
          <a:lstStyle/>
          <a:p>
            <a:r>
              <a:rPr lang="en-US" dirty="0" smtClean="0"/>
              <a:t>If we want to fetch all the fields of STUDENT table, then we use the following query: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WHERE clause can be used to select specific records from the table.</a:t>
            </a:r>
          </a:p>
          <a:p>
            <a:r>
              <a:rPr lang="en-US" dirty="0" smtClean="0"/>
              <a:t>We can specify a condition using comparison or logical operators like &gt;, &lt;, =, etc.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29" y="2082918"/>
            <a:ext cx="3169739" cy="332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25" y="2082918"/>
            <a:ext cx="4458007" cy="1028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724" y="5612698"/>
            <a:ext cx="4694427" cy="564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29" y="5612698"/>
            <a:ext cx="2722659" cy="5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7" y="433554"/>
            <a:ext cx="10885227" cy="596724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important to note that all the strings should be given inside single quotes </a:t>
            </a:r>
            <a:r>
              <a:rPr lang="en-US" dirty="0" smtClean="0"/>
              <a:t>('') </a:t>
            </a:r>
            <a:r>
              <a:rPr lang="en-US" dirty="0"/>
              <a:t>where as numeric values should be given without any quote as in </a:t>
            </a:r>
            <a:r>
              <a:rPr lang="en-US" dirty="0" smtClean="0"/>
              <a:t>below example: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AND and OR operators</a:t>
            </a:r>
            <a:r>
              <a:rPr lang="en-US" dirty="0" smtClean="0"/>
              <a:t>:</a:t>
            </a:r>
          </a:p>
          <a:p>
            <a:r>
              <a:rPr lang="en-US" dirty="0"/>
              <a:t>The SQL AND and OR operators are used to combine </a:t>
            </a:r>
            <a:r>
              <a:rPr lang="en-US" dirty="0" smtClean="0"/>
              <a:t>multiple conditions </a:t>
            </a:r>
            <a:r>
              <a:rPr lang="en-US" dirty="0"/>
              <a:t>to narrow data in an SQL statement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These operators enables us to make multiple comparisons with different operators in the same SQL statement.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33" y="2381863"/>
            <a:ext cx="2697015" cy="527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1" y="2235821"/>
            <a:ext cx="4531413" cy="8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3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529088"/>
            <a:ext cx="10822673" cy="5871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AND operator </a:t>
            </a:r>
            <a:r>
              <a:rPr lang="en-US" dirty="0" smtClean="0"/>
              <a:t>is used to combine </a:t>
            </a:r>
            <a:r>
              <a:rPr lang="en-US" dirty="0"/>
              <a:t>multiple conditions in an SQL statement's </a:t>
            </a:r>
            <a:r>
              <a:rPr lang="en-US" dirty="0" smtClean="0"/>
              <a:t>WHERE </a:t>
            </a:r>
            <a:r>
              <a:rPr lang="en-US" dirty="0"/>
              <a:t>clause</a:t>
            </a:r>
            <a:r>
              <a:rPr lang="en-US" dirty="0" smtClean="0"/>
              <a:t>.</a:t>
            </a:r>
          </a:p>
          <a:p>
            <a:r>
              <a:rPr lang="en-US" dirty="0"/>
              <a:t>The basic syntax of AND operator with WHERE </a:t>
            </a:r>
            <a:r>
              <a:rPr lang="en-US" dirty="0" smtClean="0"/>
              <a:t>clause is,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the query to be executed, </a:t>
            </a:r>
            <a:r>
              <a:rPr lang="en-US" dirty="0"/>
              <a:t>all </a:t>
            </a:r>
            <a:r>
              <a:rPr lang="en-US" dirty="0" smtClean="0"/>
              <a:t>the conditions </a:t>
            </a:r>
            <a:r>
              <a:rPr lang="en-US" dirty="0"/>
              <a:t>separated by the AND must be </a:t>
            </a:r>
            <a:r>
              <a:rPr lang="en-US" dirty="0" smtClean="0"/>
              <a:t>TRUE. 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03" y="2202833"/>
            <a:ext cx="7455994" cy="908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03" y="5498673"/>
            <a:ext cx="3816859" cy="59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639" y="5498673"/>
            <a:ext cx="4337481" cy="5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8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447201"/>
            <a:ext cx="10830636" cy="595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OR operator is similar to AND operator but for the query to be executed, </a:t>
            </a:r>
            <a:r>
              <a:rPr lang="en-US" dirty="0"/>
              <a:t>any ONE of the conditions separated by the OR must be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basic syntax of OR operator with WHERE clause is,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example, consider the below query,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We see all 3 records in the resultant table because each row has either Age = 18 or gpa &gt; 3.5 (First 2 rows satisfies the Age = 18 condition and the last row satisfies the gpa &gt; 3.5 condition).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75" y="1746331"/>
            <a:ext cx="6148958" cy="748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75" y="3793903"/>
            <a:ext cx="3208093" cy="522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612" y="3748970"/>
            <a:ext cx="4063102" cy="9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9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6" y="392610"/>
            <a:ext cx="10972800" cy="614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LIKE</a:t>
            </a:r>
            <a:r>
              <a:rPr lang="en-US" dirty="0" smtClean="0"/>
              <a:t>:</a:t>
            </a:r>
          </a:p>
          <a:p>
            <a:r>
              <a:rPr lang="en-US" dirty="0" smtClean="0"/>
              <a:t>SQL provides support for pattern matching through the LIKE operator. </a:t>
            </a:r>
          </a:p>
          <a:p>
            <a:r>
              <a:rPr lang="en-US" dirty="0" smtClean="0"/>
              <a:t>LIKE clause is used to compare or match a value to similar values using two wildcard operators -</a:t>
            </a:r>
          </a:p>
          <a:p>
            <a:pPr marL="0" indent="0">
              <a:buNone/>
            </a:pPr>
            <a:r>
              <a:rPr lang="en-US" dirty="0" smtClean="0"/>
              <a:t>	1) The percent sign(%)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The underscore(_)</a:t>
            </a:r>
          </a:p>
          <a:p>
            <a:r>
              <a:rPr lang="en-US" dirty="0" smtClean="0"/>
              <a:t>The percent sign(%) represents zero, one, or multiple arbitrary characters and underscore(_) represents exactly one, arbitrary character. </a:t>
            </a:r>
          </a:p>
          <a:p>
            <a:r>
              <a:rPr lang="en-US" dirty="0" smtClean="0"/>
              <a:t>These wildcard operators can be used in combinations.</a:t>
            </a:r>
          </a:p>
          <a:p>
            <a:r>
              <a:rPr lang="en-US" dirty="0" smtClean="0"/>
              <a:t>The basic syntax for LIKE clause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57" y="5392286"/>
            <a:ext cx="4939392" cy="8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460849"/>
            <a:ext cx="10707806" cy="6035486"/>
          </a:xfrm>
        </p:spPr>
        <p:txBody>
          <a:bodyPr/>
          <a:lstStyle/>
          <a:p>
            <a:r>
              <a:rPr lang="en-US" dirty="0" smtClean="0"/>
              <a:t>The LIKE condition can be '</a:t>
            </a:r>
            <a:r>
              <a:rPr lang="en-US" dirty="0" smtClean="0">
                <a:solidFill>
                  <a:schemeClr val="accent1"/>
                </a:solidFill>
              </a:rPr>
              <a:t>%XXX%</a:t>
            </a:r>
            <a:r>
              <a:rPr lang="en-US" dirty="0" smtClean="0"/>
              <a:t>' or '</a:t>
            </a:r>
            <a:r>
              <a:rPr lang="en-US" dirty="0" smtClean="0">
                <a:solidFill>
                  <a:schemeClr val="accent1"/>
                </a:solidFill>
              </a:rPr>
              <a:t>XXX_</a:t>
            </a:r>
            <a:r>
              <a:rPr lang="en-US" dirty="0" smtClean="0"/>
              <a:t>' or '</a:t>
            </a:r>
            <a:r>
              <a:rPr lang="en-US" dirty="0" smtClean="0">
                <a:solidFill>
                  <a:schemeClr val="accent1"/>
                </a:solidFill>
              </a:rPr>
              <a:t>%XXX%</a:t>
            </a:r>
            <a:r>
              <a:rPr lang="en-US" dirty="0" smtClean="0"/>
              <a:t>' or '</a:t>
            </a:r>
            <a:r>
              <a:rPr lang="en-US" dirty="0" smtClean="0">
                <a:solidFill>
                  <a:schemeClr val="accent1"/>
                </a:solidFill>
              </a:rPr>
              <a:t>_XXX</a:t>
            </a:r>
            <a:r>
              <a:rPr lang="en-US" dirty="0" smtClean="0"/>
              <a:t>' or any of % and _ combinations at any place. Here </a:t>
            </a:r>
            <a:r>
              <a:rPr lang="en-US" dirty="0" smtClean="0">
                <a:solidFill>
                  <a:schemeClr val="accent1"/>
                </a:solidFill>
              </a:rPr>
              <a:t>XXX</a:t>
            </a:r>
            <a:r>
              <a:rPr lang="en-US" dirty="0" smtClean="0"/>
              <a:t> could be any numeric or string value. </a:t>
            </a:r>
          </a:p>
          <a:p>
            <a:r>
              <a:rPr lang="en-US" dirty="0" smtClean="0"/>
              <a:t>In order to better explain the LIKE operator, </a:t>
            </a:r>
            <a:r>
              <a:rPr lang="en-US" dirty="0"/>
              <a:t>l</a:t>
            </a:r>
            <a:r>
              <a:rPr lang="en-US" dirty="0" smtClean="0"/>
              <a:t>et us introduce few additional records and another field to our STUDENTS table called “Tuition”, which describes the tuition paid by each student. </a:t>
            </a:r>
          </a:p>
          <a:p>
            <a:r>
              <a:rPr lang="en-US" dirty="0" smtClean="0"/>
              <a:t>Our STUDENTS table would now look like,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85" y="3744888"/>
            <a:ext cx="6475210" cy="22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6" y="283427"/>
            <a:ext cx="10776045" cy="6253850"/>
          </a:xfrm>
        </p:spPr>
        <p:txBody>
          <a:bodyPr>
            <a:normAutofit/>
          </a:bodyPr>
          <a:lstStyle/>
          <a:p>
            <a:r>
              <a:rPr lang="en-US" dirty="0" smtClean="0"/>
              <a:t>Below are few examples </a:t>
            </a:r>
            <a:r>
              <a:rPr lang="en-US" dirty="0"/>
              <a:t>showing WHERE part having different LIKE clause with '%' and '_' operators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 is an extremely useful operator while searching for records in a database. Imagine a case where you need to find all the student names whose first name is John. You can use something like,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	WHERE Name LIKE ‘John%’</a:t>
            </a:r>
            <a:r>
              <a:rPr lang="en-US" dirty="0" smtClean="0"/>
              <a:t>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" y="1438347"/>
            <a:ext cx="10243341" cy="29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457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</dc:title>
  <dc:creator>Suhas Jagadish</dc:creator>
  <cp:lastModifiedBy>Suhas Jagadish</cp:lastModifiedBy>
  <cp:revision>31</cp:revision>
  <dcterms:created xsi:type="dcterms:W3CDTF">2016-07-03T17:41:14Z</dcterms:created>
  <dcterms:modified xsi:type="dcterms:W3CDTF">2016-07-04T20:13:04Z</dcterms:modified>
</cp:coreProperties>
</file>