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25C47D-FECD-4286-B011-0755A959877C}" type="datetimeFigureOut">
              <a:rPr lang="en-US" smtClean="0"/>
              <a:t>7/4/2016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6782E-CEB6-4B76-AF12-8632F5C12DE3}" type="slidenum">
              <a:rPr lang="en-US" smtClean="0"/>
              <a:t>‹#›</a:t>
            </a:fld>
            <a:endParaRPr lang="en-US"/>
          </a:p>
        </p:txBody>
      </p:sp>
    </p:spTree>
    <p:extLst>
      <p:ext uri="{BB962C8B-B14F-4D97-AF65-F5344CB8AC3E}">
        <p14:creationId xmlns:p14="http://schemas.microsoft.com/office/powerpoint/2010/main" val="615099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25C47D-FECD-4286-B011-0755A959877C}" type="datetimeFigureOut">
              <a:rPr lang="en-US" smtClean="0"/>
              <a:t>7/4/2016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6782E-CEB6-4B76-AF12-8632F5C12DE3}" type="slidenum">
              <a:rPr lang="en-US" smtClean="0"/>
              <a:t>‹#›</a:t>
            </a:fld>
            <a:endParaRPr lang="en-US"/>
          </a:p>
        </p:txBody>
      </p:sp>
    </p:spTree>
    <p:extLst>
      <p:ext uri="{BB962C8B-B14F-4D97-AF65-F5344CB8AC3E}">
        <p14:creationId xmlns:p14="http://schemas.microsoft.com/office/powerpoint/2010/main" val="904944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25C47D-FECD-4286-B011-0755A959877C}" type="datetimeFigureOut">
              <a:rPr lang="en-US" smtClean="0"/>
              <a:t>7/4/2016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6782E-CEB6-4B76-AF12-8632F5C12DE3}" type="slidenum">
              <a:rPr lang="en-US" smtClean="0"/>
              <a:t>‹#›</a:t>
            </a:fld>
            <a:endParaRPr lang="en-US"/>
          </a:p>
        </p:txBody>
      </p:sp>
    </p:spTree>
    <p:extLst>
      <p:ext uri="{BB962C8B-B14F-4D97-AF65-F5344CB8AC3E}">
        <p14:creationId xmlns:p14="http://schemas.microsoft.com/office/powerpoint/2010/main" val="2452382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25C47D-FECD-4286-B011-0755A959877C}" type="datetimeFigureOut">
              <a:rPr lang="en-US" smtClean="0"/>
              <a:t>7/4/2016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6782E-CEB6-4B76-AF12-8632F5C12DE3}" type="slidenum">
              <a:rPr lang="en-US" smtClean="0"/>
              <a:t>‹#›</a:t>
            </a:fld>
            <a:endParaRPr lang="en-US"/>
          </a:p>
        </p:txBody>
      </p:sp>
    </p:spTree>
    <p:extLst>
      <p:ext uri="{BB962C8B-B14F-4D97-AF65-F5344CB8AC3E}">
        <p14:creationId xmlns:p14="http://schemas.microsoft.com/office/powerpoint/2010/main" val="3112216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25C47D-FECD-4286-B011-0755A959877C}" type="datetimeFigureOut">
              <a:rPr lang="en-US" smtClean="0"/>
              <a:t>7/4/2016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6782E-CEB6-4B76-AF12-8632F5C12DE3}" type="slidenum">
              <a:rPr lang="en-US" smtClean="0"/>
              <a:t>‹#›</a:t>
            </a:fld>
            <a:endParaRPr lang="en-US"/>
          </a:p>
        </p:txBody>
      </p:sp>
    </p:spTree>
    <p:extLst>
      <p:ext uri="{BB962C8B-B14F-4D97-AF65-F5344CB8AC3E}">
        <p14:creationId xmlns:p14="http://schemas.microsoft.com/office/powerpoint/2010/main" val="3521532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25C47D-FECD-4286-B011-0755A959877C}" type="datetimeFigureOut">
              <a:rPr lang="en-US" smtClean="0"/>
              <a:t>7/4/2016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96782E-CEB6-4B76-AF12-8632F5C12DE3}" type="slidenum">
              <a:rPr lang="en-US" smtClean="0"/>
              <a:t>‹#›</a:t>
            </a:fld>
            <a:endParaRPr lang="en-US"/>
          </a:p>
        </p:txBody>
      </p:sp>
    </p:spTree>
    <p:extLst>
      <p:ext uri="{BB962C8B-B14F-4D97-AF65-F5344CB8AC3E}">
        <p14:creationId xmlns:p14="http://schemas.microsoft.com/office/powerpoint/2010/main" val="1358961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25C47D-FECD-4286-B011-0755A959877C}" type="datetimeFigureOut">
              <a:rPr lang="en-US" smtClean="0"/>
              <a:t>7/4/2016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96782E-CEB6-4B76-AF12-8632F5C12DE3}" type="slidenum">
              <a:rPr lang="en-US" smtClean="0"/>
              <a:t>‹#›</a:t>
            </a:fld>
            <a:endParaRPr lang="en-US"/>
          </a:p>
        </p:txBody>
      </p:sp>
    </p:spTree>
    <p:extLst>
      <p:ext uri="{BB962C8B-B14F-4D97-AF65-F5344CB8AC3E}">
        <p14:creationId xmlns:p14="http://schemas.microsoft.com/office/powerpoint/2010/main" val="1221975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25C47D-FECD-4286-B011-0755A959877C}" type="datetimeFigureOut">
              <a:rPr lang="en-US" smtClean="0"/>
              <a:t>7/4/2016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96782E-CEB6-4B76-AF12-8632F5C12DE3}" type="slidenum">
              <a:rPr lang="en-US" smtClean="0"/>
              <a:t>‹#›</a:t>
            </a:fld>
            <a:endParaRPr lang="en-US"/>
          </a:p>
        </p:txBody>
      </p:sp>
    </p:spTree>
    <p:extLst>
      <p:ext uri="{BB962C8B-B14F-4D97-AF65-F5344CB8AC3E}">
        <p14:creationId xmlns:p14="http://schemas.microsoft.com/office/powerpoint/2010/main" val="309790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25C47D-FECD-4286-B011-0755A959877C}" type="datetimeFigureOut">
              <a:rPr lang="en-US" smtClean="0"/>
              <a:t>7/4/2016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96782E-CEB6-4B76-AF12-8632F5C12DE3}" type="slidenum">
              <a:rPr lang="en-US" smtClean="0"/>
              <a:t>‹#›</a:t>
            </a:fld>
            <a:endParaRPr lang="en-US"/>
          </a:p>
        </p:txBody>
      </p:sp>
    </p:spTree>
    <p:extLst>
      <p:ext uri="{BB962C8B-B14F-4D97-AF65-F5344CB8AC3E}">
        <p14:creationId xmlns:p14="http://schemas.microsoft.com/office/powerpoint/2010/main" val="1657020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25C47D-FECD-4286-B011-0755A959877C}" type="datetimeFigureOut">
              <a:rPr lang="en-US" smtClean="0"/>
              <a:t>7/4/2016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96782E-CEB6-4B76-AF12-8632F5C12DE3}" type="slidenum">
              <a:rPr lang="en-US" smtClean="0"/>
              <a:t>‹#›</a:t>
            </a:fld>
            <a:endParaRPr lang="en-US"/>
          </a:p>
        </p:txBody>
      </p:sp>
    </p:spTree>
    <p:extLst>
      <p:ext uri="{BB962C8B-B14F-4D97-AF65-F5344CB8AC3E}">
        <p14:creationId xmlns:p14="http://schemas.microsoft.com/office/powerpoint/2010/main" val="267696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25C47D-FECD-4286-B011-0755A959877C}" type="datetimeFigureOut">
              <a:rPr lang="en-US" smtClean="0"/>
              <a:t>7/4/2016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96782E-CEB6-4B76-AF12-8632F5C12DE3}" type="slidenum">
              <a:rPr lang="en-US" smtClean="0"/>
              <a:t>‹#›</a:t>
            </a:fld>
            <a:endParaRPr lang="en-US"/>
          </a:p>
        </p:txBody>
      </p:sp>
    </p:spTree>
    <p:extLst>
      <p:ext uri="{BB962C8B-B14F-4D97-AF65-F5344CB8AC3E}">
        <p14:creationId xmlns:p14="http://schemas.microsoft.com/office/powerpoint/2010/main" val="610981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25C47D-FECD-4286-B011-0755A959877C}" type="datetimeFigureOut">
              <a:rPr lang="en-US" smtClean="0"/>
              <a:t>7/4/2016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96782E-CEB6-4B76-AF12-8632F5C12DE3}" type="slidenum">
              <a:rPr lang="en-US" smtClean="0"/>
              <a:t>‹#›</a:t>
            </a:fld>
            <a:endParaRPr lang="en-US"/>
          </a:p>
        </p:txBody>
      </p:sp>
    </p:spTree>
    <p:extLst>
      <p:ext uri="{BB962C8B-B14F-4D97-AF65-F5344CB8AC3E}">
        <p14:creationId xmlns:p14="http://schemas.microsoft.com/office/powerpoint/2010/main" val="35911986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569" y="160408"/>
            <a:ext cx="10515600" cy="1325563"/>
          </a:xfrm>
        </p:spPr>
        <p:txBody>
          <a:bodyPr/>
          <a:lstStyle/>
          <a:p>
            <a:r>
              <a:rPr lang="en-US" dirty="0" smtClean="0"/>
              <a:t>Joins in SQL</a:t>
            </a:r>
            <a:endParaRPr lang="en-US" dirty="0"/>
          </a:p>
        </p:txBody>
      </p:sp>
      <p:sp>
        <p:nvSpPr>
          <p:cNvPr id="3" name="Content Placeholder 2"/>
          <p:cNvSpPr>
            <a:spLocks noGrp="1"/>
          </p:cNvSpPr>
          <p:nvPr>
            <p:ph idx="1"/>
          </p:nvPr>
        </p:nvSpPr>
        <p:spPr>
          <a:xfrm>
            <a:off x="762569" y="1485971"/>
            <a:ext cx="10666862" cy="4860237"/>
          </a:xfrm>
        </p:spPr>
        <p:txBody>
          <a:bodyPr/>
          <a:lstStyle/>
          <a:p>
            <a:r>
              <a:rPr lang="en-US" dirty="0" smtClean="0"/>
              <a:t>The SQL JOIN clause is used to combine records from two or more tables in a database. </a:t>
            </a:r>
          </a:p>
          <a:p>
            <a:r>
              <a:rPr lang="en-US" dirty="0" smtClean="0"/>
              <a:t>Remember the foreign key constraint that we discussed during Day 4 of the course. Also remember that the foreign key in the referencing table is the primary key of the referenced table, i.e., </a:t>
            </a:r>
            <a:r>
              <a:rPr lang="en-US" i="1" dirty="0" smtClean="0"/>
              <a:t>values are common to both tables</a:t>
            </a:r>
            <a:r>
              <a:rPr lang="en-US" dirty="0" smtClean="0"/>
              <a:t>. </a:t>
            </a:r>
          </a:p>
          <a:p>
            <a:r>
              <a:rPr lang="en-US" dirty="0" smtClean="0"/>
              <a:t>Using the foreign key concept, we can retrieve records from multiple tables by joining them.</a:t>
            </a:r>
          </a:p>
          <a:p>
            <a:r>
              <a:rPr lang="en-US" dirty="0" smtClean="0"/>
              <a:t>Hence, a Join can be defined as a medium for combining fields from two or more tables, </a:t>
            </a:r>
            <a:r>
              <a:rPr lang="en-US" i="1" dirty="0" smtClean="0"/>
              <a:t>using the values common to each table</a:t>
            </a:r>
            <a:r>
              <a:rPr lang="en-US" dirty="0" smtClean="0"/>
              <a:t>. </a:t>
            </a:r>
            <a:endParaRPr lang="en-US" dirty="0"/>
          </a:p>
        </p:txBody>
      </p:sp>
    </p:spTree>
    <p:extLst>
      <p:ext uri="{BB962C8B-B14F-4D97-AF65-F5344CB8AC3E}">
        <p14:creationId xmlns:p14="http://schemas.microsoft.com/office/powerpoint/2010/main" val="3996282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4426" y="370290"/>
            <a:ext cx="10762397" cy="6423646"/>
          </a:xfrm>
        </p:spPr>
        <p:txBody>
          <a:bodyPr/>
          <a:lstStyle/>
          <a:p>
            <a:r>
              <a:rPr lang="en-US" dirty="0" smtClean="0"/>
              <a:t>RIGHT JOIN between STUDENTS and COURSES table would look like, </a:t>
            </a:r>
            <a:endParaRPr lang="en-US" dirty="0" smtClean="0"/>
          </a:p>
          <a:p>
            <a:pPr marL="0" indent="0">
              <a:buNone/>
            </a:pPr>
            <a:r>
              <a:rPr lang="en-US" dirty="0"/>
              <a:t>	</a:t>
            </a:r>
            <a:r>
              <a:rPr lang="en-US" u="sng" dirty="0" smtClean="0"/>
              <a:t>QUERY</a:t>
            </a:r>
          </a:p>
          <a:p>
            <a:pPr marL="0" indent="0">
              <a:buNone/>
            </a:pPr>
            <a:endParaRPr lang="en-US" dirty="0"/>
          </a:p>
          <a:p>
            <a:pPr marL="0" indent="0">
              <a:buNone/>
            </a:pPr>
            <a:endParaRPr lang="en-US" dirty="0" smtClean="0"/>
          </a:p>
          <a:p>
            <a:pPr marL="0" indent="0">
              <a:buNone/>
            </a:pPr>
            <a:r>
              <a:rPr lang="en-US" dirty="0"/>
              <a:t>	</a:t>
            </a:r>
            <a:r>
              <a:rPr lang="en-US" u="sng" dirty="0" smtClean="0"/>
              <a:t>RESULT</a:t>
            </a:r>
          </a:p>
          <a:p>
            <a:pPr marL="0" indent="0">
              <a:buNone/>
            </a:pPr>
            <a:endParaRPr lang="en-US" u="sng" dirty="0"/>
          </a:p>
          <a:p>
            <a:pPr marL="0" indent="0">
              <a:buNone/>
            </a:pPr>
            <a:endParaRPr lang="en-US" u="sng" dirty="0" smtClean="0"/>
          </a:p>
          <a:p>
            <a:r>
              <a:rPr lang="en-US" dirty="0" smtClean="0"/>
              <a:t>There are no NULL values in the resultant table since all the records of COURSES(right) table match with the records of STUDENTS(left) table. </a:t>
            </a:r>
            <a:endParaRPr lang="en-US" dirty="0"/>
          </a:p>
          <a:p>
            <a:r>
              <a:rPr lang="en-US" dirty="0" smtClean="0"/>
              <a:t>Pictorially, a RIGHT JOIN would look like, </a:t>
            </a:r>
          </a:p>
        </p:txBody>
      </p:sp>
      <p:pic>
        <p:nvPicPr>
          <p:cNvPr id="4" name="Picture 3"/>
          <p:cNvPicPr>
            <a:picLocks noChangeAspect="1"/>
          </p:cNvPicPr>
          <p:nvPr/>
        </p:nvPicPr>
        <p:blipFill>
          <a:blip r:embed="rId2"/>
          <a:stretch>
            <a:fillRect/>
          </a:stretch>
        </p:blipFill>
        <p:spPr>
          <a:xfrm>
            <a:off x="3915626" y="995727"/>
            <a:ext cx="6762699" cy="939989"/>
          </a:xfrm>
          <a:prstGeom prst="rect">
            <a:avLst/>
          </a:prstGeom>
        </p:spPr>
      </p:pic>
      <p:pic>
        <p:nvPicPr>
          <p:cNvPr id="5" name="Picture 4"/>
          <p:cNvPicPr>
            <a:picLocks noChangeAspect="1"/>
          </p:cNvPicPr>
          <p:nvPr/>
        </p:nvPicPr>
        <p:blipFill>
          <a:blip r:embed="rId3"/>
          <a:stretch>
            <a:fillRect/>
          </a:stretch>
        </p:blipFill>
        <p:spPr>
          <a:xfrm>
            <a:off x="3915626" y="2213176"/>
            <a:ext cx="4562761" cy="1580900"/>
          </a:xfrm>
          <a:prstGeom prst="rect">
            <a:avLst/>
          </a:prstGeom>
        </p:spPr>
      </p:pic>
      <p:pic>
        <p:nvPicPr>
          <p:cNvPr id="6" name="Picture 5"/>
          <p:cNvPicPr>
            <a:picLocks noChangeAspect="1"/>
          </p:cNvPicPr>
          <p:nvPr/>
        </p:nvPicPr>
        <p:blipFill>
          <a:blip r:embed="rId4"/>
          <a:stretch>
            <a:fillRect/>
          </a:stretch>
        </p:blipFill>
        <p:spPr>
          <a:xfrm>
            <a:off x="4106910" y="5288986"/>
            <a:ext cx="2219325" cy="1504950"/>
          </a:xfrm>
          <a:prstGeom prst="rect">
            <a:avLst/>
          </a:prstGeom>
        </p:spPr>
      </p:pic>
    </p:spTree>
    <p:extLst>
      <p:ext uri="{BB962C8B-B14F-4D97-AF65-F5344CB8AC3E}">
        <p14:creationId xmlns:p14="http://schemas.microsoft.com/office/powerpoint/2010/main" val="1998779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8073" y="378961"/>
            <a:ext cx="10857932" cy="6293371"/>
          </a:xfrm>
        </p:spPr>
        <p:txBody>
          <a:bodyPr/>
          <a:lstStyle/>
          <a:p>
            <a:pPr marL="0" indent="0">
              <a:buNone/>
            </a:pPr>
            <a:r>
              <a:rPr lang="en-US" u="sng" dirty="0" smtClean="0"/>
              <a:t>FULL JOIN</a:t>
            </a:r>
            <a:r>
              <a:rPr lang="en-US" dirty="0" smtClean="0"/>
              <a:t>:</a:t>
            </a:r>
          </a:p>
          <a:p>
            <a:r>
              <a:rPr lang="en-US" dirty="0" smtClean="0"/>
              <a:t>The FULL JOIN keyword returns all records from the left table (table1) and from the right table (table2).</a:t>
            </a:r>
          </a:p>
          <a:p>
            <a:r>
              <a:rPr lang="en-US" dirty="0" smtClean="0"/>
              <a:t>The resultant table will contain all records from both tables, and NULLs for missing matches on either side.</a:t>
            </a:r>
          </a:p>
          <a:p>
            <a:r>
              <a:rPr lang="en-US" dirty="0" smtClean="0"/>
              <a:t>Basically a FULL JOIN combines the results of both LEFT and RIGHT joins.</a:t>
            </a:r>
          </a:p>
          <a:p>
            <a:r>
              <a:rPr lang="en-US" dirty="0" smtClean="0"/>
              <a:t>The basic syntax of FULL JOIN is,</a:t>
            </a:r>
          </a:p>
          <a:p>
            <a:pPr marL="0" indent="0">
              <a:buNone/>
            </a:pPr>
            <a:endParaRPr lang="en-US" dirty="0"/>
          </a:p>
          <a:p>
            <a:pPr marL="0" indent="0">
              <a:buNone/>
            </a:pPr>
            <a:endParaRPr lang="en-US" dirty="0" smtClean="0"/>
          </a:p>
          <a:p>
            <a:r>
              <a:rPr lang="en-US" dirty="0" smtClean="0"/>
              <a:t>Pictorially, a FULL JOIN would look like, </a:t>
            </a:r>
          </a:p>
          <a:p>
            <a:pPr marL="0" indent="0">
              <a:buNone/>
            </a:pPr>
            <a:endParaRPr lang="en-US" dirty="0" smtClean="0"/>
          </a:p>
          <a:p>
            <a:endParaRPr lang="en-US" dirty="0" smtClean="0"/>
          </a:p>
          <a:p>
            <a:pPr marL="0" indent="0">
              <a:buNone/>
            </a:pPr>
            <a:endParaRPr lang="en-US" dirty="0" smtClean="0"/>
          </a:p>
        </p:txBody>
      </p:sp>
      <p:pic>
        <p:nvPicPr>
          <p:cNvPr id="4" name="Picture 3"/>
          <p:cNvPicPr>
            <a:picLocks noChangeAspect="1"/>
          </p:cNvPicPr>
          <p:nvPr/>
        </p:nvPicPr>
        <p:blipFill>
          <a:blip r:embed="rId2"/>
          <a:stretch>
            <a:fillRect/>
          </a:stretch>
        </p:blipFill>
        <p:spPr>
          <a:xfrm>
            <a:off x="1744566" y="3691364"/>
            <a:ext cx="5278959" cy="948876"/>
          </a:xfrm>
          <a:prstGeom prst="rect">
            <a:avLst/>
          </a:prstGeom>
        </p:spPr>
      </p:pic>
      <p:pic>
        <p:nvPicPr>
          <p:cNvPr id="5" name="Picture 4"/>
          <p:cNvPicPr>
            <a:picLocks noChangeAspect="1"/>
          </p:cNvPicPr>
          <p:nvPr/>
        </p:nvPicPr>
        <p:blipFill>
          <a:blip r:embed="rId3"/>
          <a:stretch>
            <a:fillRect/>
          </a:stretch>
        </p:blipFill>
        <p:spPr>
          <a:xfrm>
            <a:off x="4115439" y="5262633"/>
            <a:ext cx="2105025" cy="1409700"/>
          </a:xfrm>
          <a:prstGeom prst="rect">
            <a:avLst/>
          </a:prstGeom>
        </p:spPr>
      </p:pic>
    </p:spTree>
    <p:extLst>
      <p:ext uri="{BB962C8B-B14F-4D97-AF65-F5344CB8AC3E}">
        <p14:creationId xmlns:p14="http://schemas.microsoft.com/office/powerpoint/2010/main" val="4054152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4301" y="324371"/>
            <a:ext cx="11158183" cy="6308441"/>
          </a:xfrm>
        </p:spPr>
        <p:txBody>
          <a:bodyPr>
            <a:normAutofit fontScale="92500" lnSpcReduction="20000"/>
          </a:bodyPr>
          <a:lstStyle/>
          <a:p>
            <a:r>
              <a:rPr lang="en-US" dirty="0" smtClean="0"/>
              <a:t>FULL JOIN between STUDENTS and COURSES table would look like,</a:t>
            </a:r>
          </a:p>
          <a:p>
            <a:pPr marL="0" indent="0">
              <a:buNone/>
            </a:pPr>
            <a:endParaRPr lang="en-US" dirty="0"/>
          </a:p>
          <a:p>
            <a:pPr marL="0" indent="0">
              <a:buNone/>
            </a:pPr>
            <a:r>
              <a:rPr lang="en-US" dirty="0" smtClean="0"/>
              <a:t>	</a:t>
            </a:r>
            <a:r>
              <a:rPr lang="en-US" u="sng" dirty="0" smtClean="0"/>
              <a:t>QUERY</a:t>
            </a:r>
          </a:p>
          <a:p>
            <a:pPr marL="0" indent="0">
              <a:buNone/>
            </a:pPr>
            <a:endParaRPr lang="en-US" dirty="0"/>
          </a:p>
          <a:p>
            <a:pPr marL="0" indent="0">
              <a:buNone/>
            </a:pPr>
            <a:endParaRPr lang="en-US" dirty="0" smtClean="0"/>
          </a:p>
          <a:p>
            <a:pPr marL="0" indent="0">
              <a:buNone/>
            </a:pPr>
            <a:r>
              <a:rPr lang="en-US" dirty="0"/>
              <a:t>	</a:t>
            </a:r>
            <a:endParaRPr lang="en-US" dirty="0" smtClean="0"/>
          </a:p>
          <a:p>
            <a:pPr marL="0" indent="0">
              <a:buNone/>
            </a:pPr>
            <a:r>
              <a:rPr lang="en-US" dirty="0" smtClean="0"/>
              <a:t>	</a:t>
            </a:r>
            <a:r>
              <a:rPr lang="en-US" u="sng" dirty="0" smtClean="0"/>
              <a:t>RESULT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endParaRPr lang="en-US" dirty="0" smtClean="0"/>
          </a:p>
          <a:p>
            <a:r>
              <a:rPr lang="en-US" dirty="0" smtClean="0"/>
              <a:t>As you can see, there are duplicate records in the resultant table since FULL JOIN combines the result of LEFT JOIN and RIGHT JOIN. However duplicates can be eliminated using other statements, which will be discussed in further classes. </a:t>
            </a:r>
            <a:endParaRPr lang="en-US" dirty="0"/>
          </a:p>
        </p:txBody>
      </p:sp>
      <p:pic>
        <p:nvPicPr>
          <p:cNvPr id="4" name="Picture 3"/>
          <p:cNvPicPr>
            <a:picLocks noChangeAspect="1"/>
          </p:cNvPicPr>
          <p:nvPr/>
        </p:nvPicPr>
        <p:blipFill>
          <a:blip r:embed="rId2"/>
          <a:stretch>
            <a:fillRect/>
          </a:stretch>
        </p:blipFill>
        <p:spPr>
          <a:xfrm>
            <a:off x="3760101" y="1032750"/>
            <a:ext cx="7243928" cy="971408"/>
          </a:xfrm>
          <a:prstGeom prst="rect">
            <a:avLst/>
          </a:prstGeom>
        </p:spPr>
      </p:pic>
      <p:pic>
        <p:nvPicPr>
          <p:cNvPr id="5" name="Picture 4"/>
          <p:cNvPicPr>
            <a:picLocks noChangeAspect="1"/>
          </p:cNvPicPr>
          <p:nvPr/>
        </p:nvPicPr>
        <p:blipFill>
          <a:blip r:embed="rId3"/>
          <a:stretch>
            <a:fillRect/>
          </a:stretch>
        </p:blipFill>
        <p:spPr>
          <a:xfrm>
            <a:off x="3760101" y="2295169"/>
            <a:ext cx="4611515" cy="3122992"/>
          </a:xfrm>
          <a:prstGeom prst="rect">
            <a:avLst/>
          </a:prstGeom>
        </p:spPr>
      </p:pic>
    </p:spTree>
    <p:extLst>
      <p:ext uri="{BB962C8B-B14F-4D97-AF65-F5344CB8AC3E}">
        <p14:creationId xmlns:p14="http://schemas.microsoft.com/office/powerpoint/2010/main" val="2119086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7949" y="460847"/>
            <a:ext cx="10857932" cy="6158316"/>
          </a:xfrm>
        </p:spPr>
        <p:txBody>
          <a:bodyPr>
            <a:normAutofit/>
          </a:bodyPr>
          <a:lstStyle/>
          <a:p>
            <a:r>
              <a:rPr lang="en-US" dirty="0" smtClean="0"/>
              <a:t>Let us consider our STUDENTS table and add another table named COURSES, which has the student IDs as the foreign key. </a:t>
            </a:r>
          </a:p>
          <a:p>
            <a:r>
              <a:rPr lang="en-US" dirty="0" smtClean="0"/>
              <a:t>In order to join two tables, we need values that are common to both the tables. In this case, the student IDs are common to both tables. </a:t>
            </a:r>
          </a:p>
          <a:p>
            <a:pPr marL="0" indent="0">
              <a:buNone/>
            </a:pPr>
            <a:r>
              <a:rPr lang="en-US" dirty="0" smtClean="0"/>
              <a:t>	</a:t>
            </a:r>
            <a:r>
              <a:rPr lang="en-US" u="sng" dirty="0" smtClean="0"/>
              <a:t>STUDENTS</a:t>
            </a:r>
            <a:r>
              <a:rPr lang="en-US" dirty="0" smtClean="0"/>
              <a:t>						</a:t>
            </a:r>
            <a:r>
              <a:rPr lang="en-US" u="sng" dirty="0" smtClean="0"/>
              <a:t>COURSES</a:t>
            </a:r>
            <a:r>
              <a:rPr lang="en-US" dirty="0" smtClean="0"/>
              <a:t>	</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endParaRPr lang="en-US" dirty="0" smtClean="0"/>
          </a:p>
          <a:p>
            <a:r>
              <a:rPr lang="en-US" dirty="0" smtClean="0"/>
              <a:t>You may question why some students are not present in the COURSES table but have a gpa recorded. The limited data is just to explain the concepts but in general all students will enroll for courses.</a:t>
            </a:r>
          </a:p>
        </p:txBody>
      </p:sp>
      <p:pic>
        <p:nvPicPr>
          <p:cNvPr id="4" name="Picture 3"/>
          <p:cNvPicPr>
            <a:picLocks noChangeAspect="1"/>
          </p:cNvPicPr>
          <p:nvPr/>
        </p:nvPicPr>
        <p:blipFill>
          <a:blip r:embed="rId2"/>
          <a:stretch>
            <a:fillRect/>
          </a:stretch>
        </p:blipFill>
        <p:spPr>
          <a:xfrm>
            <a:off x="797256" y="3030833"/>
            <a:ext cx="4948556" cy="1718587"/>
          </a:xfrm>
          <a:prstGeom prst="rect">
            <a:avLst/>
          </a:prstGeom>
        </p:spPr>
      </p:pic>
      <p:pic>
        <p:nvPicPr>
          <p:cNvPr id="5" name="Picture 4"/>
          <p:cNvPicPr>
            <a:picLocks noChangeAspect="1"/>
          </p:cNvPicPr>
          <p:nvPr/>
        </p:nvPicPr>
        <p:blipFill>
          <a:blip r:embed="rId3"/>
          <a:stretch>
            <a:fillRect/>
          </a:stretch>
        </p:blipFill>
        <p:spPr>
          <a:xfrm>
            <a:off x="6658658" y="3030833"/>
            <a:ext cx="5145077" cy="1700734"/>
          </a:xfrm>
          <a:prstGeom prst="rect">
            <a:avLst/>
          </a:prstGeom>
        </p:spPr>
      </p:pic>
    </p:spTree>
    <p:extLst>
      <p:ext uri="{BB962C8B-B14F-4D97-AF65-F5344CB8AC3E}">
        <p14:creationId xmlns:p14="http://schemas.microsoft.com/office/powerpoint/2010/main" val="3707947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4427" y="474497"/>
            <a:ext cx="10816988" cy="6076428"/>
          </a:xfrm>
        </p:spPr>
        <p:txBody>
          <a:bodyPr/>
          <a:lstStyle/>
          <a:p>
            <a:r>
              <a:rPr lang="en-US" dirty="0" smtClean="0"/>
              <a:t>The basic syntax to join two tables is,</a:t>
            </a:r>
          </a:p>
          <a:p>
            <a:pPr marL="0" indent="0">
              <a:buNone/>
            </a:pPr>
            <a:endParaRPr lang="en-US" dirty="0"/>
          </a:p>
          <a:p>
            <a:pPr marL="0" indent="0">
              <a:buNone/>
            </a:pPr>
            <a:endParaRPr lang="en-US" dirty="0" smtClean="0"/>
          </a:p>
          <a:p>
            <a:pPr marL="0" indent="0">
              <a:buNone/>
            </a:pPr>
            <a:endParaRPr lang="en-US" dirty="0"/>
          </a:p>
          <a:p>
            <a:r>
              <a:rPr lang="en-US" dirty="0" smtClean="0"/>
              <a:t>Since Sid in STUDENTS table and Stud_ID in COURSES table have values in common, we use them to join both the tables using the below query,</a:t>
            </a:r>
          </a:p>
          <a:p>
            <a:pPr marL="0" indent="0">
              <a:buNone/>
            </a:pPr>
            <a:r>
              <a:rPr lang="en-US" dirty="0"/>
              <a:t>	</a:t>
            </a:r>
            <a:endParaRPr lang="en-US" dirty="0" smtClean="0"/>
          </a:p>
          <a:p>
            <a:pPr marL="0" indent="0">
              <a:buNone/>
            </a:pPr>
            <a:r>
              <a:rPr lang="en-US" dirty="0"/>
              <a:t>	</a:t>
            </a:r>
            <a:r>
              <a:rPr lang="en-US" u="sng" dirty="0" smtClean="0"/>
              <a:t>Query</a:t>
            </a:r>
            <a:r>
              <a:rPr lang="en-US" dirty="0" smtClean="0"/>
              <a:t>						</a:t>
            </a:r>
          </a:p>
          <a:p>
            <a:pPr marL="0" indent="0">
              <a:buNone/>
            </a:pPr>
            <a:endParaRPr lang="en-US" dirty="0" smtClean="0"/>
          </a:p>
          <a:p>
            <a:pPr marL="0" indent="0">
              <a:buNone/>
            </a:pPr>
            <a:endParaRPr lang="en-US" dirty="0" smtClean="0"/>
          </a:p>
          <a:p>
            <a:pPr marL="0" indent="0">
              <a:buNone/>
            </a:pPr>
            <a:r>
              <a:rPr lang="en-US" dirty="0"/>
              <a:t>	</a:t>
            </a:r>
            <a:r>
              <a:rPr lang="en-US" u="sng" dirty="0" smtClean="0"/>
              <a:t>Result</a:t>
            </a:r>
          </a:p>
        </p:txBody>
      </p:sp>
      <p:pic>
        <p:nvPicPr>
          <p:cNvPr id="5" name="Picture 4"/>
          <p:cNvPicPr>
            <a:picLocks noChangeAspect="1"/>
          </p:cNvPicPr>
          <p:nvPr/>
        </p:nvPicPr>
        <p:blipFill>
          <a:blip r:embed="rId2"/>
          <a:stretch>
            <a:fillRect/>
          </a:stretch>
        </p:blipFill>
        <p:spPr>
          <a:xfrm>
            <a:off x="1292130" y="1188135"/>
            <a:ext cx="6418855" cy="834603"/>
          </a:xfrm>
          <a:prstGeom prst="rect">
            <a:avLst/>
          </a:prstGeom>
        </p:spPr>
      </p:pic>
      <p:pic>
        <p:nvPicPr>
          <p:cNvPr id="6" name="Picture 5"/>
          <p:cNvPicPr>
            <a:picLocks noChangeAspect="1"/>
          </p:cNvPicPr>
          <p:nvPr/>
        </p:nvPicPr>
        <p:blipFill>
          <a:blip r:embed="rId3"/>
          <a:stretch>
            <a:fillRect/>
          </a:stretch>
        </p:blipFill>
        <p:spPr>
          <a:xfrm>
            <a:off x="3557657" y="3712972"/>
            <a:ext cx="7419039" cy="790789"/>
          </a:xfrm>
          <a:prstGeom prst="rect">
            <a:avLst/>
          </a:prstGeom>
        </p:spPr>
      </p:pic>
      <p:pic>
        <p:nvPicPr>
          <p:cNvPr id="7" name="Picture 6"/>
          <p:cNvPicPr>
            <a:picLocks noChangeAspect="1"/>
          </p:cNvPicPr>
          <p:nvPr/>
        </p:nvPicPr>
        <p:blipFill>
          <a:blip r:embed="rId4"/>
          <a:stretch>
            <a:fillRect/>
          </a:stretch>
        </p:blipFill>
        <p:spPr>
          <a:xfrm>
            <a:off x="3557657" y="4970025"/>
            <a:ext cx="4562761" cy="1580900"/>
          </a:xfrm>
          <a:prstGeom prst="rect">
            <a:avLst/>
          </a:prstGeom>
        </p:spPr>
      </p:pic>
    </p:spTree>
    <p:extLst>
      <p:ext uri="{BB962C8B-B14F-4D97-AF65-F5344CB8AC3E}">
        <p14:creationId xmlns:p14="http://schemas.microsoft.com/office/powerpoint/2010/main" val="1783346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153" y="146761"/>
            <a:ext cx="10515600" cy="1325563"/>
          </a:xfrm>
        </p:spPr>
        <p:txBody>
          <a:bodyPr/>
          <a:lstStyle/>
          <a:p>
            <a:r>
              <a:rPr lang="en-US" dirty="0" smtClean="0"/>
              <a:t>Join Types:</a:t>
            </a:r>
            <a:endParaRPr lang="en-US" dirty="0"/>
          </a:p>
        </p:txBody>
      </p:sp>
      <p:sp>
        <p:nvSpPr>
          <p:cNvPr id="3" name="Content Placeholder 2"/>
          <p:cNvSpPr>
            <a:spLocks noGrp="1"/>
          </p:cNvSpPr>
          <p:nvPr>
            <p:ph idx="1"/>
          </p:nvPr>
        </p:nvSpPr>
        <p:spPr>
          <a:xfrm>
            <a:off x="701153" y="1364776"/>
            <a:ext cx="10789693" cy="5063320"/>
          </a:xfrm>
        </p:spPr>
        <p:txBody>
          <a:bodyPr/>
          <a:lstStyle/>
          <a:p>
            <a:r>
              <a:rPr lang="en-US" dirty="0" smtClean="0"/>
              <a:t>There are different types of joins available in SQL:</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r>
              <a:rPr lang="en-US" dirty="0" smtClean="0"/>
              <a:t>We shall see the differences between each of these joins and how they work, using the STUDENTS and COURSES tables. </a:t>
            </a:r>
            <a:endParaRPr lang="en-US" dirty="0"/>
          </a:p>
        </p:txBody>
      </p:sp>
      <p:pic>
        <p:nvPicPr>
          <p:cNvPr id="5" name="Picture 4"/>
          <p:cNvPicPr>
            <a:picLocks noChangeAspect="1"/>
          </p:cNvPicPr>
          <p:nvPr/>
        </p:nvPicPr>
        <p:blipFill>
          <a:blip r:embed="rId2"/>
          <a:stretch>
            <a:fillRect/>
          </a:stretch>
        </p:blipFill>
        <p:spPr>
          <a:xfrm>
            <a:off x="1525136" y="2140021"/>
            <a:ext cx="7868371" cy="2391035"/>
          </a:xfrm>
          <a:prstGeom prst="rect">
            <a:avLst/>
          </a:prstGeom>
        </p:spPr>
      </p:pic>
    </p:spTree>
    <p:extLst>
      <p:ext uri="{BB962C8B-B14F-4D97-AF65-F5344CB8AC3E}">
        <p14:creationId xmlns:p14="http://schemas.microsoft.com/office/powerpoint/2010/main" val="167494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6314" y="542735"/>
            <a:ext cx="10694158" cy="5707939"/>
          </a:xfrm>
        </p:spPr>
        <p:txBody>
          <a:bodyPr/>
          <a:lstStyle/>
          <a:p>
            <a:pPr marL="0" indent="0">
              <a:buNone/>
            </a:pPr>
            <a:r>
              <a:rPr lang="en-US" u="sng" dirty="0" smtClean="0"/>
              <a:t>INNER JOIN</a:t>
            </a:r>
            <a:r>
              <a:rPr lang="en-US" dirty="0" smtClean="0"/>
              <a:t>:</a:t>
            </a:r>
          </a:p>
          <a:p>
            <a:r>
              <a:rPr lang="en-US" dirty="0" smtClean="0"/>
              <a:t>Also referred to as EQUI JOIN, INNER JOIN is the most frequently used type of join. </a:t>
            </a:r>
          </a:p>
          <a:p>
            <a:r>
              <a:rPr lang="en-US" dirty="0" smtClean="0"/>
              <a:t>The INNER JOIN keyword selects all rows from both tables as long as there is a match between the columns in both tables i.e., </a:t>
            </a:r>
            <a:r>
              <a:rPr lang="en-US" i="1" dirty="0" smtClean="0"/>
              <a:t>values common to both tables</a:t>
            </a:r>
            <a:r>
              <a:rPr lang="en-US" dirty="0" smtClean="0"/>
              <a:t>. </a:t>
            </a:r>
          </a:p>
          <a:p>
            <a:r>
              <a:rPr lang="en-US" dirty="0" smtClean="0"/>
              <a:t>Ideally INNER JOIN works exactly the same way as the basic join that we discussed in slide 3, just the syntax differs. </a:t>
            </a:r>
          </a:p>
          <a:p>
            <a:r>
              <a:rPr lang="en-US" dirty="0" smtClean="0"/>
              <a:t>The basic syntax of INNER JOIN is, </a:t>
            </a:r>
          </a:p>
          <a:p>
            <a:pPr marL="0" indent="0">
              <a:buNone/>
            </a:pPr>
            <a:endParaRPr lang="en-US" dirty="0" smtClean="0"/>
          </a:p>
          <a:p>
            <a:endParaRPr lang="en-US" dirty="0"/>
          </a:p>
        </p:txBody>
      </p:sp>
      <p:pic>
        <p:nvPicPr>
          <p:cNvPr id="4" name="Picture 3"/>
          <p:cNvPicPr>
            <a:picLocks noChangeAspect="1"/>
          </p:cNvPicPr>
          <p:nvPr/>
        </p:nvPicPr>
        <p:blipFill>
          <a:blip r:embed="rId2"/>
          <a:stretch>
            <a:fillRect/>
          </a:stretch>
        </p:blipFill>
        <p:spPr>
          <a:xfrm>
            <a:off x="1771864" y="4788587"/>
            <a:ext cx="6366869" cy="1079950"/>
          </a:xfrm>
          <a:prstGeom prst="rect">
            <a:avLst/>
          </a:prstGeom>
        </p:spPr>
      </p:pic>
    </p:spTree>
    <p:extLst>
      <p:ext uri="{BB962C8B-B14F-4D97-AF65-F5344CB8AC3E}">
        <p14:creationId xmlns:p14="http://schemas.microsoft.com/office/powerpoint/2010/main" val="2038065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0779" y="474497"/>
            <a:ext cx="10912522" cy="6128728"/>
          </a:xfrm>
        </p:spPr>
        <p:txBody>
          <a:bodyPr/>
          <a:lstStyle/>
          <a:p>
            <a:r>
              <a:rPr lang="en-US" dirty="0" smtClean="0"/>
              <a:t>We can join the STUDENTS and COURSES table using INNER JOIN as, </a:t>
            </a:r>
          </a:p>
          <a:p>
            <a:pPr marL="0" indent="0">
              <a:buNone/>
            </a:pPr>
            <a:endParaRPr lang="en-US" dirty="0" smtClean="0"/>
          </a:p>
          <a:p>
            <a:pPr marL="0" indent="0">
              <a:buNone/>
            </a:pPr>
            <a:r>
              <a:rPr lang="en-US" dirty="0"/>
              <a:t>	</a:t>
            </a:r>
            <a:r>
              <a:rPr lang="en-US" u="sng" dirty="0" smtClean="0"/>
              <a:t>QUERY</a:t>
            </a:r>
          </a:p>
          <a:p>
            <a:pPr marL="0" indent="0">
              <a:buNone/>
            </a:pPr>
            <a:endParaRPr lang="en-US" dirty="0"/>
          </a:p>
          <a:p>
            <a:pPr marL="0" indent="0">
              <a:buNone/>
            </a:pPr>
            <a:endParaRPr lang="en-US" dirty="0" smtClean="0"/>
          </a:p>
          <a:p>
            <a:pPr marL="0" indent="0">
              <a:buNone/>
            </a:pPr>
            <a:r>
              <a:rPr lang="en-US" dirty="0"/>
              <a:t>	</a:t>
            </a:r>
            <a:r>
              <a:rPr lang="en-US" u="sng" dirty="0" smtClean="0"/>
              <a:t>RESULT</a:t>
            </a:r>
          </a:p>
          <a:p>
            <a:pPr marL="0" indent="0">
              <a:buNone/>
            </a:pPr>
            <a:endParaRPr lang="en-US" u="sng" dirty="0"/>
          </a:p>
          <a:p>
            <a:pPr marL="0" indent="0">
              <a:buNone/>
            </a:pPr>
            <a:endParaRPr lang="en-US" u="sng" dirty="0" smtClean="0"/>
          </a:p>
          <a:p>
            <a:r>
              <a:rPr lang="en-US" dirty="0" smtClean="0"/>
              <a:t>A pictorial representation of INNER JOIN would look something like,</a:t>
            </a:r>
          </a:p>
          <a:p>
            <a:endParaRPr lang="en-US" dirty="0"/>
          </a:p>
        </p:txBody>
      </p:sp>
      <p:pic>
        <p:nvPicPr>
          <p:cNvPr id="4" name="Picture 3"/>
          <p:cNvPicPr>
            <a:picLocks noChangeAspect="1"/>
          </p:cNvPicPr>
          <p:nvPr/>
        </p:nvPicPr>
        <p:blipFill>
          <a:blip r:embed="rId2"/>
          <a:stretch>
            <a:fillRect/>
          </a:stretch>
        </p:blipFill>
        <p:spPr>
          <a:xfrm>
            <a:off x="4297765" y="1271587"/>
            <a:ext cx="6642104" cy="884759"/>
          </a:xfrm>
          <a:prstGeom prst="rect">
            <a:avLst/>
          </a:prstGeom>
        </p:spPr>
      </p:pic>
      <p:pic>
        <p:nvPicPr>
          <p:cNvPr id="5" name="Picture 4"/>
          <p:cNvPicPr>
            <a:picLocks noChangeAspect="1"/>
          </p:cNvPicPr>
          <p:nvPr/>
        </p:nvPicPr>
        <p:blipFill>
          <a:blip r:embed="rId3"/>
          <a:stretch>
            <a:fillRect/>
          </a:stretch>
        </p:blipFill>
        <p:spPr>
          <a:xfrm>
            <a:off x="4297765" y="2670377"/>
            <a:ext cx="4562761" cy="1580900"/>
          </a:xfrm>
          <a:prstGeom prst="rect">
            <a:avLst/>
          </a:prstGeom>
        </p:spPr>
      </p:pic>
      <p:pic>
        <p:nvPicPr>
          <p:cNvPr id="6" name="Picture 5"/>
          <p:cNvPicPr>
            <a:picLocks noChangeAspect="1"/>
          </p:cNvPicPr>
          <p:nvPr/>
        </p:nvPicPr>
        <p:blipFill>
          <a:blip r:embed="rId4"/>
          <a:stretch>
            <a:fillRect/>
          </a:stretch>
        </p:blipFill>
        <p:spPr>
          <a:xfrm>
            <a:off x="3823363" y="5098275"/>
            <a:ext cx="2457450" cy="1504950"/>
          </a:xfrm>
          <a:prstGeom prst="rect">
            <a:avLst/>
          </a:prstGeom>
        </p:spPr>
      </p:pic>
    </p:spTree>
    <p:extLst>
      <p:ext uri="{BB962C8B-B14F-4D97-AF65-F5344CB8AC3E}">
        <p14:creationId xmlns:p14="http://schemas.microsoft.com/office/powerpoint/2010/main" val="1443579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1722" y="515440"/>
            <a:ext cx="10830635" cy="5980894"/>
          </a:xfrm>
        </p:spPr>
        <p:txBody>
          <a:bodyPr/>
          <a:lstStyle/>
          <a:p>
            <a:pPr marL="0" indent="0">
              <a:buNone/>
            </a:pPr>
            <a:r>
              <a:rPr lang="en-US" u="sng" dirty="0" smtClean="0"/>
              <a:t>LEFT JOIN</a:t>
            </a:r>
            <a:r>
              <a:rPr lang="en-US" dirty="0" smtClean="0"/>
              <a:t>:</a:t>
            </a:r>
          </a:p>
          <a:p>
            <a:r>
              <a:rPr lang="en-US" dirty="0" smtClean="0"/>
              <a:t>The LEFT JOIN keyword returns all records from the left table (table1), with the matching records in the right table (table2).</a:t>
            </a:r>
          </a:p>
          <a:p>
            <a:r>
              <a:rPr lang="en-US" dirty="0" smtClean="0"/>
              <a:t>When there are no matches in the right table, the join will still return a record in the result, but with NULL in each column from the right table.</a:t>
            </a:r>
          </a:p>
          <a:p>
            <a:r>
              <a:rPr lang="en-US" dirty="0" smtClean="0"/>
              <a:t>So a LEFT JOIN returns all the values from the left table, plus matched values from the right table or NULL in case of no matching join condition. </a:t>
            </a:r>
          </a:p>
          <a:p>
            <a:r>
              <a:rPr lang="en-US" dirty="0" smtClean="0"/>
              <a:t>The basic syntax of LEFT JOIN is,</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1944522" y="4770175"/>
            <a:ext cx="5919478" cy="1016476"/>
          </a:xfrm>
          <a:prstGeom prst="rect">
            <a:avLst/>
          </a:prstGeom>
        </p:spPr>
      </p:pic>
    </p:spTree>
    <p:extLst>
      <p:ext uri="{BB962C8B-B14F-4D97-AF65-F5344CB8AC3E}">
        <p14:creationId xmlns:p14="http://schemas.microsoft.com/office/powerpoint/2010/main" val="4232887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516" y="406257"/>
            <a:ext cx="10816988" cy="6048125"/>
          </a:xfrm>
        </p:spPr>
        <p:txBody>
          <a:bodyPr/>
          <a:lstStyle/>
          <a:p>
            <a:r>
              <a:rPr lang="en-US" dirty="0" smtClean="0"/>
              <a:t>LEFT JOIN between STUDENTS and COURSES table would look like, </a:t>
            </a:r>
          </a:p>
          <a:p>
            <a:pPr marL="0" indent="0">
              <a:buNone/>
            </a:pPr>
            <a:endParaRPr lang="en-US" dirty="0" smtClean="0"/>
          </a:p>
          <a:p>
            <a:pPr marL="0" indent="0">
              <a:buNone/>
            </a:pPr>
            <a:r>
              <a:rPr lang="en-US" dirty="0"/>
              <a:t>	</a:t>
            </a:r>
            <a:r>
              <a:rPr lang="en-US" u="sng" dirty="0" smtClean="0"/>
              <a:t>QUERY</a:t>
            </a:r>
          </a:p>
          <a:p>
            <a:pPr marL="0" indent="0">
              <a:buNone/>
            </a:pPr>
            <a:endParaRPr lang="en-US" dirty="0" smtClean="0"/>
          </a:p>
          <a:p>
            <a:pPr marL="0" indent="0">
              <a:buNone/>
            </a:pPr>
            <a:endParaRPr lang="en-US" dirty="0" smtClean="0"/>
          </a:p>
          <a:p>
            <a:pPr marL="0" indent="0">
              <a:buNone/>
            </a:pPr>
            <a:r>
              <a:rPr lang="en-US" dirty="0"/>
              <a:t>	</a:t>
            </a:r>
            <a:r>
              <a:rPr lang="en-US" u="sng" dirty="0" smtClean="0"/>
              <a:t>RESULT</a:t>
            </a:r>
          </a:p>
          <a:p>
            <a:pPr marL="0" indent="0">
              <a:buNone/>
            </a:pPr>
            <a:endParaRPr lang="en-US" u="sng" dirty="0"/>
          </a:p>
          <a:p>
            <a:pPr marL="0" indent="0">
              <a:buNone/>
            </a:pPr>
            <a:endParaRPr lang="en-US" u="sng" dirty="0" smtClean="0"/>
          </a:p>
          <a:p>
            <a:r>
              <a:rPr lang="en-US" dirty="0" smtClean="0"/>
              <a:t>A pictorial representation of </a:t>
            </a:r>
            <a:r>
              <a:rPr lang="en-US" dirty="0" smtClean="0"/>
              <a:t>LEFT </a:t>
            </a:r>
            <a:r>
              <a:rPr lang="en-US" dirty="0" smtClean="0"/>
              <a:t>JOIN would look something like,</a:t>
            </a:r>
          </a:p>
          <a:p>
            <a:pPr marL="0" indent="0">
              <a:buNone/>
            </a:pPr>
            <a:endParaRPr lang="en-US" dirty="0" smtClean="0"/>
          </a:p>
          <a:p>
            <a:endParaRPr lang="en-US" dirty="0"/>
          </a:p>
        </p:txBody>
      </p:sp>
      <p:pic>
        <p:nvPicPr>
          <p:cNvPr id="4" name="Picture 3"/>
          <p:cNvPicPr>
            <a:picLocks noChangeAspect="1"/>
          </p:cNvPicPr>
          <p:nvPr/>
        </p:nvPicPr>
        <p:blipFill>
          <a:blip r:embed="rId2"/>
          <a:stretch>
            <a:fillRect/>
          </a:stretch>
        </p:blipFill>
        <p:spPr>
          <a:xfrm>
            <a:off x="3893023" y="1157643"/>
            <a:ext cx="7013403" cy="944112"/>
          </a:xfrm>
          <a:prstGeom prst="rect">
            <a:avLst/>
          </a:prstGeom>
        </p:spPr>
      </p:pic>
      <p:pic>
        <p:nvPicPr>
          <p:cNvPr id="5" name="Picture 4"/>
          <p:cNvPicPr>
            <a:picLocks noChangeAspect="1"/>
          </p:cNvPicPr>
          <p:nvPr/>
        </p:nvPicPr>
        <p:blipFill>
          <a:blip r:embed="rId3"/>
          <a:stretch>
            <a:fillRect/>
          </a:stretch>
        </p:blipFill>
        <p:spPr>
          <a:xfrm>
            <a:off x="3893023" y="2385496"/>
            <a:ext cx="4445760" cy="1872289"/>
          </a:xfrm>
          <a:prstGeom prst="rect">
            <a:avLst/>
          </a:prstGeom>
        </p:spPr>
      </p:pic>
      <p:pic>
        <p:nvPicPr>
          <p:cNvPr id="6" name="Picture 5"/>
          <p:cNvPicPr>
            <a:picLocks noChangeAspect="1"/>
          </p:cNvPicPr>
          <p:nvPr/>
        </p:nvPicPr>
        <p:blipFill>
          <a:blip r:embed="rId4"/>
          <a:stretch>
            <a:fillRect/>
          </a:stretch>
        </p:blipFill>
        <p:spPr>
          <a:xfrm>
            <a:off x="4103355" y="5044682"/>
            <a:ext cx="2238375" cy="1409700"/>
          </a:xfrm>
          <a:prstGeom prst="rect">
            <a:avLst/>
          </a:prstGeom>
        </p:spPr>
      </p:pic>
    </p:spTree>
    <p:extLst>
      <p:ext uri="{BB962C8B-B14F-4D97-AF65-F5344CB8AC3E}">
        <p14:creationId xmlns:p14="http://schemas.microsoft.com/office/powerpoint/2010/main" val="2425425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1723" y="529087"/>
            <a:ext cx="10735102" cy="5721587"/>
          </a:xfrm>
        </p:spPr>
        <p:txBody>
          <a:bodyPr/>
          <a:lstStyle/>
          <a:p>
            <a:pPr marL="0" indent="0">
              <a:buNone/>
            </a:pPr>
            <a:r>
              <a:rPr lang="en-US" u="sng" dirty="0" smtClean="0"/>
              <a:t>RIGHT JOIN</a:t>
            </a:r>
            <a:r>
              <a:rPr lang="en-US" dirty="0" smtClean="0"/>
              <a:t>:</a:t>
            </a:r>
          </a:p>
          <a:p>
            <a:r>
              <a:rPr lang="en-US" dirty="0" smtClean="0"/>
              <a:t>The RIGHT JOIN keyword returns all records from the right table (table2), with the matching records in the left table (table1).</a:t>
            </a:r>
          </a:p>
          <a:p>
            <a:r>
              <a:rPr lang="en-US" dirty="0" smtClean="0"/>
              <a:t>When there are no matches in the left table, the join will still return a record in the result, but with NULL in each column from the left table.</a:t>
            </a:r>
          </a:p>
          <a:p>
            <a:r>
              <a:rPr lang="en-US" dirty="0" smtClean="0"/>
              <a:t>So a RIGHT JOIN returns all the values from the right table, plus matched values from the left table or NULL in case of no matching join condition. </a:t>
            </a:r>
          </a:p>
          <a:p>
            <a:r>
              <a:rPr lang="en-US" dirty="0" smtClean="0"/>
              <a:t>The basic syntax of RIGHT JOIN is,</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1726158" y="4814603"/>
            <a:ext cx="5939338" cy="1094878"/>
          </a:xfrm>
          <a:prstGeom prst="rect">
            <a:avLst/>
          </a:prstGeom>
        </p:spPr>
      </p:pic>
    </p:spTree>
    <p:extLst>
      <p:ext uri="{BB962C8B-B14F-4D97-AF65-F5344CB8AC3E}">
        <p14:creationId xmlns:p14="http://schemas.microsoft.com/office/powerpoint/2010/main" val="2815083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636</Words>
  <Application>Microsoft Office PowerPoint</Application>
  <PresentationFormat>Widescreen</PresentationFormat>
  <Paragraphs>98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Joins in SQL</vt:lpstr>
      <vt:lpstr>PowerPoint Presentation</vt:lpstr>
      <vt:lpstr>PowerPoint Presentation</vt:lpstr>
      <vt:lpstr>Join 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Joins in SQL</dc:title>
  <dc:creator>Suhas Jagadish</dc:creator>
  <cp:lastModifiedBy>Suhas Jagadish</cp:lastModifiedBy>
  <cp:revision>26</cp:revision>
  <dcterms:created xsi:type="dcterms:W3CDTF">2016-07-04T22:12:20Z</dcterms:created>
  <dcterms:modified xsi:type="dcterms:W3CDTF">2016-07-05T01:09:13Z</dcterms:modified>
</cp:coreProperties>
</file>