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067769-F600-4A96-9792-481D72FD6E4B}"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56049-2328-46E9-8DEF-0B88866F265A}" type="slidenum">
              <a:rPr lang="en-US" smtClean="0"/>
              <a:t>‹#›</a:t>
            </a:fld>
            <a:endParaRPr lang="en-US"/>
          </a:p>
        </p:txBody>
      </p:sp>
    </p:spTree>
    <p:extLst>
      <p:ext uri="{BB962C8B-B14F-4D97-AF65-F5344CB8AC3E}">
        <p14:creationId xmlns:p14="http://schemas.microsoft.com/office/powerpoint/2010/main" val="15035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67769-F600-4A96-9792-481D72FD6E4B}"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56049-2328-46E9-8DEF-0B88866F265A}" type="slidenum">
              <a:rPr lang="en-US" smtClean="0"/>
              <a:t>‹#›</a:t>
            </a:fld>
            <a:endParaRPr lang="en-US"/>
          </a:p>
        </p:txBody>
      </p:sp>
    </p:spTree>
    <p:extLst>
      <p:ext uri="{BB962C8B-B14F-4D97-AF65-F5344CB8AC3E}">
        <p14:creationId xmlns:p14="http://schemas.microsoft.com/office/powerpoint/2010/main" val="3970424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67769-F600-4A96-9792-481D72FD6E4B}"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56049-2328-46E9-8DEF-0B88866F265A}" type="slidenum">
              <a:rPr lang="en-US" smtClean="0"/>
              <a:t>‹#›</a:t>
            </a:fld>
            <a:endParaRPr lang="en-US"/>
          </a:p>
        </p:txBody>
      </p:sp>
    </p:spTree>
    <p:extLst>
      <p:ext uri="{BB962C8B-B14F-4D97-AF65-F5344CB8AC3E}">
        <p14:creationId xmlns:p14="http://schemas.microsoft.com/office/powerpoint/2010/main" val="71551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067769-F600-4A96-9792-481D72FD6E4B}"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56049-2328-46E9-8DEF-0B88866F265A}" type="slidenum">
              <a:rPr lang="en-US" smtClean="0"/>
              <a:t>‹#›</a:t>
            </a:fld>
            <a:endParaRPr lang="en-US"/>
          </a:p>
        </p:txBody>
      </p:sp>
    </p:spTree>
    <p:extLst>
      <p:ext uri="{BB962C8B-B14F-4D97-AF65-F5344CB8AC3E}">
        <p14:creationId xmlns:p14="http://schemas.microsoft.com/office/powerpoint/2010/main" val="291881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067769-F600-4A96-9792-481D72FD6E4B}" type="datetimeFigureOut">
              <a:rPr lang="en-US" smtClean="0"/>
              <a:t>7/8/2016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56049-2328-46E9-8DEF-0B88866F265A}" type="slidenum">
              <a:rPr lang="en-US" smtClean="0"/>
              <a:t>‹#›</a:t>
            </a:fld>
            <a:endParaRPr lang="en-US"/>
          </a:p>
        </p:txBody>
      </p:sp>
    </p:spTree>
    <p:extLst>
      <p:ext uri="{BB962C8B-B14F-4D97-AF65-F5344CB8AC3E}">
        <p14:creationId xmlns:p14="http://schemas.microsoft.com/office/powerpoint/2010/main" val="3712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067769-F600-4A96-9792-481D72FD6E4B}"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56049-2328-46E9-8DEF-0B88866F265A}" type="slidenum">
              <a:rPr lang="en-US" smtClean="0"/>
              <a:t>‹#›</a:t>
            </a:fld>
            <a:endParaRPr lang="en-US"/>
          </a:p>
        </p:txBody>
      </p:sp>
    </p:spTree>
    <p:extLst>
      <p:ext uri="{BB962C8B-B14F-4D97-AF65-F5344CB8AC3E}">
        <p14:creationId xmlns:p14="http://schemas.microsoft.com/office/powerpoint/2010/main" val="106874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067769-F600-4A96-9792-481D72FD6E4B}" type="datetimeFigureOut">
              <a:rPr lang="en-US" smtClean="0"/>
              <a:t>7/8/2016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56049-2328-46E9-8DEF-0B88866F265A}" type="slidenum">
              <a:rPr lang="en-US" smtClean="0"/>
              <a:t>‹#›</a:t>
            </a:fld>
            <a:endParaRPr lang="en-US"/>
          </a:p>
        </p:txBody>
      </p:sp>
    </p:spTree>
    <p:extLst>
      <p:ext uri="{BB962C8B-B14F-4D97-AF65-F5344CB8AC3E}">
        <p14:creationId xmlns:p14="http://schemas.microsoft.com/office/powerpoint/2010/main" val="231928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067769-F600-4A96-9792-481D72FD6E4B}" type="datetimeFigureOut">
              <a:rPr lang="en-US" smtClean="0"/>
              <a:t>7/8/2016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56049-2328-46E9-8DEF-0B88866F265A}" type="slidenum">
              <a:rPr lang="en-US" smtClean="0"/>
              <a:t>‹#›</a:t>
            </a:fld>
            <a:endParaRPr lang="en-US"/>
          </a:p>
        </p:txBody>
      </p:sp>
    </p:spTree>
    <p:extLst>
      <p:ext uri="{BB962C8B-B14F-4D97-AF65-F5344CB8AC3E}">
        <p14:creationId xmlns:p14="http://schemas.microsoft.com/office/powerpoint/2010/main" val="305810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67769-F600-4A96-9792-481D72FD6E4B}" type="datetimeFigureOut">
              <a:rPr lang="en-US" smtClean="0"/>
              <a:t>7/8/2016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56049-2328-46E9-8DEF-0B88866F265A}" type="slidenum">
              <a:rPr lang="en-US" smtClean="0"/>
              <a:t>‹#›</a:t>
            </a:fld>
            <a:endParaRPr lang="en-US"/>
          </a:p>
        </p:txBody>
      </p:sp>
    </p:spTree>
    <p:extLst>
      <p:ext uri="{BB962C8B-B14F-4D97-AF65-F5344CB8AC3E}">
        <p14:creationId xmlns:p14="http://schemas.microsoft.com/office/powerpoint/2010/main" val="141567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67769-F600-4A96-9792-481D72FD6E4B}"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56049-2328-46E9-8DEF-0B88866F265A}" type="slidenum">
              <a:rPr lang="en-US" smtClean="0"/>
              <a:t>‹#›</a:t>
            </a:fld>
            <a:endParaRPr lang="en-US"/>
          </a:p>
        </p:txBody>
      </p:sp>
    </p:spTree>
    <p:extLst>
      <p:ext uri="{BB962C8B-B14F-4D97-AF65-F5344CB8AC3E}">
        <p14:creationId xmlns:p14="http://schemas.microsoft.com/office/powerpoint/2010/main" val="2141246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067769-F600-4A96-9792-481D72FD6E4B}" type="datetimeFigureOut">
              <a:rPr lang="en-US" smtClean="0"/>
              <a:t>7/8/2016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56049-2328-46E9-8DEF-0B88866F265A}" type="slidenum">
              <a:rPr lang="en-US" smtClean="0"/>
              <a:t>‹#›</a:t>
            </a:fld>
            <a:endParaRPr lang="en-US"/>
          </a:p>
        </p:txBody>
      </p:sp>
    </p:spTree>
    <p:extLst>
      <p:ext uri="{BB962C8B-B14F-4D97-AF65-F5344CB8AC3E}">
        <p14:creationId xmlns:p14="http://schemas.microsoft.com/office/powerpoint/2010/main" val="3957740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67769-F600-4A96-9792-481D72FD6E4B}" type="datetimeFigureOut">
              <a:rPr lang="en-US" smtClean="0"/>
              <a:t>7/8/2016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56049-2328-46E9-8DEF-0B88866F265A}" type="slidenum">
              <a:rPr lang="en-US" smtClean="0"/>
              <a:t>‹#›</a:t>
            </a:fld>
            <a:endParaRPr lang="en-US"/>
          </a:p>
        </p:txBody>
      </p:sp>
    </p:spTree>
    <p:extLst>
      <p:ext uri="{BB962C8B-B14F-4D97-AF65-F5344CB8AC3E}">
        <p14:creationId xmlns:p14="http://schemas.microsoft.com/office/powerpoint/2010/main" val="1085226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721" y="556383"/>
            <a:ext cx="10762397" cy="5762530"/>
          </a:xfrm>
        </p:spPr>
        <p:txBody>
          <a:bodyPr/>
          <a:lstStyle/>
          <a:p>
            <a:pPr marL="0" indent="0">
              <a:buNone/>
            </a:pPr>
            <a:r>
              <a:rPr lang="en-US" u="sng" dirty="0" smtClean="0"/>
              <a:t>UNION</a:t>
            </a:r>
            <a:r>
              <a:rPr lang="en-US" dirty="0" smtClean="0"/>
              <a:t>:</a:t>
            </a:r>
          </a:p>
          <a:p>
            <a:r>
              <a:rPr lang="en-US" dirty="0" smtClean="0"/>
              <a:t>The SQL UNION operator is used to combine the results of two or more SELECT statements </a:t>
            </a:r>
            <a:r>
              <a:rPr lang="en-US" i="1" dirty="0" smtClean="0"/>
              <a:t>without returning any duplicate rows</a:t>
            </a:r>
            <a:r>
              <a:rPr lang="en-US" dirty="0" smtClean="0"/>
              <a:t>.</a:t>
            </a:r>
          </a:p>
          <a:p>
            <a:r>
              <a:rPr lang="en-US" dirty="0" smtClean="0"/>
              <a:t>Each SELECT statement within the UNION must have the same number of columns, the columns must have similar data types and the columns must be in the same order. </a:t>
            </a:r>
          </a:p>
          <a:p>
            <a:r>
              <a:rPr lang="en-US" dirty="0" smtClean="0"/>
              <a:t>The basic syntax of UNION is -</a:t>
            </a:r>
          </a:p>
          <a:p>
            <a:endParaRPr lang="en-US" dirty="0"/>
          </a:p>
        </p:txBody>
      </p:sp>
      <p:pic>
        <p:nvPicPr>
          <p:cNvPr id="4" name="Picture 3"/>
          <p:cNvPicPr>
            <a:picLocks noChangeAspect="1"/>
          </p:cNvPicPr>
          <p:nvPr/>
        </p:nvPicPr>
        <p:blipFill>
          <a:blip r:embed="rId2"/>
          <a:stretch>
            <a:fillRect/>
          </a:stretch>
        </p:blipFill>
        <p:spPr>
          <a:xfrm>
            <a:off x="1645833" y="3915626"/>
            <a:ext cx="3215089" cy="2212217"/>
          </a:xfrm>
          <a:prstGeom prst="rect">
            <a:avLst/>
          </a:prstGeom>
        </p:spPr>
      </p:pic>
    </p:spTree>
    <p:extLst>
      <p:ext uri="{BB962C8B-B14F-4D97-AF65-F5344CB8AC3E}">
        <p14:creationId xmlns:p14="http://schemas.microsoft.com/office/powerpoint/2010/main" val="229383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3" y="488144"/>
            <a:ext cx="10898875" cy="6144668"/>
          </a:xfrm>
        </p:spPr>
        <p:txBody>
          <a:bodyPr>
            <a:normAutofit/>
          </a:bodyPr>
          <a:lstStyle/>
          <a:p>
            <a:r>
              <a:rPr lang="en-US" dirty="0" smtClean="0"/>
              <a:t>Let us consider another scenario where we have STUDENTS and TEACHERS tables and try to retrieve the cities that are common to both students and teachers. </a:t>
            </a:r>
          </a:p>
          <a:p>
            <a:r>
              <a:rPr lang="en-US" dirty="0" smtClean="0"/>
              <a:t>This can be achieved using the INTERSECT operator as shown below -</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The first SELECT statement results in 6 rows of output and second SELECT statement results in 5 rows. Since only Bloomington and Chicago are common cities between these two tables, they are displayed in the resultant table, eliminating duplicate records. </a:t>
            </a:r>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533880" y="2915194"/>
            <a:ext cx="2387088" cy="1629509"/>
          </a:xfrm>
          <a:prstGeom prst="rect">
            <a:avLst/>
          </a:prstGeom>
        </p:spPr>
      </p:pic>
      <p:pic>
        <p:nvPicPr>
          <p:cNvPr id="5" name="Picture 4"/>
          <p:cNvPicPr>
            <a:picLocks noChangeAspect="1"/>
          </p:cNvPicPr>
          <p:nvPr/>
        </p:nvPicPr>
        <p:blipFill>
          <a:blip r:embed="rId3"/>
          <a:stretch>
            <a:fillRect/>
          </a:stretch>
        </p:blipFill>
        <p:spPr>
          <a:xfrm>
            <a:off x="7282571" y="2915195"/>
            <a:ext cx="1222317" cy="865235"/>
          </a:xfrm>
          <a:prstGeom prst="rect">
            <a:avLst/>
          </a:prstGeom>
        </p:spPr>
      </p:pic>
    </p:spTree>
    <p:extLst>
      <p:ext uri="{BB962C8B-B14F-4D97-AF65-F5344CB8AC3E}">
        <p14:creationId xmlns:p14="http://schemas.microsoft.com/office/powerpoint/2010/main" val="1255543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245" y="269778"/>
            <a:ext cx="11008056" cy="6294794"/>
          </a:xfrm>
        </p:spPr>
        <p:txBody>
          <a:bodyPr/>
          <a:lstStyle/>
          <a:p>
            <a:pPr marL="0" indent="0">
              <a:buNone/>
            </a:pPr>
            <a:r>
              <a:rPr lang="en-US" u="sng" dirty="0" smtClean="0"/>
              <a:t>EXCEPT</a:t>
            </a:r>
            <a:r>
              <a:rPr lang="en-US" dirty="0" smtClean="0"/>
              <a:t>:</a:t>
            </a:r>
          </a:p>
          <a:p>
            <a:r>
              <a:rPr lang="en-US" dirty="0"/>
              <a:t>The SQL EXCEPT </a:t>
            </a:r>
            <a:r>
              <a:rPr lang="en-US" dirty="0" smtClean="0"/>
              <a:t>operator </a:t>
            </a:r>
            <a:r>
              <a:rPr lang="en-US" dirty="0"/>
              <a:t>is used to combine two SELECT statements and returns rows from the first SELECT statement that are not returned by the second SELECT statement</a:t>
            </a:r>
            <a:r>
              <a:rPr lang="en-US" dirty="0" smtClean="0"/>
              <a:t>.</a:t>
            </a:r>
          </a:p>
          <a:p>
            <a:r>
              <a:rPr lang="en-US" dirty="0" smtClean="0"/>
              <a:t>So EXCEPT </a:t>
            </a:r>
            <a:r>
              <a:rPr lang="en-US" dirty="0"/>
              <a:t>returns only </a:t>
            </a:r>
            <a:r>
              <a:rPr lang="en-US" dirty="0" smtClean="0"/>
              <a:t>such rows</a:t>
            </a:r>
            <a:r>
              <a:rPr lang="en-US" dirty="0"/>
              <a:t>, which are not available in second SELECT statement</a:t>
            </a:r>
            <a:r>
              <a:rPr lang="en-US" dirty="0" smtClean="0"/>
              <a:t>.</a:t>
            </a:r>
          </a:p>
          <a:p>
            <a:r>
              <a:rPr lang="en-US" dirty="0" smtClean="0"/>
              <a:t>Just as with the UNION operator, the same rules apply when using the EXCEPT operator.</a:t>
            </a:r>
          </a:p>
          <a:p>
            <a:r>
              <a:rPr lang="en-US" dirty="0" smtClean="0"/>
              <a:t>EXCEPT eliminates any duplicate records present in the result. </a:t>
            </a:r>
          </a:p>
          <a:p>
            <a:r>
              <a:rPr lang="en-US" dirty="0" smtClean="0"/>
              <a:t>The basic syntax of EXCEPT is:</a:t>
            </a:r>
          </a:p>
          <a:p>
            <a:pPr marL="0" indent="0">
              <a:buNone/>
            </a:pPr>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1400815" y="4945999"/>
            <a:ext cx="2611627" cy="1618573"/>
          </a:xfrm>
          <a:prstGeom prst="rect">
            <a:avLst/>
          </a:prstGeom>
        </p:spPr>
      </p:pic>
    </p:spTree>
    <p:extLst>
      <p:ext uri="{BB962C8B-B14F-4D97-AF65-F5344CB8AC3E}">
        <p14:creationId xmlns:p14="http://schemas.microsoft.com/office/powerpoint/2010/main" val="1787094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189" y="409432"/>
            <a:ext cx="10912522" cy="6585045"/>
          </a:xfrm>
        </p:spPr>
        <p:txBody>
          <a:bodyPr>
            <a:normAutofit/>
          </a:bodyPr>
          <a:lstStyle/>
          <a:p>
            <a:r>
              <a:rPr lang="en-US" dirty="0" smtClean="0"/>
              <a:t>Let us consider our STUDENTS and COURSES table and try to retrieve the name and age details of all students who enrolled for course C101 but not C401.</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u="sng" dirty="0"/>
          </a:p>
          <a:p>
            <a:pPr marL="0" indent="0">
              <a:buNone/>
            </a:pPr>
            <a:endParaRPr lang="en-US" u="sng" dirty="0" smtClean="0"/>
          </a:p>
          <a:p>
            <a:pPr marL="0" indent="0">
              <a:buNone/>
            </a:pPr>
            <a:endParaRPr lang="en-US" u="sng" dirty="0"/>
          </a:p>
          <a:p>
            <a:pPr marL="0" indent="0">
              <a:buNone/>
            </a:pPr>
            <a:endParaRPr lang="en-US" u="sng" dirty="0" smtClean="0"/>
          </a:p>
          <a:p>
            <a:r>
              <a:rPr lang="en-US" dirty="0" smtClean="0"/>
              <a:t>The first SELECT statement results in 2 rows of output(Jones and John) and second SELECT statement results in 2 rows(Ross and Jones).</a:t>
            </a:r>
          </a:p>
          <a:p>
            <a:r>
              <a:rPr lang="en-US" dirty="0" smtClean="0"/>
              <a:t>EXCEPT returns rows from the first table that are not in second table, hence John is the output. And he is indeed enrolled for C101 but not for C401 whereas Jones enrolled for both C101 and C401. </a:t>
            </a:r>
          </a:p>
          <a:p>
            <a:pPr marL="0" indent="0">
              <a:buNone/>
            </a:pPr>
            <a:r>
              <a:rPr lang="en-US" dirty="0" smtClean="0"/>
              <a:t> </a:t>
            </a:r>
          </a:p>
          <a:p>
            <a:endParaRPr lang="en-US" dirty="0"/>
          </a:p>
        </p:txBody>
      </p:sp>
      <p:pic>
        <p:nvPicPr>
          <p:cNvPr id="4" name="Picture 3"/>
          <p:cNvPicPr>
            <a:picLocks noChangeAspect="1"/>
          </p:cNvPicPr>
          <p:nvPr/>
        </p:nvPicPr>
        <p:blipFill>
          <a:blip r:embed="rId2"/>
          <a:stretch>
            <a:fillRect/>
          </a:stretch>
        </p:blipFill>
        <p:spPr>
          <a:xfrm>
            <a:off x="1242301" y="2328365"/>
            <a:ext cx="5744653" cy="1738668"/>
          </a:xfrm>
          <a:prstGeom prst="rect">
            <a:avLst/>
          </a:prstGeom>
        </p:spPr>
      </p:pic>
      <p:pic>
        <p:nvPicPr>
          <p:cNvPr id="5" name="Picture 4"/>
          <p:cNvPicPr>
            <a:picLocks noChangeAspect="1"/>
          </p:cNvPicPr>
          <p:nvPr/>
        </p:nvPicPr>
        <p:blipFill>
          <a:blip r:embed="rId3"/>
          <a:stretch>
            <a:fillRect/>
          </a:stretch>
        </p:blipFill>
        <p:spPr>
          <a:xfrm>
            <a:off x="8030641" y="2328365"/>
            <a:ext cx="1292956" cy="537665"/>
          </a:xfrm>
          <a:prstGeom prst="rect">
            <a:avLst/>
          </a:prstGeom>
        </p:spPr>
      </p:pic>
    </p:spTree>
    <p:extLst>
      <p:ext uri="{BB962C8B-B14F-4D97-AF65-F5344CB8AC3E}">
        <p14:creationId xmlns:p14="http://schemas.microsoft.com/office/powerpoint/2010/main" val="30511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036" y="542734"/>
            <a:ext cx="10849969" cy="5830769"/>
          </a:xfrm>
        </p:spPr>
        <p:txBody>
          <a:bodyPr/>
          <a:lstStyle/>
          <a:p>
            <a:r>
              <a:rPr lang="en-US" dirty="0" smtClean="0"/>
              <a:t>Let us consider another scenario where we have STUDENTS and TEACHERS tables and try to retrieve the cities of teachers that are different from cities of students. </a:t>
            </a:r>
          </a:p>
          <a:p>
            <a:r>
              <a:rPr lang="en-US" dirty="0" smtClean="0"/>
              <a:t>This can be achieved using EXCEPT operator as shown below:</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We know that Bloomington and Chicago are the cities common to both tables and the cities of teachers different from cities of students are Buffalo, LA and NYC, as displayed by the above EXCEPT query. </a:t>
            </a:r>
            <a:endParaRPr lang="en-US" dirty="0"/>
          </a:p>
        </p:txBody>
      </p:sp>
      <p:pic>
        <p:nvPicPr>
          <p:cNvPr id="4" name="Picture 3"/>
          <p:cNvPicPr>
            <a:picLocks noChangeAspect="1"/>
          </p:cNvPicPr>
          <p:nvPr/>
        </p:nvPicPr>
        <p:blipFill>
          <a:blip r:embed="rId2"/>
          <a:stretch>
            <a:fillRect/>
          </a:stretch>
        </p:blipFill>
        <p:spPr>
          <a:xfrm>
            <a:off x="1568782" y="2910430"/>
            <a:ext cx="2307529" cy="1525092"/>
          </a:xfrm>
          <a:prstGeom prst="rect">
            <a:avLst/>
          </a:prstGeom>
        </p:spPr>
      </p:pic>
      <p:pic>
        <p:nvPicPr>
          <p:cNvPr id="5" name="Picture 4"/>
          <p:cNvPicPr>
            <a:picLocks noChangeAspect="1"/>
          </p:cNvPicPr>
          <p:nvPr/>
        </p:nvPicPr>
        <p:blipFill>
          <a:blip r:embed="rId3"/>
          <a:stretch>
            <a:fillRect/>
          </a:stretch>
        </p:blipFill>
        <p:spPr>
          <a:xfrm>
            <a:off x="7164507" y="2910430"/>
            <a:ext cx="1242514" cy="1143678"/>
          </a:xfrm>
          <a:prstGeom prst="rect">
            <a:avLst/>
          </a:prstGeom>
        </p:spPr>
      </p:pic>
    </p:spTree>
    <p:extLst>
      <p:ext uri="{BB962C8B-B14F-4D97-AF65-F5344CB8AC3E}">
        <p14:creationId xmlns:p14="http://schemas.microsoft.com/office/powerpoint/2010/main" val="114790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341" y="488143"/>
            <a:ext cx="10912523" cy="5899009"/>
          </a:xfrm>
        </p:spPr>
        <p:txBody>
          <a:bodyPr/>
          <a:lstStyle/>
          <a:p>
            <a:r>
              <a:rPr lang="en-US" dirty="0" smtClean="0"/>
              <a:t>Let us consider our STUDENTS and COURSES table but with more rows added to COURSES. </a:t>
            </a:r>
          </a:p>
          <a:p>
            <a:pPr marL="0" indent="0">
              <a:buNone/>
            </a:pPr>
            <a:r>
              <a:rPr lang="en-US" dirty="0"/>
              <a:t>	</a:t>
            </a:r>
            <a:r>
              <a:rPr lang="en-US" u="sng" dirty="0" smtClean="0"/>
              <a:t>STUDENTS</a:t>
            </a:r>
            <a:r>
              <a:rPr lang="en-US" dirty="0" smtClean="0"/>
              <a:t>					</a:t>
            </a:r>
            <a:r>
              <a:rPr lang="en-US" u="sng" dirty="0" smtClean="0"/>
              <a:t>COURSES</a:t>
            </a:r>
          </a:p>
          <a:p>
            <a:pPr marL="0" indent="0">
              <a:buNone/>
            </a:pPr>
            <a:endParaRPr lang="en-US" u="sng" dirty="0"/>
          </a:p>
          <a:p>
            <a:pPr marL="0" indent="0">
              <a:buNone/>
            </a:pPr>
            <a:endParaRPr lang="en-US" u="sng" dirty="0" smtClean="0"/>
          </a:p>
          <a:p>
            <a:pPr marL="0" indent="0">
              <a:buNone/>
            </a:pPr>
            <a:endParaRPr lang="en-US" u="sng" dirty="0"/>
          </a:p>
          <a:p>
            <a:pPr marL="0" indent="0">
              <a:buNone/>
            </a:pPr>
            <a:endParaRPr lang="en-US" u="sng" dirty="0" smtClean="0"/>
          </a:p>
          <a:p>
            <a:pPr marL="0" indent="0">
              <a:buNone/>
            </a:pPr>
            <a:endParaRPr lang="en-US" u="sng" dirty="0"/>
          </a:p>
          <a:p>
            <a:pPr marL="0" indent="0">
              <a:buNone/>
            </a:pPr>
            <a:endParaRPr lang="en-US" u="sng" dirty="0" smtClean="0"/>
          </a:p>
          <a:p>
            <a:r>
              <a:rPr lang="en-US" dirty="0" smtClean="0"/>
              <a:t>Let us consider an example to retrieve the name and age details of all students who took the course C101 or C401. We can perform this operation using the UNION keyword as shown below, </a:t>
            </a:r>
            <a:endParaRPr lang="en-US" dirty="0"/>
          </a:p>
          <a:p>
            <a:endParaRPr lang="en-US" u="sng" dirty="0" smtClean="0"/>
          </a:p>
          <a:p>
            <a:endParaRPr lang="en-US" dirty="0"/>
          </a:p>
        </p:txBody>
      </p:sp>
      <p:pic>
        <p:nvPicPr>
          <p:cNvPr id="4" name="Picture 3"/>
          <p:cNvPicPr>
            <a:picLocks noChangeAspect="1"/>
          </p:cNvPicPr>
          <p:nvPr/>
        </p:nvPicPr>
        <p:blipFill>
          <a:blip r:embed="rId2"/>
          <a:stretch>
            <a:fillRect/>
          </a:stretch>
        </p:blipFill>
        <p:spPr>
          <a:xfrm>
            <a:off x="1022303" y="1934854"/>
            <a:ext cx="4193944" cy="1826810"/>
          </a:xfrm>
          <a:prstGeom prst="rect">
            <a:avLst/>
          </a:prstGeom>
        </p:spPr>
      </p:pic>
      <p:pic>
        <p:nvPicPr>
          <p:cNvPr id="5" name="Picture 4"/>
          <p:cNvPicPr>
            <a:picLocks noChangeAspect="1"/>
          </p:cNvPicPr>
          <p:nvPr/>
        </p:nvPicPr>
        <p:blipFill>
          <a:blip r:embed="rId3"/>
          <a:stretch>
            <a:fillRect/>
          </a:stretch>
        </p:blipFill>
        <p:spPr>
          <a:xfrm>
            <a:off x="6367462" y="1934854"/>
            <a:ext cx="5350385" cy="2623498"/>
          </a:xfrm>
          <a:prstGeom prst="rect">
            <a:avLst/>
          </a:prstGeom>
        </p:spPr>
      </p:pic>
    </p:spTree>
    <p:extLst>
      <p:ext uri="{BB962C8B-B14F-4D97-AF65-F5344CB8AC3E}">
        <p14:creationId xmlns:p14="http://schemas.microsoft.com/office/powerpoint/2010/main" val="254787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017" y="501793"/>
            <a:ext cx="10776046" cy="5844416"/>
          </a:xfrm>
        </p:spPr>
        <p:txBody>
          <a:bodyPr/>
          <a:lstStyle/>
          <a:p>
            <a:pPr marL="0" indent="0">
              <a:buNone/>
            </a:pPr>
            <a:r>
              <a:rPr lang="en-US" dirty="0" smtClean="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r>
              <a:rPr lang="en-US" dirty="0" smtClean="0"/>
              <a:t>Notice that each SELECT statement has same number of columns in the same order with similar data types.</a:t>
            </a:r>
          </a:p>
          <a:p>
            <a:r>
              <a:rPr lang="en-US" dirty="0" smtClean="0"/>
              <a:t>The first SELECT statement results in 2 rows of output(Jones and John) and second SELECT statement results in 2 rows(Ross and Jones). </a:t>
            </a:r>
          </a:p>
          <a:p>
            <a:r>
              <a:rPr lang="en-US" dirty="0" smtClean="0"/>
              <a:t>UNION operator eliminates any duplicate rows and hence Jones is displayed only once in the resultant table. </a:t>
            </a:r>
            <a:endParaRPr lang="en-US" dirty="0"/>
          </a:p>
        </p:txBody>
      </p:sp>
      <p:pic>
        <p:nvPicPr>
          <p:cNvPr id="4" name="Picture 3"/>
          <p:cNvPicPr>
            <a:picLocks noChangeAspect="1"/>
          </p:cNvPicPr>
          <p:nvPr/>
        </p:nvPicPr>
        <p:blipFill>
          <a:blip r:embed="rId2"/>
          <a:stretch>
            <a:fillRect/>
          </a:stretch>
        </p:blipFill>
        <p:spPr>
          <a:xfrm>
            <a:off x="942049" y="1167665"/>
            <a:ext cx="6118761" cy="1889433"/>
          </a:xfrm>
          <a:prstGeom prst="rect">
            <a:avLst/>
          </a:prstGeom>
        </p:spPr>
      </p:pic>
      <p:pic>
        <p:nvPicPr>
          <p:cNvPr id="5" name="Picture 4"/>
          <p:cNvPicPr>
            <a:picLocks noChangeAspect="1"/>
          </p:cNvPicPr>
          <p:nvPr/>
        </p:nvPicPr>
        <p:blipFill>
          <a:blip r:embed="rId3"/>
          <a:stretch>
            <a:fillRect/>
          </a:stretch>
        </p:blipFill>
        <p:spPr>
          <a:xfrm>
            <a:off x="8055964" y="1167665"/>
            <a:ext cx="1466584" cy="1193397"/>
          </a:xfrm>
          <a:prstGeom prst="rect">
            <a:avLst/>
          </a:prstGeom>
        </p:spPr>
      </p:pic>
    </p:spTree>
    <p:extLst>
      <p:ext uri="{BB962C8B-B14F-4D97-AF65-F5344CB8AC3E}">
        <p14:creationId xmlns:p14="http://schemas.microsoft.com/office/powerpoint/2010/main" val="393975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962" y="597325"/>
            <a:ext cx="10680510" cy="5735235"/>
          </a:xfrm>
        </p:spPr>
        <p:txBody>
          <a:bodyPr/>
          <a:lstStyle/>
          <a:p>
            <a:r>
              <a:rPr lang="en-US" dirty="0" smtClean="0"/>
              <a:t>If you have noticed the example carefully, we can also formulate a query without using the UNION operator:</a:t>
            </a:r>
            <a:endParaRPr lang="en-US" dirty="0"/>
          </a:p>
          <a:p>
            <a:pPr marL="0" indent="0">
              <a:buNone/>
            </a:pPr>
            <a:r>
              <a:rPr lang="en-US" dirty="0" smtClean="0"/>
              <a:t>	</a:t>
            </a:r>
            <a:r>
              <a:rPr lang="en-US" u="sng" dirty="0" smtClean="0"/>
              <a:t>QUERY</a:t>
            </a:r>
            <a:r>
              <a:rPr lang="en-US" dirty="0" smtClean="0"/>
              <a:t>						</a:t>
            </a:r>
            <a:r>
              <a:rPr lang="en-US" u="sng" dirty="0" smtClean="0"/>
              <a:t>RESULT</a:t>
            </a:r>
          </a:p>
          <a:p>
            <a:pPr marL="0" indent="0">
              <a:buNone/>
            </a:pPr>
            <a:endParaRPr lang="en-US" dirty="0" smtClean="0"/>
          </a:p>
          <a:p>
            <a:pPr marL="0" indent="0">
              <a:buNone/>
            </a:pPr>
            <a:endParaRPr lang="en-US" dirty="0"/>
          </a:p>
          <a:p>
            <a:pPr marL="0" indent="0">
              <a:buNone/>
            </a:pPr>
            <a:endParaRPr lang="en-US" dirty="0" smtClean="0"/>
          </a:p>
          <a:p>
            <a:r>
              <a:rPr lang="en-US" dirty="0" smtClean="0"/>
              <a:t>Notice that Jones appears twice in the result since duplicate rows are not removed from the resultant table.</a:t>
            </a:r>
          </a:p>
          <a:p>
            <a:r>
              <a:rPr lang="en-US" dirty="0" smtClean="0"/>
              <a:t>Let us consider another scenario where we have STUDENTS and TEACHERS tables with a common field (like “City”) present in both of them.</a:t>
            </a:r>
          </a:p>
        </p:txBody>
      </p:sp>
      <p:pic>
        <p:nvPicPr>
          <p:cNvPr id="5" name="Picture 4"/>
          <p:cNvPicPr>
            <a:picLocks noChangeAspect="1"/>
          </p:cNvPicPr>
          <p:nvPr/>
        </p:nvPicPr>
        <p:blipFill>
          <a:blip r:embed="rId2"/>
          <a:stretch>
            <a:fillRect/>
          </a:stretch>
        </p:blipFill>
        <p:spPr>
          <a:xfrm>
            <a:off x="1456400" y="2081568"/>
            <a:ext cx="4930566" cy="879996"/>
          </a:xfrm>
          <a:prstGeom prst="rect">
            <a:avLst/>
          </a:prstGeom>
        </p:spPr>
      </p:pic>
      <p:pic>
        <p:nvPicPr>
          <p:cNvPr id="6" name="Picture 5"/>
          <p:cNvPicPr>
            <a:picLocks noChangeAspect="1"/>
          </p:cNvPicPr>
          <p:nvPr/>
        </p:nvPicPr>
        <p:blipFill>
          <a:blip r:embed="rId3"/>
          <a:stretch>
            <a:fillRect/>
          </a:stretch>
        </p:blipFill>
        <p:spPr>
          <a:xfrm>
            <a:off x="8102200" y="2081568"/>
            <a:ext cx="1273813" cy="1261446"/>
          </a:xfrm>
          <a:prstGeom prst="rect">
            <a:avLst/>
          </a:prstGeom>
        </p:spPr>
      </p:pic>
    </p:spTree>
    <p:extLst>
      <p:ext uri="{BB962C8B-B14F-4D97-AF65-F5344CB8AC3E}">
        <p14:creationId xmlns:p14="http://schemas.microsoft.com/office/powerpoint/2010/main" val="376447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4" y="406258"/>
            <a:ext cx="10735102" cy="5980894"/>
          </a:xfrm>
        </p:spPr>
        <p:txBody>
          <a:bodyPr/>
          <a:lstStyle/>
          <a:p>
            <a:pPr marL="0" indent="0">
              <a:buNone/>
            </a:pPr>
            <a:r>
              <a:rPr lang="en-US" dirty="0" smtClean="0"/>
              <a:t>	</a:t>
            </a:r>
            <a:r>
              <a:rPr lang="en-US" u="sng" dirty="0" smtClean="0"/>
              <a:t>STUDENTS</a:t>
            </a:r>
            <a:r>
              <a:rPr lang="en-US" dirty="0" smtClean="0"/>
              <a:t>					</a:t>
            </a:r>
            <a:r>
              <a:rPr lang="en-US" u="sng" dirty="0" smtClean="0"/>
              <a:t>TEACHERS</a:t>
            </a:r>
          </a:p>
          <a:p>
            <a:pPr marL="0" indent="0">
              <a:buNone/>
            </a:pPr>
            <a:endParaRPr lang="en-US" u="sng" dirty="0"/>
          </a:p>
          <a:p>
            <a:pPr marL="0" indent="0">
              <a:buNone/>
            </a:pPr>
            <a:endParaRPr lang="en-US" u="sng" dirty="0" smtClean="0"/>
          </a:p>
          <a:p>
            <a:pPr marL="0" indent="0">
              <a:buNone/>
            </a:pPr>
            <a:endParaRPr lang="en-US" u="sng" dirty="0"/>
          </a:p>
          <a:p>
            <a:pPr marL="0" indent="0">
              <a:buNone/>
            </a:pPr>
            <a:endParaRPr lang="en-US" u="sng" dirty="0" smtClean="0"/>
          </a:p>
          <a:p>
            <a:r>
              <a:rPr lang="en-US" dirty="0" smtClean="0"/>
              <a:t>Suppose we want to select all the different cities from STUDENTS and TEACHERS table. We can use UNION to achieve the results: </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a:p>
        </p:txBody>
      </p:sp>
      <p:pic>
        <p:nvPicPr>
          <p:cNvPr id="4" name="Picture 3"/>
          <p:cNvPicPr>
            <a:picLocks noChangeAspect="1"/>
          </p:cNvPicPr>
          <p:nvPr/>
        </p:nvPicPr>
        <p:blipFill>
          <a:blip r:embed="rId2"/>
          <a:stretch>
            <a:fillRect/>
          </a:stretch>
        </p:blipFill>
        <p:spPr>
          <a:xfrm>
            <a:off x="1278198" y="1051444"/>
            <a:ext cx="3389336" cy="1719052"/>
          </a:xfrm>
          <a:prstGeom prst="rect">
            <a:avLst/>
          </a:prstGeom>
        </p:spPr>
      </p:pic>
      <p:pic>
        <p:nvPicPr>
          <p:cNvPr id="5" name="Picture 4"/>
          <p:cNvPicPr>
            <a:picLocks noChangeAspect="1"/>
          </p:cNvPicPr>
          <p:nvPr/>
        </p:nvPicPr>
        <p:blipFill>
          <a:blip r:embed="rId3"/>
          <a:stretch>
            <a:fillRect/>
          </a:stretch>
        </p:blipFill>
        <p:spPr>
          <a:xfrm>
            <a:off x="6862050" y="1119719"/>
            <a:ext cx="3460919" cy="1582502"/>
          </a:xfrm>
          <a:prstGeom prst="rect">
            <a:avLst/>
          </a:prstGeom>
        </p:spPr>
      </p:pic>
      <p:pic>
        <p:nvPicPr>
          <p:cNvPr id="6" name="Picture 5"/>
          <p:cNvPicPr>
            <a:picLocks noChangeAspect="1"/>
          </p:cNvPicPr>
          <p:nvPr/>
        </p:nvPicPr>
        <p:blipFill>
          <a:blip r:embed="rId4"/>
          <a:stretch>
            <a:fillRect/>
          </a:stretch>
        </p:blipFill>
        <p:spPr>
          <a:xfrm>
            <a:off x="1482771" y="4536814"/>
            <a:ext cx="2399141" cy="1631974"/>
          </a:xfrm>
          <a:prstGeom prst="rect">
            <a:avLst/>
          </a:prstGeom>
        </p:spPr>
      </p:pic>
      <p:pic>
        <p:nvPicPr>
          <p:cNvPr id="7" name="Picture 6"/>
          <p:cNvPicPr>
            <a:picLocks noChangeAspect="1"/>
          </p:cNvPicPr>
          <p:nvPr/>
        </p:nvPicPr>
        <p:blipFill>
          <a:blip r:embed="rId5"/>
          <a:stretch>
            <a:fillRect/>
          </a:stretch>
        </p:blipFill>
        <p:spPr>
          <a:xfrm>
            <a:off x="7200686" y="4426920"/>
            <a:ext cx="1151744" cy="2109374"/>
          </a:xfrm>
          <a:prstGeom prst="rect">
            <a:avLst/>
          </a:prstGeom>
        </p:spPr>
      </p:pic>
    </p:spTree>
    <p:extLst>
      <p:ext uri="{BB962C8B-B14F-4D97-AF65-F5344CB8AC3E}">
        <p14:creationId xmlns:p14="http://schemas.microsoft.com/office/powerpoint/2010/main" val="326615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3" y="515439"/>
            <a:ext cx="10816988" cy="5899008"/>
          </a:xfrm>
        </p:spPr>
        <p:txBody>
          <a:bodyPr>
            <a:normAutofit lnSpcReduction="10000"/>
          </a:bodyPr>
          <a:lstStyle/>
          <a:p>
            <a:pPr marL="0" indent="0">
              <a:buNone/>
            </a:pPr>
            <a:r>
              <a:rPr lang="en-US" u="sng" dirty="0" smtClean="0"/>
              <a:t>UNION ALL</a:t>
            </a:r>
            <a:r>
              <a:rPr lang="en-US" dirty="0" smtClean="0"/>
              <a:t>:</a:t>
            </a:r>
          </a:p>
          <a:p>
            <a:r>
              <a:rPr lang="en-US" dirty="0" smtClean="0"/>
              <a:t>The SQL UNION ALL operator </a:t>
            </a:r>
            <a:r>
              <a:rPr lang="en-US" dirty="0" smtClean="0"/>
              <a:t>is used to combine the results of two or more SELECT statements </a:t>
            </a:r>
            <a:r>
              <a:rPr lang="en-US" i="1" dirty="0" smtClean="0"/>
              <a:t>including any duplicate rows</a:t>
            </a:r>
            <a:r>
              <a:rPr lang="en-US" dirty="0" smtClean="0"/>
              <a:t>.</a:t>
            </a:r>
          </a:p>
          <a:p>
            <a:r>
              <a:rPr lang="en-US" dirty="0" smtClean="0"/>
              <a:t>UNION ALL works exactly the same way as UNION except that it </a:t>
            </a:r>
            <a:r>
              <a:rPr lang="en-US" i="1" dirty="0" smtClean="0"/>
              <a:t>does not eliminate duplicate records</a:t>
            </a:r>
            <a:r>
              <a:rPr lang="en-US" dirty="0" smtClean="0"/>
              <a:t> from the resultant table. </a:t>
            </a:r>
          </a:p>
          <a:p>
            <a:r>
              <a:rPr lang="en-US" dirty="0" smtClean="0"/>
              <a:t>The basic syntax of UNION ALL is:</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Let us consider the same example queries used for UNION and we can notice that duplicate rows are not removed from the resultant table.</a:t>
            </a:r>
            <a:endParaRPr lang="en-US" dirty="0"/>
          </a:p>
        </p:txBody>
      </p:sp>
      <p:pic>
        <p:nvPicPr>
          <p:cNvPr id="4" name="Picture 3"/>
          <p:cNvPicPr>
            <a:picLocks noChangeAspect="1"/>
          </p:cNvPicPr>
          <p:nvPr/>
        </p:nvPicPr>
        <p:blipFill>
          <a:blip r:embed="rId2"/>
          <a:stretch>
            <a:fillRect/>
          </a:stretch>
        </p:blipFill>
        <p:spPr>
          <a:xfrm>
            <a:off x="1436994" y="3123750"/>
            <a:ext cx="2930665" cy="2048752"/>
          </a:xfrm>
          <a:prstGeom prst="rect">
            <a:avLst/>
          </a:prstGeom>
        </p:spPr>
      </p:pic>
    </p:spTree>
    <p:extLst>
      <p:ext uri="{BB962C8B-B14F-4D97-AF65-F5344CB8AC3E}">
        <p14:creationId xmlns:p14="http://schemas.microsoft.com/office/powerpoint/2010/main" val="375819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074" y="392609"/>
            <a:ext cx="10735102" cy="5776178"/>
          </a:xfrm>
        </p:spPr>
        <p:txBody>
          <a:bodyPr/>
          <a:lstStyle/>
          <a:p>
            <a:pPr marL="0" indent="0">
              <a:buNone/>
            </a:pPr>
            <a:r>
              <a:rPr lang="en-US" dirty="0" smtClean="0"/>
              <a:t>	</a:t>
            </a:r>
            <a:r>
              <a:rPr lang="en-US" u="sng" dirty="0" smtClean="0"/>
              <a:t>QUERY</a:t>
            </a:r>
            <a:r>
              <a:rPr lang="en-US" dirty="0" smtClean="0"/>
              <a:t>						</a:t>
            </a:r>
            <a:r>
              <a:rPr lang="en-US" u="sng" dirty="0" smtClean="0"/>
              <a:t>RESULT</a:t>
            </a:r>
          </a:p>
          <a:p>
            <a:pPr marL="0" indent="0">
              <a:buNone/>
            </a:pPr>
            <a:endParaRPr lang="en-US" u="sng" dirty="0"/>
          </a:p>
          <a:p>
            <a:pPr marL="0" indent="0">
              <a:buNone/>
            </a:pPr>
            <a:endParaRPr lang="en-US" u="sng" dirty="0" smtClean="0"/>
          </a:p>
          <a:p>
            <a:pPr marL="0" indent="0">
              <a:buNone/>
            </a:pPr>
            <a:endParaRPr lang="en-US" u="sng" dirty="0"/>
          </a:p>
          <a:p>
            <a:pPr marL="0" indent="0">
              <a:buNone/>
            </a:pPr>
            <a:endParaRPr lang="en-US" u="sng" dirty="0"/>
          </a:p>
          <a:p>
            <a:pPr marL="0" indent="0">
              <a:buNone/>
            </a:pPr>
            <a:endParaRPr lang="en-US" u="sng" dirty="0"/>
          </a:p>
          <a:p>
            <a:pPr marL="0" indent="0">
              <a:buNone/>
            </a:pPr>
            <a:r>
              <a:rPr lang="en-US" dirty="0"/>
              <a:t>	</a:t>
            </a:r>
            <a:r>
              <a:rPr lang="en-US" u="sng" dirty="0" smtClean="0"/>
              <a:t>QUERY</a:t>
            </a:r>
            <a:r>
              <a:rPr lang="en-US" dirty="0" smtClean="0"/>
              <a:t>						</a:t>
            </a:r>
            <a:r>
              <a:rPr lang="en-US" u="sng" dirty="0" smtClean="0"/>
              <a:t>RESULT</a:t>
            </a:r>
          </a:p>
          <a:p>
            <a:pPr marL="0" indent="0">
              <a:buNone/>
            </a:pPr>
            <a:endParaRPr lang="en-US" dirty="0"/>
          </a:p>
        </p:txBody>
      </p:sp>
      <p:pic>
        <p:nvPicPr>
          <p:cNvPr id="4" name="Picture 3"/>
          <p:cNvPicPr>
            <a:picLocks noChangeAspect="1"/>
          </p:cNvPicPr>
          <p:nvPr/>
        </p:nvPicPr>
        <p:blipFill>
          <a:blip r:embed="rId2"/>
          <a:stretch>
            <a:fillRect/>
          </a:stretch>
        </p:blipFill>
        <p:spPr>
          <a:xfrm>
            <a:off x="1059477" y="1130844"/>
            <a:ext cx="5811033" cy="1803424"/>
          </a:xfrm>
          <a:prstGeom prst="rect">
            <a:avLst/>
          </a:prstGeom>
        </p:spPr>
      </p:pic>
      <p:pic>
        <p:nvPicPr>
          <p:cNvPr id="5" name="Picture 4"/>
          <p:cNvPicPr>
            <a:picLocks noChangeAspect="1"/>
          </p:cNvPicPr>
          <p:nvPr/>
        </p:nvPicPr>
        <p:blipFill>
          <a:blip r:embed="rId3"/>
          <a:stretch>
            <a:fillRect/>
          </a:stretch>
        </p:blipFill>
        <p:spPr>
          <a:xfrm>
            <a:off x="8074523" y="1130844"/>
            <a:ext cx="1314755" cy="1301991"/>
          </a:xfrm>
          <a:prstGeom prst="rect">
            <a:avLst/>
          </a:prstGeom>
        </p:spPr>
      </p:pic>
      <p:pic>
        <p:nvPicPr>
          <p:cNvPr id="6" name="Picture 5"/>
          <p:cNvPicPr>
            <a:picLocks noChangeAspect="1"/>
          </p:cNvPicPr>
          <p:nvPr/>
        </p:nvPicPr>
        <p:blipFill>
          <a:blip r:embed="rId4"/>
          <a:stretch>
            <a:fillRect/>
          </a:stretch>
        </p:blipFill>
        <p:spPr>
          <a:xfrm>
            <a:off x="1533880" y="4209694"/>
            <a:ext cx="2137368" cy="1484639"/>
          </a:xfrm>
          <a:prstGeom prst="rect">
            <a:avLst/>
          </a:prstGeom>
        </p:spPr>
      </p:pic>
      <p:pic>
        <p:nvPicPr>
          <p:cNvPr id="7" name="Picture 6"/>
          <p:cNvPicPr>
            <a:picLocks noChangeAspect="1"/>
          </p:cNvPicPr>
          <p:nvPr/>
        </p:nvPicPr>
        <p:blipFill>
          <a:blip r:embed="rId5"/>
          <a:stretch>
            <a:fillRect/>
          </a:stretch>
        </p:blipFill>
        <p:spPr>
          <a:xfrm>
            <a:off x="8074524" y="4011457"/>
            <a:ext cx="1001238" cy="2733717"/>
          </a:xfrm>
          <a:prstGeom prst="rect">
            <a:avLst/>
          </a:prstGeom>
        </p:spPr>
      </p:pic>
    </p:spTree>
    <p:extLst>
      <p:ext uri="{BB962C8B-B14F-4D97-AF65-F5344CB8AC3E}">
        <p14:creationId xmlns:p14="http://schemas.microsoft.com/office/powerpoint/2010/main" val="293517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82" y="447199"/>
            <a:ext cx="10789693" cy="5967247"/>
          </a:xfrm>
        </p:spPr>
        <p:txBody>
          <a:bodyPr/>
          <a:lstStyle/>
          <a:p>
            <a:pPr marL="0" indent="0">
              <a:buNone/>
            </a:pPr>
            <a:r>
              <a:rPr lang="en-US" u="sng" dirty="0" smtClean="0"/>
              <a:t>INTERSECT</a:t>
            </a:r>
            <a:r>
              <a:rPr lang="en-US" dirty="0" smtClean="0"/>
              <a:t>:</a:t>
            </a:r>
          </a:p>
          <a:p>
            <a:r>
              <a:rPr lang="en-US" dirty="0" smtClean="0"/>
              <a:t>The SQL INTERSECT operator is used to combine two SELECT statements, but returns only such rows that are </a:t>
            </a:r>
            <a:r>
              <a:rPr lang="en-US" i="1" dirty="0" smtClean="0"/>
              <a:t>identical</a:t>
            </a:r>
            <a:r>
              <a:rPr lang="en-US" dirty="0" smtClean="0"/>
              <a:t> to both SELECT statements. </a:t>
            </a:r>
          </a:p>
          <a:p>
            <a:r>
              <a:rPr lang="en-US" dirty="0"/>
              <a:t>Just as with the UNION operator, the same rules apply when using the INTERSECT </a:t>
            </a:r>
            <a:r>
              <a:rPr lang="en-US" dirty="0" smtClean="0"/>
              <a:t>operator.</a:t>
            </a:r>
          </a:p>
          <a:p>
            <a:r>
              <a:rPr lang="en-US" dirty="0" smtClean="0"/>
              <a:t>INTERSECT eliminates any duplicate records present in the result. </a:t>
            </a:r>
          </a:p>
          <a:p>
            <a:r>
              <a:rPr lang="en-US" dirty="0" smtClean="0"/>
              <a:t>The basic syntax of INTERSECT is:</a:t>
            </a:r>
          </a:p>
          <a:p>
            <a:endParaRPr lang="en-US" dirty="0"/>
          </a:p>
        </p:txBody>
      </p:sp>
      <p:pic>
        <p:nvPicPr>
          <p:cNvPr id="4" name="Picture 3"/>
          <p:cNvPicPr>
            <a:picLocks noChangeAspect="1"/>
          </p:cNvPicPr>
          <p:nvPr/>
        </p:nvPicPr>
        <p:blipFill>
          <a:blip r:embed="rId2"/>
          <a:stretch>
            <a:fillRect/>
          </a:stretch>
        </p:blipFill>
        <p:spPr>
          <a:xfrm>
            <a:off x="1795960" y="4293642"/>
            <a:ext cx="3123888" cy="2120805"/>
          </a:xfrm>
          <a:prstGeom prst="rect">
            <a:avLst/>
          </a:prstGeom>
        </p:spPr>
      </p:pic>
    </p:spTree>
    <p:extLst>
      <p:ext uri="{BB962C8B-B14F-4D97-AF65-F5344CB8AC3E}">
        <p14:creationId xmlns:p14="http://schemas.microsoft.com/office/powerpoint/2010/main" val="4032658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188" y="447975"/>
            <a:ext cx="10939817" cy="6240203"/>
          </a:xfrm>
        </p:spPr>
        <p:txBody>
          <a:bodyPr>
            <a:normAutofit lnSpcReduction="10000"/>
          </a:bodyPr>
          <a:lstStyle/>
          <a:p>
            <a:r>
              <a:rPr lang="en-US" dirty="0" smtClean="0"/>
              <a:t>Let us consider our STUDENTS and COURSES table and try to retrieve the </a:t>
            </a:r>
            <a:r>
              <a:rPr lang="en-US" dirty="0" smtClean="0"/>
              <a:t>name and age details of all students who enrolled for both C101 and C401 courses. </a:t>
            </a:r>
          </a:p>
          <a:p>
            <a:r>
              <a:rPr lang="en-US" dirty="0" smtClean="0"/>
              <a:t>This can be achieved using the INTERSECT operator as shown below -</a:t>
            </a:r>
          </a:p>
          <a:p>
            <a:pPr marL="0" indent="0">
              <a:buNone/>
            </a:pPr>
            <a:r>
              <a:rPr lang="en-US" dirty="0"/>
              <a:t>	</a:t>
            </a:r>
            <a:r>
              <a:rPr lang="en-US" u="sng" dirty="0" smtClean="0"/>
              <a:t>QUERY</a:t>
            </a:r>
            <a:r>
              <a:rPr lang="en-US" dirty="0" smtClean="0"/>
              <a:t>						</a:t>
            </a:r>
            <a:r>
              <a:rPr lang="en-US" u="sng" dirty="0" smtClean="0"/>
              <a:t>RESULT</a:t>
            </a:r>
          </a:p>
          <a:p>
            <a:pPr marL="0" indent="0">
              <a:buNone/>
            </a:pPr>
            <a:endParaRPr lang="en-US" u="sng" dirty="0"/>
          </a:p>
          <a:p>
            <a:pPr marL="0" indent="0">
              <a:buNone/>
            </a:pPr>
            <a:endParaRPr lang="en-US" u="sng" dirty="0" smtClean="0"/>
          </a:p>
          <a:p>
            <a:pPr marL="0" indent="0">
              <a:buNone/>
            </a:pPr>
            <a:endParaRPr lang="en-US" u="sng" dirty="0"/>
          </a:p>
          <a:p>
            <a:pPr marL="0" indent="0">
              <a:buNone/>
            </a:pPr>
            <a:endParaRPr lang="en-US" u="sng" dirty="0" smtClean="0"/>
          </a:p>
          <a:p>
            <a:pPr marL="0" indent="0">
              <a:buNone/>
            </a:pPr>
            <a:endParaRPr lang="en-US" u="sng" dirty="0" smtClean="0"/>
          </a:p>
          <a:p>
            <a:r>
              <a:rPr lang="en-US" dirty="0" smtClean="0"/>
              <a:t>The first SELECT statement results in 2 rows(Jones and John) and second SELECT statement results in 2 rows(Ross and Jones). Since INTERSECT selects only the rows common to both the statements, we get Jones as the output. And he is indeed the only student who took both C101 and C401.</a:t>
            </a:r>
            <a:endParaRPr lang="en-US" u="sng"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1279762" y="2684775"/>
            <a:ext cx="5662492" cy="1766604"/>
          </a:xfrm>
          <a:prstGeom prst="rect">
            <a:avLst/>
          </a:prstGeom>
        </p:spPr>
      </p:pic>
      <p:pic>
        <p:nvPicPr>
          <p:cNvPr id="5" name="Picture 4"/>
          <p:cNvPicPr>
            <a:picLocks noChangeAspect="1"/>
          </p:cNvPicPr>
          <p:nvPr/>
        </p:nvPicPr>
        <p:blipFill>
          <a:blip r:embed="rId3"/>
          <a:stretch>
            <a:fillRect/>
          </a:stretch>
        </p:blipFill>
        <p:spPr>
          <a:xfrm>
            <a:off x="8033744" y="2684775"/>
            <a:ext cx="1355916" cy="571612"/>
          </a:xfrm>
          <a:prstGeom prst="rect">
            <a:avLst/>
          </a:prstGeom>
        </p:spPr>
      </p:pic>
    </p:spTree>
    <p:extLst>
      <p:ext uri="{BB962C8B-B14F-4D97-AF65-F5344CB8AC3E}">
        <p14:creationId xmlns:p14="http://schemas.microsoft.com/office/powerpoint/2010/main" val="1079898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391</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Suhas Jagadish</dc:creator>
  <cp:lastModifiedBy>Suhas Jagadish</cp:lastModifiedBy>
  <cp:revision>23</cp:revision>
  <dcterms:created xsi:type="dcterms:W3CDTF">2016-07-08T19:51:20Z</dcterms:created>
  <dcterms:modified xsi:type="dcterms:W3CDTF">2016-07-09T02:48:42Z</dcterms:modified>
</cp:coreProperties>
</file>