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A463-2444-4864-BA49-FFB52D01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552A-AA8A-4B91-91F3-D84ED9C7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D818-D20F-4E3D-998D-34304EAC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F27B-2EDD-4E14-8AD4-9D800F2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14FD-E44D-4A4C-B9B2-E84760C7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5036-2D3C-4AD4-AC61-9B5903A8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BB236-C5CA-4CCE-AE06-6442D00E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7F56-2564-41BB-9D89-F0488FAC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30E2-D4B2-461E-B8C1-CDA9A76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D781-9902-4D84-8B6F-199B23F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076C7-9427-483C-9D64-4E46EC41A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F3170-B726-4693-A17B-C0BB5DCDA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B245-C5DD-4057-8286-F639029F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33D4-1C6B-451C-A365-50C5344F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3DA4-908C-4EBB-98C4-FDB041D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8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09D9-8339-4763-A66A-267BE897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2F23-657D-48A7-8933-BC1AFA19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5B7F-0C20-47A6-B68F-733CD335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C0DF-EC00-4516-A9F1-AECCC8A0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A5D0-C609-40C8-9035-30CADD29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A4D-6CBD-4131-BEB8-B464318F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D5464-86AD-4CAB-89CA-1C1990BD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348F-9C9E-47F0-A5DC-54293EE9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1CD5-6006-46B6-8A6E-DF9DF280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0471-EA69-4558-9D2B-FC60B6F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83A8-99AA-4A7B-BB49-BC845D9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B275-8219-47C9-A512-1051EA1E5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DD6DB-5D94-4542-8DAF-7D408341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231E-4758-4495-A4DA-5594A6E1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5B3C-6E68-475A-BD9E-E4E7E06A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AA51-3BC1-4EC6-AC2F-345E196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2AB-9A7A-4148-BB88-C8E2865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B38F-F4E5-44DC-9932-1CEFE39C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0773-5072-4CA5-832D-998C946D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E8BB4-62B1-4EE1-A932-4160016F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1934-F24E-40E4-ACB4-9680488F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59F56-4673-4CD8-8C98-68642258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BF5D-DA30-4A3E-86E4-1897A69F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7B201-2325-48F0-AC98-274E180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9E8-216E-4C70-842F-E96534F4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ED9DD-A7E1-45EE-962E-BC56F7E4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865C8-A792-418B-A3AC-6085B24C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1CE67-664E-44DA-ADF8-EF61000B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0888A-AA16-4DE4-8CCB-BEC4BD47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8FE4E-CB49-40A0-A3BD-D58D2B06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5407C-0BD2-42DC-B805-F73A21EA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012A-E897-44C3-854C-0955C98D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6738-45E9-46DE-8F65-C4955103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38945-B26A-4FC7-8845-E45BFAC63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BCC9-3884-4432-9A65-CF558D0D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A5BF-2077-431B-A168-C9652CDB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D4B4-C68F-4E78-8223-425ACE6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7DD2-664B-4BB5-AB3D-0CB7541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15F42-C02D-4128-8250-73B04D59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2B4A8-17FB-4652-ABA1-488B49516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1491-12B5-4F6C-9245-BC3E3C8F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DD08-3ABE-4C12-9D3C-F11E6300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6A2A-B99F-4996-AF27-91FD689C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88359-17EB-43B1-9A98-2095F890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D436-286B-40C2-8222-4CB084C1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AD73-AD54-401B-86FA-1F5ACC7CA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8068-1C04-4078-80E5-DF85E189254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2356-0046-4BD5-AC62-8FE3D716A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FD99-7389-48B9-B616-EDCC562D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BDCB-3C73-4F7F-871C-0450DF95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812E6-AC58-4E36-B44F-A93D62CF296E}"/>
              </a:ext>
            </a:extLst>
          </p:cNvPr>
          <p:cNvSpPr/>
          <p:nvPr/>
        </p:nvSpPr>
        <p:spPr>
          <a:xfrm>
            <a:off x="1762897" y="156519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323FA-37A0-43EB-A60D-A2B5B22FC314}"/>
              </a:ext>
            </a:extLst>
          </p:cNvPr>
          <p:cNvSpPr/>
          <p:nvPr/>
        </p:nvSpPr>
        <p:spPr>
          <a:xfrm>
            <a:off x="6297827" y="156519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8BEEE5-E6CA-44FF-BD84-2ADF6956857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28303" y="2034749"/>
            <a:ext cx="2269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32B7C-E981-44F3-96FC-6553FD4C1EB2}"/>
              </a:ext>
            </a:extLst>
          </p:cNvPr>
          <p:cNvSpPr txBox="1"/>
          <p:nvPr/>
        </p:nvSpPr>
        <p:spPr>
          <a:xfrm>
            <a:off x="1762897" y="1036336"/>
            <a:ext cx="548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Professors can teach the same course in several semesters, and each offering must</a:t>
            </a:r>
          </a:p>
          <a:p>
            <a:r>
              <a:rPr lang="en-US" sz="1200" dirty="0"/>
              <a:t>be recorded.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1C4BE-43D2-41A3-B06B-9F1D30CD2DB3}"/>
              </a:ext>
            </a:extLst>
          </p:cNvPr>
          <p:cNvSpPr/>
          <p:nvPr/>
        </p:nvSpPr>
        <p:spPr>
          <a:xfrm>
            <a:off x="1796413" y="293267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0C2A5-973F-4F1F-82B2-2251E1DDF1D9}"/>
              </a:ext>
            </a:extLst>
          </p:cNvPr>
          <p:cNvSpPr/>
          <p:nvPr/>
        </p:nvSpPr>
        <p:spPr>
          <a:xfrm>
            <a:off x="6331343" y="293267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3D219-F043-419C-B817-E2B69DAF7D7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061819" y="3402229"/>
            <a:ext cx="2269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993781-075E-403B-9062-AF86EC815068}"/>
              </a:ext>
            </a:extLst>
          </p:cNvPr>
          <p:cNvSpPr txBox="1"/>
          <p:nvPr/>
        </p:nvSpPr>
        <p:spPr>
          <a:xfrm>
            <a:off x="1722273" y="2560081"/>
            <a:ext cx="2896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Every professor must teach some course.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79904-26BF-4C13-8349-C00FE3719A25}"/>
              </a:ext>
            </a:extLst>
          </p:cNvPr>
          <p:cNvSpPr txBox="1"/>
          <p:nvPr/>
        </p:nvSpPr>
        <p:spPr>
          <a:xfrm>
            <a:off x="6000265" y="30328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13AA5-2566-46F9-97E8-C8D722B08985}"/>
              </a:ext>
            </a:extLst>
          </p:cNvPr>
          <p:cNvSpPr/>
          <p:nvPr/>
        </p:nvSpPr>
        <p:spPr>
          <a:xfrm>
            <a:off x="1726387" y="438665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Professor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48B77D-5661-400E-8BC6-4BEDA6D32499}"/>
              </a:ext>
            </a:extLst>
          </p:cNvPr>
          <p:cNvSpPr/>
          <p:nvPr/>
        </p:nvSpPr>
        <p:spPr>
          <a:xfrm>
            <a:off x="6261317" y="438665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93560-94CB-4C41-8FB0-9456C6FE3C17}"/>
              </a:ext>
            </a:extLst>
          </p:cNvPr>
          <p:cNvSpPr txBox="1"/>
          <p:nvPr/>
        </p:nvSpPr>
        <p:spPr>
          <a:xfrm>
            <a:off x="1652247" y="4014061"/>
            <a:ext cx="421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Every professor teaches exactly one course (no more, no less).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126C0B-3A80-4C98-BC56-B11239CFFB23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3991793" y="4856209"/>
            <a:ext cx="2269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38E05-F5F9-4AB5-B6E2-961CEEAD588E}"/>
              </a:ext>
            </a:extLst>
          </p:cNvPr>
          <p:cNvSpPr/>
          <p:nvPr/>
        </p:nvSpPr>
        <p:spPr>
          <a:xfrm>
            <a:off x="1693437" y="5828275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Professor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8DA69-903C-486E-87F4-0497CA477339}"/>
              </a:ext>
            </a:extLst>
          </p:cNvPr>
          <p:cNvSpPr/>
          <p:nvPr/>
        </p:nvSpPr>
        <p:spPr>
          <a:xfrm>
            <a:off x="6228367" y="5828275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342AAF-D659-4228-AA7D-85863E23F19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11114" y="6297832"/>
            <a:ext cx="717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236FE8-D5ED-4F67-9E9B-A2EB6B68B3F9}"/>
              </a:ext>
            </a:extLst>
          </p:cNvPr>
          <p:cNvSpPr txBox="1"/>
          <p:nvPr/>
        </p:nvSpPr>
        <p:spPr>
          <a:xfrm>
            <a:off x="1652247" y="5337781"/>
            <a:ext cx="531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Every professor teaches exactly one course (no more, no less), and every course</a:t>
            </a:r>
          </a:p>
          <a:p>
            <a:r>
              <a:rPr lang="en-US" sz="1200" dirty="0"/>
              <a:t>must be taught by some professor.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BD5EE2-CD98-4014-B4A8-85BA7CA3AEF3}"/>
              </a:ext>
            </a:extLst>
          </p:cNvPr>
          <p:cNvCxnSpPr>
            <a:cxnSpLocks/>
          </p:cNvCxnSpPr>
          <p:nvPr/>
        </p:nvCxnSpPr>
        <p:spPr>
          <a:xfrm>
            <a:off x="5675870" y="6178381"/>
            <a:ext cx="523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1CCA06-4BD5-446A-BE0A-B2D67989E76F}"/>
              </a:ext>
            </a:extLst>
          </p:cNvPr>
          <p:cNvSpPr txBox="1"/>
          <p:nvPr/>
        </p:nvSpPr>
        <p:spPr>
          <a:xfrm>
            <a:off x="1738747" y="155572"/>
            <a:ext cx="5676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Problem</a:t>
            </a:r>
            <a:r>
              <a:rPr lang="en-US" sz="1200" dirty="0"/>
              <a:t>: A university database contains information about professors (identified by</a:t>
            </a:r>
          </a:p>
          <a:p>
            <a:r>
              <a:rPr lang="en-US" sz="1200" dirty="0"/>
              <a:t>social security number, or SSN) and courses (identified by </a:t>
            </a:r>
            <a:r>
              <a:rPr lang="en-US" sz="1200" dirty="0" err="1"/>
              <a:t>courseid</a:t>
            </a:r>
            <a:r>
              <a:rPr lang="en-US" sz="1200" dirty="0"/>
              <a:t>). Professors teach</a:t>
            </a:r>
          </a:p>
          <a:p>
            <a:r>
              <a:rPr lang="en-US" sz="1200" dirty="0"/>
              <a:t>courses; each of the following situations concerns the Teaches relationship set. For each</a:t>
            </a:r>
          </a:p>
          <a:p>
            <a:r>
              <a:rPr lang="en-US" sz="1200" dirty="0"/>
              <a:t>situation, draw an ER diagram that describes it (assuming no further constraints hold).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1923320-8C95-4EC4-9FF7-ED8B8CC36D4E}"/>
              </a:ext>
            </a:extLst>
          </p:cNvPr>
          <p:cNvSpPr/>
          <p:nvPr/>
        </p:nvSpPr>
        <p:spPr>
          <a:xfrm>
            <a:off x="4530247" y="1581668"/>
            <a:ext cx="136392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Teaches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1E640D3-0C3E-47E5-A7DB-6663FC4240D4}"/>
              </a:ext>
            </a:extLst>
          </p:cNvPr>
          <p:cNvSpPr/>
          <p:nvPr/>
        </p:nvSpPr>
        <p:spPr>
          <a:xfrm>
            <a:off x="4543723" y="2951640"/>
            <a:ext cx="136392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Teaches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DC6C8CF-A308-44FA-9233-1E60095A46D8}"/>
              </a:ext>
            </a:extLst>
          </p:cNvPr>
          <p:cNvSpPr/>
          <p:nvPr/>
        </p:nvSpPr>
        <p:spPr>
          <a:xfrm>
            <a:off x="4481101" y="4411366"/>
            <a:ext cx="136392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Teaches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474350D-C5E9-475C-A11D-F0A994DFF91B}"/>
              </a:ext>
            </a:extLst>
          </p:cNvPr>
          <p:cNvSpPr/>
          <p:nvPr/>
        </p:nvSpPr>
        <p:spPr>
          <a:xfrm>
            <a:off x="4444591" y="5770609"/>
            <a:ext cx="136392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Teaches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F1DDBC-F240-4580-851B-1CAEF7191AB0}"/>
              </a:ext>
            </a:extLst>
          </p:cNvPr>
          <p:cNvCxnSpPr>
            <a:stCxn id="41" idx="1"/>
          </p:cNvCxnSpPr>
          <p:nvPr/>
        </p:nvCxnSpPr>
        <p:spPr>
          <a:xfrm flipH="1">
            <a:off x="3759106" y="6227809"/>
            <a:ext cx="685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8ECDE6-1BE2-45DE-BD8A-5D111F932BA0}"/>
              </a:ext>
            </a:extLst>
          </p:cNvPr>
          <p:cNvSpPr txBox="1"/>
          <p:nvPr/>
        </p:nvSpPr>
        <p:spPr>
          <a:xfrm>
            <a:off x="5674208" y="59188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97F95-E1BC-4B7A-886F-0904CA2FE6AA}"/>
              </a:ext>
            </a:extLst>
          </p:cNvPr>
          <p:cNvSpPr/>
          <p:nvPr/>
        </p:nvSpPr>
        <p:spPr>
          <a:xfrm>
            <a:off x="9971902" y="1506242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6B3C30-41D8-421C-909E-CD3D2D730EBB}"/>
              </a:ext>
            </a:extLst>
          </p:cNvPr>
          <p:cNvSpPr/>
          <p:nvPr/>
        </p:nvSpPr>
        <p:spPr>
          <a:xfrm>
            <a:off x="407773" y="1431846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311096-4F16-4654-993B-B093225D216E}"/>
              </a:ext>
            </a:extLst>
          </p:cNvPr>
          <p:cNvCxnSpPr>
            <a:stCxn id="48" idx="6"/>
            <a:endCxn id="4" idx="1"/>
          </p:cNvCxnSpPr>
          <p:nvPr/>
        </p:nvCxnSpPr>
        <p:spPr>
          <a:xfrm>
            <a:off x="980303" y="1597372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5B1595-B497-48EA-8CCE-54D9EE48EFB6}"/>
              </a:ext>
            </a:extLst>
          </p:cNvPr>
          <p:cNvCxnSpPr>
            <a:stCxn id="47" idx="2"/>
            <a:endCxn id="5" idx="3"/>
          </p:cNvCxnSpPr>
          <p:nvPr/>
        </p:nvCxnSpPr>
        <p:spPr>
          <a:xfrm flipH="1">
            <a:off x="8563233" y="1671768"/>
            <a:ext cx="1408669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415C1FE-C4D5-496C-A26D-020F2C75D559}"/>
              </a:ext>
            </a:extLst>
          </p:cNvPr>
          <p:cNvSpPr/>
          <p:nvPr/>
        </p:nvSpPr>
        <p:spPr>
          <a:xfrm>
            <a:off x="368457" y="4254678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432871-4AD6-4A40-9AC7-1E6B7325C1F7}"/>
              </a:ext>
            </a:extLst>
          </p:cNvPr>
          <p:cNvCxnSpPr>
            <a:stCxn id="53" idx="6"/>
          </p:cNvCxnSpPr>
          <p:nvPr/>
        </p:nvCxnSpPr>
        <p:spPr>
          <a:xfrm>
            <a:off x="940987" y="4420204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B050070-9001-4CA1-ABB1-EF9065B60158}"/>
              </a:ext>
            </a:extLst>
          </p:cNvPr>
          <p:cNvSpPr/>
          <p:nvPr/>
        </p:nvSpPr>
        <p:spPr>
          <a:xfrm>
            <a:off x="340372" y="5688837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8EF1F2-019A-4D4D-88C2-45DAA84269CA}"/>
              </a:ext>
            </a:extLst>
          </p:cNvPr>
          <p:cNvCxnSpPr>
            <a:stCxn id="55" idx="6"/>
          </p:cNvCxnSpPr>
          <p:nvPr/>
        </p:nvCxnSpPr>
        <p:spPr>
          <a:xfrm>
            <a:off x="912902" y="5854363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2B0B22B-6CDE-483B-A3E7-D1C49F0A290B}"/>
              </a:ext>
            </a:extLst>
          </p:cNvPr>
          <p:cNvSpPr/>
          <p:nvPr/>
        </p:nvSpPr>
        <p:spPr>
          <a:xfrm>
            <a:off x="428931" y="2812884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728575-97D2-4E01-A120-6776D9DB8F72}"/>
              </a:ext>
            </a:extLst>
          </p:cNvPr>
          <p:cNvCxnSpPr>
            <a:stCxn id="57" idx="6"/>
          </p:cNvCxnSpPr>
          <p:nvPr/>
        </p:nvCxnSpPr>
        <p:spPr>
          <a:xfrm>
            <a:off x="1001461" y="2978410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2C7F07B-E43D-4FA9-9CC7-FE8986B6EF67}"/>
              </a:ext>
            </a:extLst>
          </p:cNvPr>
          <p:cNvSpPr/>
          <p:nvPr/>
        </p:nvSpPr>
        <p:spPr>
          <a:xfrm>
            <a:off x="10005417" y="2786114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C4D5A5-A5EB-4222-B073-568A4EB6623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8596749" y="2951640"/>
            <a:ext cx="1408668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0743871-42EF-47BA-93CD-3E894DC82BB5}"/>
              </a:ext>
            </a:extLst>
          </p:cNvPr>
          <p:cNvSpPr/>
          <p:nvPr/>
        </p:nvSpPr>
        <p:spPr>
          <a:xfrm>
            <a:off x="9881847" y="4374295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03FD37-30F2-47FD-B22A-914C2F2838AA}"/>
              </a:ext>
            </a:extLst>
          </p:cNvPr>
          <p:cNvCxnSpPr>
            <a:stCxn id="61" idx="2"/>
          </p:cNvCxnSpPr>
          <p:nvPr/>
        </p:nvCxnSpPr>
        <p:spPr>
          <a:xfrm flipH="1">
            <a:off x="8473178" y="4539821"/>
            <a:ext cx="1408669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1CE117D-5F59-473B-A434-9336BB93D66A}"/>
              </a:ext>
            </a:extLst>
          </p:cNvPr>
          <p:cNvSpPr/>
          <p:nvPr/>
        </p:nvSpPr>
        <p:spPr>
          <a:xfrm>
            <a:off x="9865371" y="5864844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6FA258-101A-46E5-BCCF-3778CAF0DA11}"/>
              </a:ext>
            </a:extLst>
          </p:cNvPr>
          <p:cNvCxnSpPr>
            <a:stCxn id="63" idx="2"/>
          </p:cNvCxnSpPr>
          <p:nvPr/>
        </p:nvCxnSpPr>
        <p:spPr>
          <a:xfrm flipH="1">
            <a:off x="8456702" y="6030370"/>
            <a:ext cx="1408669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812E6-AC58-4E36-B44F-A93D62CF296E}"/>
              </a:ext>
            </a:extLst>
          </p:cNvPr>
          <p:cNvSpPr/>
          <p:nvPr/>
        </p:nvSpPr>
        <p:spPr>
          <a:xfrm>
            <a:off x="2281883" y="1837037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323FA-37A0-43EB-A60D-A2B5B22FC314}"/>
              </a:ext>
            </a:extLst>
          </p:cNvPr>
          <p:cNvSpPr/>
          <p:nvPr/>
        </p:nvSpPr>
        <p:spPr>
          <a:xfrm>
            <a:off x="7426411" y="1894702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2B7C-E981-44F3-96FC-6553FD4C1EB2}"/>
              </a:ext>
            </a:extLst>
          </p:cNvPr>
          <p:cNvSpPr txBox="1"/>
          <p:nvPr/>
        </p:nvSpPr>
        <p:spPr>
          <a:xfrm>
            <a:off x="1688757" y="319386"/>
            <a:ext cx="528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 Now suppose that certain courses can be taught by a team of professors jointly,</a:t>
            </a:r>
          </a:p>
          <a:p>
            <a:r>
              <a:rPr lang="en-US" sz="1200" dirty="0"/>
              <a:t>but it is possible that no one professor in a team can teach the course. Model this</a:t>
            </a:r>
          </a:p>
          <a:p>
            <a:r>
              <a:rPr lang="en-US" sz="1200" dirty="0"/>
              <a:t>situation, introducing additional entity sets and relationship sets if necessary.</a:t>
            </a:r>
          </a:p>
          <a:p>
            <a:endParaRPr lang="en-US" sz="1200" dirty="0"/>
          </a:p>
          <a:p>
            <a:r>
              <a:rPr lang="en-US" sz="1200" dirty="0"/>
              <a:t>This is roughly, a many-to-many 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A95227-74CB-4A04-B949-1BC8A164C442}"/>
              </a:ext>
            </a:extLst>
          </p:cNvPr>
          <p:cNvSpPr/>
          <p:nvPr/>
        </p:nvSpPr>
        <p:spPr>
          <a:xfrm>
            <a:off x="4609071" y="4427837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ProfessorsCourse</a:t>
            </a:r>
            <a:endParaRPr lang="en-US" sz="12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6D0648B2-1E1B-4209-AD3B-0CCF573B64C0}"/>
              </a:ext>
            </a:extLst>
          </p:cNvPr>
          <p:cNvSpPr/>
          <p:nvPr/>
        </p:nvSpPr>
        <p:spPr>
          <a:xfrm>
            <a:off x="5968313" y="3179478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822C5-F57E-4493-BA71-0C3AF75C3DD2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6738551" y="2364259"/>
            <a:ext cx="687860" cy="81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792B7F-B6C5-459E-9281-3740AF25E8AE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>
            <a:off x="3414586" y="2776151"/>
            <a:ext cx="1068858" cy="4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82A6F4-0BC2-4D4A-A5B9-BBB7DA0812CC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5741774" y="3792126"/>
            <a:ext cx="996777" cy="635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00160D6-683F-41B5-BAB5-BE2676F8C509}"/>
              </a:ext>
            </a:extLst>
          </p:cNvPr>
          <p:cNvSpPr/>
          <p:nvPr/>
        </p:nvSpPr>
        <p:spPr>
          <a:xfrm>
            <a:off x="3713206" y="3216220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AFE812-840D-4749-862D-325D4F12B70E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>
            <a:off x="4483444" y="3828868"/>
            <a:ext cx="1258330" cy="59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B18F50F-5EAF-4E9A-BF13-7403B7C42D80}"/>
              </a:ext>
            </a:extLst>
          </p:cNvPr>
          <p:cNvSpPr/>
          <p:nvPr/>
        </p:nvSpPr>
        <p:spPr>
          <a:xfrm>
            <a:off x="926759" y="1643132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BF446C-2FAB-4360-93E0-9999FB54B81B}"/>
              </a:ext>
            </a:extLst>
          </p:cNvPr>
          <p:cNvCxnSpPr>
            <a:stCxn id="44" idx="6"/>
          </p:cNvCxnSpPr>
          <p:nvPr/>
        </p:nvCxnSpPr>
        <p:spPr>
          <a:xfrm>
            <a:off x="1499289" y="1808658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49C3AFB-A985-4CDC-A5BC-533D48005726}"/>
              </a:ext>
            </a:extLst>
          </p:cNvPr>
          <p:cNvSpPr/>
          <p:nvPr/>
        </p:nvSpPr>
        <p:spPr>
          <a:xfrm>
            <a:off x="9971902" y="1506242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B4ACD8-0E01-4E04-BFCD-C9AE139E282C}"/>
              </a:ext>
            </a:extLst>
          </p:cNvPr>
          <p:cNvCxnSpPr>
            <a:stCxn id="46" idx="2"/>
          </p:cNvCxnSpPr>
          <p:nvPr/>
        </p:nvCxnSpPr>
        <p:spPr>
          <a:xfrm flipH="1">
            <a:off x="8563233" y="1671768"/>
            <a:ext cx="1408669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3C90D87-7390-477F-99B4-67465EF8B96F}"/>
              </a:ext>
            </a:extLst>
          </p:cNvPr>
          <p:cNvSpPr/>
          <p:nvPr/>
        </p:nvSpPr>
        <p:spPr>
          <a:xfrm>
            <a:off x="3260125" y="4244227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A6FFF5-FAA3-44C8-B4E7-3915310BA5B5}"/>
              </a:ext>
            </a:extLst>
          </p:cNvPr>
          <p:cNvCxnSpPr>
            <a:stCxn id="48" idx="6"/>
          </p:cNvCxnSpPr>
          <p:nvPr/>
        </p:nvCxnSpPr>
        <p:spPr>
          <a:xfrm>
            <a:off x="3832655" y="4409753"/>
            <a:ext cx="782594" cy="43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C343051-6923-4079-AC07-82F4FCD0C3E0}"/>
              </a:ext>
            </a:extLst>
          </p:cNvPr>
          <p:cNvSpPr/>
          <p:nvPr/>
        </p:nvSpPr>
        <p:spPr>
          <a:xfrm>
            <a:off x="7650893" y="4244226"/>
            <a:ext cx="1075039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courseid</a:t>
            </a:r>
            <a:endParaRPr lang="en-US" sz="1200" u="sn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890128-13C2-4A63-A07F-8EDE2B73BBA9}"/>
              </a:ext>
            </a:extLst>
          </p:cNvPr>
          <p:cNvCxnSpPr/>
          <p:nvPr/>
        </p:nvCxnSpPr>
        <p:spPr>
          <a:xfrm flipH="1">
            <a:off x="6242224" y="4393786"/>
            <a:ext cx="1408669" cy="3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812E6-AC58-4E36-B44F-A93D62CF296E}"/>
              </a:ext>
            </a:extLst>
          </p:cNvPr>
          <p:cNvSpPr/>
          <p:nvPr/>
        </p:nvSpPr>
        <p:spPr>
          <a:xfrm>
            <a:off x="1672285" y="2183025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323FA-37A0-43EB-A60D-A2B5B22FC314}"/>
              </a:ext>
            </a:extLst>
          </p:cNvPr>
          <p:cNvSpPr/>
          <p:nvPr/>
        </p:nvSpPr>
        <p:spPr>
          <a:xfrm>
            <a:off x="6816813" y="2240690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2B7C-E981-44F3-96FC-6553FD4C1EB2}"/>
              </a:ext>
            </a:extLst>
          </p:cNvPr>
          <p:cNvSpPr txBox="1"/>
          <p:nvPr/>
        </p:nvSpPr>
        <p:spPr>
          <a:xfrm>
            <a:off x="1688757" y="319386"/>
            <a:ext cx="57115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Problem</a:t>
            </a:r>
            <a:r>
              <a:rPr lang="en-US" sz="1200" dirty="0"/>
              <a:t>: A company database needs to store information about employees (identified</a:t>
            </a:r>
          </a:p>
          <a:p>
            <a:r>
              <a:rPr lang="en-US" sz="1200" dirty="0"/>
              <a:t>by </a:t>
            </a:r>
            <a:r>
              <a:rPr lang="en-US" sz="1200" i="1" dirty="0" err="1"/>
              <a:t>ssn</a:t>
            </a:r>
            <a:r>
              <a:rPr lang="en-US" sz="1200" i="1" dirty="0"/>
              <a:t>, </a:t>
            </a:r>
            <a:r>
              <a:rPr lang="en-US" sz="1200" dirty="0"/>
              <a:t>with </a:t>
            </a:r>
            <a:r>
              <a:rPr lang="en-US" sz="1200" i="1" dirty="0"/>
              <a:t>salary </a:t>
            </a:r>
            <a:r>
              <a:rPr lang="en-US" sz="1200" dirty="0"/>
              <a:t>and </a:t>
            </a:r>
            <a:r>
              <a:rPr lang="en-US" sz="1200" i="1" dirty="0"/>
              <a:t>phone </a:t>
            </a:r>
            <a:r>
              <a:rPr lang="en-US" sz="1200" dirty="0"/>
              <a:t>as attributes), departments (identified by </a:t>
            </a:r>
            <a:r>
              <a:rPr lang="en-US" sz="1200" i="1" dirty="0" err="1"/>
              <a:t>dno</a:t>
            </a:r>
            <a:r>
              <a:rPr lang="en-US" sz="1200" i="1" dirty="0"/>
              <a:t>, </a:t>
            </a:r>
            <a:r>
              <a:rPr lang="en-US" sz="1200" dirty="0"/>
              <a:t>with </a:t>
            </a:r>
            <a:r>
              <a:rPr lang="en-US" sz="1200" i="1" dirty="0" err="1"/>
              <a:t>dname</a:t>
            </a:r>
            <a:endParaRPr lang="en-US" sz="1200" i="1" dirty="0"/>
          </a:p>
          <a:p>
            <a:r>
              <a:rPr lang="en-US" sz="1200" dirty="0"/>
              <a:t>and </a:t>
            </a:r>
            <a:r>
              <a:rPr lang="en-US" sz="1200" i="1" dirty="0"/>
              <a:t>budget </a:t>
            </a:r>
            <a:r>
              <a:rPr lang="en-US" sz="1200" dirty="0"/>
              <a:t>as attributes), and children of employees (with </a:t>
            </a:r>
            <a:r>
              <a:rPr lang="en-US" sz="1200" i="1" dirty="0"/>
              <a:t>name </a:t>
            </a:r>
            <a:r>
              <a:rPr lang="en-US" sz="1200" dirty="0"/>
              <a:t>and </a:t>
            </a:r>
            <a:r>
              <a:rPr lang="en-US" sz="1200" i="1" dirty="0"/>
              <a:t>age </a:t>
            </a:r>
            <a:r>
              <a:rPr lang="en-US" sz="1200" dirty="0"/>
              <a:t>as attributes).</a:t>
            </a:r>
          </a:p>
          <a:p>
            <a:r>
              <a:rPr lang="en-US" sz="1200" dirty="0"/>
              <a:t>Employees </a:t>
            </a:r>
            <a:r>
              <a:rPr lang="en-US" sz="1200" i="1" dirty="0"/>
              <a:t>work </a:t>
            </a:r>
            <a:r>
              <a:rPr lang="en-US" sz="1200" dirty="0"/>
              <a:t>in departments; each department is </a:t>
            </a:r>
            <a:r>
              <a:rPr lang="en-US" sz="1200" i="1" dirty="0"/>
              <a:t>managed by </a:t>
            </a:r>
            <a:r>
              <a:rPr lang="en-US" sz="1200" dirty="0"/>
              <a:t>an employee; a child</a:t>
            </a:r>
          </a:p>
          <a:p>
            <a:r>
              <a:rPr lang="en-US" sz="1200" dirty="0"/>
              <a:t>must be identified uniquely by </a:t>
            </a:r>
            <a:r>
              <a:rPr lang="en-US" sz="1200" i="1" dirty="0"/>
              <a:t>name </a:t>
            </a:r>
            <a:r>
              <a:rPr lang="en-US" sz="1200" dirty="0"/>
              <a:t>when the parent (who is an employee; assume that</a:t>
            </a:r>
          </a:p>
          <a:p>
            <a:r>
              <a:rPr lang="en-US" sz="1200" dirty="0"/>
              <a:t>only one parent works for the company) is known. We are not interested in information</a:t>
            </a:r>
          </a:p>
          <a:p>
            <a:r>
              <a:rPr lang="en-US" sz="1200" dirty="0"/>
              <a:t>about a child once the parent leaves the company.</a:t>
            </a:r>
          </a:p>
          <a:p>
            <a:r>
              <a:rPr lang="en-US" sz="1200" dirty="0"/>
              <a:t>Draw an ER diagram that captures this information.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A95227-74CB-4A04-B949-1BC8A164C442}"/>
              </a:ext>
            </a:extLst>
          </p:cNvPr>
          <p:cNvSpPr/>
          <p:nvPr/>
        </p:nvSpPr>
        <p:spPr>
          <a:xfrm>
            <a:off x="1672285" y="4567886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6D93FA-818A-4016-97B0-455563ADF504}"/>
              </a:ext>
            </a:extLst>
          </p:cNvPr>
          <p:cNvSpPr/>
          <p:nvPr/>
        </p:nvSpPr>
        <p:spPr>
          <a:xfrm>
            <a:off x="407773" y="1431846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22CE49-1FD8-40F4-BA56-A3BEC8F592D6}"/>
              </a:ext>
            </a:extLst>
          </p:cNvPr>
          <p:cNvSpPr/>
          <p:nvPr/>
        </p:nvSpPr>
        <p:spPr>
          <a:xfrm>
            <a:off x="391300" y="1959451"/>
            <a:ext cx="803185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6CB-0890-447C-88D2-6E834A05E2E6}"/>
              </a:ext>
            </a:extLst>
          </p:cNvPr>
          <p:cNvCxnSpPr>
            <a:stCxn id="17" idx="6"/>
            <a:endCxn id="4" idx="1"/>
          </p:cNvCxnSpPr>
          <p:nvPr/>
        </p:nvCxnSpPr>
        <p:spPr>
          <a:xfrm>
            <a:off x="980303" y="1597372"/>
            <a:ext cx="691982" cy="1055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C4E93-FFD2-4A51-A5E7-933A3AC0BD24}"/>
              </a:ext>
            </a:extLst>
          </p:cNvPr>
          <p:cNvCxnSpPr>
            <a:stCxn id="19" idx="6"/>
            <a:endCxn id="4" idx="1"/>
          </p:cNvCxnSpPr>
          <p:nvPr/>
        </p:nvCxnSpPr>
        <p:spPr>
          <a:xfrm>
            <a:off x="1194485" y="2124977"/>
            <a:ext cx="477800" cy="5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26923F-F3C5-4CE4-8B4F-F8B4512E5F2A}"/>
              </a:ext>
            </a:extLst>
          </p:cNvPr>
          <p:cNvSpPr/>
          <p:nvPr/>
        </p:nvSpPr>
        <p:spPr>
          <a:xfrm>
            <a:off x="374828" y="2483320"/>
            <a:ext cx="877323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0F7970-0B77-4A46-B357-409D470DEBBB}"/>
              </a:ext>
            </a:extLst>
          </p:cNvPr>
          <p:cNvCxnSpPr>
            <a:stCxn id="27" idx="6"/>
            <a:endCxn id="4" idx="1"/>
          </p:cNvCxnSpPr>
          <p:nvPr/>
        </p:nvCxnSpPr>
        <p:spPr>
          <a:xfrm>
            <a:off x="1252151" y="2648846"/>
            <a:ext cx="420134" cy="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555B37B-30A4-473C-B46D-0C99CB5ACE8C}"/>
              </a:ext>
            </a:extLst>
          </p:cNvPr>
          <p:cNvSpPr/>
          <p:nvPr/>
        </p:nvSpPr>
        <p:spPr>
          <a:xfrm>
            <a:off x="9555892" y="1628400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dno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BAFC02-719E-4FC4-92F5-F9621C9D748F}"/>
              </a:ext>
            </a:extLst>
          </p:cNvPr>
          <p:cNvSpPr/>
          <p:nvPr/>
        </p:nvSpPr>
        <p:spPr>
          <a:xfrm>
            <a:off x="9580605" y="2188185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dname</a:t>
            </a:r>
            <a:endParaRPr lang="en-US" sz="12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67858-0D58-497E-B20F-2505D0D73365}"/>
              </a:ext>
            </a:extLst>
          </p:cNvPr>
          <p:cNvSpPr/>
          <p:nvPr/>
        </p:nvSpPr>
        <p:spPr>
          <a:xfrm>
            <a:off x="9630028" y="2744231"/>
            <a:ext cx="1054447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budget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189BA-88E2-46AD-822A-2AA20D6000BF}"/>
              </a:ext>
            </a:extLst>
          </p:cNvPr>
          <p:cNvCxnSpPr>
            <a:stCxn id="30" idx="2"/>
            <a:endCxn id="5" idx="3"/>
          </p:cNvCxnSpPr>
          <p:nvPr/>
        </p:nvCxnSpPr>
        <p:spPr>
          <a:xfrm flipH="1">
            <a:off x="9082219" y="1793926"/>
            <a:ext cx="473673" cy="91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3DDFF-03E4-40FD-9CC6-E615960BDCDD}"/>
              </a:ext>
            </a:extLst>
          </p:cNvPr>
          <p:cNvCxnSpPr>
            <a:stCxn id="31" idx="2"/>
            <a:endCxn id="5" idx="3"/>
          </p:cNvCxnSpPr>
          <p:nvPr/>
        </p:nvCxnSpPr>
        <p:spPr>
          <a:xfrm flipH="1">
            <a:off x="9082219" y="2353711"/>
            <a:ext cx="498386" cy="35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7055FB-33EB-47D6-9EF3-6082F1F2B512}"/>
              </a:ext>
            </a:extLst>
          </p:cNvPr>
          <p:cNvCxnSpPr>
            <a:stCxn id="32" idx="2"/>
            <a:endCxn id="5" idx="3"/>
          </p:cNvCxnSpPr>
          <p:nvPr/>
        </p:nvCxnSpPr>
        <p:spPr>
          <a:xfrm flipH="1" flipV="1">
            <a:off x="9082219" y="2710247"/>
            <a:ext cx="547809" cy="1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AE493C2-976A-4BE6-9208-A373EDA2A1E6}"/>
              </a:ext>
            </a:extLst>
          </p:cNvPr>
          <p:cNvSpPr/>
          <p:nvPr/>
        </p:nvSpPr>
        <p:spPr>
          <a:xfrm>
            <a:off x="1252151" y="6253560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name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C9227B-C284-4AF2-BE13-8A650B66E4AD}"/>
              </a:ext>
            </a:extLst>
          </p:cNvPr>
          <p:cNvSpPr/>
          <p:nvPr/>
        </p:nvSpPr>
        <p:spPr>
          <a:xfrm>
            <a:off x="2533135" y="6258059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9A7E0-66ED-466C-B444-6E90246D681E}"/>
              </a:ext>
            </a:extLst>
          </p:cNvPr>
          <p:cNvCxnSpPr>
            <a:stCxn id="39" idx="0"/>
            <a:endCxn id="22" idx="2"/>
          </p:cNvCxnSpPr>
          <p:nvPr/>
        </p:nvCxnSpPr>
        <p:spPr>
          <a:xfrm flipV="1">
            <a:off x="1696994" y="5507000"/>
            <a:ext cx="1107994" cy="74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F024CB-77F1-4A3E-9DEE-EF9859874301}"/>
              </a:ext>
            </a:extLst>
          </p:cNvPr>
          <p:cNvCxnSpPr>
            <a:stCxn id="40" idx="0"/>
            <a:endCxn id="22" idx="2"/>
          </p:cNvCxnSpPr>
          <p:nvPr/>
        </p:nvCxnSpPr>
        <p:spPr>
          <a:xfrm flipH="1" flipV="1">
            <a:off x="2804988" y="5507000"/>
            <a:ext cx="172990" cy="75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24AAB911-FFF9-4785-A011-5670709110BA}"/>
              </a:ext>
            </a:extLst>
          </p:cNvPr>
          <p:cNvSpPr/>
          <p:nvPr/>
        </p:nvSpPr>
        <p:spPr>
          <a:xfrm>
            <a:off x="4604950" y="2403923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12E990-6416-4473-B1DE-0748AC9D0409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3937691" y="2652582"/>
            <a:ext cx="667259" cy="5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9821C0-94DD-4F96-B79A-9E6FF990A321}"/>
              </a:ext>
            </a:extLst>
          </p:cNvPr>
          <p:cNvCxnSpPr>
            <a:stCxn id="45" idx="3"/>
            <a:endCxn id="5" idx="1"/>
          </p:cNvCxnSpPr>
          <p:nvPr/>
        </p:nvCxnSpPr>
        <p:spPr>
          <a:xfrm>
            <a:off x="6145426" y="2710247"/>
            <a:ext cx="671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A4D751-7D61-4352-A03B-358A168E89B4}"/>
              </a:ext>
            </a:extLst>
          </p:cNvPr>
          <p:cNvSpPr txBox="1"/>
          <p:nvPr/>
        </p:nvSpPr>
        <p:spPr>
          <a:xfrm>
            <a:off x="6497093" y="23531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401F09-F12A-483C-A557-44C661280DB6}"/>
              </a:ext>
            </a:extLst>
          </p:cNvPr>
          <p:cNvSpPr txBox="1"/>
          <p:nvPr/>
        </p:nvSpPr>
        <p:spPr>
          <a:xfrm>
            <a:off x="4421478" y="239347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1121F04D-2B2E-43CC-9D47-6C657B49A89D}"/>
              </a:ext>
            </a:extLst>
          </p:cNvPr>
          <p:cNvSpPr/>
          <p:nvPr/>
        </p:nvSpPr>
        <p:spPr>
          <a:xfrm>
            <a:off x="1762897" y="3499358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AD318B-2FEA-4D2D-A3D0-E3E2FEB015C7}"/>
              </a:ext>
            </a:extLst>
          </p:cNvPr>
          <p:cNvCxnSpPr/>
          <p:nvPr/>
        </p:nvCxnSpPr>
        <p:spPr>
          <a:xfrm>
            <a:off x="2388973" y="4075894"/>
            <a:ext cx="0" cy="487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664568-64AD-467C-8D11-B8463B184B1A}"/>
              </a:ext>
            </a:extLst>
          </p:cNvPr>
          <p:cNvCxnSpPr>
            <a:stCxn id="56" idx="2"/>
          </p:cNvCxnSpPr>
          <p:nvPr/>
        </p:nvCxnSpPr>
        <p:spPr>
          <a:xfrm>
            <a:off x="2533135" y="4112006"/>
            <a:ext cx="0" cy="4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07D075-9872-42ED-81CF-F57FD7DB6566}"/>
              </a:ext>
            </a:extLst>
          </p:cNvPr>
          <p:cNvSpPr txBox="1"/>
          <p:nvPr/>
        </p:nvSpPr>
        <p:spPr>
          <a:xfrm>
            <a:off x="2545690" y="428863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C541C7-3DA5-467E-B601-E4C9AE08342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 flipH="1">
            <a:off x="2533135" y="3122139"/>
            <a:ext cx="271853" cy="37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24E061-DD4D-4DBC-9BE1-84F629D72D5D}"/>
              </a:ext>
            </a:extLst>
          </p:cNvPr>
          <p:cNvSpPr txBox="1"/>
          <p:nvPr/>
        </p:nvSpPr>
        <p:spPr>
          <a:xfrm>
            <a:off x="2586682" y="3223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1E825-12DD-448B-A046-F86770047ED8}"/>
              </a:ext>
            </a:extLst>
          </p:cNvPr>
          <p:cNvCxnSpPr/>
          <p:nvPr/>
        </p:nvCxnSpPr>
        <p:spPr>
          <a:xfrm>
            <a:off x="3937691" y="2483320"/>
            <a:ext cx="907025" cy="14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7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812E6-AC58-4E36-B44F-A93D62CF296E}"/>
              </a:ext>
            </a:extLst>
          </p:cNvPr>
          <p:cNvSpPr/>
          <p:nvPr/>
        </p:nvSpPr>
        <p:spPr>
          <a:xfrm>
            <a:off x="1672285" y="1392191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323FA-37A0-43EB-A60D-A2B5B22FC314}"/>
              </a:ext>
            </a:extLst>
          </p:cNvPr>
          <p:cNvSpPr/>
          <p:nvPr/>
        </p:nvSpPr>
        <p:spPr>
          <a:xfrm>
            <a:off x="6816813" y="2240690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2B7C-E981-44F3-96FC-6553FD4C1EB2}"/>
              </a:ext>
            </a:extLst>
          </p:cNvPr>
          <p:cNvSpPr txBox="1"/>
          <p:nvPr/>
        </p:nvSpPr>
        <p:spPr>
          <a:xfrm>
            <a:off x="1688757" y="311148"/>
            <a:ext cx="8147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/>
              <a:t>Problem</a:t>
            </a:r>
            <a:r>
              <a:rPr lang="en-US" sz="1200" dirty="0" err="1"/>
              <a:t>:Design</a:t>
            </a:r>
            <a:r>
              <a:rPr lang="en-US" sz="1200" dirty="0"/>
              <a:t> an ER diagram for hospital management system. You have to assume the entities, identify relationships among them, and employ constraints wherever necessary.</a:t>
            </a:r>
          </a:p>
          <a:p>
            <a:endParaRPr lang="en-US" sz="1200" dirty="0"/>
          </a:p>
          <a:p>
            <a:r>
              <a:rPr lang="en-US" sz="1200" dirty="0"/>
              <a:t>This has similar entities and relationships to the previous problem.  In addition, showing that a department within a hospital can have many patients and a patient may need to be involved in many departments.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A95227-74CB-4A04-B949-1BC8A164C442}"/>
              </a:ext>
            </a:extLst>
          </p:cNvPr>
          <p:cNvSpPr/>
          <p:nvPr/>
        </p:nvSpPr>
        <p:spPr>
          <a:xfrm>
            <a:off x="1672285" y="3810000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6D93FA-818A-4016-97B0-455563ADF504}"/>
              </a:ext>
            </a:extLst>
          </p:cNvPr>
          <p:cNvSpPr/>
          <p:nvPr/>
        </p:nvSpPr>
        <p:spPr>
          <a:xfrm>
            <a:off x="407773" y="1431846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22CE49-1FD8-40F4-BA56-A3BEC8F592D6}"/>
              </a:ext>
            </a:extLst>
          </p:cNvPr>
          <p:cNvSpPr/>
          <p:nvPr/>
        </p:nvSpPr>
        <p:spPr>
          <a:xfrm>
            <a:off x="391300" y="1959451"/>
            <a:ext cx="803185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6CB-0890-447C-88D2-6E834A05E2E6}"/>
              </a:ext>
            </a:extLst>
          </p:cNvPr>
          <p:cNvCxnSpPr>
            <a:stCxn id="17" idx="6"/>
            <a:endCxn id="4" idx="1"/>
          </p:cNvCxnSpPr>
          <p:nvPr/>
        </p:nvCxnSpPr>
        <p:spPr>
          <a:xfrm>
            <a:off x="980303" y="1597372"/>
            <a:ext cx="691982" cy="2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BC4E93-FFD2-4A51-A5E7-933A3AC0BD24}"/>
              </a:ext>
            </a:extLst>
          </p:cNvPr>
          <p:cNvCxnSpPr>
            <a:stCxn id="19" idx="6"/>
            <a:endCxn id="4" idx="1"/>
          </p:cNvCxnSpPr>
          <p:nvPr/>
        </p:nvCxnSpPr>
        <p:spPr>
          <a:xfrm flipV="1">
            <a:off x="1194485" y="1861748"/>
            <a:ext cx="477800" cy="26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26923F-F3C5-4CE4-8B4F-F8B4512E5F2A}"/>
              </a:ext>
            </a:extLst>
          </p:cNvPr>
          <p:cNvSpPr/>
          <p:nvPr/>
        </p:nvSpPr>
        <p:spPr>
          <a:xfrm>
            <a:off x="374828" y="2483320"/>
            <a:ext cx="877323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0F7970-0B77-4A46-B357-409D470DEBBB}"/>
              </a:ext>
            </a:extLst>
          </p:cNvPr>
          <p:cNvCxnSpPr>
            <a:stCxn id="27" idx="6"/>
            <a:endCxn id="4" idx="1"/>
          </p:cNvCxnSpPr>
          <p:nvPr/>
        </p:nvCxnSpPr>
        <p:spPr>
          <a:xfrm flipV="1">
            <a:off x="1252151" y="1861748"/>
            <a:ext cx="420134" cy="78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555B37B-30A4-473C-B46D-0C99CB5ACE8C}"/>
              </a:ext>
            </a:extLst>
          </p:cNvPr>
          <p:cNvSpPr/>
          <p:nvPr/>
        </p:nvSpPr>
        <p:spPr>
          <a:xfrm>
            <a:off x="9555892" y="1628400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dno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BAFC02-719E-4FC4-92F5-F9621C9D748F}"/>
              </a:ext>
            </a:extLst>
          </p:cNvPr>
          <p:cNvSpPr/>
          <p:nvPr/>
        </p:nvSpPr>
        <p:spPr>
          <a:xfrm>
            <a:off x="9580605" y="2188185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dname</a:t>
            </a:r>
            <a:endParaRPr lang="en-US" sz="12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967858-0D58-497E-B20F-2505D0D73365}"/>
              </a:ext>
            </a:extLst>
          </p:cNvPr>
          <p:cNvSpPr/>
          <p:nvPr/>
        </p:nvSpPr>
        <p:spPr>
          <a:xfrm>
            <a:off x="9630028" y="2744231"/>
            <a:ext cx="1054447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budget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189BA-88E2-46AD-822A-2AA20D6000BF}"/>
              </a:ext>
            </a:extLst>
          </p:cNvPr>
          <p:cNvCxnSpPr>
            <a:stCxn id="30" idx="2"/>
            <a:endCxn id="5" idx="3"/>
          </p:cNvCxnSpPr>
          <p:nvPr/>
        </p:nvCxnSpPr>
        <p:spPr>
          <a:xfrm flipH="1">
            <a:off x="9082219" y="1793926"/>
            <a:ext cx="473673" cy="91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3DDFF-03E4-40FD-9CC6-E615960BDCDD}"/>
              </a:ext>
            </a:extLst>
          </p:cNvPr>
          <p:cNvCxnSpPr>
            <a:stCxn id="31" idx="2"/>
            <a:endCxn id="5" idx="3"/>
          </p:cNvCxnSpPr>
          <p:nvPr/>
        </p:nvCxnSpPr>
        <p:spPr>
          <a:xfrm flipH="1">
            <a:off x="9082219" y="2353711"/>
            <a:ext cx="498386" cy="35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7055FB-33EB-47D6-9EF3-6082F1F2B512}"/>
              </a:ext>
            </a:extLst>
          </p:cNvPr>
          <p:cNvCxnSpPr>
            <a:stCxn id="32" idx="2"/>
            <a:endCxn id="5" idx="3"/>
          </p:cNvCxnSpPr>
          <p:nvPr/>
        </p:nvCxnSpPr>
        <p:spPr>
          <a:xfrm flipH="1" flipV="1">
            <a:off x="9082219" y="2710247"/>
            <a:ext cx="547809" cy="1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AE493C2-976A-4BE6-9208-A373EDA2A1E6}"/>
              </a:ext>
            </a:extLst>
          </p:cNvPr>
          <p:cNvSpPr/>
          <p:nvPr/>
        </p:nvSpPr>
        <p:spPr>
          <a:xfrm>
            <a:off x="1252151" y="5495674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name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C9227B-C284-4AF2-BE13-8A650B66E4AD}"/>
              </a:ext>
            </a:extLst>
          </p:cNvPr>
          <p:cNvSpPr/>
          <p:nvPr/>
        </p:nvSpPr>
        <p:spPr>
          <a:xfrm>
            <a:off x="2533135" y="5500173"/>
            <a:ext cx="889686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D9A7E0-66ED-466C-B444-6E90246D681E}"/>
              </a:ext>
            </a:extLst>
          </p:cNvPr>
          <p:cNvCxnSpPr>
            <a:stCxn id="39" idx="0"/>
            <a:endCxn id="22" idx="2"/>
          </p:cNvCxnSpPr>
          <p:nvPr/>
        </p:nvCxnSpPr>
        <p:spPr>
          <a:xfrm flipV="1">
            <a:off x="1696994" y="4749114"/>
            <a:ext cx="1107994" cy="746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F024CB-77F1-4A3E-9DEE-EF9859874301}"/>
              </a:ext>
            </a:extLst>
          </p:cNvPr>
          <p:cNvCxnSpPr>
            <a:stCxn id="40" idx="0"/>
            <a:endCxn id="22" idx="2"/>
          </p:cNvCxnSpPr>
          <p:nvPr/>
        </p:nvCxnSpPr>
        <p:spPr>
          <a:xfrm flipH="1" flipV="1">
            <a:off x="2804988" y="4749114"/>
            <a:ext cx="172990" cy="75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24AAB911-FFF9-4785-A011-5670709110BA}"/>
              </a:ext>
            </a:extLst>
          </p:cNvPr>
          <p:cNvSpPr/>
          <p:nvPr/>
        </p:nvSpPr>
        <p:spPr>
          <a:xfrm>
            <a:off x="4604950" y="2403923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12E990-6416-4473-B1DE-0748AC9D0409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3937691" y="1861748"/>
            <a:ext cx="667259" cy="84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9821C0-94DD-4F96-B79A-9E6FF990A321}"/>
              </a:ext>
            </a:extLst>
          </p:cNvPr>
          <p:cNvCxnSpPr>
            <a:stCxn id="45" idx="3"/>
            <a:endCxn id="5" idx="1"/>
          </p:cNvCxnSpPr>
          <p:nvPr/>
        </p:nvCxnSpPr>
        <p:spPr>
          <a:xfrm>
            <a:off x="6145426" y="2710247"/>
            <a:ext cx="671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A4D751-7D61-4352-A03B-358A168E89B4}"/>
              </a:ext>
            </a:extLst>
          </p:cNvPr>
          <p:cNvSpPr txBox="1"/>
          <p:nvPr/>
        </p:nvSpPr>
        <p:spPr>
          <a:xfrm>
            <a:off x="6497093" y="23531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401F09-F12A-483C-A557-44C661280DB6}"/>
              </a:ext>
            </a:extLst>
          </p:cNvPr>
          <p:cNvSpPr txBox="1"/>
          <p:nvPr/>
        </p:nvSpPr>
        <p:spPr>
          <a:xfrm>
            <a:off x="4421478" y="239347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1121F04D-2B2E-43CC-9D47-6C657B49A89D}"/>
              </a:ext>
            </a:extLst>
          </p:cNvPr>
          <p:cNvSpPr/>
          <p:nvPr/>
        </p:nvSpPr>
        <p:spPr>
          <a:xfrm>
            <a:off x="1762897" y="2733237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AD318B-2FEA-4D2D-A3D0-E3E2FEB015C7}"/>
              </a:ext>
            </a:extLst>
          </p:cNvPr>
          <p:cNvCxnSpPr>
            <a:cxnSpLocks/>
          </p:cNvCxnSpPr>
          <p:nvPr/>
        </p:nvCxnSpPr>
        <p:spPr>
          <a:xfrm>
            <a:off x="2388973" y="3252107"/>
            <a:ext cx="0" cy="55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664568-64AD-467C-8D11-B8463B184B1A}"/>
              </a:ext>
            </a:extLst>
          </p:cNvPr>
          <p:cNvCxnSpPr>
            <a:stCxn id="56" idx="2"/>
          </p:cNvCxnSpPr>
          <p:nvPr/>
        </p:nvCxnSpPr>
        <p:spPr>
          <a:xfrm>
            <a:off x="2533135" y="3345885"/>
            <a:ext cx="0" cy="4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07D075-9872-42ED-81CF-F57FD7DB6566}"/>
              </a:ext>
            </a:extLst>
          </p:cNvPr>
          <p:cNvSpPr txBox="1"/>
          <p:nvPr/>
        </p:nvSpPr>
        <p:spPr>
          <a:xfrm>
            <a:off x="2545690" y="3473089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C541C7-3DA5-467E-B601-E4C9AE08342B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 flipH="1">
            <a:off x="2533135" y="2331305"/>
            <a:ext cx="271853" cy="40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24E061-DD4D-4DBC-9BE1-84F629D72D5D}"/>
              </a:ext>
            </a:extLst>
          </p:cNvPr>
          <p:cNvSpPr txBox="1"/>
          <p:nvPr/>
        </p:nvSpPr>
        <p:spPr>
          <a:xfrm>
            <a:off x="2586682" y="24569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81E825-12DD-448B-A046-F86770047ED8}"/>
              </a:ext>
            </a:extLst>
          </p:cNvPr>
          <p:cNvCxnSpPr>
            <a:cxnSpLocks/>
          </p:cNvCxnSpPr>
          <p:nvPr/>
        </p:nvCxnSpPr>
        <p:spPr>
          <a:xfrm>
            <a:off x="3933563" y="1691033"/>
            <a:ext cx="911153" cy="93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683C14-A3B7-4019-A0CD-D22FA5AC34AD}"/>
              </a:ext>
            </a:extLst>
          </p:cNvPr>
          <p:cNvSpPr/>
          <p:nvPr/>
        </p:nvSpPr>
        <p:spPr>
          <a:xfrm>
            <a:off x="7381103" y="5107841"/>
            <a:ext cx="2265406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BC02B9-5467-4A6E-84C1-57C32FFBCEC0}"/>
              </a:ext>
            </a:extLst>
          </p:cNvPr>
          <p:cNvSpPr/>
          <p:nvPr/>
        </p:nvSpPr>
        <p:spPr>
          <a:xfrm>
            <a:off x="6371966" y="5147496"/>
            <a:ext cx="572530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ssn</a:t>
            </a:r>
            <a:endParaRPr lang="en-US" sz="1200" u="sng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75BFDF-66EF-48DA-9BEE-32A365FCBCCA}"/>
              </a:ext>
            </a:extLst>
          </p:cNvPr>
          <p:cNvSpPr/>
          <p:nvPr/>
        </p:nvSpPr>
        <p:spPr>
          <a:xfrm>
            <a:off x="6355493" y="5675101"/>
            <a:ext cx="803185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name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2E3EAD-9A99-49F4-95D2-3BCC1C90CD9B}"/>
              </a:ext>
            </a:extLst>
          </p:cNvPr>
          <p:cNvCxnSpPr>
            <a:stCxn id="36" idx="6"/>
            <a:endCxn id="35" idx="1"/>
          </p:cNvCxnSpPr>
          <p:nvPr/>
        </p:nvCxnSpPr>
        <p:spPr>
          <a:xfrm>
            <a:off x="6944496" y="5313022"/>
            <a:ext cx="436607" cy="2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458F0-6877-49EC-940C-7FAD1D2E0D33}"/>
              </a:ext>
            </a:extLst>
          </p:cNvPr>
          <p:cNvCxnSpPr>
            <a:stCxn id="37" idx="6"/>
            <a:endCxn id="35" idx="1"/>
          </p:cNvCxnSpPr>
          <p:nvPr/>
        </p:nvCxnSpPr>
        <p:spPr>
          <a:xfrm flipV="1">
            <a:off x="7158678" y="5577398"/>
            <a:ext cx="222425" cy="26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59BC70A-21D4-4DE8-BCDA-4F806056B5C6}"/>
              </a:ext>
            </a:extLst>
          </p:cNvPr>
          <p:cNvSpPr/>
          <p:nvPr/>
        </p:nvSpPr>
        <p:spPr>
          <a:xfrm>
            <a:off x="6339021" y="6198970"/>
            <a:ext cx="877323" cy="33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11886B-4E20-4726-BAEC-902D9562ABF8}"/>
              </a:ext>
            </a:extLst>
          </p:cNvPr>
          <p:cNvCxnSpPr>
            <a:stCxn id="46" idx="6"/>
            <a:endCxn id="35" idx="1"/>
          </p:cNvCxnSpPr>
          <p:nvPr/>
        </p:nvCxnSpPr>
        <p:spPr>
          <a:xfrm flipV="1">
            <a:off x="7216344" y="5577398"/>
            <a:ext cx="164759" cy="78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714893-CA69-47C3-B1A6-54304DA72184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167816" y="3197296"/>
            <a:ext cx="2" cy="66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64AC1F-9560-4955-9E62-E7D9E5A93DD5}"/>
              </a:ext>
            </a:extLst>
          </p:cNvPr>
          <p:cNvSpPr txBox="1"/>
          <p:nvPr/>
        </p:nvSpPr>
        <p:spPr>
          <a:xfrm>
            <a:off x="8147223" y="3404670"/>
            <a:ext cx="28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5D58EFF7-D988-4EEF-90E0-12FD1D4D9EAA}"/>
              </a:ext>
            </a:extLst>
          </p:cNvPr>
          <p:cNvSpPr/>
          <p:nvPr/>
        </p:nvSpPr>
        <p:spPr>
          <a:xfrm>
            <a:off x="7397578" y="3857326"/>
            <a:ext cx="154047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96DEEF-4188-4B81-B316-CFD8F0B43768}"/>
              </a:ext>
            </a:extLst>
          </p:cNvPr>
          <p:cNvSpPr txBox="1"/>
          <p:nvPr/>
        </p:nvSpPr>
        <p:spPr>
          <a:xfrm>
            <a:off x="8241959" y="4891602"/>
            <a:ext cx="28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F0040F-A5BB-451C-BC43-4AF6696767CA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7949516" y="31798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5D7FFC-43E4-4BCB-9586-6CDFAC949E83}"/>
              </a:ext>
            </a:extLst>
          </p:cNvPr>
          <p:cNvCxnSpPr/>
          <p:nvPr/>
        </p:nvCxnSpPr>
        <p:spPr>
          <a:xfrm>
            <a:off x="8081319" y="3179804"/>
            <a:ext cx="0" cy="67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51C659-25ED-4DB8-81A6-E9B022CB5175}"/>
              </a:ext>
            </a:extLst>
          </p:cNvPr>
          <p:cNvCxnSpPr>
            <a:stCxn id="52" idx="2"/>
          </p:cNvCxnSpPr>
          <p:nvPr/>
        </p:nvCxnSpPr>
        <p:spPr>
          <a:xfrm>
            <a:off x="8167816" y="4469974"/>
            <a:ext cx="0" cy="58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2FBFB9-9953-436A-8B7C-8BD0E8F042DD}"/>
              </a:ext>
            </a:extLst>
          </p:cNvPr>
          <p:cNvCxnSpPr/>
          <p:nvPr/>
        </p:nvCxnSpPr>
        <p:spPr>
          <a:xfrm>
            <a:off x="8289249" y="4469974"/>
            <a:ext cx="0" cy="63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438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Cate Jr, Averill</dc:creator>
  <cp:lastModifiedBy>Cate Jr, Averill</cp:lastModifiedBy>
  <cp:revision>27</cp:revision>
  <dcterms:created xsi:type="dcterms:W3CDTF">2018-04-06T03:00:09Z</dcterms:created>
  <dcterms:modified xsi:type="dcterms:W3CDTF">2018-04-06T03:45:52Z</dcterms:modified>
</cp:coreProperties>
</file>