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16" autoAdjust="0"/>
  </p:normalViewPr>
  <p:slideViewPr>
    <p:cSldViewPr snapToGrid="0">
      <p:cViewPr varScale="1">
        <p:scale>
          <a:sx n="61" d="100"/>
          <a:sy n="61" d="100"/>
        </p:scale>
        <p:origin x="7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4E15A-2AF2-40C6-A089-06AB21C8CB02}" type="datetimeFigureOut">
              <a:rPr lang="en-US" smtClean="0"/>
              <a:t>8/2/2016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0BDD-39A9-4C8B-8C5E-BFF2BF7568E5}" type="slidenum">
              <a:rPr lang="en-US" smtClean="0"/>
              <a:t>‹#›</a:t>
            </a:fld>
            <a:endParaRPr lang="en-US" dirty="0"/>
          </a:p>
        </p:txBody>
      </p:sp>
    </p:spTree>
    <p:extLst>
      <p:ext uri="{BB962C8B-B14F-4D97-AF65-F5344CB8AC3E}">
        <p14:creationId xmlns:p14="http://schemas.microsoft.com/office/powerpoint/2010/main" val="149748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Python is a simple and minimalistic language. Reading a good Python program feels almost like reading English, although very strict English! This pseudo-code nature of Python is one of its greatest strengths. It allows you to concentrate on the solution to the problem rather than the language itself.</a:t>
            </a:r>
          </a:p>
          <a:p>
            <a:pPr marL="228600" indent="-228600">
              <a:buAutoNum type="arabicPeriod"/>
            </a:pPr>
            <a:r>
              <a:rPr lang="en-US" sz="1200" b="0" i="0" kern="1200" dirty="0" smtClean="0">
                <a:solidFill>
                  <a:schemeClr val="tx1"/>
                </a:solidFill>
                <a:effectLst/>
                <a:latin typeface="+mn-lt"/>
                <a:ea typeface="+mn-ea"/>
                <a:cs typeface="+mn-cs"/>
              </a:rPr>
              <a:t>Python has an extraordinarily simple syntax</a:t>
            </a:r>
          </a:p>
          <a:p>
            <a:pPr marL="228600" indent="-228600">
              <a:buAutoNum type="arabicPeriod"/>
            </a:pPr>
            <a:r>
              <a:rPr lang="en-US" sz="1200" b="0" i="0" kern="1200" dirty="0" smtClean="0">
                <a:solidFill>
                  <a:schemeClr val="tx1"/>
                </a:solidFill>
                <a:effectLst/>
                <a:latin typeface="+mn-lt"/>
                <a:ea typeface="+mn-ea"/>
                <a:cs typeface="+mn-cs"/>
              </a:rPr>
              <a:t>(4)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Due to its open-source nature, Python has been ported to (i.e. changed to make it work on) many platforms. All your Python programs can work on any of these platforms without requiring any changes at all if you are careful enough to avoid any system-dependent features.</a:t>
            </a:r>
          </a:p>
          <a:p>
            <a:pPr marL="228600" indent="-228600">
              <a:buAutoNum type="arabicPeriod"/>
            </a:pPr>
            <a:r>
              <a:rPr lang="en-US" sz="1200" b="0" i="0" kern="1200" dirty="0" smtClean="0">
                <a:solidFill>
                  <a:schemeClr val="tx1"/>
                </a:solidFill>
                <a:effectLst/>
                <a:latin typeface="+mn-lt"/>
                <a:ea typeface="+mn-ea"/>
                <a:cs typeface="+mn-cs"/>
              </a:rPr>
              <a:t>A program written in a compiled language like C or C++ is converted from the source language i.e. C or C++ into a language that is spoken by your computer (binary code i.e. 0s and 1s) using a compiler with various flags and options. When you run the program, the linker/loader software copies the program from hard disk to memory and starts running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Python, on the other hand, does not need compilation to binary. You just </a:t>
            </a:r>
            <a:r>
              <a:rPr lang="en-US" sz="1200" b="0" i="1" kern="1200" dirty="0" smtClean="0">
                <a:solidFill>
                  <a:schemeClr val="tx1"/>
                </a:solidFill>
                <a:effectLst/>
                <a:latin typeface="+mn-lt"/>
                <a:ea typeface="+mn-ea"/>
                <a:cs typeface="+mn-cs"/>
              </a:rPr>
              <a:t>run</a:t>
            </a:r>
            <a:r>
              <a:rPr lang="en-US" sz="1200" b="0" i="0" kern="1200" dirty="0" smtClean="0">
                <a:solidFill>
                  <a:schemeClr val="tx1"/>
                </a:solidFill>
                <a:effectLst/>
                <a:latin typeface="+mn-lt"/>
                <a:ea typeface="+mn-ea"/>
                <a:cs typeface="+mn-cs"/>
              </a:rPr>
              <a:t> the program directly from the source code. Internally, Python converts the source code into an intermediate form called bytecodes and then translates this into the native language of your computer and then runs it. All this, actually, makes using Python much easier since you don't have to worry about compiling the program, making sure that the proper libraries are linked and loaded, etc. This also makes your Python programs much more portable, since you can just copy your Python program onto another computer and it just works!</a:t>
            </a:r>
          </a:p>
          <a:p>
            <a:pPr marL="228600" indent="-228600">
              <a:buAutoNum type="arabicPeriod"/>
            </a:pPr>
            <a:r>
              <a:rPr lang="en-US" sz="1200" b="0" i="0" kern="1200" dirty="0" smtClean="0">
                <a:solidFill>
                  <a:schemeClr val="tx1"/>
                </a:solidFill>
                <a:effectLst/>
                <a:latin typeface="+mn-lt"/>
                <a:ea typeface="+mn-ea"/>
                <a:cs typeface="+mn-cs"/>
              </a:rPr>
              <a:t>Python supports procedure-oriented programming as well as object-oriented programming. In </a:t>
            </a:r>
            <a:r>
              <a:rPr lang="en-US" sz="1200" b="0" i="1" kern="1200" dirty="0" smtClean="0">
                <a:solidFill>
                  <a:schemeClr val="tx1"/>
                </a:solidFill>
                <a:effectLst/>
                <a:latin typeface="+mn-lt"/>
                <a:ea typeface="+mn-ea"/>
                <a:cs typeface="+mn-cs"/>
              </a:rPr>
              <a:t>procedure-oriented</a:t>
            </a:r>
            <a:r>
              <a:rPr lang="en-US" sz="1200" b="0" i="0" kern="1200" dirty="0" smtClean="0">
                <a:solidFill>
                  <a:schemeClr val="tx1"/>
                </a:solidFill>
                <a:effectLst/>
                <a:latin typeface="+mn-lt"/>
                <a:ea typeface="+mn-ea"/>
                <a:cs typeface="+mn-cs"/>
              </a:rPr>
              <a:t> languages, the program is built around procedures or functions which are nothing but reusable pieces of programs. In object</a:t>
            </a:r>
            <a:r>
              <a:rPr lang="en-US" sz="1200" b="0" i="1" kern="1200" dirty="0" smtClean="0">
                <a:solidFill>
                  <a:schemeClr val="tx1"/>
                </a:solidFill>
                <a:effectLst/>
                <a:latin typeface="+mn-lt"/>
                <a:ea typeface="+mn-ea"/>
                <a:cs typeface="+mn-cs"/>
              </a:rPr>
              <a:t>-oriented</a:t>
            </a:r>
            <a:r>
              <a:rPr lang="en-US" sz="1200" b="0" i="0" kern="1200" dirty="0" smtClean="0">
                <a:solidFill>
                  <a:schemeClr val="tx1"/>
                </a:solidFill>
                <a:effectLst/>
                <a:latin typeface="+mn-lt"/>
                <a:ea typeface="+mn-ea"/>
                <a:cs typeface="+mn-cs"/>
              </a:rPr>
              <a:t> languages, the program is built around objects which combine data and functionality. Python has a very powerful but simplistic way of doing OOP, especially when compared to big languages like C++ or Java.</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9DC0BDD-39A9-4C8B-8C5E-BFF2BF7568E5}" type="slidenum">
              <a:rPr lang="en-US" smtClean="0"/>
              <a:t>2</a:t>
            </a:fld>
            <a:endParaRPr lang="en-US" dirty="0"/>
          </a:p>
        </p:txBody>
      </p:sp>
    </p:spTree>
    <p:extLst>
      <p:ext uri="{BB962C8B-B14F-4D97-AF65-F5344CB8AC3E}">
        <p14:creationId xmlns:p14="http://schemas.microsoft.com/office/powerpoint/2010/main" val="51776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Python Wiki page</a:t>
            </a:r>
          </a:p>
          <a:p>
            <a:r>
              <a:rPr lang="en-US" dirty="0" smtClean="0"/>
              <a:t>PEP 20 guidelines</a:t>
            </a:r>
          </a:p>
          <a:p>
            <a:endParaRPr lang="en-US" dirty="0"/>
          </a:p>
        </p:txBody>
      </p:sp>
      <p:sp>
        <p:nvSpPr>
          <p:cNvPr id="4" name="Slide Number Placeholder 3"/>
          <p:cNvSpPr>
            <a:spLocks noGrp="1"/>
          </p:cNvSpPr>
          <p:nvPr>
            <p:ph type="sldNum" sz="quarter" idx="10"/>
          </p:nvPr>
        </p:nvSpPr>
        <p:spPr/>
        <p:txBody>
          <a:bodyPr/>
          <a:lstStyle/>
          <a:p>
            <a:fld id="{F9DC0BDD-39A9-4C8B-8C5E-BFF2BF7568E5}" type="slidenum">
              <a:rPr lang="en-US" smtClean="0"/>
              <a:t>3</a:t>
            </a:fld>
            <a:endParaRPr lang="en-US" dirty="0"/>
          </a:p>
        </p:txBody>
      </p:sp>
    </p:spTree>
    <p:extLst>
      <p:ext uri="{BB962C8B-B14F-4D97-AF65-F5344CB8AC3E}">
        <p14:creationId xmlns:p14="http://schemas.microsoft.com/office/powerpoint/2010/main" val="388008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C0BDD-39A9-4C8B-8C5E-BFF2BF7568E5}" type="slidenum">
              <a:rPr lang="en-US" smtClean="0"/>
              <a:t>4</a:t>
            </a:fld>
            <a:endParaRPr lang="en-US" dirty="0"/>
          </a:p>
        </p:txBody>
      </p:sp>
    </p:spTree>
    <p:extLst>
      <p:ext uri="{BB962C8B-B14F-4D97-AF65-F5344CB8AC3E}">
        <p14:creationId xmlns:p14="http://schemas.microsoft.com/office/powerpoint/2010/main" val="240103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1D24E-15B2-4E20-A801-C7C0B38BC3F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67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206715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277346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128515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1D24E-15B2-4E20-A801-C7C0B38BC3FE}"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37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232448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220609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95631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180120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7433D6-0319-4D9B-9457-BF50BF2384EB}" type="datetimeFigureOut">
              <a:rPr lang="en-US" smtClean="0"/>
              <a:t>8/2/2016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F1D24E-15B2-4E20-A801-C7C0B38BC3FE}" type="slidenum">
              <a:rPr lang="en-US" smtClean="0"/>
              <a:t>‹#›</a:t>
            </a:fld>
            <a:endParaRPr lang="en-US" dirty="0"/>
          </a:p>
        </p:txBody>
      </p:sp>
    </p:spTree>
    <p:extLst>
      <p:ext uri="{BB962C8B-B14F-4D97-AF65-F5344CB8AC3E}">
        <p14:creationId xmlns:p14="http://schemas.microsoft.com/office/powerpoint/2010/main" val="5638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433D6-0319-4D9B-9457-BF50BF2384EB}" type="datetimeFigureOut">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1D24E-15B2-4E20-A801-C7C0B38BC3FE}" type="slidenum">
              <a:rPr lang="en-US" smtClean="0"/>
              <a:t>‹#›</a:t>
            </a:fld>
            <a:endParaRPr lang="en-US" dirty="0"/>
          </a:p>
        </p:txBody>
      </p:sp>
    </p:spTree>
    <p:extLst>
      <p:ext uri="{BB962C8B-B14F-4D97-AF65-F5344CB8AC3E}">
        <p14:creationId xmlns:p14="http://schemas.microsoft.com/office/powerpoint/2010/main" val="282811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7433D6-0319-4D9B-9457-BF50BF2384EB}" type="datetimeFigureOut">
              <a:rPr lang="en-US" smtClean="0"/>
              <a:t>8/2/2016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F1D24E-15B2-4E20-A801-C7C0B38BC3FE}"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310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continuum.io/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Python: Introduction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443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Features</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Simple, yet powerful</a:t>
            </a:r>
            <a:br>
              <a:rPr lang="en-US" dirty="0" smtClean="0"/>
            </a:br>
            <a:r>
              <a:rPr lang="en-US" dirty="0" smtClean="0"/>
              <a:t>	Simple and minimalistic language. Program feels almost like English</a:t>
            </a:r>
          </a:p>
          <a:p>
            <a:pPr lvl="1">
              <a:buFont typeface="Arial" panose="020B0604020202020204" pitchFamily="34" charset="0"/>
              <a:buChar char="•"/>
            </a:pPr>
            <a:r>
              <a:rPr lang="en-US" dirty="0" smtClean="0"/>
              <a:t>Easy to learn</a:t>
            </a:r>
            <a:br>
              <a:rPr lang="en-US" dirty="0" smtClean="0"/>
            </a:br>
            <a:r>
              <a:rPr lang="en-US" dirty="0" smtClean="0"/>
              <a:t>	Extraordinarily simple syntax</a:t>
            </a:r>
          </a:p>
          <a:p>
            <a:pPr lvl="1">
              <a:buFont typeface="Arial" panose="020B0604020202020204" pitchFamily="34" charset="0"/>
              <a:buChar char="•"/>
            </a:pPr>
            <a:r>
              <a:rPr lang="en-US" dirty="0" smtClean="0"/>
              <a:t>Open Source and Large community</a:t>
            </a:r>
            <a:br>
              <a:rPr lang="en-US" dirty="0" smtClean="0"/>
            </a:br>
            <a:r>
              <a:rPr lang="en-US" dirty="0" smtClean="0"/>
              <a:t>	Free software and very large active community </a:t>
            </a:r>
          </a:p>
          <a:p>
            <a:pPr lvl="1">
              <a:buFont typeface="Arial" panose="020B0604020202020204" pitchFamily="34" charset="0"/>
              <a:buChar char="•"/>
            </a:pPr>
            <a:r>
              <a:rPr lang="en-US" dirty="0" smtClean="0"/>
              <a:t>Portable</a:t>
            </a:r>
            <a:br>
              <a:rPr lang="en-US" dirty="0" smtClean="0"/>
            </a:br>
            <a:r>
              <a:rPr lang="en-US" dirty="0" smtClean="0"/>
              <a:t>	Python programs work on all platforms without any modifications</a:t>
            </a:r>
            <a:endParaRPr lang="en-US" dirty="0"/>
          </a:p>
          <a:p>
            <a:pPr lvl="1">
              <a:buFont typeface="Arial" panose="020B0604020202020204" pitchFamily="34" charset="0"/>
              <a:buChar char="•"/>
            </a:pPr>
            <a:r>
              <a:rPr lang="en-US" dirty="0" smtClean="0"/>
              <a:t>Interpreted</a:t>
            </a:r>
            <a:br>
              <a:rPr lang="en-US" dirty="0" smtClean="0"/>
            </a:br>
            <a:r>
              <a:rPr lang="en-US" dirty="0" smtClean="0"/>
              <a:t>	No hassle of compiling the code. </a:t>
            </a:r>
            <a:endParaRPr lang="en-US" dirty="0"/>
          </a:p>
          <a:p>
            <a:pPr lvl="1">
              <a:buFont typeface="Arial" panose="020B0604020202020204" pitchFamily="34" charset="0"/>
              <a:buChar char="•"/>
            </a:pPr>
            <a:r>
              <a:rPr lang="en-US" dirty="0" smtClean="0"/>
              <a:t>Multi-Paradigm Language</a:t>
            </a:r>
          </a:p>
          <a:p>
            <a:pPr lvl="2">
              <a:buFont typeface="Arial" panose="020B0604020202020204" pitchFamily="34" charset="0"/>
              <a:buChar char="•"/>
            </a:pPr>
            <a:r>
              <a:rPr lang="en-US" dirty="0" smtClean="0"/>
              <a:t>Structured </a:t>
            </a:r>
          </a:p>
          <a:p>
            <a:pPr lvl="2">
              <a:buFont typeface="Arial" panose="020B0604020202020204" pitchFamily="34" charset="0"/>
              <a:buChar char="•"/>
            </a:pPr>
            <a:r>
              <a:rPr lang="en-US" dirty="0" smtClean="0"/>
              <a:t>Object Oriented</a:t>
            </a:r>
          </a:p>
        </p:txBody>
      </p:sp>
    </p:spTree>
    <p:extLst>
      <p:ext uri="{BB962C8B-B14F-4D97-AF65-F5344CB8AC3E}">
        <p14:creationId xmlns:p14="http://schemas.microsoft.com/office/powerpoint/2010/main" val="217080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Beautiful is better than ugly</a:t>
            </a:r>
          </a:p>
          <a:p>
            <a:pPr lvl="1">
              <a:buFont typeface="Arial" panose="020B0604020202020204" pitchFamily="34" charset="0"/>
              <a:buChar char="•"/>
            </a:pPr>
            <a:r>
              <a:rPr lang="en-US" dirty="0"/>
              <a:t>Explicit is better than implicit</a:t>
            </a:r>
          </a:p>
          <a:p>
            <a:pPr lvl="1">
              <a:buFont typeface="Arial" panose="020B0604020202020204" pitchFamily="34" charset="0"/>
              <a:buChar char="•"/>
            </a:pPr>
            <a:r>
              <a:rPr lang="en-US" dirty="0"/>
              <a:t>Simple is better than complex</a:t>
            </a:r>
          </a:p>
          <a:p>
            <a:pPr lvl="1">
              <a:buFont typeface="Arial" panose="020B0604020202020204" pitchFamily="34" charset="0"/>
              <a:buChar char="•"/>
            </a:pPr>
            <a:r>
              <a:rPr lang="en-US" dirty="0"/>
              <a:t>Complex is better than complicated</a:t>
            </a:r>
          </a:p>
          <a:p>
            <a:pPr lvl="1">
              <a:buFont typeface="Arial" panose="020B0604020202020204" pitchFamily="34" charset="0"/>
              <a:buChar char="•"/>
            </a:pPr>
            <a:r>
              <a:rPr lang="en-US" dirty="0"/>
              <a:t>Readability counts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882510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a:t>
            </a:r>
            <a:endParaRPr lang="en-US" dirty="0"/>
          </a:p>
        </p:txBody>
      </p:sp>
      <p:sp>
        <p:nvSpPr>
          <p:cNvPr id="3" name="Content Placeholder 2"/>
          <p:cNvSpPr>
            <a:spLocks noGrp="1"/>
          </p:cNvSpPr>
          <p:nvPr>
            <p:ph idx="1"/>
          </p:nvPr>
        </p:nvSpPr>
        <p:spPr>
          <a:xfrm>
            <a:off x="1097280" y="1845734"/>
            <a:ext cx="10058400" cy="4365495"/>
          </a:xfrm>
        </p:spPr>
        <p:txBody>
          <a:bodyPr>
            <a:normAutofit lnSpcReduction="10000"/>
          </a:bodyPr>
          <a:lstStyle/>
          <a:p>
            <a:pPr marL="0" indent="0">
              <a:buNone/>
            </a:pPr>
            <a:r>
              <a:rPr lang="en-US" dirty="0" smtClean="0"/>
              <a:t>Python can be installed in two ways.</a:t>
            </a:r>
          </a:p>
          <a:p>
            <a:pPr marL="0" indent="0">
              <a:buNone/>
            </a:pPr>
            <a:r>
              <a:rPr lang="en-US" dirty="0" smtClean="0"/>
              <a:t>Note: Make sure you know the version of your Operating System (32-bit or 64-bit).</a:t>
            </a:r>
          </a:p>
          <a:p>
            <a:pPr marL="457200" indent="-457200">
              <a:buFont typeface="+mj-lt"/>
              <a:buAutoNum type="arabicPeriod"/>
            </a:pPr>
            <a:r>
              <a:rPr lang="en-US" dirty="0" smtClean="0"/>
              <a:t>Download and install </a:t>
            </a:r>
            <a:r>
              <a:rPr lang="en-US" dirty="0"/>
              <a:t>Python </a:t>
            </a:r>
            <a:r>
              <a:rPr lang="en-US" dirty="0" smtClean="0"/>
              <a:t>3.5 from </a:t>
            </a:r>
            <a:r>
              <a:rPr lang="en-US" dirty="0" smtClean="0">
                <a:hlinkClick r:id="rId3"/>
              </a:rPr>
              <a:t>Python’s Official website</a:t>
            </a:r>
            <a:r>
              <a:rPr lang="en-US" dirty="0" smtClean="0"/>
              <a:t>.</a:t>
            </a:r>
            <a:br>
              <a:rPr lang="en-US" dirty="0" smtClean="0"/>
            </a:br>
            <a:r>
              <a:rPr lang="en-US" dirty="0" smtClean="0"/>
              <a:t>This is a standalone version of Python. </a:t>
            </a:r>
          </a:p>
          <a:p>
            <a:pPr marL="457200" indent="-457200">
              <a:buFont typeface="+mj-lt"/>
              <a:buAutoNum type="arabicPeriod"/>
            </a:pPr>
            <a:r>
              <a:rPr lang="en-US" dirty="0" smtClean="0"/>
              <a:t>Install Anaconda (Python 3.5) from </a:t>
            </a:r>
            <a:r>
              <a:rPr lang="en-US" dirty="0" smtClean="0">
                <a:hlinkClick r:id="rId4"/>
              </a:rPr>
              <a:t>Continuum Analytics</a:t>
            </a:r>
            <a:r>
              <a:rPr lang="en-US" dirty="0" smtClean="0"/>
              <a:t>.</a:t>
            </a:r>
            <a:br>
              <a:rPr lang="en-US" dirty="0" smtClean="0"/>
            </a:br>
            <a:r>
              <a:rPr lang="en-US" dirty="0" smtClean="0"/>
              <a:t>This installs Python bundled with several other Python modules. </a:t>
            </a:r>
          </a:p>
          <a:p>
            <a:pPr marL="0" indent="0">
              <a:buNone/>
            </a:pPr>
            <a:r>
              <a:rPr lang="en-US" dirty="0" smtClean="0"/>
              <a:t>A video will be available in this week’s module to assist in installation of Python/Anaconda.</a:t>
            </a:r>
            <a:endParaRPr lang="en-US" dirty="0"/>
          </a:p>
          <a:p>
            <a:pPr marL="0" indent="0" algn="just">
              <a:buNone/>
            </a:pPr>
            <a:r>
              <a:rPr lang="en-US" dirty="0" smtClean="0"/>
              <a:t>There is not much difference between Python and Anaconda, except for the fact that Anaconda comes with additional modules. However, these modules can be installed in the standalone version using </a:t>
            </a:r>
            <a:r>
              <a:rPr lang="en-US" i="1" dirty="0" smtClean="0"/>
              <a:t>pip</a:t>
            </a:r>
            <a:r>
              <a:rPr lang="en-US" dirty="0" smtClean="0"/>
              <a:t> command.</a:t>
            </a:r>
          </a:p>
          <a:p>
            <a:pPr marL="0" indent="0">
              <a:buNone/>
            </a:pPr>
            <a:r>
              <a:rPr lang="en-US" dirty="0" smtClean="0"/>
              <a:t>In these tutorials, </a:t>
            </a:r>
            <a:r>
              <a:rPr lang="en-US" i="1" dirty="0" smtClean="0"/>
              <a:t>pip </a:t>
            </a:r>
            <a:r>
              <a:rPr lang="en-US" dirty="0" smtClean="0"/>
              <a:t>commands will be provided whenever additional modules are needed to be imported.</a:t>
            </a:r>
            <a:br>
              <a:rPr lang="en-US" dirty="0" smtClean="0"/>
            </a:br>
            <a:endParaRPr lang="en-US" dirty="0" smtClean="0"/>
          </a:p>
        </p:txBody>
      </p:sp>
    </p:spTree>
    <p:extLst>
      <p:ext uri="{BB962C8B-B14F-4D97-AF65-F5344CB8AC3E}">
        <p14:creationId xmlns:p14="http://schemas.microsoft.com/office/powerpoint/2010/main" val="496260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Fire up!</a:t>
            </a:r>
            <a:endParaRPr lang="en-GB" dirty="0"/>
          </a:p>
        </p:txBody>
      </p:sp>
      <p:sp>
        <p:nvSpPr>
          <p:cNvPr id="3" name="Content Placeholder 2"/>
          <p:cNvSpPr>
            <a:spLocks noGrp="1"/>
          </p:cNvSpPr>
          <p:nvPr>
            <p:ph idx="1"/>
          </p:nvPr>
        </p:nvSpPr>
        <p:spPr/>
        <p:txBody>
          <a:bodyPr/>
          <a:lstStyle/>
          <a:p>
            <a:r>
              <a:rPr lang="en-GB" dirty="0" smtClean="0"/>
              <a:t>Open Command Prompt (Windows) or Terminal (Linux/OS X)</a:t>
            </a:r>
          </a:p>
          <a:p>
            <a:r>
              <a:rPr lang="en-GB" dirty="0" smtClean="0"/>
              <a:t>Type </a:t>
            </a:r>
            <a:r>
              <a:rPr lang="en-GB" i="1" dirty="0" smtClean="0"/>
              <a:t>python. </a:t>
            </a:r>
            <a:r>
              <a:rPr lang="en-GB" dirty="0" smtClean="0"/>
              <a:t>The command prompt must look as shown.</a:t>
            </a:r>
          </a:p>
          <a:p>
            <a:pPr marL="0" indent="0">
              <a:buNone/>
            </a:pPr>
            <a:endParaRPr lang="en-GB" i="1" dirty="0" smtClean="0"/>
          </a:p>
          <a:p>
            <a:pPr marL="0" indent="0">
              <a:buNone/>
            </a:pPr>
            <a:r>
              <a:rPr lang="en-GB" i="1" dirty="0" smtClean="0"/>
              <a:t>Note: </a:t>
            </a:r>
            <a:endParaRPr lang="en-GB" dirty="0"/>
          </a:p>
          <a:p>
            <a:pPr marL="457200" indent="-457200">
              <a:buAutoNum type="arabicPeriod"/>
            </a:pPr>
            <a:r>
              <a:rPr lang="en-GB" dirty="0" smtClean="0"/>
              <a:t>If you get a [</a:t>
            </a:r>
            <a:r>
              <a:rPr lang="en-US" i="1" dirty="0" smtClean="0"/>
              <a:t>‘python' </a:t>
            </a:r>
            <a:r>
              <a:rPr lang="en-US" i="1" dirty="0"/>
              <a:t>is not recognized as an internal or external </a:t>
            </a:r>
            <a:r>
              <a:rPr lang="en-US" i="1" dirty="0" smtClean="0"/>
              <a:t>command</a:t>
            </a:r>
            <a:r>
              <a:rPr lang="en-US" dirty="0" smtClean="0"/>
              <a:t>]</a:t>
            </a:r>
            <a:r>
              <a:rPr lang="en-US" i="1" dirty="0" smtClean="0"/>
              <a:t> </a:t>
            </a:r>
            <a:r>
              <a:rPr lang="en-US" dirty="0" smtClean="0"/>
              <a:t>error, add Python directory to System PATH</a:t>
            </a:r>
          </a:p>
          <a:p>
            <a:pPr marL="457200" indent="-457200">
              <a:buAutoNum type="arabicPeriod"/>
            </a:pPr>
            <a:r>
              <a:rPr lang="en-US" dirty="0" smtClean="0"/>
              <a:t>If multiple versions of Python are installed, it is necessary to specify with version</a:t>
            </a:r>
          </a:p>
          <a:p>
            <a:pPr marL="457200" indent="-457200">
              <a:buAutoNum type="arabicPeriod"/>
            </a:pPr>
            <a:r>
              <a:rPr lang="en-US" dirty="0" smtClean="0"/>
              <a:t>Ex: </a:t>
            </a:r>
            <a:r>
              <a:rPr lang="en-US" i="1" dirty="0" smtClean="0"/>
              <a:t>python3</a:t>
            </a:r>
            <a:r>
              <a:rPr lang="en-US" dirty="0" smtClean="0"/>
              <a:t> in Linux</a:t>
            </a:r>
            <a:endParaRPr lang="en-GB" dirty="0" smtClean="0"/>
          </a:p>
        </p:txBody>
      </p:sp>
    </p:spTree>
    <p:extLst>
      <p:ext uri="{BB962C8B-B14F-4D97-AF65-F5344CB8AC3E}">
        <p14:creationId xmlns:p14="http://schemas.microsoft.com/office/powerpoint/2010/main" val="356999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descr="Command Prompt - pyth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031" y="286603"/>
            <a:ext cx="10530897" cy="5986954"/>
          </a:xfrm>
        </p:spPr>
      </p:pic>
    </p:spTree>
    <p:extLst>
      <p:ext uri="{BB962C8B-B14F-4D97-AF65-F5344CB8AC3E}">
        <p14:creationId xmlns:p14="http://schemas.microsoft.com/office/powerpoint/2010/main" val="15427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go ahead!</a:t>
            </a:r>
            <a:endParaRPr lang="en-GB" dirty="0"/>
          </a:p>
        </p:txBody>
      </p:sp>
      <p:sp>
        <p:nvSpPr>
          <p:cNvPr id="3" name="Content Placeholder 2"/>
          <p:cNvSpPr>
            <a:spLocks noGrp="1"/>
          </p:cNvSpPr>
          <p:nvPr>
            <p:ph idx="1"/>
          </p:nvPr>
        </p:nvSpPr>
        <p:spPr/>
        <p:txBody>
          <a:bodyPr/>
          <a:lstStyle/>
          <a:p>
            <a:r>
              <a:rPr lang="en-GB" dirty="0" smtClean="0"/>
              <a:t>Now that Python is up and running, let’s start exploring the world of Python.</a:t>
            </a:r>
            <a:endParaRPr lang="en-GB" dirty="0"/>
          </a:p>
        </p:txBody>
      </p:sp>
    </p:spTree>
    <p:extLst>
      <p:ext uri="{BB962C8B-B14F-4D97-AF65-F5344CB8AC3E}">
        <p14:creationId xmlns:p14="http://schemas.microsoft.com/office/powerpoint/2010/main" val="16015327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TotalTime>
  <Words>361</Words>
  <Application>Microsoft Office PowerPoint</Application>
  <PresentationFormat>Widescreen</PresentationFormat>
  <Paragraphs>44</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Python: Introduction</vt:lpstr>
      <vt:lpstr>Python: Features</vt:lpstr>
      <vt:lpstr>Philosophy</vt:lpstr>
      <vt:lpstr>Installing Python</vt:lpstr>
      <vt:lpstr>Fire up!</vt:lpstr>
      <vt:lpstr>PowerPoint Presentation</vt:lpstr>
      <vt:lpstr>Let’s go ahead!</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Patibandla, Brahmendra Sravan Kumar</dc:creator>
  <cp:lastModifiedBy>Brahmendra Sravan Kumar Patibandla</cp:lastModifiedBy>
  <cp:revision>14</cp:revision>
  <dcterms:created xsi:type="dcterms:W3CDTF">2016-05-27T15:37:52Z</dcterms:created>
  <dcterms:modified xsi:type="dcterms:W3CDTF">2016-08-02T18:27:39Z</dcterms:modified>
</cp:coreProperties>
</file>