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0"/>
  </p:notesMasterIdLst>
  <p:handoutMasterIdLst>
    <p:handoutMasterId r:id="rId41"/>
  </p:handoutMasterIdLst>
  <p:sldIdLst>
    <p:sldId id="256" r:id="rId2"/>
    <p:sldId id="304" r:id="rId3"/>
    <p:sldId id="261" r:id="rId4"/>
    <p:sldId id="293" r:id="rId5"/>
    <p:sldId id="294" r:id="rId6"/>
    <p:sldId id="295" r:id="rId7"/>
    <p:sldId id="296" r:id="rId8"/>
    <p:sldId id="297" r:id="rId9"/>
    <p:sldId id="263" r:id="rId10"/>
    <p:sldId id="303" r:id="rId11"/>
    <p:sldId id="298" r:id="rId12"/>
    <p:sldId id="299" r:id="rId13"/>
    <p:sldId id="302" r:id="rId14"/>
    <p:sldId id="301" r:id="rId15"/>
    <p:sldId id="300" r:id="rId16"/>
    <p:sldId id="258" r:id="rId17"/>
    <p:sldId id="262" r:id="rId18"/>
    <p:sldId id="275" r:id="rId19"/>
    <p:sldId id="269" r:id="rId20"/>
    <p:sldId id="272" r:id="rId21"/>
    <p:sldId id="266" r:id="rId22"/>
    <p:sldId id="279" r:id="rId23"/>
    <p:sldId id="280" r:id="rId24"/>
    <p:sldId id="281" r:id="rId25"/>
    <p:sldId id="282" r:id="rId26"/>
    <p:sldId id="267" r:id="rId27"/>
    <p:sldId id="274" r:id="rId28"/>
    <p:sldId id="283" r:id="rId29"/>
    <p:sldId id="284" r:id="rId30"/>
    <p:sldId id="273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A021"/>
    <a:srgbClr val="E989FF"/>
    <a:srgbClr val="FFECC5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7" autoAdjust="0"/>
    <p:restoredTop sz="96797" autoAdjust="0"/>
  </p:normalViewPr>
  <p:slideViewPr>
    <p:cSldViewPr>
      <p:cViewPr>
        <p:scale>
          <a:sx n="300" d="100"/>
          <a:sy n="300" d="100"/>
        </p:scale>
        <p:origin x="852" y="-9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8F4BD8F-6E7C-935A-BA5E-9F89538E8C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07D550E-9A3E-9C3A-719F-265934097E2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9B92B9BD-C9A6-8F38-AFCD-FCFB8E43671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es-ES" altLang="es-AR"/>
              <a:t>OLAP - Herramienta para el A.D.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7902A41E-7603-7D09-BD7D-B6CDC8D8BF3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FF419FB-F72D-4021-8B77-15F3C7DA19A6}" type="slidenum">
              <a:rPr lang="es-ES" altLang="es-AR"/>
              <a:pPr>
                <a:defRPr/>
              </a:pPr>
              <a:t>‹#›</a:t>
            </a:fld>
            <a:endParaRPr lang="es-E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1217AC5-E162-5615-D2E0-0718DD566CB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FE0ED7D-0F50-BF98-3123-AD150711241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EF21F933-E8A2-6CAE-AE2E-E393B904B77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60514574-9F1A-0640-44FB-0D4033C5D34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 noProof="0"/>
              <a:t>Haga clic para modificar el estilo de texto del patrón</a:t>
            </a:r>
          </a:p>
          <a:p>
            <a:pPr lvl="1"/>
            <a:r>
              <a:rPr lang="es-ES" altLang="es-AR" noProof="0"/>
              <a:t>Segundo nivel</a:t>
            </a:r>
          </a:p>
          <a:p>
            <a:pPr lvl="2"/>
            <a:r>
              <a:rPr lang="es-ES" altLang="es-AR" noProof="0"/>
              <a:t>Tercer nivel</a:t>
            </a:r>
          </a:p>
          <a:p>
            <a:pPr lvl="3"/>
            <a:r>
              <a:rPr lang="es-ES" altLang="es-AR" noProof="0"/>
              <a:t>Cuarto nivel</a:t>
            </a:r>
          </a:p>
          <a:p>
            <a:pPr lvl="4"/>
            <a:r>
              <a:rPr lang="es-ES" altLang="es-AR" noProof="0"/>
              <a:t>Quinto nivel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D47A3BC8-A937-47B8-9BD9-156DD337A78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DE79C639-E7AE-003A-3B46-B8441268E4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5EF0224C-B801-4E61-9F39-49B555E78A2E}" type="slidenum">
              <a:rPr lang="es-ES" altLang="es-AR"/>
              <a:pPr>
                <a:defRPr/>
              </a:pPr>
              <a:t>‹#›</a:t>
            </a:fld>
            <a:endParaRPr lang="es-E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27D0375D-0133-5649-64B2-85BB145E43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E091ABB-867A-418A-9169-4DDF5E91AA38}" type="slidenum">
              <a:rPr kumimoji="0" lang="es-ES" altLang="es-AR" smtClean="0"/>
              <a:pPr>
                <a:spcBef>
                  <a:spcPct val="0"/>
                </a:spcBef>
              </a:pPr>
              <a:t>1</a:t>
            </a:fld>
            <a:endParaRPr kumimoji="0" lang="es-ES" altLang="es-AR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C3B74B35-C289-C712-B9B6-3641F5A73AC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4217B51-6D65-645C-9A4A-64019B2785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altLang="es-A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F64A471C-5AE7-CD02-268A-6D922E64CE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90AC2FC-CB17-4DB9-8035-0BA93E1D54E4}" type="slidenum">
              <a:rPr kumimoji="0" lang="es-ES" altLang="es-AR" smtClean="0"/>
              <a:pPr>
                <a:spcBef>
                  <a:spcPct val="0"/>
                </a:spcBef>
              </a:pPr>
              <a:t>11</a:t>
            </a:fld>
            <a:endParaRPr kumimoji="0" lang="es-ES" altLang="es-AR"/>
          </a:p>
        </p:txBody>
      </p:sp>
      <p:sp>
        <p:nvSpPr>
          <p:cNvPr id="34819" name="Rectangle 1026">
            <a:extLst>
              <a:ext uri="{FF2B5EF4-FFF2-40B4-BE49-F238E27FC236}">
                <a16:creationId xmlns:a16="http://schemas.microsoft.com/office/drawing/2014/main" id="{E4814219-2300-5600-48DD-ADACF3FB545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1027">
            <a:extLst>
              <a:ext uri="{FF2B5EF4-FFF2-40B4-BE49-F238E27FC236}">
                <a16:creationId xmlns:a16="http://schemas.microsoft.com/office/drawing/2014/main" id="{47998981-19DC-E78E-14FC-75D243F624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altLang="es-A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73879B51-9AA0-E6D4-9B54-C102051D0C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8A49A85-8A98-408E-A440-80CDFDE9BF99}" type="slidenum">
              <a:rPr kumimoji="0" lang="es-ES" altLang="es-AR" smtClean="0"/>
              <a:pPr>
                <a:spcBef>
                  <a:spcPct val="0"/>
                </a:spcBef>
              </a:pPr>
              <a:t>13</a:t>
            </a:fld>
            <a:endParaRPr kumimoji="0" lang="es-ES" altLang="es-AR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8414933B-E295-E22E-E75D-64FEAB4FB18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FECE6412-1E4C-68C7-4B22-C66EC6A3B1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altLang="es-A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E530F016-94EA-8892-D262-19815B8F3A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BCC37FA-B44C-4AB6-8C3F-E040DE6D1228}" type="slidenum">
              <a:rPr kumimoji="0" lang="es-ES" altLang="es-AR" smtClean="0"/>
              <a:pPr>
                <a:spcBef>
                  <a:spcPct val="0"/>
                </a:spcBef>
              </a:pPr>
              <a:t>14</a:t>
            </a:fld>
            <a:endParaRPr kumimoji="0" lang="es-ES" altLang="es-AR"/>
          </a:p>
        </p:txBody>
      </p:sp>
      <p:sp>
        <p:nvSpPr>
          <p:cNvPr id="41987" name="Rectangle 1026">
            <a:extLst>
              <a:ext uri="{FF2B5EF4-FFF2-40B4-BE49-F238E27FC236}">
                <a16:creationId xmlns:a16="http://schemas.microsoft.com/office/drawing/2014/main" id="{5550B00B-D392-D837-9CC4-36B7B4EF99C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1027">
            <a:extLst>
              <a:ext uri="{FF2B5EF4-FFF2-40B4-BE49-F238E27FC236}">
                <a16:creationId xmlns:a16="http://schemas.microsoft.com/office/drawing/2014/main" id="{603D8C23-2AFD-FE2B-9A1D-762533A87E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altLang="es-A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D5A25705-7C64-8D83-2C79-003E81B354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E3768C1-7C0D-47EE-B0AB-44E8286D0B38}" type="slidenum">
              <a:rPr kumimoji="0" lang="es-ES" altLang="es-AR" smtClean="0"/>
              <a:pPr>
                <a:spcBef>
                  <a:spcPct val="0"/>
                </a:spcBef>
              </a:pPr>
              <a:t>15</a:t>
            </a:fld>
            <a:endParaRPr kumimoji="0" lang="es-ES" altLang="es-AR"/>
          </a:p>
        </p:txBody>
      </p:sp>
      <p:sp>
        <p:nvSpPr>
          <p:cNvPr id="44035" name="Rectangle 1026">
            <a:extLst>
              <a:ext uri="{FF2B5EF4-FFF2-40B4-BE49-F238E27FC236}">
                <a16:creationId xmlns:a16="http://schemas.microsoft.com/office/drawing/2014/main" id="{C8B485AE-200B-2258-F975-2AAB367CB1B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1027">
            <a:extLst>
              <a:ext uri="{FF2B5EF4-FFF2-40B4-BE49-F238E27FC236}">
                <a16:creationId xmlns:a16="http://schemas.microsoft.com/office/drawing/2014/main" id="{7785677A-3076-0CAC-724D-9142124615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altLang="es-A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E765C33D-586A-05F9-9079-31915A83A1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98107B3-AA64-4834-9E55-65F3097B7A8B}" type="slidenum">
              <a:rPr kumimoji="0" lang="es-ES" altLang="es-AR" smtClean="0"/>
              <a:pPr>
                <a:spcBef>
                  <a:spcPct val="0"/>
                </a:spcBef>
              </a:pPr>
              <a:t>16</a:t>
            </a:fld>
            <a:endParaRPr kumimoji="0" lang="es-ES" altLang="es-AR"/>
          </a:p>
        </p:txBody>
      </p:sp>
      <p:sp>
        <p:nvSpPr>
          <p:cNvPr id="46083" name="Rectangle 1026">
            <a:extLst>
              <a:ext uri="{FF2B5EF4-FFF2-40B4-BE49-F238E27FC236}">
                <a16:creationId xmlns:a16="http://schemas.microsoft.com/office/drawing/2014/main" id="{9B8A08FB-494F-41DE-0E47-3F7A9EE317C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1027">
            <a:extLst>
              <a:ext uri="{FF2B5EF4-FFF2-40B4-BE49-F238E27FC236}">
                <a16:creationId xmlns:a16="http://schemas.microsoft.com/office/drawing/2014/main" id="{E4930DB3-25CB-3130-0356-1E9874D03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altLang="es-A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328F50E8-E406-5ABE-8240-2EF55E0887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82E0318-F867-474A-BD45-64074F1E5627}" type="slidenum">
              <a:rPr kumimoji="0" lang="es-ES" altLang="es-AR" smtClean="0"/>
              <a:pPr>
                <a:spcBef>
                  <a:spcPct val="0"/>
                </a:spcBef>
              </a:pPr>
              <a:t>17</a:t>
            </a:fld>
            <a:endParaRPr kumimoji="0" lang="es-ES" altLang="es-AR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43551E2C-A1DC-82EE-7177-24F5CB094BF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03CAD5F0-DE0A-F335-C45F-4562EFADB9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altLang="es-A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63990697-7009-B8D9-5729-893B8BCB71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775B8B0-B9A2-4EC5-BD84-A9E2402705C2}" type="slidenum">
              <a:rPr kumimoji="0" lang="es-ES" altLang="es-AR" smtClean="0"/>
              <a:pPr>
                <a:spcBef>
                  <a:spcPct val="0"/>
                </a:spcBef>
              </a:pPr>
              <a:t>18</a:t>
            </a:fld>
            <a:endParaRPr kumimoji="0" lang="es-ES" altLang="es-AR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1FFBED21-4980-EDCF-F7AA-FDF2D53784A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3E712755-56E2-7330-65B9-B691276D69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s-ES" altLang="es-AR"/>
              <a:t>Configuration: conexión con la base de datos</a:t>
            </a:r>
            <a:r>
              <a:rPr lang="es-ES" altLang="es-AR" b="1"/>
              <a:t> </a:t>
            </a:r>
            <a:r>
              <a:rPr lang="es-ES" altLang="es-AR"/>
              <a:t>(</a:t>
            </a:r>
            <a:r>
              <a:rPr lang="es-AR" altLang="es-AR"/>
              <a:t>hibernate.properties and hibernate.cfg.xml) y mapeo de objetos.</a:t>
            </a:r>
          </a:p>
          <a:p>
            <a:r>
              <a:rPr lang="es-AR" altLang="es-AR"/>
              <a:t>Session Factory: se crea al inicializar la app utilizando los archivos de configuración. Una por base de datos. Utiliza el patrón de diseño Factory para instanciar los objetos Session.</a:t>
            </a:r>
          </a:p>
          <a:p>
            <a:r>
              <a:rPr lang="es-AR" altLang="es-AR"/>
              <a:t>Session: es una conexión física a la BD. Se instancia cada vez que se requiere interactuar con la BD. La persistencia y la recuperación de objetos se hace a través de una sesión.</a:t>
            </a:r>
          </a:p>
          <a:p>
            <a:r>
              <a:rPr lang="es-AR" altLang="es-AR"/>
              <a:t>Transaction: encargado de manejar transacciones SQL (o unit of work). Es de uso opcional.</a:t>
            </a:r>
          </a:p>
          <a:p>
            <a:r>
              <a:rPr lang="es-ES" altLang="es-AR"/>
              <a:t>Query: permite hacer consultas a la BD utilizando SQL o HQL.</a:t>
            </a:r>
          </a:p>
          <a:p>
            <a:r>
              <a:rPr lang="es-ES" altLang="es-AR"/>
              <a:t>Criteria: permite hacer consultas a la BD pero utilizando queries orientadas a objetos.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>
            <a:extLst>
              <a:ext uri="{FF2B5EF4-FFF2-40B4-BE49-F238E27FC236}">
                <a16:creationId xmlns:a16="http://schemas.microsoft.com/office/drawing/2014/main" id="{205F58BF-4B97-848A-15EC-4A547B5428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2 Marcador de notas">
            <a:extLst>
              <a:ext uri="{FF2B5EF4-FFF2-40B4-BE49-F238E27FC236}">
                <a16:creationId xmlns:a16="http://schemas.microsoft.com/office/drawing/2014/main" id="{6399F0B7-FFA0-5DAE-E8A1-E7699498B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 altLang="es-AR"/>
          </a:p>
        </p:txBody>
      </p:sp>
      <p:sp>
        <p:nvSpPr>
          <p:cNvPr id="63492" name="3 Marcador de número de diapositiva">
            <a:extLst>
              <a:ext uri="{FF2B5EF4-FFF2-40B4-BE49-F238E27FC236}">
                <a16:creationId xmlns:a16="http://schemas.microsoft.com/office/drawing/2014/main" id="{17F5BF4E-4960-D9B5-73CF-80C0853AD8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9996BBC-9069-48A3-A0F1-0845E63E1CE8}" type="slidenum">
              <a:rPr kumimoji="0" lang="es-ES" altLang="es-AR" smtClean="0"/>
              <a:pPr>
                <a:spcBef>
                  <a:spcPct val="0"/>
                </a:spcBef>
              </a:pPr>
              <a:t>30</a:t>
            </a:fld>
            <a:endParaRPr kumimoji="0" lang="es-ES" altLang="es-A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>
            <a:extLst>
              <a:ext uri="{FF2B5EF4-FFF2-40B4-BE49-F238E27FC236}">
                <a16:creationId xmlns:a16="http://schemas.microsoft.com/office/drawing/2014/main" id="{4C06329B-52B9-E4FA-E07D-F8628603A1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2 Marcador de notas">
            <a:extLst>
              <a:ext uri="{FF2B5EF4-FFF2-40B4-BE49-F238E27FC236}">
                <a16:creationId xmlns:a16="http://schemas.microsoft.com/office/drawing/2014/main" id="{DEDB75A1-2FD7-656A-EE75-71DAC7CF45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 altLang="es-AR"/>
          </a:p>
        </p:txBody>
      </p:sp>
      <p:sp>
        <p:nvSpPr>
          <p:cNvPr id="65540" name="3 Marcador de número de diapositiva">
            <a:extLst>
              <a:ext uri="{FF2B5EF4-FFF2-40B4-BE49-F238E27FC236}">
                <a16:creationId xmlns:a16="http://schemas.microsoft.com/office/drawing/2014/main" id="{E7FF21AF-BE14-8C4C-AEB6-F99ADEBAA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46CFDA4-584D-4AEE-8A4A-D506277933FA}" type="slidenum">
              <a:rPr kumimoji="0" lang="es-ES" altLang="es-AR" smtClean="0"/>
              <a:pPr>
                <a:spcBef>
                  <a:spcPct val="0"/>
                </a:spcBef>
              </a:pPr>
              <a:t>31</a:t>
            </a:fld>
            <a:endParaRPr kumimoji="0" lang="es-ES" altLang="es-A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imagen de diapositiva">
            <a:extLst>
              <a:ext uri="{FF2B5EF4-FFF2-40B4-BE49-F238E27FC236}">
                <a16:creationId xmlns:a16="http://schemas.microsoft.com/office/drawing/2014/main" id="{4416502F-37BB-A264-3989-318EF15F67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2 Marcador de notas">
            <a:extLst>
              <a:ext uri="{FF2B5EF4-FFF2-40B4-BE49-F238E27FC236}">
                <a16:creationId xmlns:a16="http://schemas.microsoft.com/office/drawing/2014/main" id="{67C149C3-514E-1B7E-5CB2-BBE7BB898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 altLang="es-AR"/>
          </a:p>
        </p:txBody>
      </p:sp>
      <p:sp>
        <p:nvSpPr>
          <p:cNvPr id="67588" name="3 Marcador de número de diapositiva">
            <a:extLst>
              <a:ext uri="{FF2B5EF4-FFF2-40B4-BE49-F238E27FC236}">
                <a16:creationId xmlns:a16="http://schemas.microsoft.com/office/drawing/2014/main" id="{AC0EBF49-E27A-96B1-D353-202C614EE8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6467448-E3CC-4A98-8274-1FF15EAE942A}" type="slidenum">
              <a:rPr kumimoji="0" lang="es-ES" altLang="es-AR" smtClean="0"/>
              <a:pPr>
                <a:spcBef>
                  <a:spcPct val="0"/>
                </a:spcBef>
              </a:pPr>
              <a:t>32</a:t>
            </a:fld>
            <a:endParaRPr kumimoji="0" lang="es-ES" alt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F8141F1B-7156-EC81-8438-D002A68EB3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2B05CBA-E245-426D-A234-16F669CC2E63}" type="slidenum">
              <a:rPr kumimoji="0" lang="es-ES" altLang="es-AR" smtClean="0"/>
              <a:pPr>
                <a:spcBef>
                  <a:spcPct val="0"/>
                </a:spcBef>
              </a:pPr>
              <a:t>3</a:t>
            </a:fld>
            <a:endParaRPr kumimoji="0" lang="es-ES" altLang="es-AR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A29F4CD-3691-B7C0-E55E-66C8FAD6FB1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F3004B03-6D90-E7ED-B28A-1D25A1D1CF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altLang="es-A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1 Marcador de imagen de diapositiva">
            <a:extLst>
              <a:ext uri="{FF2B5EF4-FFF2-40B4-BE49-F238E27FC236}">
                <a16:creationId xmlns:a16="http://schemas.microsoft.com/office/drawing/2014/main" id="{6C8A0FB6-89F0-717D-6F72-A91EDFD0B5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2 Marcador de notas">
            <a:extLst>
              <a:ext uri="{FF2B5EF4-FFF2-40B4-BE49-F238E27FC236}">
                <a16:creationId xmlns:a16="http://schemas.microsoft.com/office/drawing/2014/main" id="{3069FAB6-DB8A-02A8-501B-B1696706D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 altLang="es-AR"/>
          </a:p>
        </p:txBody>
      </p:sp>
      <p:sp>
        <p:nvSpPr>
          <p:cNvPr id="69636" name="3 Marcador de número de diapositiva">
            <a:extLst>
              <a:ext uri="{FF2B5EF4-FFF2-40B4-BE49-F238E27FC236}">
                <a16:creationId xmlns:a16="http://schemas.microsoft.com/office/drawing/2014/main" id="{28754656-F066-F49D-16D1-5EC3BCD62E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7707FD1-FC09-46E8-950A-A131E32D1A44}" type="slidenum">
              <a:rPr kumimoji="0" lang="es-ES" altLang="es-AR" smtClean="0"/>
              <a:pPr>
                <a:spcBef>
                  <a:spcPct val="0"/>
                </a:spcBef>
              </a:pPr>
              <a:t>33</a:t>
            </a:fld>
            <a:endParaRPr kumimoji="0" lang="es-ES" altLang="es-A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Marcador de imagen de diapositiva">
            <a:extLst>
              <a:ext uri="{FF2B5EF4-FFF2-40B4-BE49-F238E27FC236}">
                <a16:creationId xmlns:a16="http://schemas.microsoft.com/office/drawing/2014/main" id="{E3135EDA-7A25-7AC2-142B-3971284F4B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2 Marcador de notas">
            <a:extLst>
              <a:ext uri="{FF2B5EF4-FFF2-40B4-BE49-F238E27FC236}">
                <a16:creationId xmlns:a16="http://schemas.microsoft.com/office/drawing/2014/main" id="{1C246CEA-F8E5-D157-D102-9E094BE456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 altLang="es-AR"/>
          </a:p>
        </p:txBody>
      </p:sp>
      <p:sp>
        <p:nvSpPr>
          <p:cNvPr id="71684" name="3 Marcador de número de diapositiva">
            <a:extLst>
              <a:ext uri="{FF2B5EF4-FFF2-40B4-BE49-F238E27FC236}">
                <a16:creationId xmlns:a16="http://schemas.microsoft.com/office/drawing/2014/main" id="{784D7D33-1717-7E34-0BB7-201BA51CA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416BBFD-6D00-48AC-8E87-8E503D2C85EF}" type="slidenum">
              <a:rPr kumimoji="0" lang="es-ES" altLang="es-AR" smtClean="0"/>
              <a:pPr>
                <a:spcBef>
                  <a:spcPct val="0"/>
                </a:spcBef>
              </a:pPr>
              <a:t>34</a:t>
            </a:fld>
            <a:endParaRPr kumimoji="0" lang="es-ES" altLang="es-A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1 Marcador de imagen de diapositiva">
            <a:extLst>
              <a:ext uri="{FF2B5EF4-FFF2-40B4-BE49-F238E27FC236}">
                <a16:creationId xmlns:a16="http://schemas.microsoft.com/office/drawing/2014/main" id="{8DA28A42-253C-B00F-17F1-196FFE49FB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2 Marcador de notas">
            <a:extLst>
              <a:ext uri="{FF2B5EF4-FFF2-40B4-BE49-F238E27FC236}">
                <a16:creationId xmlns:a16="http://schemas.microsoft.com/office/drawing/2014/main" id="{6D8EBA35-81D6-70B9-18FC-E3EAF018B9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 altLang="es-AR"/>
          </a:p>
        </p:txBody>
      </p:sp>
      <p:sp>
        <p:nvSpPr>
          <p:cNvPr id="73732" name="3 Marcador de número de diapositiva">
            <a:extLst>
              <a:ext uri="{FF2B5EF4-FFF2-40B4-BE49-F238E27FC236}">
                <a16:creationId xmlns:a16="http://schemas.microsoft.com/office/drawing/2014/main" id="{33753B01-71D3-408B-01F1-3D7899C1F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571043D-9D55-496F-9B10-E3D5E222B0C1}" type="slidenum">
              <a:rPr kumimoji="0" lang="es-ES" altLang="es-AR" smtClean="0"/>
              <a:pPr>
                <a:spcBef>
                  <a:spcPct val="0"/>
                </a:spcBef>
              </a:pPr>
              <a:t>35</a:t>
            </a:fld>
            <a:endParaRPr kumimoji="0" lang="es-ES" altLang="es-A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1 Marcador de imagen de diapositiva">
            <a:extLst>
              <a:ext uri="{FF2B5EF4-FFF2-40B4-BE49-F238E27FC236}">
                <a16:creationId xmlns:a16="http://schemas.microsoft.com/office/drawing/2014/main" id="{4BB8B245-B89D-6136-5861-ABD6BF7E6A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2 Marcador de notas">
            <a:extLst>
              <a:ext uri="{FF2B5EF4-FFF2-40B4-BE49-F238E27FC236}">
                <a16:creationId xmlns:a16="http://schemas.microsoft.com/office/drawing/2014/main" id="{30393678-CB2A-FD92-9324-CB46379051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 altLang="es-AR"/>
          </a:p>
        </p:txBody>
      </p:sp>
      <p:sp>
        <p:nvSpPr>
          <p:cNvPr id="75780" name="3 Marcador de número de diapositiva">
            <a:extLst>
              <a:ext uri="{FF2B5EF4-FFF2-40B4-BE49-F238E27FC236}">
                <a16:creationId xmlns:a16="http://schemas.microsoft.com/office/drawing/2014/main" id="{D9BF82F0-44C2-7B05-CE41-D634328536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F72276F-E2F4-4422-AAAD-9FCC76AC51E7}" type="slidenum">
              <a:rPr kumimoji="0" lang="es-ES" altLang="es-AR" smtClean="0"/>
              <a:pPr>
                <a:spcBef>
                  <a:spcPct val="0"/>
                </a:spcBef>
              </a:pPr>
              <a:t>36</a:t>
            </a:fld>
            <a:endParaRPr kumimoji="0" lang="es-ES" altLang="es-A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1 Marcador de imagen de diapositiva">
            <a:extLst>
              <a:ext uri="{FF2B5EF4-FFF2-40B4-BE49-F238E27FC236}">
                <a16:creationId xmlns:a16="http://schemas.microsoft.com/office/drawing/2014/main" id="{039D615E-E546-6C62-671D-26A9B6A88D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2 Marcador de notas">
            <a:extLst>
              <a:ext uri="{FF2B5EF4-FFF2-40B4-BE49-F238E27FC236}">
                <a16:creationId xmlns:a16="http://schemas.microsoft.com/office/drawing/2014/main" id="{4F085CBB-DA5E-4528-3DE3-10B9EAD75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 altLang="es-AR"/>
          </a:p>
        </p:txBody>
      </p:sp>
      <p:sp>
        <p:nvSpPr>
          <p:cNvPr id="77828" name="3 Marcador de número de diapositiva">
            <a:extLst>
              <a:ext uri="{FF2B5EF4-FFF2-40B4-BE49-F238E27FC236}">
                <a16:creationId xmlns:a16="http://schemas.microsoft.com/office/drawing/2014/main" id="{288E1FCA-DB43-7AB9-4B33-05745FD27B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9B5DC5B-0AF0-47C2-B5E2-FEE98B27EF16}" type="slidenum">
              <a:rPr kumimoji="0" lang="es-ES" altLang="es-AR" smtClean="0"/>
              <a:pPr>
                <a:spcBef>
                  <a:spcPct val="0"/>
                </a:spcBef>
              </a:pPr>
              <a:t>37</a:t>
            </a:fld>
            <a:endParaRPr kumimoji="0" lang="es-ES" altLang="es-A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>
            <a:extLst>
              <a:ext uri="{FF2B5EF4-FFF2-40B4-BE49-F238E27FC236}">
                <a16:creationId xmlns:a16="http://schemas.microsoft.com/office/drawing/2014/main" id="{EDC3300B-2A1C-4902-4246-358303039C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>
            <a:extLst>
              <a:ext uri="{FF2B5EF4-FFF2-40B4-BE49-F238E27FC236}">
                <a16:creationId xmlns:a16="http://schemas.microsoft.com/office/drawing/2014/main" id="{22E42FE9-906B-9CD3-CCE5-145BE375BC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 altLang="es-AR"/>
          </a:p>
        </p:txBody>
      </p:sp>
      <p:sp>
        <p:nvSpPr>
          <p:cNvPr id="79876" name="3 Marcador de número de diapositiva">
            <a:extLst>
              <a:ext uri="{FF2B5EF4-FFF2-40B4-BE49-F238E27FC236}">
                <a16:creationId xmlns:a16="http://schemas.microsoft.com/office/drawing/2014/main" id="{16D1FF10-831F-5024-40A0-8DAA639709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000458F-6C47-4114-946C-7EE9A4DD2D00}" type="slidenum">
              <a:rPr kumimoji="0" lang="es-ES" altLang="es-AR" smtClean="0"/>
              <a:pPr>
                <a:spcBef>
                  <a:spcPct val="0"/>
                </a:spcBef>
              </a:pPr>
              <a:t>38</a:t>
            </a:fld>
            <a:endParaRPr kumimoji="0" lang="es-ES" alt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294A27D2-B5D3-DEF6-7A79-23031FFA70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D0A1C8A-363F-4733-999E-84D16F6293C7}" type="slidenum">
              <a:rPr kumimoji="0" lang="es-ES" altLang="es-AR" smtClean="0"/>
              <a:pPr>
                <a:spcBef>
                  <a:spcPct val="0"/>
                </a:spcBef>
              </a:pPr>
              <a:t>4</a:t>
            </a:fld>
            <a:endParaRPr kumimoji="0" lang="es-ES" altLang="es-AR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24EE3EE-8B36-3E5D-8658-9A6C3B66B39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CB737A88-ECC1-D567-0A28-AC395AFDFD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/>
            <a:r>
              <a:rPr lang="es-ES_tradnl" altLang="es-AR">
                <a:latin typeface="Arial" panose="020B0604020202020204" pitchFamily="34" charset="0"/>
                <a:cs typeface="Arial" panose="020B0604020202020204" pitchFamily="34" charset="0"/>
              </a:rPr>
              <a:t>Permite una mayor abstracción al trabajar con BDR y OO, definiendo una sola vez, cómo “mapear” los objetos.</a:t>
            </a:r>
          </a:p>
          <a:p>
            <a:pPr algn="just" eaLnBrk="1" hangingPunct="1"/>
            <a:r>
              <a:rPr lang="es-ES_tradnl" altLang="es-AR">
                <a:latin typeface="Arial" panose="020B0604020202020204" pitchFamily="34" charset="0"/>
                <a:cs typeface="Arial" panose="020B0604020202020204" pitchFamily="34" charset="0"/>
              </a:rPr>
              <a:t>Facilita el trabajo del programador para generar consultas, y traer de la base de datos grafos completos de objetos.</a:t>
            </a:r>
          </a:p>
          <a:p>
            <a:pPr algn="just" eaLnBrk="1" hangingPunct="1"/>
            <a:r>
              <a:rPr lang="es-ES_tradnl" altLang="es-AR">
                <a:latin typeface="Arial" panose="020B0604020202020204" pitchFamily="34" charset="0"/>
                <a:cs typeface="Arial" panose="020B0604020202020204" pitchFamily="34" charset="0"/>
              </a:rPr>
              <a:t>Al ser librerías de fabricante u open source, son código probado y agiliza el desarrollo de la capa de acceso a datos.</a:t>
            </a:r>
            <a:endParaRPr lang="es-ES" altLang="es-AR"/>
          </a:p>
          <a:p>
            <a:endParaRPr lang="es-ES" alt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AF95D3B8-0B56-2BE1-B471-BBA020EAA3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059A1D5-A250-49D2-AFF7-53CA8978C7A1}" type="slidenum">
              <a:rPr kumimoji="0" lang="es-ES" altLang="es-AR" smtClean="0"/>
              <a:pPr>
                <a:spcBef>
                  <a:spcPct val="0"/>
                </a:spcBef>
              </a:pPr>
              <a:t>5</a:t>
            </a:fld>
            <a:endParaRPr kumimoji="0" lang="es-ES" altLang="es-AR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0B0C078-A611-99CA-420F-427A6583182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DC7A2F7-6C62-C632-FCD6-0BC263BF1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/>
            <a:r>
              <a:rPr lang="es-ES_tradnl" altLang="es-AR">
                <a:latin typeface="Arial" panose="020B0604020202020204" pitchFamily="34" charset="0"/>
                <a:cs typeface="Arial" panose="020B0604020202020204" pitchFamily="34" charset="0"/>
              </a:rPr>
              <a:t>Flexibilidad: todos los ORMs traen diferentes “providers” de bases de datos. Esto permite que con una sola programación, se puedan usar diferentes bases de datos, con sólo configurar el motor.</a:t>
            </a:r>
          </a:p>
          <a:p>
            <a:pPr algn="just" eaLnBrk="1" hangingPunct="1"/>
            <a:r>
              <a:rPr lang="es-ES_tradnl" altLang="es-AR">
                <a:latin typeface="Arial" panose="020B0604020202020204" pitchFamily="34" charset="0"/>
                <a:cs typeface="Arial" panose="020B0604020202020204" pitchFamily="34" charset="0"/>
              </a:rPr>
              <a:t>Seguridad: los ORMs se programan de tal forma que algunos ataques, como ser inyección de SQL, son prácticamente imposibles de realizar.</a:t>
            </a:r>
            <a:endParaRPr lang="es-ES" altLang="es-AR"/>
          </a:p>
          <a:p>
            <a:endParaRPr lang="es-ES" alt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D0BF0566-9B1B-3FFC-2CF9-8D8F727AF3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95209DE-456D-4328-BE57-FF1F94CCDB5E}" type="slidenum">
              <a:rPr kumimoji="0" lang="es-ES" altLang="es-AR" smtClean="0"/>
              <a:pPr>
                <a:spcBef>
                  <a:spcPct val="0"/>
                </a:spcBef>
              </a:pPr>
              <a:t>6</a:t>
            </a:fld>
            <a:endParaRPr kumimoji="0" lang="es-ES" altLang="es-AR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1CFC7B61-80A6-ACD1-FAFB-6F0DA8F1127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B38F97C1-F45B-EC11-E3D5-258E9817E4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/>
            <a:r>
              <a:rPr lang="es-ES_tradnl" altLang="es-AR">
                <a:latin typeface="Arial" panose="020B0604020202020204" pitchFamily="34" charset="0"/>
                <a:cs typeface="Arial" panose="020B0604020202020204" pitchFamily="34" charset="0"/>
              </a:rPr>
              <a:t>Mal configurado, es un punto débil de performance. Una cascada de objetos mal configurada puede levantar la base de datos completa a memoria.</a:t>
            </a:r>
          </a:p>
          <a:p>
            <a:pPr algn="just" eaLnBrk="1" hangingPunct="1"/>
            <a:r>
              <a:rPr lang="es-ES_tradnl" altLang="es-AR">
                <a:latin typeface="Arial" panose="020B0604020202020204" pitchFamily="34" charset="0"/>
                <a:cs typeface="Arial" panose="020B0604020202020204" pitchFamily="34" charset="0"/>
              </a:rPr>
              <a:t>A los DB managers no les gusta demasiado, dado que al generar las consultas SQL “al vuelo” no permite hacer optimizaciones en las bases de datos.</a:t>
            </a:r>
          </a:p>
          <a:p>
            <a:pPr algn="just" eaLnBrk="1" hangingPunct="1"/>
            <a:r>
              <a:rPr lang="es-ES_tradnl" altLang="es-AR">
                <a:latin typeface="Arial" panose="020B0604020202020204" pitchFamily="34" charset="0"/>
                <a:cs typeface="Arial" panose="020B0604020202020204" pitchFamily="34" charset="0"/>
              </a:rPr>
              <a:t>Si bien están altamente optimizados, tienen su penalidad en performance frente a otros métodos de acceso a datos (como ser llamada directa a procedimientos almacenados).</a:t>
            </a:r>
            <a:endParaRPr lang="es-ES" altLang="es-AR"/>
          </a:p>
          <a:p>
            <a:endParaRPr lang="es-ES" altLang="es-A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D720A35F-CD0B-971A-4E64-0EA3696542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BF93430-E500-40E7-B517-E2A3294E6737}" type="slidenum">
              <a:rPr kumimoji="0" lang="es-ES" altLang="es-AR" smtClean="0"/>
              <a:pPr>
                <a:spcBef>
                  <a:spcPct val="0"/>
                </a:spcBef>
              </a:pPr>
              <a:t>7</a:t>
            </a:fld>
            <a:endParaRPr kumimoji="0" lang="es-ES" altLang="es-AR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D9FE95E5-DF31-4519-6387-8E213C72B74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489F7078-9373-DD16-B792-BB1F3F3FFB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s-ES" altLang="es-AR"/>
              <a:t>Contexto: hacer algún comentario sobre el tiempo de vida de este objeto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DABDA38E-5238-046A-A58F-EFC559C77B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67135CA-F897-45C1-93D5-A6B800E14FBA}" type="slidenum">
              <a:rPr kumimoji="0" lang="es-ES" altLang="es-AR" smtClean="0"/>
              <a:pPr>
                <a:spcBef>
                  <a:spcPct val="0"/>
                </a:spcBef>
              </a:pPr>
              <a:t>8</a:t>
            </a:fld>
            <a:endParaRPr kumimoji="0" lang="es-ES" altLang="es-AR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7A5B89A4-B651-0F33-A1CC-AF3DB3ADAD4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3672520A-D787-5201-F052-91E849E70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/>
            <a:r>
              <a:rPr lang="es-ES_tradnl" altLang="es-AR" b="1">
                <a:latin typeface="Arial" panose="020B0604020202020204" pitchFamily="34" charset="0"/>
                <a:cs typeface="Arial" panose="020B0604020202020204" pitchFamily="34" charset="0"/>
              </a:rPr>
              <a:t>Sesiones:</a:t>
            </a:r>
            <a:r>
              <a:rPr lang="es-ES_tradnl" altLang="es-AR">
                <a:latin typeface="Arial" panose="020B0604020202020204" pitchFamily="34" charset="0"/>
                <a:cs typeface="Arial" panose="020B0604020202020204" pitchFamily="34" charset="0"/>
              </a:rPr>
              <a:t> Algunos contextos se usan directamente para persistir o consultar la BD; otros, como Hibernate, generan “sesiones”, que son objetos livianos que permiten manejar la persistencia.</a:t>
            </a:r>
          </a:p>
          <a:p>
            <a:pPr algn="just" eaLnBrk="1" hangingPunct="1"/>
            <a:r>
              <a:rPr lang="es-ES_tradnl" altLang="es-AR" b="1">
                <a:latin typeface="Arial" panose="020B0604020202020204" pitchFamily="34" charset="0"/>
                <a:cs typeface="Arial" panose="020B0604020202020204" pitchFamily="34" charset="0"/>
              </a:rPr>
              <a:t>Archivos de configuración: </a:t>
            </a:r>
            <a:r>
              <a:rPr lang="es-ES_tradnl" altLang="es-AR">
                <a:latin typeface="Arial" panose="020B0604020202020204" pitchFamily="34" charset="0"/>
                <a:cs typeface="Arial" panose="020B0604020202020204" pitchFamily="34" charset="0"/>
              </a:rPr>
              <a:t>algunos ORMs se valen de archivos de “mapeo”, donde se explicita la manera en la cual las entidades y sus relaciones se mapean a la BD.</a:t>
            </a:r>
          </a:p>
          <a:p>
            <a:pPr algn="just" eaLnBrk="1" hangingPunct="1"/>
            <a:r>
              <a:rPr lang="es-ES_tradnl" altLang="es-AR" b="1">
                <a:latin typeface="Arial" panose="020B0604020202020204" pitchFamily="34" charset="0"/>
                <a:cs typeface="Arial" panose="020B0604020202020204" pitchFamily="34" charset="0"/>
              </a:rPr>
              <a:t>Lenguajes de consulta: </a:t>
            </a:r>
            <a:r>
              <a:rPr lang="es-ES_tradnl" altLang="es-AR">
                <a:latin typeface="Arial" panose="020B0604020202020204" pitchFamily="34" charset="0"/>
                <a:cs typeface="Arial" panose="020B0604020202020204" pitchFamily="34" charset="0"/>
              </a:rPr>
              <a:t>algunas librerías implementan sus propios lenguajes de consulta, para hacer queries complejas contra la BD.</a:t>
            </a:r>
          </a:p>
          <a:p>
            <a:pPr algn="just" eaLnBrk="1" hangingPunct="1"/>
            <a:r>
              <a:rPr lang="es-ES_tradnl" altLang="es-AR" b="1">
                <a:latin typeface="Arial" panose="020B0604020202020204" pitchFamily="34" charset="0"/>
                <a:cs typeface="Arial" panose="020B0604020202020204" pitchFamily="34" charset="0"/>
              </a:rPr>
              <a:t>Generadores de BD: </a:t>
            </a:r>
            <a:r>
              <a:rPr lang="es-ES_tradnl" altLang="es-AR">
                <a:latin typeface="Arial" panose="020B0604020202020204" pitchFamily="34" charset="0"/>
                <a:cs typeface="Arial" panose="020B0604020202020204" pitchFamily="34" charset="0"/>
              </a:rPr>
              <a:t>algunos mapeadores proveen un generador de base de datos: en base a la configuración del mapeo y el provider de DB a usar, genera el archivo SQL para generar la base o bien, genera directamente la base de datos.</a:t>
            </a:r>
          </a:p>
          <a:p>
            <a:endParaRPr lang="es-ES" altLang="es-A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44470825-EB8C-8600-DB1F-02D495738F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5132172-4EC0-4AD5-A906-B1EA443668E9}" type="slidenum">
              <a:rPr kumimoji="0" lang="es-ES" altLang="es-AR" smtClean="0"/>
              <a:pPr>
                <a:spcBef>
                  <a:spcPct val="0"/>
                </a:spcBef>
              </a:pPr>
              <a:t>9</a:t>
            </a:fld>
            <a:endParaRPr kumimoji="0" lang="es-ES" altLang="es-AR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E392AFBE-D8D4-4545-8F1B-14465088CA7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6C2B71CE-4348-5CD5-76F1-09A951839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altLang="es-A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4DE99836-2908-5B73-BE6A-7501CCC347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2DD4D77-8410-47EB-B75D-A8908BF36110}" type="slidenum">
              <a:rPr kumimoji="0" lang="es-ES" altLang="es-AR" smtClean="0"/>
              <a:pPr>
                <a:spcBef>
                  <a:spcPct val="0"/>
                </a:spcBef>
              </a:pPr>
              <a:t>10</a:t>
            </a:fld>
            <a:endParaRPr kumimoji="0" lang="es-ES" altLang="es-AR"/>
          </a:p>
        </p:txBody>
      </p:sp>
      <p:sp>
        <p:nvSpPr>
          <p:cNvPr id="36867" name="Rectangle 1026">
            <a:extLst>
              <a:ext uri="{FF2B5EF4-FFF2-40B4-BE49-F238E27FC236}">
                <a16:creationId xmlns:a16="http://schemas.microsoft.com/office/drawing/2014/main" id="{6A81E060-33D4-0804-C9F5-443608385EA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1027">
            <a:extLst>
              <a:ext uri="{FF2B5EF4-FFF2-40B4-BE49-F238E27FC236}">
                <a16:creationId xmlns:a16="http://schemas.microsoft.com/office/drawing/2014/main" id="{1A3329D7-C2FE-0A6D-D40E-9F48F5F17C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alt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4">
            <a:extLst>
              <a:ext uri="{FF2B5EF4-FFF2-40B4-BE49-F238E27FC236}">
                <a16:creationId xmlns:a16="http://schemas.microsoft.com/office/drawing/2014/main" id="{AD16899D-D6BA-5D34-A873-8FB4DE76D19F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4953000" y="-2286000"/>
            <a:ext cx="76200" cy="8305800"/>
          </a:xfrm>
          <a:prstGeom prst="rect">
            <a:avLst/>
          </a:prstGeom>
          <a:solidFill>
            <a:srgbClr val="E98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  <p:sp>
        <p:nvSpPr>
          <p:cNvPr id="20485" name="Rectangle 1029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s-ES" altLang="es-AR" noProof="0"/>
              <a:t>Haga clic para modificar el estilo de título del patrón</a:t>
            </a:r>
          </a:p>
        </p:txBody>
      </p:sp>
      <p:sp>
        <p:nvSpPr>
          <p:cNvPr id="20486" name="Rectangle 10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0" y="2085975"/>
            <a:ext cx="5638800" cy="1038225"/>
          </a:xfrm>
        </p:spPr>
        <p:txBody>
          <a:bodyPr lIns="92075" rIns="92075"/>
          <a:lstStyle>
            <a:lvl1pPr marL="0" indent="0">
              <a:lnSpc>
                <a:spcPct val="70000"/>
              </a:lnSpc>
              <a:buFont typeface="Wingdings" pitchFamily="2" charset="2"/>
              <a:buNone/>
              <a:defRPr/>
            </a:lvl1pPr>
          </a:lstStyle>
          <a:p>
            <a:pPr lvl="0"/>
            <a:endParaRPr lang="es-ES" altLang="es-AR" noProof="0"/>
          </a:p>
        </p:txBody>
      </p:sp>
      <p:sp>
        <p:nvSpPr>
          <p:cNvPr id="3" name="Rectangle 1032">
            <a:extLst>
              <a:ext uri="{FF2B5EF4-FFF2-40B4-BE49-F238E27FC236}">
                <a16:creationId xmlns:a16="http://schemas.microsoft.com/office/drawing/2014/main" id="{5AF9BA60-AEC7-8E6B-3062-6249180643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400800"/>
            <a:ext cx="426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AR"/>
              <a:t>Miren B. Amorrortu</a:t>
            </a:r>
          </a:p>
        </p:txBody>
      </p:sp>
      <p:sp>
        <p:nvSpPr>
          <p:cNvPr id="4" name="Rectangle 1033">
            <a:extLst>
              <a:ext uri="{FF2B5EF4-FFF2-40B4-BE49-F238E27FC236}">
                <a16:creationId xmlns:a16="http://schemas.microsoft.com/office/drawing/2014/main" id="{E68691B5-5964-2D12-9924-93BBF984A5F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2pPr lvl="1">
              <a:defRPr>
                <a:latin typeface="Times New Roman" panose="02020603050405020304" pitchFamily="18" charset="0"/>
              </a:defRPr>
            </a:lvl2pPr>
          </a:lstStyle>
          <a:p>
            <a:pPr lvl="1">
              <a:defRPr/>
            </a:pPr>
            <a:fld id="{1F36DF4F-856E-47A2-8202-6FA115970C33}" type="slidenum">
              <a:rPr lang="es-ES" altLang="es-AR"/>
              <a:pPr lvl="1">
                <a:defRPr/>
              </a:pPr>
              <a:t>‹#›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755295385"/>
      </p:ext>
    </p:extLst>
  </p:cSld>
  <p:clrMapOvr>
    <a:masterClrMapping/>
  </p:clrMapOvr>
  <p:transition spd="slow">
    <p:check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2056">
            <a:extLst>
              <a:ext uri="{FF2B5EF4-FFF2-40B4-BE49-F238E27FC236}">
                <a16:creationId xmlns:a16="http://schemas.microsoft.com/office/drawing/2014/main" id="{520D0654-40F1-7C50-3C81-649B4A7A34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AR"/>
              <a:t>Miren B. Amorrortu</a:t>
            </a:r>
          </a:p>
        </p:txBody>
      </p:sp>
      <p:sp>
        <p:nvSpPr>
          <p:cNvPr id="5" name="Rectangle 2057">
            <a:extLst>
              <a:ext uri="{FF2B5EF4-FFF2-40B4-BE49-F238E27FC236}">
                <a16:creationId xmlns:a16="http://schemas.microsoft.com/office/drawing/2014/main" id="{35DEC2FF-B2DC-5239-7BA4-18973E2DC7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94BBA42-B128-47DE-BDC0-F038FAC85A0C}" type="slidenum">
              <a:rPr lang="es-ES" altLang="es-AR"/>
              <a:pPr lvl="1">
                <a:defRPr/>
              </a:pPr>
              <a:t>‹#›</a:t>
            </a:fld>
            <a:endParaRPr lang="es-ES" altLang="es-A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559873"/>
      </p:ext>
    </p:extLst>
  </p:cSld>
  <p:clrMapOvr>
    <a:masterClrMapping/>
  </p:clrMapOvr>
  <p:transition spd="slow">
    <p:check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43700" y="609600"/>
            <a:ext cx="20193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2625" y="609600"/>
            <a:ext cx="5908675" cy="54102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2056">
            <a:extLst>
              <a:ext uri="{FF2B5EF4-FFF2-40B4-BE49-F238E27FC236}">
                <a16:creationId xmlns:a16="http://schemas.microsoft.com/office/drawing/2014/main" id="{9304C744-E6A0-E21D-2782-19057A9E84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AR"/>
              <a:t>Miren B. Amorrortu</a:t>
            </a:r>
          </a:p>
        </p:txBody>
      </p:sp>
      <p:sp>
        <p:nvSpPr>
          <p:cNvPr id="5" name="Rectangle 2057">
            <a:extLst>
              <a:ext uri="{FF2B5EF4-FFF2-40B4-BE49-F238E27FC236}">
                <a16:creationId xmlns:a16="http://schemas.microsoft.com/office/drawing/2014/main" id="{DF5D2DA4-7E47-F376-4307-A28E9CB06CF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CC18ABC-934A-4B65-A9C2-DAF3F8AB1E1E}" type="slidenum">
              <a:rPr lang="es-ES" altLang="es-AR"/>
              <a:pPr lvl="1">
                <a:defRPr/>
              </a:pPr>
              <a:t>‹#›</a:t>
            </a:fld>
            <a:endParaRPr lang="es-ES" altLang="es-A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648096"/>
      </p:ext>
    </p:extLst>
  </p:cSld>
  <p:clrMapOvr>
    <a:masterClrMapping/>
  </p:clrMapOvr>
  <p:transition spd="slow">
    <p:check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2625" y="609600"/>
            <a:ext cx="8080375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905000"/>
            <a:ext cx="7772400" cy="1981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85800" y="4038600"/>
            <a:ext cx="7772400" cy="1981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Rectangle 2056">
            <a:extLst>
              <a:ext uri="{FF2B5EF4-FFF2-40B4-BE49-F238E27FC236}">
                <a16:creationId xmlns:a16="http://schemas.microsoft.com/office/drawing/2014/main" id="{FCC0323D-8E0C-53C0-A019-BEEB75532C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AR"/>
              <a:t>Miren B. Amorrortu</a:t>
            </a:r>
          </a:p>
        </p:txBody>
      </p:sp>
      <p:sp>
        <p:nvSpPr>
          <p:cNvPr id="6" name="Rectangle 2057">
            <a:extLst>
              <a:ext uri="{FF2B5EF4-FFF2-40B4-BE49-F238E27FC236}">
                <a16:creationId xmlns:a16="http://schemas.microsoft.com/office/drawing/2014/main" id="{580D593C-FCBE-4305-8D72-FDF44BFEBB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E3ECE65-48A0-430D-B999-7FF8CE51EBB4}" type="slidenum">
              <a:rPr lang="es-ES" altLang="es-AR"/>
              <a:pPr lvl="1">
                <a:defRPr/>
              </a:pPr>
              <a:t>‹#›</a:t>
            </a:fld>
            <a:endParaRPr lang="es-ES" altLang="es-A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368486"/>
      </p:ext>
    </p:extLst>
  </p:cSld>
  <p:clrMapOvr>
    <a:masterClrMapping/>
  </p:clrMapOvr>
  <p:transition spd="slow">
    <p:check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2625" y="609600"/>
            <a:ext cx="8080375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3810000" cy="1981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4038600"/>
            <a:ext cx="3810000" cy="1981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Rectangle 2056">
            <a:extLst>
              <a:ext uri="{FF2B5EF4-FFF2-40B4-BE49-F238E27FC236}">
                <a16:creationId xmlns:a16="http://schemas.microsoft.com/office/drawing/2014/main" id="{E4814AF3-5EBE-96AC-4DF5-86D2F3131CD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AR"/>
              <a:t>Miren B. Amorrortu</a:t>
            </a:r>
          </a:p>
        </p:txBody>
      </p:sp>
      <p:sp>
        <p:nvSpPr>
          <p:cNvPr id="7" name="Rectangle 2057">
            <a:extLst>
              <a:ext uri="{FF2B5EF4-FFF2-40B4-BE49-F238E27FC236}">
                <a16:creationId xmlns:a16="http://schemas.microsoft.com/office/drawing/2014/main" id="{2DCEC3B1-2D7A-3D3F-3125-0CE341F3A1C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72A6784C-576F-4F49-9872-80845E4C1A5E}" type="slidenum">
              <a:rPr lang="es-ES" altLang="es-AR"/>
              <a:pPr lvl="1">
                <a:defRPr/>
              </a:pPr>
              <a:t>‹#›</a:t>
            </a:fld>
            <a:endParaRPr lang="es-ES" altLang="es-A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849710"/>
      </p:ext>
    </p:extLst>
  </p:cSld>
  <p:clrMapOvr>
    <a:masterClrMapping/>
  </p:clrMapOvr>
  <p:transition spd="slow">
    <p:check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2056">
            <a:extLst>
              <a:ext uri="{FF2B5EF4-FFF2-40B4-BE49-F238E27FC236}">
                <a16:creationId xmlns:a16="http://schemas.microsoft.com/office/drawing/2014/main" id="{E3F22038-4FC3-D07A-E8FD-3847AA2040A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AR"/>
              <a:t>Miren B. Amorrortu</a:t>
            </a:r>
          </a:p>
        </p:txBody>
      </p:sp>
      <p:sp>
        <p:nvSpPr>
          <p:cNvPr id="5" name="Rectangle 2057">
            <a:extLst>
              <a:ext uri="{FF2B5EF4-FFF2-40B4-BE49-F238E27FC236}">
                <a16:creationId xmlns:a16="http://schemas.microsoft.com/office/drawing/2014/main" id="{40B684A2-F13E-7D28-D21A-E620C4C45C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861FB7D-946D-47B0-9B21-EFDA541C07E5}" type="slidenum">
              <a:rPr lang="es-ES" altLang="es-AR"/>
              <a:pPr lvl="1">
                <a:defRPr/>
              </a:pPr>
              <a:t>‹#›</a:t>
            </a:fld>
            <a:endParaRPr lang="es-ES" altLang="es-A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006034"/>
      </p:ext>
    </p:extLst>
  </p:cSld>
  <p:clrMapOvr>
    <a:masterClrMapping/>
  </p:clrMapOvr>
  <p:transition spd="slow">
    <p:check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2056">
            <a:extLst>
              <a:ext uri="{FF2B5EF4-FFF2-40B4-BE49-F238E27FC236}">
                <a16:creationId xmlns:a16="http://schemas.microsoft.com/office/drawing/2014/main" id="{229ABB68-591E-33F6-79FB-C2BD3BB853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AR"/>
              <a:t>Miren B. Amorrortu</a:t>
            </a:r>
          </a:p>
        </p:txBody>
      </p:sp>
      <p:sp>
        <p:nvSpPr>
          <p:cNvPr id="5" name="Rectangle 2057">
            <a:extLst>
              <a:ext uri="{FF2B5EF4-FFF2-40B4-BE49-F238E27FC236}">
                <a16:creationId xmlns:a16="http://schemas.microsoft.com/office/drawing/2014/main" id="{378899BB-7D8B-0998-4C4C-86238B35ED7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8F6779D-9A4B-4FDD-8C64-ED8EF18DC72F}" type="slidenum">
              <a:rPr lang="es-ES" altLang="es-AR"/>
              <a:pPr lvl="1">
                <a:defRPr/>
              </a:pPr>
              <a:t>‹#›</a:t>
            </a:fld>
            <a:endParaRPr lang="es-ES" altLang="es-A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25291"/>
      </p:ext>
    </p:extLst>
  </p:cSld>
  <p:clrMapOvr>
    <a:masterClrMapping/>
  </p:clrMapOvr>
  <p:transition spd="slow">
    <p:check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Rectangle 2056">
            <a:extLst>
              <a:ext uri="{FF2B5EF4-FFF2-40B4-BE49-F238E27FC236}">
                <a16:creationId xmlns:a16="http://schemas.microsoft.com/office/drawing/2014/main" id="{02AE05DB-38F9-CB47-B77A-BCA674D5D9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AR"/>
              <a:t>Miren B. Amorrortu</a:t>
            </a:r>
          </a:p>
        </p:txBody>
      </p:sp>
      <p:sp>
        <p:nvSpPr>
          <p:cNvPr id="6" name="Rectangle 2057">
            <a:extLst>
              <a:ext uri="{FF2B5EF4-FFF2-40B4-BE49-F238E27FC236}">
                <a16:creationId xmlns:a16="http://schemas.microsoft.com/office/drawing/2014/main" id="{702F92E2-97CA-2E29-D4D6-EEDF4957D50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BF196884-D0D8-4D4F-AE04-C5471117C177}" type="slidenum">
              <a:rPr lang="es-ES" altLang="es-AR"/>
              <a:pPr lvl="1">
                <a:defRPr/>
              </a:pPr>
              <a:t>‹#›</a:t>
            </a:fld>
            <a:endParaRPr lang="es-ES" altLang="es-A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083756"/>
      </p:ext>
    </p:extLst>
  </p:cSld>
  <p:clrMapOvr>
    <a:masterClrMapping/>
  </p:clrMapOvr>
  <p:transition spd="slow">
    <p:check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Rectangle 2056">
            <a:extLst>
              <a:ext uri="{FF2B5EF4-FFF2-40B4-BE49-F238E27FC236}">
                <a16:creationId xmlns:a16="http://schemas.microsoft.com/office/drawing/2014/main" id="{E9E2F5BA-EC4E-7B27-C004-5890B8572F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AR"/>
              <a:t>Miren B. Amorrortu</a:t>
            </a:r>
          </a:p>
        </p:txBody>
      </p:sp>
      <p:sp>
        <p:nvSpPr>
          <p:cNvPr id="8" name="Rectangle 2057">
            <a:extLst>
              <a:ext uri="{FF2B5EF4-FFF2-40B4-BE49-F238E27FC236}">
                <a16:creationId xmlns:a16="http://schemas.microsoft.com/office/drawing/2014/main" id="{BE73E4E0-3FA4-CC36-542C-5D164DFF44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6302758-ACF0-426A-973A-0D718A0D0774}" type="slidenum">
              <a:rPr lang="es-ES" altLang="es-AR"/>
              <a:pPr lvl="1">
                <a:defRPr/>
              </a:pPr>
              <a:t>‹#›</a:t>
            </a:fld>
            <a:endParaRPr lang="es-ES" altLang="es-A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288163"/>
      </p:ext>
    </p:extLst>
  </p:cSld>
  <p:clrMapOvr>
    <a:masterClrMapping/>
  </p:clrMapOvr>
  <p:transition spd="slow">
    <p:check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Rectangle 2056">
            <a:extLst>
              <a:ext uri="{FF2B5EF4-FFF2-40B4-BE49-F238E27FC236}">
                <a16:creationId xmlns:a16="http://schemas.microsoft.com/office/drawing/2014/main" id="{C6D97F28-7546-987F-D3B6-E28CB08CFE5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AR"/>
              <a:t>Miren B. Amorrortu</a:t>
            </a:r>
          </a:p>
        </p:txBody>
      </p:sp>
      <p:sp>
        <p:nvSpPr>
          <p:cNvPr id="4" name="Rectangle 2057">
            <a:extLst>
              <a:ext uri="{FF2B5EF4-FFF2-40B4-BE49-F238E27FC236}">
                <a16:creationId xmlns:a16="http://schemas.microsoft.com/office/drawing/2014/main" id="{25B9BB39-03E8-3E71-DF87-C7B06FDA82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0492707-3F42-45CE-9FC8-13E81A1BE095}" type="slidenum">
              <a:rPr lang="es-ES" altLang="es-AR"/>
              <a:pPr lvl="1">
                <a:defRPr/>
              </a:pPr>
              <a:t>‹#›</a:t>
            </a:fld>
            <a:endParaRPr lang="es-ES" altLang="es-A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561156"/>
      </p:ext>
    </p:extLst>
  </p:cSld>
  <p:clrMapOvr>
    <a:masterClrMapping/>
  </p:clrMapOvr>
  <p:transition spd="slow">
    <p:check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6">
            <a:extLst>
              <a:ext uri="{FF2B5EF4-FFF2-40B4-BE49-F238E27FC236}">
                <a16:creationId xmlns:a16="http://schemas.microsoft.com/office/drawing/2014/main" id="{95336F0D-2025-8367-786B-B0177433455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AR"/>
              <a:t>Miren B. Amorrortu</a:t>
            </a:r>
          </a:p>
        </p:txBody>
      </p:sp>
      <p:sp>
        <p:nvSpPr>
          <p:cNvPr id="3" name="Rectangle 2057">
            <a:extLst>
              <a:ext uri="{FF2B5EF4-FFF2-40B4-BE49-F238E27FC236}">
                <a16:creationId xmlns:a16="http://schemas.microsoft.com/office/drawing/2014/main" id="{6EAC17F3-B0AE-7952-DFBE-5E2926696B3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E241A12-F260-4B11-9876-BE08C10DD9D3}" type="slidenum">
              <a:rPr lang="es-ES" altLang="es-AR"/>
              <a:pPr lvl="1">
                <a:defRPr/>
              </a:pPr>
              <a:t>‹#›</a:t>
            </a:fld>
            <a:endParaRPr lang="es-ES" altLang="es-A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076546"/>
      </p:ext>
    </p:extLst>
  </p:cSld>
  <p:clrMapOvr>
    <a:masterClrMapping/>
  </p:clrMapOvr>
  <p:transition spd="slow">
    <p:check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056">
            <a:extLst>
              <a:ext uri="{FF2B5EF4-FFF2-40B4-BE49-F238E27FC236}">
                <a16:creationId xmlns:a16="http://schemas.microsoft.com/office/drawing/2014/main" id="{EF749C49-0DD5-5233-79A7-B39F1231FF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AR"/>
              <a:t>Miren B. Amorrortu</a:t>
            </a:r>
          </a:p>
        </p:txBody>
      </p:sp>
      <p:sp>
        <p:nvSpPr>
          <p:cNvPr id="6" name="Rectangle 2057">
            <a:extLst>
              <a:ext uri="{FF2B5EF4-FFF2-40B4-BE49-F238E27FC236}">
                <a16:creationId xmlns:a16="http://schemas.microsoft.com/office/drawing/2014/main" id="{E2AF1685-82B1-1A2A-9FC7-FD4B2E6B96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647DCDE-BFBD-4126-8571-B378CD7AB380}" type="slidenum">
              <a:rPr lang="es-ES" altLang="es-AR"/>
              <a:pPr lvl="1">
                <a:defRPr/>
              </a:pPr>
              <a:t>‹#›</a:t>
            </a:fld>
            <a:endParaRPr lang="es-ES" altLang="es-A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73413"/>
      </p:ext>
    </p:extLst>
  </p:cSld>
  <p:clrMapOvr>
    <a:masterClrMapping/>
  </p:clrMapOvr>
  <p:transition spd="slow">
    <p:check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056">
            <a:extLst>
              <a:ext uri="{FF2B5EF4-FFF2-40B4-BE49-F238E27FC236}">
                <a16:creationId xmlns:a16="http://schemas.microsoft.com/office/drawing/2014/main" id="{6F511C05-2143-A56D-F279-D38A7D24D4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AR"/>
              <a:t>Miren B. Amorrortu</a:t>
            </a:r>
          </a:p>
        </p:txBody>
      </p:sp>
      <p:sp>
        <p:nvSpPr>
          <p:cNvPr id="6" name="Rectangle 2057">
            <a:extLst>
              <a:ext uri="{FF2B5EF4-FFF2-40B4-BE49-F238E27FC236}">
                <a16:creationId xmlns:a16="http://schemas.microsoft.com/office/drawing/2014/main" id="{A03293B6-1876-2CF6-D831-8F0776DD0AD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01232EF5-22E5-463F-B452-0E481C1DB5FF}" type="slidenum">
              <a:rPr lang="es-ES" altLang="es-AR"/>
              <a:pPr lvl="1">
                <a:defRPr/>
              </a:pPr>
              <a:t>‹#›</a:t>
            </a:fld>
            <a:endParaRPr lang="es-ES" altLang="es-A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047999"/>
      </p:ext>
    </p:extLst>
  </p:cSld>
  <p:clrMapOvr>
    <a:masterClrMapping/>
  </p:clrMapOvr>
  <p:transition spd="slow">
    <p:check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053">
            <a:extLst>
              <a:ext uri="{FF2B5EF4-FFF2-40B4-BE49-F238E27FC236}">
                <a16:creationId xmlns:a16="http://schemas.microsoft.com/office/drawing/2014/main" id="{760E429D-F37C-6EC0-C0A5-28D057C97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609600"/>
            <a:ext cx="8080375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título del patrón</a:t>
            </a:r>
          </a:p>
        </p:txBody>
      </p:sp>
      <p:sp>
        <p:nvSpPr>
          <p:cNvPr id="1027" name="Rectangle 2054">
            <a:extLst>
              <a:ext uri="{FF2B5EF4-FFF2-40B4-BE49-F238E27FC236}">
                <a16:creationId xmlns:a16="http://schemas.microsoft.com/office/drawing/2014/main" id="{53D6BA18-1043-6992-6621-28DD2FF956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82562" tIns="46038" rIns="1825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texto del patrón</a:t>
            </a:r>
          </a:p>
          <a:p>
            <a:pPr lvl="1"/>
            <a:r>
              <a:rPr lang="es-ES" altLang="es-AR"/>
              <a:t>Segundo nivel</a:t>
            </a:r>
          </a:p>
          <a:p>
            <a:pPr lvl="2"/>
            <a:r>
              <a:rPr lang="es-ES" altLang="es-AR"/>
              <a:t>Tercer nivel</a:t>
            </a:r>
          </a:p>
          <a:p>
            <a:pPr lvl="3"/>
            <a:r>
              <a:rPr lang="es-ES" altLang="es-AR"/>
              <a:t>Cuarto nivel</a:t>
            </a:r>
          </a:p>
          <a:p>
            <a:pPr lvl="4"/>
            <a:r>
              <a:rPr lang="es-ES" altLang="es-AR"/>
              <a:t>Quinto nivel</a:t>
            </a:r>
          </a:p>
        </p:txBody>
      </p:sp>
      <p:sp>
        <p:nvSpPr>
          <p:cNvPr id="19464" name="Rectangle 2056">
            <a:extLst>
              <a:ext uri="{FF2B5EF4-FFF2-40B4-BE49-F238E27FC236}">
                <a16:creationId xmlns:a16="http://schemas.microsoft.com/office/drawing/2014/main" id="{FC30FBD7-B45D-8E61-044C-9A2A324ED66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2625" y="6365875"/>
            <a:ext cx="4267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s-ES" altLang="es-AR"/>
              <a:t>Miren B. Amorrortu</a:t>
            </a:r>
          </a:p>
        </p:txBody>
      </p:sp>
      <p:sp>
        <p:nvSpPr>
          <p:cNvPr id="19465" name="Rectangle 2057">
            <a:extLst>
              <a:ext uri="{FF2B5EF4-FFF2-40B4-BE49-F238E27FC236}">
                <a16:creationId xmlns:a16="http://schemas.microsoft.com/office/drawing/2014/main" id="{55AA6930-FBF1-BB9F-F382-0E6C0C0AA2C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0" rIns="92075" bIns="0" numCol="1" anchor="b" anchorCtr="0" compatLnSpc="1">
            <a:prstTxWarp prst="textNoShape">
              <a:avLst/>
            </a:prstTxWarp>
          </a:bodyPr>
          <a:lstStyle>
            <a:lvl2pPr lvl="1" algn="r" eaLnBrk="1" hangingPunct="1"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2pPr>
          </a:lstStyle>
          <a:p>
            <a:pPr lvl="1">
              <a:defRPr/>
            </a:pPr>
            <a:fld id="{D09F7CFD-FC2B-40F0-9435-C596492849EB}" type="slidenum">
              <a:rPr lang="es-ES" altLang="es-AR"/>
              <a:pPr lvl="1">
                <a:defRPr/>
              </a:pPr>
              <a:t>‹#›</a:t>
            </a:fld>
            <a:endParaRPr lang="es-ES" altLang="es-AR">
              <a:latin typeface="Times New Roman" panose="02020603050405020304" pitchFamily="18" charset="0"/>
            </a:endParaRPr>
          </a:p>
        </p:txBody>
      </p:sp>
      <p:sp>
        <p:nvSpPr>
          <p:cNvPr id="1030" name="Rectangle 2058">
            <a:extLst>
              <a:ext uri="{FF2B5EF4-FFF2-40B4-BE49-F238E27FC236}">
                <a16:creationId xmlns:a16="http://schemas.microsoft.com/office/drawing/2014/main" id="{B1AA94E7-75FB-8356-2731-105E364D50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5800" y="1752600"/>
            <a:ext cx="8458200" cy="76200"/>
          </a:xfrm>
          <a:prstGeom prst="rect">
            <a:avLst/>
          </a:prstGeom>
          <a:solidFill>
            <a:srgbClr val="E98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</p:sldLayoutIdLst>
  <p:transition spd="slow">
    <p:checker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l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FF"/>
        </a:buClr>
        <a:buSzPct val="65000"/>
        <a:buFont typeface="Wingdings" panose="05000000000000000000" pitchFamily="2" charset="2"/>
        <a:buChar char="l"/>
        <a:defRPr sz="24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2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>
            <a:extLst>
              <a:ext uri="{FF2B5EF4-FFF2-40B4-BE49-F238E27FC236}">
                <a16:creationId xmlns:a16="http://schemas.microsoft.com/office/drawing/2014/main" id="{CE8E1F63-CC89-90DB-43C6-6E407EBE982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71600" y="762000"/>
            <a:ext cx="7772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altLang="es-AR" dirty="0" err="1"/>
              <a:t>ORMs</a:t>
            </a:r>
            <a:endParaRPr lang="es-ES" altLang="es-AR" dirty="0"/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079BB5E3-1A67-572A-B409-688E539EA4F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348038" y="2133600"/>
            <a:ext cx="5567362" cy="1038225"/>
          </a:xfrm>
        </p:spPr>
        <p:txBody>
          <a:bodyPr/>
          <a:lstStyle/>
          <a:p>
            <a:pPr eaLnBrk="1" hangingPunct="1"/>
            <a:r>
              <a:rPr lang="es-ES" altLang="es-AR"/>
              <a:t>Mapeadores Objeto - Relacional</a:t>
            </a:r>
          </a:p>
        </p:txBody>
      </p:sp>
    </p:spTree>
  </p:cSld>
  <p:clrMapOvr>
    <a:masterClrMapping/>
  </p:clrMapOvr>
  <p:transition spd="slow">
    <p:check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>
            <a:extLst>
              <a:ext uri="{FF2B5EF4-FFF2-40B4-BE49-F238E27FC236}">
                <a16:creationId xmlns:a16="http://schemas.microsoft.com/office/drawing/2014/main" id="{DA7E34AB-2478-A290-DC65-39FDF24C71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AR" dirty="0" err="1"/>
              <a:t>Hibernate</a:t>
            </a:r>
            <a:endParaRPr lang="es-ES" altLang="es-AR" dirty="0"/>
          </a:p>
        </p:txBody>
      </p:sp>
      <p:sp>
        <p:nvSpPr>
          <p:cNvPr id="35843" name="Rectangle 5">
            <a:extLst>
              <a:ext uri="{FF2B5EF4-FFF2-40B4-BE49-F238E27FC236}">
                <a16:creationId xmlns:a16="http://schemas.microsoft.com/office/drawing/2014/main" id="{212FA2FA-F049-E110-80BC-4F7345395C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04999"/>
            <a:ext cx="7772400" cy="4764361"/>
          </a:xfrm>
        </p:spPr>
        <p:txBody>
          <a:bodyPr>
            <a:normAutofit fontScale="92500" lnSpcReduction="10000"/>
          </a:bodyPr>
          <a:lstStyle/>
          <a:p>
            <a:pPr algn="just" eaLnBrk="1" hangingPunct="1"/>
            <a:r>
              <a:rPr lang="es-ES" altLang="es-AR" sz="4000" dirty="0">
                <a:latin typeface="Arial" panose="020B0604020202020204" pitchFamily="34" charset="0"/>
              </a:rPr>
              <a:t>“</a:t>
            </a:r>
            <a:r>
              <a:rPr lang="es-ES" altLang="es-AR" sz="4000" dirty="0" err="1">
                <a:latin typeface="Arial" panose="020B0604020202020204" pitchFamily="34" charset="0"/>
              </a:rPr>
              <a:t>Hibernate</a:t>
            </a:r>
            <a:r>
              <a:rPr lang="es-ES" altLang="es-AR" sz="4000" dirty="0">
                <a:latin typeface="Arial" panose="020B0604020202020204" pitchFamily="34" charset="0"/>
              </a:rPr>
              <a:t> </a:t>
            </a:r>
            <a:r>
              <a:rPr lang="es-ES" altLang="es-AR" sz="4000" dirty="0" err="1">
                <a:latin typeface="Arial" panose="020B0604020202020204" pitchFamily="34" charset="0"/>
              </a:rPr>
              <a:t>is</a:t>
            </a:r>
            <a:r>
              <a:rPr lang="es-ES" altLang="es-AR" sz="4000" dirty="0">
                <a:latin typeface="Arial" panose="020B0604020202020204" pitchFamily="34" charset="0"/>
              </a:rPr>
              <a:t> </a:t>
            </a:r>
            <a:r>
              <a:rPr lang="es-ES" altLang="es-AR" sz="4000" dirty="0" err="1">
                <a:latin typeface="Arial" panose="020B0604020202020204" pitchFamily="34" charset="0"/>
              </a:rPr>
              <a:t>an</a:t>
            </a:r>
            <a:r>
              <a:rPr lang="es-ES" altLang="es-AR" sz="4000" dirty="0">
                <a:latin typeface="Arial" panose="020B0604020202020204" pitchFamily="34" charset="0"/>
              </a:rPr>
              <a:t> </a:t>
            </a:r>
            <a:r>
              <a:rPr lang="es-ES" altLang="es-AR" sz="4000" dirty="0" err="1">
                <a:latin typeface="Arial" panose="020B0604020202020204" pitchFamily="34" charset="0"/>
              </a:rPr>
              <a:t>object</a:t>
            </a:r>
            <a:r>
              <a:rPr lang="es-ES" altLang="es-AR" sz="4000" dirty="0">
                <a:latin typeface="Arial" panose="020B0604020202020204" pitchFamily="34" charset="0"/>
              </a:rPr>
              <a:t> / </a:t>
            </a:r>
            <a:r>
              <a:rPr lang="es-ES" altLang="es-AR" sz="4000" dirty="0" err="1">
                <a:latin typeface="Arial" panose="020B0604020202020204" pitchFamily="34" charset="0"/>
              </a:rPr>
              <a:t>relational</a:t>
            </a:r>
            <a:r>
              <a:rPr lang="es-ES" altLang="es-AR" sz="4000" dirty="0">
                <a:latin typeface="Arial" panose="020B0604020202020204" pitchFamily="34" charset="0"/>
              </a:rPr>
              <a:t> </a:t>
            </a:r>
            <a:r>
              <a:rPr lang="es-ES" altLang="es-AR" sz="4000" dirty="0" err="1">
                <a:latin typeface="Arial" panose="020B0604020202020204" pitchFamily="34" charset="0"/>
              </a:rPr>
              <a:t>mapping</a:t>
            </a:r>
            <a:r>
              <a:rPr lang="es-ES" altLang="es-AR" sz="4000" dirty="0">
                <a:latin typeface="Arial" panose="020B0604020202020204" pitchFamily="34" charset="0"/>
              </a:rPr>
              <a:t> </a:t>
            </a:r>
            <a:r>
              <a:rPr lang="es-ES" altLang="es-AR" sz="4000" dirty="0" err="1">
                <a:latin typeface="Arial" panose="020B0604020202020204" pitchFamily="34" charset="0"/>
              </a:rPr>
              <a:t>tool</a:t>
            </a:r>
            <a:r>
              <a:rPr lang="es-ES" altLang="es-AR" sz="4000" dirty="0">
                <a:latin typeface="Arial" panose="020B0604020202020204" pitchFamily="34" charset="0"/>
              </a:rPr>
              <a:t> </a:t>
            </a:r>
            <a:r>
              <a:rPr lang="es-ES" altLang="es-AR" sz="4000" dirty="0" err="1">
                <a:latin typeface="Arial" panose="020B0604020202020204" pitchFamily="34" charset="0"/>
              </a:rPr>
              <a:t>for</a:t>
            </a:r>
            <a:r>
              <a:rPr lang="es-ES" altLang="es-AR" sz="4000" dirty="0">
                <a:latin typeface="Arial" panose="020B0604020202020204" pitchFamily="34" charset="0"/>
              </a:rPr>
              <a:t> Java </a:t>
            </a:r>
            <a:r>
              <a:rPr lang="es-ES" altLang="es-AR" sz="4000" dirty="0" err="1">
                <a:latin typeface="Arial" panose="020B0604020202020204" pitchFamily="34" charset="0"/>
              </a:rPr>
              <a:t>environments</a:t>
            </a:r>
            <a:r>
              <a:rPr lang="es-ES" altLang="es-AR" sz="4000" dirty="0">
                <a:latin typeface="Arial" panose="020B0604020202020204" pitchFamily="34" charset="0"/>
              </a:rPr>
              <a:t>.”</a:t>
            </a:r>
            <a:r>
              <a:rPr lang="es-ES" altLang="es-AR" dirty="0"/>
              <a:t> </a:t>
            </a:r>
            <a:r>
              <a:rPr lang="es-ES" altLang="es-AR" sz="1200" i="1" dirty="0"/>
              <a:t>(manual de referencia de </a:t>
            </a:r>
            <a:r>
              <a:rPr lang="es-ES" altLang="es-AR" sz="1200" i="1" dirty="0" err="1"/>
              <a:t>Hibernate</a:t>
            </a:r>
            <a:r>
              <a:rPr lang="es-ES" altLang="es-AR" sz="1200" i="1" dirty="0"/>
              <a:t>)</a:t>
            </a:r>
          </a:p>
          <a:p>
            <a:pPr eaLnBrk="1" hangingPunct="1"/>
            <a:r>
              <a:rPr lang="es-ES" altLang="es-AR" sz="4000" dirty="0">
                <a:latin typeface="Arial" panose="020B0604020202020204" pitchFamily="34" charset="0"/>
                <a:cs typeface="Times New Roman" panose="02020603050405020304" pitchFamily="18" charset="0"/>
              </a:rPr>
              <a:t>Es un </a:t>
            </a:r>
            <a:r>
              <a:rPr lang="es-ES" altLang="es-AR" sz="4000" dirty="0" err="1">
                <a:latin typeface="Arial" panose="020B0604020202020204" pitchFamily="34" charset="0"/>
                <a:cs typeface="Times New Roman" panose="02020603050405020304" pitchFamily="18" charset="0"/>
              </a:rPr>
              <a:t>mapeador</a:t>
            </a:r>
            <a:r>
              <a:rPr lang="es-ES" altLang="es-AR" sz="4000" dirty="0">
                <a:latin typeface="Arial" panose="020B0604020202020204" pitchFamily="34" charset="0"/>
                <a:cs typeface="Times New Roman" panose="02020603050405020304" pitchFamily="18" charset="0"/>
              </a:rPr>
              <a:t> de objetos en bases de datos relacionales</a:t>
            </a:r>
          </a:p>
          <a:p>
            <a:pPr eaLnBrk="1" hangingPunct="1"/>
            <a:r>
              <a:rPr lang="es-ES" altLang="es-AR" sz="4000" dirty="0">
                <a:latin typeface="Arial" panose="020B0604020202020204" pitchFamily="34" charset="0"/>
                <a:cs typeface="Times New Roman" panose="02020603050405020304" pitchFamily="18" charset="0"/>
              </a:rPr>
              <a:t>Siendo uno de los primeros </a:t>
            </a:r>
            <a:r>
              <a:rPr lang="es-ES" altLang="es-AR" sz="4000" dirty="0" err="1">
                <a:latin typeface="Arial" panose="020B0604020202020204" pitchFamily="34" charset="0"/>
                <a:cs typeface="Times New Roman" panose="02020603050405020304" pitchFamily="18" charset="0"/>
              </a:rPr>
              <a:t>mapeadores</a:t>
            </a:r>
            <a:r>
              <a:rPr lang="es-ES" altLang="es-AR" sz="4000" dirty="0">
                <a:latin typeface="Arial" panose="020B0604020202020204" pitchFamily="34" charset="0"/>
                <a:cs typeface="Times New Roman" panose="02020603050405020304" pitchFamily="18" charset="0"/>
              </a:rPr>
              <a:t>, ha sido portado a varias plataformas, entre ellas .NET  (</a:t>
            </a:r>
            <a:r>
              <a:rPr lang="es-ES" altLang="es-AR" sz="4000" dirty="0" err="1">
                <a:latin typeface="Arial" panose="020B0604020202020204" pitchFamily="34" charset="0"/>
                <a:cs typeface="Times New Roman" panose="02020603050405020304" pitchFamily="18" charset="0"/>
              </a:rPr>
              <a:t>nHibernate</a:t>
            </a:r>
            <a:r>
              <a:rPr lang="es-ES" altLang="es-AR" sz="4000" dirty="0"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endParaRPr lang="es-ES" altLang="es-AR" sz="4000" dirty="0">
              <a:latin typeface="Arial Unicode MS" pitchFamily="34" charset="-128"/>
              <a:cs typeface="Times New Roman" panose="02020603050405020304" pitchFamily="18" charset="0"/>
            </a:endParaRPr>
          </a:p>
          <a:p>
            <a:pPr eaLnBrk="1" hangingPunct="1"/>
            <a:endParaRPr lang="es-ES" altLang="es-AR" sz="4000" dirty="0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>
            <a:extLst>
              <a:ext uri="{FF2B5EF4-FFF2-40B4-BE49-F238E27FC236}">
                <a16:creationId xmlns:a16="http://schemas.microsoft.com/office/drawing/2014/main" id="{30AE4A76-A8C2-8B8A-1F8B-970D0DD248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2625" y="609600"/>
            <a:ext cx="84613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AR" dirty="0" err="1"/>
              <a:t>Entity</a:t>
            </a:r>
            <a:r>
              <a:rPr lang="es-ES" altLang="es-AR" dirty="0"/>
              <a:t> Framework Core (</a:t>
            </a:r>
            <a:r>
              <a:rPr lang="es-ES" altLang="es-AR" dirty="0" err="1"/>
              <a:t>EFCore</a:t>
            </a:r>
            <a:r>
              <a:rPr lang="es-ES" altLang="es-AR" dirty="0"/>
              <a:t>)</a:t>
            </a: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E4842911-0EEB-35EC-1984-008004AF4E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350250" cy="4114800"/>
          </a:xfrm>
        </p:spPr>
        <p:txBody>
          <a:bodyPr>
            <a:normAutofit fontScale="77500" lnSpcReduction="20000"/>
          </a:bodyPr>
          <a:lstStyle/>
          <a:p>
            <a:pPr algn="just" eaLnBrk="1" hangingPunct="1">
              <a:defRPr/>
            </a:pPr>
            <a:r>
              <a:rPr lang="es-AR" sz="4000" dirty="0" err="1">
                <a:latin typeface="Arial" panose="020B0604020202020204" pitchFamily="34" charset="0"/>
                <a:cs typeface="Times New Roman" panose="02020603050405020304" pitchFamily="18" charset="0"/>
              </a:rPr>
              <a:t>Entity</a:t>
            </a:r>
            <a:r>
              <a:rPr lang="es-AR" sz="4000" dirty="0">
                <a:latin typeface="Arial" panose="020B0604020202020204" pitchFamily="34" charset="0"/>
                <a:cs typeface="Times New Roman" panose="02020603050405020304" pitchFamily="18" charset="0"/>
              </a:rPr>
              <a:t> Framework Core es un moderno </a:t>
            </a:r>
            <a:r>
              <a:rPr lang="es-AR" sz="4000" dirty="0" err="1">
                <a:latin typeface="Arial" panose="020B0604020202020204" pitchFamily="34" charset="0"/>
                <a:cs typeface="Times New Roman" panose="02020603050405020304" pitchFamily="18" charset="0"/>
              </a:rPr>
              <a:t>mapeador</a:t>
            </a:r>
            <a:r>
              <a:rPr lang="es-AR" sz="4000" dirty="0">
                <a:latin typeface="Arial" panose="020B0604020202020204" pitchFamily="34" charset="0"/>
                <a:cs typeface="Times New Roman" panose="02020603050405020304" pitchFamily="18" charset="0"/>
              </a:rPr>
              <a:t> Objeto-DB para .NET</a:t>
            </a:r>
          </a:p>
          <a:p>
            <a:pPr algn="just" eaLnBrk="1" hangingPunct="1">
              <a:defRPr/>
            </a:pPr>
            <a:r>
              <a:rPr lang="es-AR" sz="4000" dirty="0">
                <a:latin typeface="Arial" panose="020B0604020202020204" pitchFamily="34" charset="0"/>
                <a:cs typeface="Times New Roman" panose="02020603050405020304" pitchFamily="18" charset="0"/>
              </a:rPr>
              <a:t>Soporta consultas LINQ, seguimiento de cambios, actualizaciones y migraciones de esquema de DB.</a:t>
            </a:r>
          </a:p>
          <a:p>
            <a:pPr algn="just" eaLnBrk="1" hangingPunct="1">
              <a:defRPr/>
            </a:pPr>
            <a:r>
              <a:rPr lang="es-AR" sz="4000" dirty="0">
                <a:latin typeface="Arial" panose="020B0604020202020204" pitchFamily="34" charset="0"/>
                <a:cs typeface="Times New Roman" panose="02020603050405020304" pitchFamily="18" charset="0"/>
              </a:rPr>
              <a:t>Trabaja con muchas bases de datos, </a:t>
            </a:r>
            <a:r>
              <a:rPr lang="es-AR" sz="4000" dirty="0" err="1">
                <a:latin typeface="Arial" panose="020B0604020202020204" pitchFamily="34" charset="0"/>
                <a:cs typeface="Times New Roman" panose="02020603050405020304" pitchFamily="18" charset="0"/>
              </a:rPr>
              <a:t>incluídas</a:t>
            </a:r>
            <a:r>
              <a:rPr lang="es-AR" sz="4000" dirty="0">
                <a:latin typeface="Arial" panose="020B0604020202020204" pitchFamily="34" charset="0"/>
                <a:cs typeface="Times New Roman" panose="02020603050405020304" pitchFamily="18" charset="0"/>
              </a:rPr>
              <a:t> SQL Server, </a:t>
            </a:r>
            <a:r>
              <a:rPr lang="es-AR" sz="4000" dirty="0" err="1">
                <a:latin typeface="Arial" panose="020B0604020202020204" pitchFamily="34" charset="0"/>
                <a:cs typeface="Times New Roman" panose="02020603050405020304" pitchFamily="18" charset="0"/>
              </a:rPr>
              <a:t>SqlLite</a:t>
            </a:r>
            <a:r>
              <a:rPr lang="es-AR" sz="4000" dirty="0">
                <a:latin typeface="Arial" panose="020B0604020202020204" pitchFamily="34" charset="0"/>
                <a:cs typeface="Times New Roman" panose="02020603050405020304" pitchFamily="18" charset="0"/>
              </a:rPr>
              <a:t>, PostgreSQL, MySQL, </a:t>
            </a:r>
            <a:r>
              <a:rPr lang="es-AR" sz="4000" dirty="0" err="1">
                <a:latin typeface="Arial" panose="020B0604020202020204" pitchFamily="34" charset="0"/>
                <a:cs typeface="Times New Roman" panose="02020603050405020304" pitchFamily="18" charset="0"/>
              </a:rPr>
              <a:t>CosmosDB</a:t>
            </a:r>
            <a:r>
              <a:rPr lang="en-US" sz="4000" dirty="0"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defRPr/>
            </a:pPr>
            <a:r>
              <a:rPr lang="es-ES" altLang="es-AR" sz="4000" dirty="0">
                <a:latin typeface="Arial" panose="020B0604020202020204" pitchFamily="34" charset="0"/>
                <a:cs typeface="Times New Roman" panose="02020603050405020304" pitchFamily="18" charset="0"/>
              </a:rPr>
              <a:t>Su modelo de programación permite que sus capacidades nativas puedan ser extendidas por los desarrolladores.</a:t>
            </a:r>
          </a:p>
          <a:p>
            <a:pPr algn="just" eaLnBrk="1" hangingPunct="1">
              <a:defRPr/>
            </a:pPr>
            <a:endParaRPr lang="es-ES" altLang="es-AR" sz="1200" i="1" dirty="0"/>
          </a:p>
          <a:p>
            <a:pPr algn="just" eaLnBrk="1" hangingPunct="1">
              <a:defRPr/>
            </a:pPr>
            <a:endParaRPr lang="es-ES" altLang="es-AR" sz="1200" i="1" dirty="0"/>
          </a:p>
          <a:p>
            <a:pPr eaLnBrk="1" hangingPunct="1">
              <a:defRPr/>
            </a:pPr>
            <a:endParaRPr lang="es-ES" altLang="es-AR" sz="4000" dirty="0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458028D-0E4F-96FC-6BA3-EA38118BF5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476250"/>
            <a:ext cx="80803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AR" dirty="0"/>
              <a:t>Ejemplo </a:t>
            </a:r>
          </a:p>
        </p:txBody>
      </p:sp>
      <p:pic>
        <p:nvPicPr>
          <p:cNvPr id="37891" name="Picture 2">
            <a:extLst>
              <a:ext uri="{FF2B5EF4-FFF2-40B4-BE49-F238E27FC236}">
                <a16:creationId xmlns:a16="http://schemas.microsoft.com/office/drawing/2014/main" id="{30FDB88D-917A-8F7D-0729-CEB55D71C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060575"/>
            <a:ext cx="7497763" cy="437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8" name="Picture 6" descr="Talk is cheap. Show me the code.” - Kwize">
            <a:extLst>
              <a:ext uri="{FF2B5EF4-FFF2-40B4-BE49-F238E27FC236}">
                <a16:creationId xmlns:a16="http://schemas.microsoft.com/office/drawing/2014/main" id="{B8EFC7AA-11CF-265A-45D5-035ECCA13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060848"/>
            <a:ext cx="4104456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>
            <a:extLst>
              <a:ext uri="{FF2B5EF4-FFF2-40B4-BE49-F238E27FC236}">
                <a16:creationId xmlns:a16="http://schemas.microsoft.com/office/drawing/2014/main" id="{F6811485-4FCE-2549-A4FE-9565136BE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AR" dirty="0"/>
              <a:t>¿Qué es Hibernate?</a:t>
            </a:r>
          </a:p>
        </p:txBody>
      </p:sp>
      <p:sp>
        <p:nvSpPr>
          <p:cNvPr id="40963" name="Rectangle 5">
            <a:extLst>
              <a:ext uri="{FF2B5EF4-FFF2-40B4-BE49-F238E27FC236}">
                <a16:creationId xmlns:a16="http://schemas.microsoft.com/office/drawing/2014/main" id="{C814349A-6BD6-B77E-2461-E8421A71F7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s-ES" altLang="es-AR" sz="4000">
                <a:latin typeface="Arial" panose="020B0604020202020204" pitchFamily="34" charset="0"/>
              </a:rPr>
              <a:t>“Hibernate is an object / relational mapping tool for Java environments.”</a:t>
            </a:r>
            <a:r>
              <a:rPr lang="es-ES" altLang="es-AR"/>
              <a:t> </a:t>
            </a:r>
            <a:r>
              <a:rPr lang="es-ES" altLang="es-AR" sz="1200" i="1"/>
              <a:t>(manual de referencia de Hibernate)</a:t>
            </a:r>
          </a:p>
          <a:p>
            <a:pPr algn="just" eaLnBrk="1" hangingPunct="1"/>
            <a:endParaRPr lang="es-ES" altLang="es-AR" sz="1200" i="1"/>
          </a:p>
          <a:p>
            <a:pPr algn="just" eaLnBrk="1" hangingPunct="1"/>
            <a:endParaRPr lang="es-ES" altLang="es-AR" sz="1200" i="1"/>
          </a:p>
          <a:p>
            <a:pPr algn="just" eaLnBrk="1" hangingPunct="1"/>
            <a:endParaRPr lang="es-ES" altLang="es-AR" sz="1200" i="1"/>
          </a:p>
          <a:p>
            <a:pPr eaLnBrk="1" hangingPunct="1"/>
            <a:r>
              <a:rPr lang="es-ES" altLang="es-AR" sz="4000">
                <a:latin typeface="Arial" panose="020B0604020202020204" pitchFamily="34" charset="0"/>
                <a:cs typeface="Times New Roman" panose="02020603050405020304" pitchFamily="18" charset="0"/>
              </a:rPr>
              <a:t>Es un mapeador de objetos en bases de datos relacionales</a:t>
            </a:r>
            <a:endParaRPr lang="es-ES" altLang="es-AR" sz="4000">
              <a:latin typeface="Arial Unicode MS" pitchFamily="34" charset="-128"/>
              <a:cs typeface="Times New Roman" panose="02020603050405020304" pitchFamily="18" charset="0"/>
            </a:endParaRPr>
          </a:p>
          <a:p>
            <a:pPr eaLnBrk="1" hangingPunct="1"/>
            <a:endParaRPr lang="es-ES" altLang="es-AR" sz="4000"/>
          </a:p>
        </p:txBody>
      </p:sp>
    </p:spTree>
  </p:cSld>
  <p:clrMapOvr>
    <a:masterClrMapping/>
  </p:clrMapOvr>
  <p:transition spd="slow">
    <p:check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>
            <a:extLst>
              <a:ext uri="{FF2B5EF4-FFF2-40B4-BE49-F238E27FC236}">
                <a16:creationId xmlns:a16="http://schemas.microsoft.com/office/drawing/2014/main" id="{EFB0F5C1-A8C5-9861-7AC9-DC04E7E47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AR" dirty="0"/>
              <a:t>¿Qué es Hibernate?</a:t>
            </a:r>
          </a:p>
        </p:txBody>
      </p:sp>
      <p:sp>
        <p:nvSpPr>
          <p:cNvPr id="43011" name="Rectangle 5">
            <a:extLst>
              <a:ext uri="{FF2B5EF4-FFF2-40B4-BE49-F238E27FC236}">
                <a16:creationId xmlns:a16="http://schemas.microsoft.com/office/drawing/2014/main" id="{A1F0A71C-82C4-D3A1-B59A-0149383C0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s-ES" altLang="es-AR" sz="4000">
                <a:latin typeface="Arial" panose="020B0604020202020204" pitchFamily="34" charset="0"/>
              </a:rPr>
              <a:t>“Hibernate is an object / relational mapping tool for Java environments.”</a:t>
            </a:r>
            <a:r>
              <a:rPr lang="es-ES" altLang="es-AR"/>
              <a:t> </a:t>
            </a:r>
            <a:r>
              <a:rPr lang="es-ES" altLang="es-AR" sz="1200" i="1"/>
              <a:t>(manual de referencia de Hibernate)</a:t>
            </a:r>
          </a:p>
          <a:p>
            <a:pPr algn="just" eaLnBrk="1" hangingPunct="1"/>
            <a:endParaRPr lang="es-ES" altLang="es-AR" sz="1200" i="1"/>
          </a:p>
          <a:p>
            <a:pPr algn="just" eaLnBrk="1" hangingPunct="1"/>
            <a:endParaRPr lang="es-ES" altLang="es-AR" sz="1200" i="1"/>
          </a:p>
          <a:p>
            <a:pPr algn="just" eaLnBrk="1" hangingPunct="1"/>
            <a:endParaRPr lang="es-ES" altLang="es-AR" sz="1200" i="1"/>
          </a:p>
          <a:p>
            <a:pPr eaLnBrk="1" hangingPunct="1"/>
            <a:r>
              <a:rPr lang="es-ES" altLang="es-AR" sz="4000">
                <a:latin typeface="Arial" panose="020B0604020202020204" pitchFamily="34" charset="0"/>
                <a:cs typeface="Times New Roman" panose="02020603050405020304" pitchFamily="18" charset="0"/>
              </a:rPr>
              <a:t>Es un mapeador de objetos en bases de datos relacionales</a:t>
            </a:r>
            <a:endParaRPr lang="es-ES" altLang="es-AR" sz="4000">
              <a:latin typeface="Arial Unicode MS" pitchFamily="34" charset="-128"/>
              <a:cs typeface="Times New Roman" panose="02020603050405020304" pitchFamily="18" charset="0"/>
            </a:endParaRPr>
          </a:p>
          <a:p>
            <a:pPr eaLnBrk="1" hangingPunct="1"/>
            <a:endParaRPr lang="es-ES" altLang="es-AR" sz="4000"/>
          </a:p>
        </p:txBody>
      </p:sp>
    </p:spTree>
  </p:cSld>
  <p:clrMapOvr>
    <a:masterClrMapping/>
  </p:clrMapOvr>
  <p:transition spd="slow">
    <p:check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>
            <a:extLst>
              <a:ext uri="{FF2B5EF4-FFF2-40B4-BE49-F238E27FC236}">
                <a16:creationId xmlns:a16="http://schemas.microsoft.com/office/drawing/2014/main" id="{13F6E33E-F784-FB30-E94E-E47B641382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AR" dirty="0"/>
              <a:t>¿Qué es Hibernate?</a:t>
            </a:r>
          </a:p>
        </p:txBody>
      </p:sp>
      <p:sp>
        <p:nvSpPr>
          <p:cNvPr id="45059" name="Rectangle 5">
            <a:extLst>
              <a:ext uri="{FF2B5EF4-FFF2-40B4-BE49-F238E27FC236}">
                <a16:creationId xmlns:a16="http://schemas.microsoft.com/office/drawing/2014/main" id="{6116597D-70F1-ED7A-D8FE-DDD193E96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s-ES" altLang="es-AR" sz="4000">
                <a:latin typeface="Arial" panose="020B0604020202020204" pitchFamily="34" charset="0"/>
              </a:rPr>
              <a:t>“Hibernate is an object / relational mapping tool for Java environments.”</a:t>
            </a:r>
            <a:r>
              <a:rPr lang="es-ES" altLang="es-AR"/>
              <a:t> </a:t>
            </a:r>
            <a:r>
              <a:rPr lang="es-ES" altLang="es-AR" sz="1200" i="1"/>
              <a:t>(manual de referencia de Hibernate)</a:t>
            </a:r>
          </a:p>
          <a:p>
            <a:pPr algn="just" eaLnBrk="1" hangingPunct="1"/>
            <a:endParaRPr lang="es-ES" altLang="es-AR" sz="1200" i="1"/>
          </a:p>
          <a:p>
            <a:pPr algn="just" eaLnBrk="1" hangingPunct="1"/>
            <a:endParaRPr lang="es-ES" altLang="es-AR" sz="1200" i="1"/>
          </a:p>
          <a:p>
            <a:pPr algn="just" eaLnBrk="1" hangingPunct="1"/>
            <a:endParaRPr lang="es-ES" altLang="es-AR" sz="1200" i="1"/>
          </a:p>
          <a:p>
            <a:pPr eaLnBrk="1" hangingPunct="1"/>
            <a:r>
              <a:rPr lang="es-ES" altLang="es-AR" sz="4000">
                <a:latin typeface="Arial" panose="020B0604020202020204" pitchFamily="34" charset="0"/>
                <a:cs typeface="Times New Roman" panose="02020603050405020304" pitchFamily="18" charset="0"/>
              </a:rPr>
              <a:t>Es un mapeador de objetos en bases de datos relacionales</a:t>
            </a:r>
            <a:endParaRPr lang="es-ES" altLang="es-AR" sz="4000">
              <a:latin typeface="Arial Unicode MS" pitchFamily="34" charset="-128"/>
              <a:cs typeface="Times New Roman" panose="02020603050405020304" pitchFamily="18" charset="0"/>
            </a:endParaRPr>
          </a:p>
          <a:p>
            <a:pPr eaLnBrk="1" hangingPunct="1"/>
            <a:endParaRPr lang="es-ES" altLang="es-AR" sz="4000"/>
          </a:p>
        </p:txBody>
      </p:sp>
    </p:spTree>
  </p:cSld>
  <p:clrMapOvr>
    <a:masterClrMapping/>
  </p:clrMapOvr>
  <p:transition spd="slow">
    <p:check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>
            <a:extLst>
              <a:ext uri="{FF2B5EF4-FFF2-40B4-BE49-F238E27FC236}">
                <a16:creationId xmlns:a16="http://schemas.microsoft.com/office/drawing/2014/main" id="{91289DA2-1526-4AFF-9E36-1D0E36937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AR" dirty="0"/>
              <a:t>Arquitectura Hibernate</a:t>
            </a:r>
          </a:p>
        </p:txBody>
      </p:sp>
      <p:pic>
        <p:nvPicPr>
          <p:cNvPr id="47107" name="Picture 7" descr="Hibernate High Level View">
            <a:extLst>
              <a:ext uri="{FF2B5EF4-FFF2-40B4-BE49-F238E27FC236}">
                <a16:creationId xmlns:a16="http://schemas.microsoft.com/office/drawing/2014/main" id="{0C199116-577A-3842-0FC2-4B0B54883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916113"/>
            <a:ext cx="5245100" cy="426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heck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>
            <a:extLst>
              <a:ext uri="{FF2B5EF4-FFF2-40B4-BE49-F238E27FC236}">
                <a16:creationId xmlns:a16="http://schemas.microsoft.com/office/drawing/2014/main" id="{1B5AAEB8-30B1-EC0C-8328-4AEE68CF5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AR" dirty="0"/>
              <a:t>Arquitectura Hibernate</a:t>
            </a:r>
          </a:p>
        </p:txBody>
      </p:sp>
      <p:pic>
        <p:nvPicPr>
          <p:cNvPr id="49155" name="Picture 2" descr="Hibernate Architecture">
            <a:extLst>
              <a:ext uri="{FF2B5EF4-FFF2-40B4-BE49-F238E27FC236}">
                <a16:creationId xmlns:a16="http://schemas.microsoft.com/office/drawing/2014/main" id="{1843C5E3-4898-40C6-7C34-99542D802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1916113"/>
            <a:ext cx="48133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F2997440-A3FE-1032-4FBD-7A096C70F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AR" dirty="0"/>
              <a:t>Configuración Hibernate</a:t>
            </a:r>
          </a:p>
        </p:txBody>
      </p:sp>
      <p:pic>
        <p:nvPicPr>
          <p:cNvPr id="51203" name="Picture 8">
            <a:extLst>
              <a:ext uri="{FF2B5EF4-FFF2-40B4-BE49-F238E27FC236}">
                <a16:creationId xmlns:a16="http://schemas.microsoft.com/office/drawing/2014/main" id="{FC9E13AB-DA34-8B37-2BCA-5DF261B56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1881188"/>
            <a:ext cx="5753100" cy="489585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 spd="slow"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1BDB-99E0-2526-4BA6-9554543B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vs </a:t>
            </a:r>
            <a:r>
              <a:rPr lang="en-US" dirty="0" err="1"/>
              <a:t>Objetos</a:t>
            </a:r>
            <a:endParaRPr lang="es-A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9423F-5BBB-40DE-233C-C96E8B0FDA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1">
              <a:defRPr/>
            </a:pPr>
            <a:fld id="{3861FB7D-946D-47B0-9B21-EFDA541C07E5}" type="slidenum">
              <a:rPr lang="es-ES" altLang="es-AR" smtClean="0"/>
              <a:pPr lvl="1">
                <a:defRPr/>
              </a:pPr>
              <a:t>2</a:t>
            </a:fld>
            <a:endParaRPr lang="es-ES" altLang="es-AR">
              <a:latin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117978-CC3F-3755-4B1D-5A6F07326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22" y="2912368"/>
            <a:ext cx="3096344" cy="18434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92D1DF-1116-9CE7-5E81-CC0F8BA6F22E}"/>
              </a:ext>
            </a:extLst>
          </p:cNvPr>
          <p:cNvSpPr txBox="1"/>
          <p:nvPr/>
        </p:nvSpPr>
        <p:spPr>
          <a:xfrm>
            <a:off x="4208613" y="1916832"/>
            <a:ext cx="582211" cy="4067780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IMPEDANCIA</a:t>
            </a:r>
            <a:endParaRPr lang="es-A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C0F80B-9FA1-EB11-B1CA-23A7B7D58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1" y="2912368"/>
            <a:ext cx="3475282" cy="182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23176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FFCEDD02-15A4-40A3-8FE4-54082F951D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AR" dirty="0"/>
              <a:t>Configuración Hibernate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756D958-C5CB-C5EA-1A77-137A23BB7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788988"/>
          </a:xfrm>
        </p:spPr>
        <p:txBody>
          <a:bodyPr/>
          <a:lstStyle/>
          <a:p>
            <a:pPr eaLnBrk="1" hangingPunct="1"/>
            <a:r>
              <a:rPr lang="es-ES" altLang="es-AR" sz="2400"/>
              <a:t>Dialecto de Hibernate – indica el tipo de SQL que debe utilizar para “hablar” con la BD</a:t>
            </a:r>
          </a:p>
        </p:txBody>
      </p:sp>
      <p:pic>
        <p:nvPicPr>
          <p:cNvPr id="52228" name="Picture 4">
            <a:extLst>
              <a:ext uri="{FF2B5EF4-FFF2-40B4-BE49-F238E27FC236}">
                <a16:creationId xmlns:a16="http://schemas.microsoft.com/office/drawing/2014/main" id="{40E5A87F-CD08-3EAF-C22E-227ABC5C3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693988"/>
            <a:ext cx="4668837" cy="395922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heck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815FB61-C43B-25DF-21C5-EADD395774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476250"/>
            <a:ext cx="80803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AR" dirty="0"/>
              <a:t>Ejemplo 1</a:t>
            </a:r>
          </a:p>
        </p:txBody>
      </p:sp>
      <p:sp>
        <p:nvSpPr>
          <p:cNvPr id="53251" name="1 CuadroTexto">
            <a:extLst>
              <a:ext uri="{FF2B5EF4-FFF2-40B4-BE49-F238E27FC236}">
                <a16:creationId xmlns:a16="http://schemas.microsoft.com/office/drawing/2014/main" id="{7829A6F4-043D-773D-5BCB-5C15E0433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060575"/>
            <a:ext cx="8497887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3300">
                <a:solidFill>
                  <a:schemeClr val="bg1"/>
                </a:solidFill>
              </a:rPr>
              <a:t>public</a:t>
            </a:r>
            <a:r>
              <a:rPr lang="es-AR" altLang="es-AR" sz="3300"/>
              <a:t> </a:t>
            </a:r>
            <a:r>
              <a:rPr lang="es-AR" altLang="es-AR" sz="3300">
                <a:solidFill>
                  <a:schemeClr val="bg1"/>
                </a:solidFill>
              </a:rPr>
              <a:t>class</a:t>
            </a:r>
            <a:r>
              <a:rPr lang="es-AR" altLang="es-AR" sz="3300"/>
              <a:t> Rol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3300"/>
              <a:t>  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AR" sz="3300"/>
              <a:t>        </a:t>
            </a:r>
            <a:r>
              <a:rPr lang="en-US" altLang="es-AR" sz="3300">
                <a:solidFill>
                  <a:schemeClr val="bg1"/>
                </a:solidFill>
              </a:rPr>
              <a:t>public virtual int </a:t>
            </a:r>
            <a:r>
              <a:rPr lang="en-US" altLang="es-AR" sz="3300"/>
              <a:t>IdRol { </a:t>
            </a:r>
            <a:r>
              <a:rPr lang="en-US" altLang="es-AR" sz="3300">
                <a:solidFill>
                  <a:schemeClr val="bg1"/>
                </a:solidFill>
              </a:rPr>
              <a:t>get; set; </a:t>
            </a:r>
            <a:r>
              <a:rPr lang="en-US" altLang="es-AR" sz="3300"/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AR" sz="3300"/>
              <a:t>        </a:t>
            </a:r>
            <a:r>
              <a:rPr lang="en-US" altLang="es-AR" sz="3300">
                <a:solidFill>
                  <a:schemeClr val="bg1"/>
                </a:solidFill>
              </a:rPr>
              <a:t>public virtual string </a:t>
            </a:r>
            <a:r>
              <a:rPr lang="en-US" altLang="es-AR" sz="3300"/>
              <a:t>Nombre { </a:t>
            </a:r>
            <a:r>
              <a:rPr lang="en-US" altLang="es-AR" sz="3300">
                <a:solidFill>
                  <a:schemeClr val="bg1"/>
                </a:solidFill>
              </a:rPr>
              <a:t>get; set; </a:t>
            </a:r>
            <a:r>
              <a:rPr lang="en-US" altLang="es-AR" sz="3300"/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AR" sz="3300"/>
              <a:t>        </a:t>
            </a:r>
            <a:r>
              <a:rPr lang="en-US" altLang="es-AR" sz="3300">
                <a:solidFill>
                  <a:schemeClr val="bg1"/>
                </a:solidFill>
              </a:rPr>
              <a:t>public virtual string </a:t>
            </a:r>
            <a:r>
              <a:rPr lang="en-US" altLang="es-AR" sz="3300"/>
              <a:t>Descripcion { </a:t>
            </a:r>
            <a:r>
              <a:rPr lang="en-US" altLang="es-AR" sz="3300">
                <a:solidFill>
                  <a:schemeClr val="bg1"/>
                </a:solidFill>
              </a:rPr>
              <a:t>get; set; </a:t>
            </a:r>
            <a:r>
              <a:rPr lang="en-US" altLang="es-AR" sz="3300"/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AR" sz="3300"/>
              <a:t>        </a:t>
            </a:r>
            <a:r>
              <a:rPr lang="en-US" altLang="es-AR" sz="3300">
                <a:solidFill>
                  <a:schemeClr val="bg1"/>
                </a:solidFill>
              </a:rPr>
              <a:t>public virtual bool </a:t>
            </a:r>
            <a:r>
              <a:rPr lang="en-US" altLang="es-AR" sz="3300"/>
              <a:t>Activo { </a:t>
            </a:r>
            <a:r>
              <a:rPr lang="en-US" altLang="es-AR" sz="3300">
                <a:solidFill>
                  <a:schemeClr val="bg1"/>
                </a:solidFill>
              </a:rPr>
              <a:t>get; set; </a:t>
            </a:r>
            <a:r>
              <a:rPr lang="en-US" altLang="es-AR" sz="3300"/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3300"/>
              <a:t>    }</a:t>
            </a:r>
          </a:p>
        </p:txBody>
      </p:sp>
    </p:spTree>
  </p:cSld>
  <p:clrMapOvr>
    <a:masterClrMapping/>
  </p:clrMapOvr>
  <p:transition spd="slow">
    <p:check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1FCD35B0-8D90-26C3-F884-EE0119F373D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476250"/>
            <a:ext cx="80803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AR" dirty="0"/>
              <a:t>Ejemplo 1</a:t>
            </a:r>
          </a:p>
        </p:txBody>
      </p:sp>
      <p:pic>
        <p:nvPicPr>
          <p:cNvPr id="54275" name="Picture 7">
            <a:extLst>
              <a:ext uri="{FF2B5EF4-FFF2-40B4-BE49-F238E27FC236}">
                <a16:creationId xmlns:a16="http://schemas.microsoft.com/office/drawing/2014/main" id="{987D9313-BEC8-4AC7-A2E6-856CA8A9A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916113"/>
            <a:ext cx="8569325" cy="487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 spd="slow">
    <p:check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8034C55-2C36-8EE0-91A9-A81F6C4B31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476250"/>
            <a:ext cx="80803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AR" dirty="0"/>
              <a:t>Ejemplo 2</a:t>
            </a:r>
          </a:p>
        </p:txBody>
      </p:sp>
      <p:sp>
        <p:nvSpPr>
          <p:cNvPr id="55299" name="6 CuadroTexto">
            <a:extLst>
              <a:ext uri="{FF2B5EF4-FFF2-40B4-BE49-F238E27FC236}">
                <a16:creationId xmlns:a16="http://schemas.microsoft.com/office/drawing/2014/main" id="{61F24EB0-A01F-C80B-DB86-4D33C3344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060575"/>
            <a:ext cx="885825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2800">
                <a:solidFill>
                  <a:schemeClr val="bg1"/>
                </a:solidFill>
              </a:rPr>
              <a:t>public class </a:t>
            </a:r>
            <a:r>
              <a:rPr lang="es-AR" altLang="es-AR" sz="2800"/>
              <a:t>Persona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2800"/>
              <a:t>  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AR" sz="2800"/>
              <a:t>        </a:t>
            </a:r>
            <a:r>
              <a:rPr lang="en-US" altLang="es-AR" sz="2800">
                <a:solidFill>
                  <a:schemeClr val="bg1"/>
                </a:solidFill>
              </a:rPr>
              <a:t>public</a:t>
            </a:r>
            <a:r>
              <a:rPr lang="en-US" altLang="es-AR" sz="2800"/>
              <a:t> </a:t>
            </a:r>
            <a:r>
              <a:rPr lang="en-US" altLang="es-AR" sz="2800">
                <a:solidFill>
                  <a:schemeClr val="bg1"/>
                </a:solidFill>
              </a:rPr>
              <a:t>virtual</a:t>
            </a:r>
            <a:r>
              <a:rPr lang="en-US" altLang="es-AR" sz="2800"/>
              <a:t> </a:t>
            </a:r>
            <a:r>
              <a:rPr lang="en-US" altLang="es-AR" sz="2800">
                <a:solidFill>
                  <a:schemeClr val="bg1"/>
                </a:solidFill>
              </a:rPr>
              <a:t>int </a:t>
            </a:r>
            <a:r>
              <a:rPr lang="en-US" altLang="es-AR" sz="2800"/>
              <a:t>IdPersona { </a:t>
            </a:r>
            <a:r>
              <a:rPr lang="en-US" altLang="es-AR" sz="2800">
                <a:solidFill>
                  <a:schemeClr val="bg1"/>
                </a:solidFill>
              </a:rPr>
              <a:t>get</a:t>
            </a:r>
            <a:r>
              <a:rPr lang="en-US" altLang="es-AR" sz="2800"/>
              <a:t>; </a:t>
            </a:r>
            <a:r>
              <a:rPr lang="en-US" altLang="es-AR" sz="2800">
                <a:solidFill>
                  <a:schemeClr val="bg1"/>
                </a:solidFill>
              </a:rPr>
              <a:t>set</a:t>
            </a:r>
            <a:r>
              <a:rPr lang="en-US" altLang="es-AR" sz="2800"/>
              <a:t>;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AR" sz="2800"/>
              <a:t>        </a:t>
            </a:r>
            <a:r>
              <a:rPr lang="en-US" altLang="es-AR" sz="2800">
                <a:solidFill>
                  <a:schemeClr val="bg1"/>
                </a:solidFill>
              </a:rPr>
              <a:t>public</a:t>
            </a:r>
            <a:r>
              <a:rPr lang="en-US" altLang="es-AR" sz="2800"/>
              <a:t> </a:t>
            </a:r>
            <a:r>
              <a:rPr lang="en-US" altLang="es-AR" sz="2800">
                <a:solidFill>
                  <a:schemeClr val="bg1"/>
                </a:solidFill>
              </a:rPr>
              <a:t>virtual</a:t>
            </a:r>
            <a:r>
              <a:rPr lang="en-US" altLang="es-AR" sz="2800"/>
              <a:t> </a:t>
            </a:r>
            <a:r>
              <a:rPr lang="en-US" altLang="es-AR" sz="2800">
                <a:solidFill>
                  <a:schemeClr val="bg1"/>
                </a:solidFill>
              </a:rPr>
              <a:t>string</a:t>
            </a:r>
            <a:r>
              <a:rPr lang="en-US" altLang="es-AR" sz="2800"/>
              <a:t> Nombre { </a:t>
            </a:r>
            <a:r>
              <a:rPr lang="en-US" altLang="es-AR" sz="2800">
                <a:solidFill>
                  <a:schemeClr val="bg1"/>
                </a:solidFill>
              </a:rPr>
              <a:t>get</a:t>
            </a:r>
            <a:r>
              <a:rPr lang="en-US" altLang="es-AR" sz="2800"/>
              <a:t>; </a:t>
            </a:r>
            <a:r>
              <a:rPr lang="en-US" altLang="es-AR" sz="2800">
                <a:solidFill>
                  <a:schemeClr val="bg1"/>
                </a:solidFill>
              </a:rPr>
              <a:t>set</a:t>
            </a:r>
            <a:r>
              <a:rPr lang="en-US" altLang="es-AR" sz="2800"/>
              <a:t>;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AR" sz="2800"/>
              <a:t>        </a:t>
            </a:r>
            <a:r>
              <a:rPr lang="en-US" altLang="es-AR" sz="2800">
                <a:solidFill>
                  <a:schemeClr val="bg1"/>
                </a:solidFill>
              </a:rPr>
              <a:t>public virtual string </a:t>
            </a:r>
            <a:r>
              <a:rPr lang="en-US" altLang="es-AR" sz="2800"/>
              <a:t>Apellido { </a:t>
            </a:r>
            <a:r>
              <a:rPr lang="en-US" altLang="es-AR" sz="2800">
                <a:solidFill>
                  <a:schemeClr val="bg1"/>
                </a:solidFill>
              </a:rPr>
              <a:t>get</a:t>
            </a:r>
            <a:r>
              <a:rPr lang="en-US" altLang="es-AR" sz="2800"/>
              <a:t>; </a:t>
            </a:r>
            <a:r>
              <a:rPr lang="en-US" altLang="es-AR" sz="2800">
                <a:solidFill>
                  <a:schemeClr val="bg1"/>
                </a:solidFill>
              </a:rPr>
              <a:t>set</a:t>
            </a:r>
            <a:r>
              <a:rPr lang="en-US" altLang="es-AR" sz="2800"/>
              <a:t>;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AR" sz="2800"/>
              <a:t>        </a:t>
            </a:r>
            <a:r>
              <a:rPr lang="en-US" altLang="es-AR" sz="2800">
                <a:solidFill>
                  <a:schemeClr val="bg1"/>
                </a:solidFill>
              </a:rPr>
              <a:t>public virtual bool </a:t>
            </a:r>
            <a:r>
              <a:rPr lang="en-US" altLang="es-AR" sz="2800"/>
              <a:t>Activo { </a:t>
            </a:r>
            <a:r>
              <a:rPr lang="en-US" altLang="es-AR" sz="2800">
                <a:solidFill>
                  <a:schemeClr val="bg1"/>
                </a:solidFill>
              </a:rPr>
              <a:t>get</a:t>
            </a:r>
            <a:r>
              <a:rPr lang="en-US" altLang="es-AR" sz="2800"/>
              <a:t>; </a:t>
            </a:r>
            <a:r>
              <a:rPr lang="en-US" altLang="es-AR" sz="2800">
                <a:solidFill>
                  <a:schemeClr val="bg1"/>
                </a:solidFill>
              </a:rPr>
              <a:t>set</a:t>
            </a:r>
            <a:r>
              <a:rPr lang="en-US" altLang="es-AR" sz="2800"/>
              <a:t>;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s-AR" altLang="es-AR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2800"/>
              <a:t>        </a:t>
            </a:r>
            <a:r>
              <a:rPr lang="es-AR" altLang="es-AR" sz="2800">
                <a:solidFill>
                  <a:schemeClr val="bg1"/>
                </a:solidFill>
              </a:rPr>
              <a:t>public virtual</a:t>
            </a:r>
            <a:r>
              <a:rPr lang="es-AR" altLang="es-AR" sz="2800"/>
              <a:t> </a:t>
            </a:r>
            <a:r>
              <a:rPr lang="es-AR" altLang="es-AR" sz="2800">
                <a:solidFill>
                  <a:srgbClr val="10A021"/>
                </a:solidFill>
              </a:rPr>
              <a:t>IList&lt;Domicilio</a:t>
            </a:r>
            <a:r>
              <a:rPr lang="es-AR" altLang="es-AR" sz="2800"/>
              <a:t>&gt; Domicilios { </a:t>
            </a:r>
            <a:r>
              <a:rPr lang="es-AR" altLang="es-AR" sz="2800">
                <a:solidFill>
                  <a:schemeClr val="bg1"/>
                </a:solidFill>
              </a:rPr>
              <a:t>get</a:t>
            </a:r>
            <a:r>
              <a:rPr lang="es-AR" altLang="es-AR" sz="2800"/>
              <a:t>; </a:t>
            </a:r>
            <a:r>
              <a:rPr lang="es-AR" altLang="es-AR" sz="2800">
                <a:solidFill>
                  <a:schemeClr val="bg1"/>
                </a:solidFill>
              </a:rPr>
              <a:t>set</a:t>
            </a:r>
            <a:r>
              <a:rPr lang="es-AR" altLang="es-AR" sz="2800"/>
              <a:t>;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2800"/>
              <a:t>    }</a:t>
            </a:r>
          </a:p>
        </p:txBody>
      </p:sp>
    </p:spTree>
  </p:cSld>
  <p:clrMapOvr>
    <a:masterClrMapping/>
  </p:clrMapOvr>
  <p:transition spd="slow">
    <p:check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83B8D4E-3022-9824-0DCB-BF993E99F8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476250"/>
            <a:ext cx="80803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AR" dirty="0"/>
              <a:t>Ejemplo 2</a:t>
            </a:r>
          </a:p>
        </p:txBody>
      </p:sp>
      <p:pic>
        <p:nvPicPr>
          <p:cNvPr id="56323" name="Picture 2">
            <a:extLst>
              <a:ext uri="{FF2B5EF4-FFF2-40B4-BE49-F238E27FC236}">
                <a16:creationId xmlns:a16="http://schemas.microsoft.com/office/drawing/2014/main" id="{AB28F3DE-927D-A373-DB14-9E068A275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885950"/>
            <a:ext cx="7129462" cy="48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" name="9 Rectángulo">
            <a:extLst>
              <a:ext uri="{FF2B5EF4-FFF2-40B4-BE49-F238E27FC236}">
                <a16:creationId xmlns:a16="http://schemas.microsoft.com/office/drawing/2014/main" id="{0A320F6E-C4CC-ADC5-8A55-D4FC29089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965700"/>
            <a:ext cx="8280400" cy="1152525"/>
          </a:xfrm>
          <a:prstGeom prst="rect">
            <a:avLst/>
          </a:prstGeom>
          <a:noFill/>
          <a:ln w="5715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s-AR" altLang="es-AR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C52BB6F-DD66-E4F8-DD47-C18B607D41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476250"/>
            <a:ext cx="80803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AR" dirty="0"/>
              <a:t>Ejemplo 2</a:t>
            </a:r>
          </a:p>
        </p:txBody>
      </p:sp>
      <p:pic>
        <p:nvPicPr>
          <p:cNvPr id="57347" name="Picture 2">
            <a:extLst>
              <a:ext uri="{FF2B5EF4-FFF2-40B4-BE49-F238E27FC236}">
                <a16:creationId xmlns:a16="http://schemas.microsoft.com/office/drawing/2014/main" id="{E0B42113-D6E6-999D-D254-208AAF24E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989138"/>
            <a:ext cx="69850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5 Rectángulo">
            <a:extLst>
              <a:ext uri="{FF2B5EF4-FFF2-40B4-BE49-F238E27FC236}">
                <a16:creationId xmlns:a16="http://schemas.microsoft.com/office/drawing/2014/main" id="{50BAE0BD-A0DA-4B4C-6274-F053BED39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492750"/>
            <a:ext cx="8280400" cy="673100"/>
          </a:xfrm>
          <a:prstGeom prst="rect">
            <a:avLst/>
          </a:prstGeom>
          <a:noFill/>
          <a:ln w="5715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s-AR" altLang="es-AR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>
            <a:extLst>
              <a:ext uri="{FF2B5EF4-FFF2-40B4-BE49-F238E27FC236}">
                <a16:creationId xmlns:a16="http://schemas.microsoft.com/office/drawing/2014/main" id="{ED80063F-2371-16C4-D71B-5872552DEA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AR" dirty="0"/>
              <a:t>Comunicación con la BD</a:t>
            </a:r>
          </a:p>
        </p:txBody>
      </p:sp>
      <p:pic>
        <p:nvPicPr>
          <p:cNvPr id="58371" name="Picture 7">
            <a:extLst>
              <a:ext uri="{FF2B5EF4-FFF2-40B4-BE49-F238E27FC236}">
                <a16:creationId xmlns:a16="http://schemas.microsoft.com/office/drawing/2014/main" id="{06450A38-8734-5A63-094F-6EF80F77B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133600"/>
            <a:ext cx="8915400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 spd="slow">
    <p:check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547C08CC-B2AB-E191-0BF5-B2E43E8CFD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AR" dirty="0"/>
              <a:t>Hibernate vs JDBC</a:t>
            </a:r>
          </a:p>
        </p:txBody>
      </p:sp>
      <p:pic>
        <p:nvPicPr>
          <p:cNvPr id="59395" name="Picture 5">
            <a:extLst>
              <a:ext uri="{FF2B5EF4-FFF2-40B4-BE49-F238E27FC236}">
                <a16:creationId xmlns:a16="http://schemas.microsoft.com/office/drawing/2014/main" id="{428E8CBB-495B-2411-2E66-0ED7F4794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133600"/>
            <a:ext cx="8789988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 spd="slow">
    <p:check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76987261-913D-FC00-3FB3-791CDF74E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AR" dirty="0"/>
              <a:t>Hibernate vs JDBC</a:t>
            </a:r>
          </a:p>
        </p:txBody>
      </p:sp>
      <p:pic>
        <p:nvPicPr>
          <p:cNvPr id="60419" name="Picture 2">
            <a:extLst>
              <a:ext uri="{FF2B5EF4-FFF2-40B4-BE49-F238E27FC236}">
                <a16:creationId xmlns:a16="http://schemas.microsoft.com/office/drawing/2014/main" id="{EBFF9430-C63B-90FA-760E-171E28023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1844675"/>
            <a:ext cx="69850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 spd="slow">
    <p:check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7DB04D2E-576B-B9D0-59EF-D4C657FE9E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AR" dirty="0"/>
              <a:t>Hibernate vs JDBC</a:t>
            </a:r>
          </a:p>
        </p:txBody>
      </p:sp>
      <p:pic>
        <p:nvPicPr>
          <p:cNvPr id="61443" name="Picture 2">
            <a:extLst>
              <a:ext uri="{FF2B5EF4-FFF2-40B4-BE49-F238E27FC236}">
                <a16:creationId xmlns:a16="http://schemas.microsoft.com/office/drawing/2014/main" id="{02B0DEA5-09F0-60C8-6D8D-F44AEEE36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541588"/>
            <a:ext cx="860266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 spd="slow"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>
            <a:extLst>
              <a:ext uri="{FF2B5EF4-FFF2-40B4-BE49-F238E27FC236}">
                <a16:creationId xmlns:a16="http://schemas.microsoft.com/office/drawing/2014/main" id="{2B275EBE-93D6-D2CD-E6BF-07368B42F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AR" dirty="0"/>
              <a:t>¿Qué es un ORM?</a:t>
            </a:r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902AEF36-1DF4-A15D-D147-5FECA4954E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s-ES_tradnl" altLang="es-AR" dirty="0">
                <a:latin typeface="Arial" panose="020B0604020202020204" pitchFamily="34" charset="0"/>
                <a:cs typeface="Arial" panose="020B0604020202020204" pitchFamily="34" charset="0"/>
              </a:rPr>
              <a:t>Es una herramienta (por lo general, una librería)</a:t>
            </a:r>
          </a:p>
          <a:p>
            <a:pPr algn="just" eaLnBrk="1" hangingPunct="1"/>
            <a:r>
              <a:rPr lang="es-ES_tradnl" altLang="es-AR" dirty="0">
                <a:latin typeface="Arial" panose="020B0604020202020204" pitchFamily="34" charset="0"/>
                <a:cs typeface="Arial" panose="020B0604020202020204" pitchFamily="34" charset="0"/>
              </a:rPr>
              <a:t>Permite la persistencia de los objetos de una aplicación OO mediante una base de datos relacional</a:t>
            </a:r>
          </a:p>
          <a:p>
            <a:pPr algn="just" eaLnBrk="1" hangingPunct="1"/>
            <a:r>
              <a:rPr lang="es-ES_tradnl" altLang="es-AR" dirty="0">
                <a:latin typeface="Arial" panose="020B0604020202020204" pitchFamily="34" charset="0"/>
                <a:cs typeface="Arial" panose="020B0604020202020204" pitchFamily="34" charset="0"/>
              </a:rPr>
              <a:t>Proveen potentes motores de </a:t>
            </a:r>
            <a:r>
              <a:rPr lang="es-ES_tradnl" altLang="es-AR" dirty="0" err="1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r>
              <a:rPr lang="es-ES_tradnl" altLang="es-AR" dirty="0">
                <a:latin typeface="Arial" panose="020B0604020202020204" pitchFamily="34" charset="0"/>
                <a:cs typeface="Arial" panose="020B0604020202020204" pitchFamily="34" charset="0"/>
              </a:rPr>
              <a:t>, que permiten escribir consultas en  el lenguaje de programación de origen, y son traducidas al lenguaje de la BD (usualmente, SQL)</a:t>
            </a:r>
            <a:endParaRPr lang="es-ES" altLang="es-AR" dirty="0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A3A46D4C-F16E-8540-0CF7-50AA76C73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AR" dirty="0"/>
              <a:t>Consultas HQL (</a:t>
            </a:r>
            <a:r>
              <a:rPr lang="es-ES" altLang="es-AR" dirty="0" err="1"/>
              <a:t>Hibernate</a:t>
            </a:r>
            <a:r>
              <a:rPr lang="es-ES" altLang="es-AR" dirty="0"/>
              <a:t> </a:t>
            </a:r>
            <a:r>
              <a:rPr lang="es-ES" altLang="es-AR" dirty="0" err="1"/>
              <a:t>Query</a:t>
            </a:r>
            <a:r>
              <a:rPr lang="es-ES" altLang="es-AR" dirty="0"/>
              <a:t> </a:t>
            </a:r>
            <a:r>
              <a:rPr lang="es-ES" altLang="es-AR" dirty="0" err="1"/>
              <a:t>Language</a:t>
            </a:r>
            <a:r>
              <a:rPr lang="es-ES" altLang="es-AR" dirty="0"/>
              <a:t>)</a:t>
            </a:r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97849563-DCC7-2CCF-B363-7CB14C568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2924175"/>
            <a:ext cx="6119813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1 CuadroTexto">
            <a:extLst>
              <a:ext uri="{FF2B5EF4-FFF2-40B4-BE49-F238E27FC236}">
                <a16:creationId xmlns:a16="http://schemas.microsoft.com/office/drawing/2014/main" id="{746B190E-4227-D3CB-F49E-47AEA5E82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" y="2262188"/>
            <a:ext cx="26130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b="1"/>
              <a:t>FORM clause</a:t>
            </a:r>
          </a:p>
        </p:txBody>
      </p:sp>
      <p:pic>
        <p:nvPicPr>
          <p:cNvPr id="13319" name="Picture 7">
            <a:extLst>
              <a:ext uri="{FF2B5EF4-FFF2-40B4-BE49-F238E27FC236}">
                <a16:creationId xmlns:a16="http://schemas.microsoft.com/office/drawing/2014/main" id="{7EAE4D0C-F6C1-41F6-79AF-97A37CF47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5373688"/>
            <a:ext cx="609758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9" name="8 CuadroTexto">
            <a:extLst>
              <a:ext uri="{FF2B5EF4-FFF2-40B4-BE49-F238E27FC236}">
                <a16:creationId xmlns:a16="http://schemas.microsoft.com/office/drawing/2014/main" id="{11CE2A30-1CA0-0AAE-DAEF-1F46F73C9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4787900"/>
            <a:ext cx="29733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b="1"/>
              <a:t>SELECT clause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D0EBFDE3-0E42-C5BC-245D-C7F1ABB076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AR" dirty="0"/>
              <a:t>Consultas HQL (</a:t>
            </a:r>
            <a:r>
              <a:rPr lang="es-ES" altLang="es-AR" dirty="0" err="1"/>
              <a:t>Hibernate</a:t>
            </a:r>
            <a:r>
              <a:rPr lang="es-ES" altLang="es-AR" dirty="0"/>
              <a:t> </a:t>
            </a:r>
            <a:r>
              <a:rPr lang="es-ES" altLang="es-AR" dirty="0" err="1"/>
              <a:t>Query</a:t>
            </a:r>
            <a:r>
              <a:rPr lang="es-ES" altLang="es-AR" dirty="0"/>
              <a:t> </a:t>
            </a:r>
            <a:r>
              <a:rPr lang="es-ES" altLang="es-AR" dirty="0" err="1"/>
              <a:t>Language</a:t>
            </a:r>
            <a:r>
              <a:rPr lang="es-ES" altLang="es-AR" dirty="0"/>
              <a:t>)</a:t>
            </a:r>
          </a:p>
        </p:txBody>
      </p:sp>
      <p:sp>
        <p:nvSpPr>
          <p:cNvPr id="2" name="1 CuadroTexto">
            <a:extLst>
              <a:ext uri="{FF2B5EF4-FFF2-40B4-BE49-F238E27FC236}">
                <a16:creationId xmlns:a16="http://schemas.microsoft.com/office/drawing/2014/main" id="{DF3BA1D8-9112-DFD6-66C9-1101CE35C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" y="1916113"/>
            <a:ext cx="29337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b="1"/>
              <a:t>WHERE clause</a:t>
            </a:r>
          </a:p>
        </p:txBody>
      </p:sp>
      <p:sp>
        <p:nvSpPr>
          <p:cNvPr id="9" name="8 CuadroTexto">
            <a:extLst>
              <a:ext uri="{FF2B5EF4-FFF2-40B4-BE49-F238E27FC236}">
                <a16:creationId xmlns:a16="http://schemas.microsoft.com/office/drawing/2014/main" id="{53D4B3C9-41F7-7D75-E504-1F1F575BB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3659188"/>
            <a:ext cx="3500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b="1"/>
              <a:t>ORDER BY clause</a:t>
            </a:r>
          </a:p>
        </p:txBody>
      </p:sp>
      <p:pic>
        <p:nvPicPr>
          <p:cNvPr id="47106" name="Picture 2">
            <a:extLst>
              <a:ext uri="{FF2B5EF4-FFF2-40B4-BE49-F238E27FC236}">
                <a16:creationId xmlns:a16="http://schemas.microsoft.com/office/drawing/2014/main" id="{F15E8B56-0CB3-E2EB-F4C1-1C1296EBB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2414588"/>
            <a:ext cx="6186487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47107" name="Picture 3">
            <a:extLst>
              <a:ext uri="{FF2B5EF4-FFF2-40B4-BE49-F238E27FC236}">
                <a16:creationId xmlns:a16="http://schemas.microsoft.com/office/drawing/2014/main" id="{111CC235-891E-BABC-726D-5A324F81A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4149725"/>
            <a:ext cx="77771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47108" name="Picture 4">
            <a:extLst>
              <a:ext uri="{FF2B5EF4-FFF2-40B4-BE49-F238E27FC236}">
                <a16:creationId xmlns:a16="http://schemas.microsoft.com/office/drawing/2014/main" id="{4720FCDB-EA37-08FD-BC0B-9CECEF32E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5805488"/>
            <a:ext cx="6600825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" name="9 CuadroTexto">
            <a:extLst>
              <a:ext uri="{FF2B5EF4-FFF2-40B4-BE49-F238E27FC236}">
                <a16:creationId xmlns:a16="http://schemas.microsoft.com/office/drawing/2014/main" id="{574C632A-F696-8613-7F39-F22A61005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5300663"/>
            <a:ext cx="34750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b="1"/>
              <a:t>GROUP BY clause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33A48094-F09F-9D1B-5D47-4308BBFE39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AR" dirty="0"/>
              <a:t>Consultas HQL (</a:t>
            </a:r>
            <a:r>
              <a:rPr lang="es-ES" altLang="es-AR" dirty="0" err="1"/>
              <a:t>Hibernate</a:t>
            </a:r>
            <a:r>
              <a:rPr lang="es-ES" altLang="es-AR" dirty="0"/>
              <a:t> </a:t>
            </a:r>
            <a:r>
              <a:rPr lang="es-ES" altLang="es-AR" dirty="0" err="1"/>
              <a:t>Query</a:t>
            </a:r>
            <a:r>
              <a:rPr lang="es-ES" altLang="es-AR" dirty="0"/>
              <a:t> </a:t>
            </a:r>
            <a:r>
              <a:rPr lang="es-ES" altLang="es-AR" dirty="0" err="1"/>
              <a:t>Language</a:t>
            </a:r>
            <a:r>
              <a:rPr lang="es-ES" altLang="es-AR" dirty="0"/>
              <a:t>)</a:t>
            </a:r>
          </a:p>
        </p:txBody>
      </p:sp>
      <p:sp>
        <p:nvSpPr>
          <p:cNvPr id="2" name="1 CuadroTexto">
            <a:extLst>
              <a:ext uri="{FF2B5EF4-FFF2-40B4-BE49-F238E27FC236}">
                <a16:creationId xmlns:a16="http://schemas.microsoft.com/office/drawing/2014/main" id="{C2134A1F-ECA3-904E-5B93-A1C55E751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" y="2276475"/>
            <a:ext cx="35702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b="1"/>
              <a:t>Named Parameters</a:t>
            </a:r>
          </a:p>
        </p:txBody>
      </p:sp>
      <p:pic>
        <p:nvPicPr>
          <p:cNvPr id="48130" name="Picture 2">
            <a:extLst>
              <a:ext uri="{FF2B5EF4-FFF2-40B4-BE49-F238E27FC236}">
                <a16:creationId xmlns:a16="http://schemas.microsoft.com/office/drawing/2014/main" id="{2FDDF59C-B9BA-6F94-559B-8C89C6516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022600"/>
            <a:ext cx="77692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7AD77CA5-F1DC-3F47-7CA7-6589171246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AR" dirty="0"/>
              <a:t>Consultas HQL (</a:t>
            </a:r>
            <a:r>
              <a:rPr lang="es-ES" altLang="es-AR" dirty="0" err="1"/>
              <a:t>Hibernate</a:t>
            </a:r>
            <a:r>
              <a:rPr lang="es-ES" altLang="es-AR" dirty="0"/>
              <a:t> </a:t>
            </a:r>
            <a:r>
              <a:rPr lang="es-ES" altLang="es-AR" dirty="0" err="1"/>
              <a:t>Query</a:t>
            </a:r>
            <a:r>
              <a:rPr lang="es-ES" altLang="es-AR" dirty="0"/>
              <a:t> </a:t>
            </a:r>
            <a:r>
              <a:rPr lang="es-ES" altLang="es-AR" dirty="0" err="1"/>
              <a:t>Language</a:t>
            </a:r>
            <a:r>
              <a:rPr lang="es-ES" altLang="es-AR" dirty="0"/>
              <a:t>)</a:t>
            </a:r>
          </a:p>
        </p:txBody>
      </p:sp>
      <p:sp>
        <p:nvSpPr>
          <p:cNvPr id="2" name="1 CuadroTexto">
            <a:extLst>
              <a:ext uri="{FF2B5EF4-FFF2-40B4-BE49-F238E27FC236}">
                <a16:creationId xmlns:a16="http://schemas.microsoft.com/office/drawing/2014/main" id="{0206A419-E59E-B228-3672-2F0C85277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" y="2195513"/>
            <a:ext cx="28670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b="1"/>
              <a:t>INSERT clause</a:t>
            </a:r>
          </a:p>
        </p:txBody>
      </p:sp>
      <p:pic>
        <p:nvPicPr>
          <p:cNvPr id="49154" name="Picture 2">
            <a:extLst>
              <a:ext uri="{FF2B5EF4-FFF2-40B4-BE49-F238E27FC236}">
                <a16:creationId xmlns:a16="http://schemas.microsoft.com/office/drawing/2014/main" id="{EB5E8C26-1EC3-C590-1E87-98C018CF9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781300"/>
            <a:ext cx="712787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5 CuadroTexto">
            <a:extLst>
              <a:ext uri="{FF2B5EF4-FFF2-40B4-BE49-F238E27FC236}">
                <a16:creationId xmlns:a16="http://schemas.microsoft.com/office/drawing/2014/main" id="{2C5236FB-66E3-D8E4-6585-579F2DA05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176713"/>
            <a:ext cx="30162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b="1"/>
              <a:t>UPDATE clause</a:t>
            </a:r>
          </a:p>
        </p:txBody>
      </p:sp>
      <p:pic>
        <p:nvPicPr>
          <p:cNvPr id="49155" name="Picture 3">
            <a:extLst>
              <a:ext uri="{FF2B5EF4-FFF2-40B4-BE49-F238E27FC236}">
                <a16:creationId xmlns:a16="http://schemas.microsoft.com/office/drawing/2014/main" id="{B463F75D-35B2-DE12-9A47-4E117C3EF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4678363"/>
            <a:ext cx="7069138" cy="18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93CE4054-C4D6-3828-8F27-2B942CAC7C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AR" dirty="0"/>
              <a:t>Consultas HQL (</a:t>
            </a:r>
            <a:r>
              <a:rPr lang="es-ES" altLang="es-AR" dirty="0" err="1"/>
              <a:t>Hibernate</a:t>
            </a:r>
            <a:r>
              <a:rPr lang="es-ES" altLang="es-AR" dirty="0"/>
              <a:t> </a:t>
            </a:r>
            <a:r>
              <a:rPr lang="es-ES" altLang="es-AR" dirty="0" err="1"/>
              <a:t>Query</a:t>
            </a:r>
            <a:r>
              <a:rPr lang="es-ES" altLang="es-AR" dirty="0"/>
              <a:t> </a:t>
            </a:r>
            <a:r>
              <a:rPr lang="es-ES" altLang="es-AR" dirty="0" err="1"/>
              <a:t>Language</a:t>
            </a:r>
            <a:r>
              <a:rPr lang="es-ES" altLang="es-AR" dirty="0"/>
              <a:t>)</a:t>
            </a:r>
          </a:p>
        </p:txBody>
      </p:sp>
      <p:sp>
        <p:nvSpPr>
          <p:cNvPr id="2" name="1 CuadroTexto">
            <a:extLst>
              <a:ext uri="{FF2B5EF4-FFF2-40B4-BE49-F238E27FC236}">
                <a16:creationId xmlns:a16="http://schemas.microsoft.com/office/drawing/2014/main" id="{E7DC4D3A-BA15-E820-ADCC-FD43066E5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" y="2195513"/>
            <a:ext cx="30257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b="1"/>
              <a:t>DELETE clause</a:t>
            </a:r>
          </a:p>
        </p:txBody>
      </p:sp>
      <p:pic>
        <p:nvPicPr>
          <p:cNvPr id="50178" name="Picture 2">
            <a:extLst>
              <a:ext uri="{FF2B5EF4-FFF2-40B4-BE49-F238E27FC236}">
                <a16:creationId xmlns:a16="http://schemas.microsoft.com/office/drawing/2014/main" id="{86BEF2D6-3D1B-E6E5-3EE4-828094DDA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2790825"/>
            <a:ext cx="6777038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0179" name="Picture 3">
            <a:extLst>
              <a:ext uri="{FF2B5EF4-FFF2-40B4-BE49-F238E27FC236}">
                <a16:creationId xmlns:a16="http://schemas.microsoft.com/office/drawing/2014/main" id="{7794A611-37C7-BED0-00E2-AF98CC9C7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5373688"/>
            <a:ext cx="5224463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9" name="8 CuadroTexto">
            <a:extLst>
              <a:ext uri="{FF2B5EF4-FFF2-40B4-BE49-F238E27FC236}">
                <a16:creationId xmlns:a16="http://schemas.microsoft.com/office/drawing/2014/main" id="{6D8009FA-4B54-289B-2559-CC63C8203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4787900"/>
            <a:ext cx="21209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b="1"/>
              <a:t>Paginación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E65559AF-DD4B-9E75-EC52-A46C710D4F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AR" dirty="0"/>
              <a:t>Consultas utilizando </a:t>
            </a:r>
            <a:r>
              <a:rPr lang="es-ES" altLang="es-AR" dirty="0" err="1"/>
              <a:t>Criteria</a:t>
            </a:r>
            <a:endParaRPr lang="es-ES" altLang="es-AR" dirty="0"/>
          </a:p>
        </p:txBody>
      </p:sp>
      <p:sp>
        <p:nvSpPr>
          <p:cNvPr id="2" name="1 CuadroTexto">
            <a:extLst>
              <a:ext uri="{FF2B5EF4-FFF2-40B4-BE49-F238E27FC236}">
                <a16:creationId xmlns:a16="http://schemas.microsoft.com/office/drawing/2014/main" id="{9448A458-1ED2-F11B-0BF6-4164EFD7B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" y="2124075"/>
            <a:ext cx="44815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b="1"/>
              <a:t>Análogo a FROM clause</a:t>
            </a:r>
          </a:p>
        </p:txBody>
      </p:sp>
      <p:sp>
        <p:nvSpPr>
          <p:cNvPr id="9" name="8 CuadroTexto">
            <a:extLst>
              <a:ext uri="{FF2B5EF4-FFF2-40B4-BE49-F238E27FC236}">
                <a16:creationId xmlns:a16="http://schemas.microsoft.com/office/drawing/2014/main" id="{CF4D2044-6908-019E-B4F8-6CA128CDC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" y="3971925"/>
            <a:ext cx="2511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b="1"/>
              <a:t>Restricciones</a:t>
            </a:r>
          </a:p>
        </p:txBody>
      </p:sp>
      <p:pic>
        <p:nvPicPr>
          <p:cNvPr id="51202" name="Picture 2">
            <a:extLst>
              <a:ext uri="{FF2B5EF4-FFF2-40B4-BE49-F238E27FC236}">
                <a16:creationId xmlns:a16="http://schemas.microsoft.com/office/drawing/2014/main" id="{1C76D69E-12C0-A6ED-5EE8-A2EDC9C62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2708275"/>
            <a:ext cx="73834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1203" name="Picture 3">
            <a:extLst>
              <a:ext uri="{FF2B5EF4-FFF2-40B4-BE49-F238E27FC236}">
                <a16:creationId xmlns:a16="http://schemas.microsoft.com/office/drawing/2014/main" id="{FE034953-601F-9E5C-6C3E-21301A950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4576763"/>
            <a:ext cx="7235825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A8C307F0-75A2-B0C5-A1F8-6BE335B407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AR" dirty="0"/>
              <a:t>Consultas utilizando </a:t>
            </a:r>
            <a:r>
              <a:rPr lang="es-ES" altLang="es-AR" dirty="0" err="1"/>
              <a:t>Criteria</a:t>
            </a:r>
            <a:endParaRPr lang="es-ES" altLang="es-AR" dirty="0"/>
          </a:p>
        </p:txBody>
      </p:sp>
      <p:sp>
        <p:nvSpPr>
          <p:cNvPr id="9" name="8 CuadroTexto">
            <a:extLst>
              <a:ext uri="{FF2B5EF4-FFF2-40B4-BE49-F238E27FC236}">
                <a16:creationId xmlns:a16="http://schemas.microsoft.com/office/drawing/2014/main" id="{C3DA1BCC-AA1E-7D5F-B0FA-5500DB333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" y="2060575"/>
            <a:ext cx="25114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b="1"/>
              <a:t>Restricciones</a:t>
            </a:r>
          </a:p>
        </p:txBody>
      </p:sp>
      <p:pic>
        <p:nvPicPr>
          <p:cNvPr id="52226" name="Picture 2">
            <a:extLst>
              <a:ext uri="{FF2B5EF4-FFF2-40B4-BE49-F238E27FC236}">
                <a16:creationId xmlns:a16="http://schemas.microsoft.com/office/drawing/2014/main" id="{B56B6218-5E91-BA42-9C39-A7CDC1B79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2646363"/>
            <a:ext cx="7497763" cy="401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30346D89-F6C6-4FD6-659F-CE27ECF07B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AR" dirty="0"/>
              <a:t>Consultas utilizando </a:t>
            </a:r>
            <a:r>
              <a:rPr lang="es-ES" altLang="es-AR" dirty="0" err="1"/>
              <a:t>Criteria</a:t>
            </a:r>
            <a:endParaRPr lang="es-ES" altLang="es-AR" dirty="0"/>
          </a:p>
        </p:txBody>
      </p:sp>
      <p:sp>
        <p:nvSpPr>
          <p:cNvPr id="9" name="8 CuadroTexto">
            <a:extLst>
              <a:ext uri="{FF2B5EF4-FFF2-40B4-BE49-F238E27FC236}">
                <a16:creationId xmlns:a16="http://schemas.microsoft.com/office/drawing/2014/main" id="{5A4C9D55-496C-7DC8-0805-9C0CDC9E2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" y="5141913"/>
            <a:ext cx="2120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b="1"/>
              <a:t>Paginación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B697AE2-31E9-06E7-7BAF-263109848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670550"/>
            <a:ext cx="64119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3251" name="Picture 3">
            <a:extLst>
              <a:ext uri="{FF2B5EF4-FFF2-40B4-BE49-F238E27FC236}">
                <a16:creationId xmlns:a16="http://schemas.microsoft.com/office/drawing/2014/main" id="{F9A3CCFD-85AC-F977-3E1B-DF33D6FE9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2339975"/>
            <a:ext cx="5486400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" name="6 CuadroTexto">
            <a:extLst>
              <a:ext uri="{FF2B5EF4-FFF2-40B4-BE49-F238E27FC236}">
                <a16:creationId xmlns:a16="http://schemas.microsoft.com/office/drawing/2014/main" id="{99884FAB-753F-7444-C367-952351937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790700"/>
            <a:ext cx="27368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b="1"/>
              <a:t>Ordenamiento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8F1B4807-3DB8-B511-2983-FE58778F7F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AR" dirty="0" err="1"/>
              <a:t>Session</a:t>
            </a:r>
            <a:r>
              <a:rPr lang="es-ES" altLang="es-AR" dirty="0"/>
              <a:t> – métodos</a:t>
            </a:r>
          </a:p>
        </p:txBody>
      </p:sp>
      <p:sp>
        <p:nvSpPr>
          <p:cNvPr id="78851" name="2 CuadroTexto">
            <a:extLst>
              <a:ext uri="{FF2B5EF4-FFF2-40B4-BE49-F238E27FC236}">
                <a16:creationId xmlns:a16="http://schemas.microsoft.com/office/drawing/2014/main" id="{D989DDCA-2375-E44B-71EA-297124851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1844675"/>
            <a:ext cx="80645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s-AR" altLang="es-AR" sz="2400" b="1"/>
              <a:t>get </a:t>
            </a:r>
            <a:r>
              <a:rPr lang="es-AR" altLang="es-AR" sz="2400" i="1"/>
              <a:t>(Class </a:t>
            </a:r>
            <a:r>
              <a:rPr lang="es-AR" altLang="es-AR" sz="2400"/>
              <a:t>clazz</a:t>
            </a:r>
            <a:r>
              <a:rPr lang="es-AR" altLang="es-AR" sz="2400" i="1"/>
              <a:t>, Serializable</a:t>
            </a:r>
            <a:r>
              <a:rPr lang="es-AR" altLang="es-AR" sz="2400" b="1"/>
              <a:t> </a:t>
            </a:r>
            <a:r>
              <a:rPr lang="es-AR" altLang="es-AR" sz="2400"/>
              <a:t>id</a:t>
            </a:r>
            <a:r>
              <a:rPr lang="es-AR" altLang="es-AR" sz="2400" i="1"/>
              <a:t>)</a:t>
            </a:r>
          </a:p>
          <a:p>
            <a:pPr lvl="1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s-AR" altLang="es-AR" sz="2000"/>
              <a:t>Recupera una instancia de la base de datos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s-AR" altLang="es-AR" sz="2400" b="1"/>
              <a:t>save</a:t>
            </a:r>
            <a:r>
              <a:rPr lang="es-AR" altLang="es-AR" sz="2400" i="1"/>
              <a:t> (Object </a:t>
            </a:r>
            <a:r>
              <a:rPr lang="es-AR" altLang="es-AR" sz="2400"/>
              <a:t>object</a:t>
            </a:r>
            <a:r>
              <a:rPr lang="es-AR" altLang="es-AR" sz="2400" i="1"/>
              <a:t>) </a:t>
            </a:r>
          </a:p>
          <a:p>
            <a:pPr lvl="1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s-AR" altLang="es-AR" sz="2000"/>
              <a:t>Persiste una instancia en la base de datos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s-AR" altLang="es-AR" sz="2400" b="1"/>
              <a:t>update</a:t>
            </a:r>
            <a:r>
              <a:rPr lang="es-AR" altLang="es-AR" sz="2400" i="1"/>
              <a:t> (Object </a:t>
            </a:r>
            <a:r>
              <a:rPr lang="es-AR" altLang="es-AR" sz="2400"/>
              <a:t>object</a:t>
            </a:r>
            <a:r>
              <a:rPr lang="es-AR" altLang="es-AR" sz="2400" i="1"/>
              <a:t>) </a:t>
            </a:r>
          </a:p>
          <a:p>
            <a:pPr lvl="1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s-AR" altLang="es-AR" sz="2000"/>
              <a:t>Actualiza una instancia </a:t>
            </a:r>
            <a:r>
              <a:rPr lang="es-AR" altLang="es-AR" sz="2000" b="1"/>
              <a:t>de</a:t>
            </a:r>
            <a:r>
              <a:rPr lang="es-AR" altLang="es-AR" sz="2000"/>
              <a:t> la base de datos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s-AR" altLang="es-AR" sz="2400" b="1"/>
              <a:t>saveOrUpdate </a:t>
            </a:r>
            <a:r>
              <a:rPr lang="es-AR" altLang="es-AR" sz="2400"/>
              <a:t>(Object</a:t>
            </a:r>
            <a:r>
              <a:rPr lang="es-AR" altLang="es-AR" sz="2400" i="1"/>
              <a:t> </a:t>
            </a:r>
            <a:r>
              <a:rPr lang="es-AR" altLang="es-AR" sz="2400"/>
              <a:t>object</a:t>
            </a:r>
            <a:r>
              <a:rPr lang="es-AR" altLang="es-AR" sz="2400" i="1"/>
              <a:t>)</a:t>
            </a:r>
          </a:p>
          <a:p>
            <a:pPr lvl="1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s-AR" altLang="es-AR" sz="2000"/>
              <a:t>Crea o actualiza una instancia de la base de datos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s-AR" altLang="es-AR" sz="2400" b="1"/>
              <a:t>delete</a:t>
            </a:r>
            <a:r>
              <a:rPr lang="es-AR" altLang="es-AR" sz="2400"/>
              <a:t> (</a:t>
            </a:r>
            <a:r>
              <a:rPr lang="es-AR" altLang="es-AR" sz="2400" i="1"/>
              <a:t>Object</a:t>
            </a:r>
            <a:r>
              <a:rPr lang="es-AR" altLang="es-AR" sz="2400"/>
              <a:t> object)</a:t>
            </a:r>
          </a:p>
          <a:p>
            <a:pPr lvl="1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s-AR" altLang="es-AR" sz="2000"/>
              <a:t>Elimina una instancia de la base de datos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s-AR" altLang="es-AR" sz="2400" b="1"/>
              <a:t>flush </a:t>
            </a:r>
            <a:r>
              <a:rPr lang="es-AR" altLang="es-AR" sz="2400"/>
              <a:t>() </a:t>
            </a:r>
          </a:p>
          <a:p>
            <a:pPr lvl="1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s-AR" altLang="es-AR" sz="2000"/>
              <a:t>Persiste los cambios en la base de datos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s-AR" altLang="es-AR" sz="2400" b="1"/>
              <a:t>close </a:t>
            </a:r>
            <a:r>
              <a:rPr lang="es-AR" altLang="es-AR" sz="2400"/>
              <a:t>() </a:t>
            </a:r>
          </a:p>
          <a:p>
            <a:pPr lvl="1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s-AR" altLang="es-AR" sz="2000"/>
              <a:t>Cierra la sesión con la base de datos</a:t>
            </a:r>
          </a:p>
        </p:txBody>
      </p:sp>
    </p:spTree>
  </p:cSld>
  <p:clrMapOvr>
    <a:masterClrMapping/>
  </p:clrMapOvr>
  <p:transition spd="slow"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>
            <a:extLst>
              <a:ext uri="{FF2B5EF4-FFF2-40B4-BE49-F238E27FC236}">
                <a16:creationId xmlns:a16="http://schemas.microsoft.com/office/drawing/2014/main" id="{F9540985-D849-CB2C-DE03-6BDA187CF2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AR" dirty="0"/>
              <a:t>¿Por qué un ORM?</a:t>
            </a: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FA023528-BE1E-473B-F03A-CF0A95A2FD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s-ES_tradnl" altLang="es-AR" dirty="0">
                <a:latin typeface="Arial" panose="020B0604020202020204" pitchFamily="34" charset="0"/>
                <a:cs typeface="Arial" panose="020B0604020202020204" pitchFamily="34" charset="0"/>
              </a:rPr>
              <a:t>Permite una mayor abstracción al trabajar con BDR y OO.</a:t>
            </a:r>
          </a:p>
          <a:p>
            <a:pPr algn="just" eaLnBrk="1" hangingPunct="1"/>
            <a:r>
              <a:rPr lang="es-ES_tradnl" altLang="es-AR" dirty="0">
                <a:latin typeface="Arial" panose="020B0604020202020204" pitchFamily="34" charset="0"/>
                <a:cs typeface="Arial" panose="020B0604020202020204" pitchFamily="34" charset="0"/>
              </a:rPr>
              <a:t>Facilita el trabajo del programador para generar consultas, y traer de la base de datos grafos completos de objetos.</a:t>
            </a:r>
          </a:p>
          <a:p>
            <a:pPr algn="just" eaLnBrk="1" hangingPunct="1"/>
            <a:r>
              <a:rPr lang="es-ES_tradnl" altLang="es-AR" dirty="0">
                <a:latin typeface="Arial" panose="020B0604020202020204" pitchFamily="34" charset="0"/>
                <a:cs typeface="Arial" panose="020B0604020202020204" pitchFamily="34" charset="0"/>
              </a:rPr>
              <a:t>Al ser librerías de fabricante u open </a:t>
            </a:r>
            <a:r>
              <a:rPr lang="es-ES_tradnl" altLang="es-AR" dirty="0" err="1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ES_tradnl" altLang="es-AR" dirty="0">
                <a:latin typeface="Arial" panose="020B0604020202020204" pitchFamily="34" charset="0"/>
                <a:cs typeface="Arial" panose="020B0604020202020204" pitchFamily="34" charset="0"/>
              </a:rPr>
              <a:t>, son código probado y agiliza el desarrollo de la capa de acceso a datos.</a:t>
            </a:r>
            <a:endParaRPr lang="es-ES" altLang="es-AR" dirty="0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>
            <a:extLst>
              <a:ext uri="{FF2B5EF4-FFF2-40B4-BE49-F238E27FC236}">
                <a16:creationId xmlns:a16="http://schemas.microsoft.com/office/drawing/2014/main" id="{6B8E8392-85A7-7416-203E-87C67E81C2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AR" dirty="0"/>
              <a:t>Ventajas</a:t>
            </a: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6E88CE4D-2F5F-4736-56EB-088B955AD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837113"/>
          </a:xfrm>
        </p:spPr>
        <p:txBody>
          <a:bodyPr>
            <a:normAutofit fontScale="92500" lnSpcReduction="20000"/>
          </a:bodyPr>
          <a:lstStyle/>
          <a:p>
            <a:pPr algn="just" eaLnBrk="1" hangingPunct="1"/>
            <a:r>
              <a:rPr lang="es-ES_tradnl" altLang="es-AR" dirty="0">
                <a:latin typeface="Arial" panose="020B0604020202020204" pitchFamily="34" charset="0"/>
                <a:cs typeface="Arial" panose="020B0604020202020204" pitchFamily="34" charset="0"/>
              </a:rPr>
              <a:t>El programador casi no interactúa con la base de datos directamente.</a:t>
            </a:r>
          </a:p>
          <a:p>
            <a:pPr algn="just" eaLnBrk="1" hangingPunct="1"/>
            <a:r>
              <a:rPr lang="es-ES_tradnl" altLang="es-AR" dirty="0">
                <a:latin typeface="Arial" panose="020B0604020202020204" pitchFamily="34" charset="0"/>
                <a:cs typeface="Arial" panose="020B0604020202020204" pitchFamily="34" charset="0"/>
              </a:rPr>
              <a:t>Abstracción: el programador no necesita saber a qué base de datos se van a persistir los objetos.</a:t>
            </a:r>
          </a:p>
          <a:p>
            <a:pPr algn="just" eaLnBrk="1" hangingPunct="1"/>
            <a:r>
              <a:rPr lang="es-ES_tradnl" altLang="es-AR" dirty="0">
                <a:latin typeface="Arial" panose="020B0604020202020204" pitchFamily="34" charset="0"/>
                <a:cs typeface="Arial" panose="020B0604020202020204" pitchFamily="34" charset="0"/>
              </a:rPr>
              <a:t>Flexibilidad: todos los </a:t>
            </a:r>
            <a:r>
              <a:rPr lang="es-ES_tradnl" altLang="es-AR" dirty="0" err="1">
                <a:latin typeface="Arial" panose="020B0604020202020204" pitchFamily="34" charset="0"/>
                <a:cs typeface="Arial" panose="020B0604020202020204" pitchFamily="34" charset="0"/>
              </a:rPr>
              <a:t>ORMs</a:t>
            </a:r>
            <a:r>
              <a:rPr lang="es-ES_tradnl" altLang="es-AR" dirty="0">
                <a:latin typeface="Arial" panose="020B0604020202020204" pitchFamily="34" charset="0"/>
                <a:cs typeface="Arial" panose="020B0604020202020204" pitchFamily="34" charset="0"/>
              </a:rPr>
              <a:t> traen diferentes “</a:t>
            </a:r>
            <a:r>
              <a:rPr lang="es-ES_tradnl" altLang="es-AR" dirty="0" err="1">
                <a:latin typeface="Arial" panose="020B0604020202020204" pitchFamily="34" charset="0"/>
                <a:cs typeface="Arial" panose="020B0604020202020204" pitchFamily="34" charset="0"/>
              </a:rPr>
              <a:t>providers</a:t>
            </a:r>
            <a:r>
              <a:rPr lang="es-ES_tradnl" altLang="es-AR" dirty="0">
                <a:latin typeface="Arial" panose="020B0604020202020204" pitchFamily="34" charset="0"/>
                <a:cs typeface="Arial" panose="020B0604020202020204" pitchFamily="34" charset="0"/>
              </a:rPr>
              <a:t>” de bases de datos.</a:t>
            </a:r>
          </a:p>
          <a:p>
            <a:pPr algn="just" eaLnBrk="1" hangingPunct="1"/>
            <a:r>
              <a:rPr lang="es-ES_tradnl" altLang="es-AR" dirty="0">
                <a:latin typeface="Arial" panose="020B0604020202020204" pitchFamily="34" charset="0"/>
                <a:cs typeface="Arial" panose="020B0604020202020204" pitchFamily="34" charset="0"/>
              </a:rPr>
              <a:t> Seguridad: los </a:t>
            </a:r>
            <a:r>
              <a:rPr lang="es-ES_tradnl" altLang="es-AR" dirty="0" err="1">
                <a:latin typeface="Arial" panose="020B0604020202020204" pitchFamily="34" charset="0"/>
                <a:cs typeface="Arial" panose="020B0604020202020204" pitchFamily="34" charset="0"/>
              </a:rPr>
              <a:t>ORMs</a:t>
            </a:r>
            <a:r>
              <a:rPr lang="es-ES_tradnl" altLang="es-AR" dirty="0">
                <a:latin typeface="Arial" panose="020B0604020202020204" pitchFamily="34" charset="0"/>
                <a:cs typeface="Arial" panose="020B0604020202020204" pitchFamily="34" charset="0"/>
              </a:rPr>
              <a:t> se programan bajo buenas prácticas de codificación.</a:t>
            </a:r>
          </a:p>
          <a:p>
            <a:pPr algn="just" eaLnBrk="1" hangingPunct="1"/>
            <a:r>
              <a:rPr lang="es-ES_tradnl" altLang="es-AR" dirty="0">
                <a:latin typeface="Arial" panose="020B0604020202020204" pitchFamily="34" charset="0"/>
                <a:cs typeface="Arial" panose="020B0604020202020204" pitchFamily="34" charset="0"/>
              </a:rPr>
              <a:t>Cross-</a:t>
            </a:r>
            <a:r>
              <a:rPr lang="es-ES_tradnl" altLang="es-AR" dirty="0" err="1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r>
              <a:rPr lang="es-ES_tradnl" altLang="es-AR" dirty="0">
                <a:latin typeface="Arial" panose="020B0604020202020204" pitchFamily="34" charset="0"/>
                <a:cs typeface="Arial" panose="020B0604020202020204" pitchFamily="34" charset="0"/>
              </a:rPr>
              <a:t>: los </a:t>
            </a:r>
            <a:r>
              <a:rPr lang="es-ES_tradnl" altLang="es-AR" dirty="0" err="1">
                <a:latin typeface="Arial" panose="020B0604020202020204" pitchFamily="34" charset="0"/>
                <a:cs typeface="Arial" panose="020B0604020202020204" pitchFamily="34" charset="0"/>
              </a:rPr>
              <a:t>ORMs</a:t>
            </a:r>
            <a:r>
              <a:rPr lang="es-ES_tradnl" altLang="es-AR" dirty="0">
                <a:latin typeface="Arial" panose="020B0604020202020204" pitchFamily="34" charset="0"/>
                <a:cs typeface="Arial" panose="020B0604020202020204" pitchFamily="34" charset="0"/>
              </a:rPr>
              <a:t> más difundidos tienen ya implementaciones en las plataformas más conocidas (Linux, Windows, Mac…)</a:t>
            </a:r>
            <a:endParaRPr lang="es-ES" altLang="es-AR" dirty="0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>
            <a:extLst>
              <a:ext uri="{FF2B5EF4-FFF2-40B4-BE49-F238E27FC236}">
                <a16:creationId xmlns:a16="http://schemas.microsoft.com/office/drawing/2014/main" id="{B7ABC07F-4245-F032-13AF-18C0C7B90D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AR" dirty="0"/>
              <a:t>Desventajas</a:t>
            </a: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F18EB8A5-B163-9603-E95C-536E7028AB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837113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defRPr/>
            </a:pPr>
            <a:r>
              <a:rPr lang="es-ES_tradnl" altLang="es-AR" dirty="0">
                <a:latin typeface="Arial" panose="020B0604020202020204" pitchFamily="34" charset="0"/>
                <a:cs typeface="Arial" panose="020B0604020202020204" pitchFamily="34" charset="0"/>
              </a:rPr>
              <a:t>Consultas muy complejas, o con conversiones de datos en la selección, pueden no ser traducidas por algunos </a:t>
            </a:r>
            <a:r>
              <a:rPr lang="es-ES_tradnl" altLang="es-AR" dirty="0" err="1">
                <a:latin typeface="Arial" panose="020B0604020202020204" pitchFamily="34" charset="0"/>
                <a:cs typeface="Arial" panose="020B0604020202020204" pitchFamily="34" charset="0"/>
              </a:rPr>
              <a:t>ORMs</a:t>
            </a:r>
            <a:r>
              <a:rPr lang="es-ES_tradnl" altLang="es-A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eaLnBrk="1" hangingPunct="1">
              <a:defRPr/>
            </a:pPr>
            <a:r>
              <a:rPr lang="es-ES_tradnl" altLang="es-AR" dirty="0">
                <a:latin typeface="Arial" panose="020B0604020202020204" pitchFamily="34" charset="0"/>
                <a:cs typeface="Arial" panose="020B0604020202020204" pitchFamily="34" charset="0"/>
              </a:rPr>
              <a:t>Mal configurado, es un punto débil de performance.</a:t>
            </a:r>
          </a:p>
          <a:p>
            <a:pPr algn="just" eaLnBrk="1" hangingPunct="1">
              <a:defRPr/>
            </a:pPr>
            <a:r>
              <a:rPr lang="es-ES_tradnl" altLang="es-AR" dirty="0">
                <a:latin typeface="Arial" panose="020B0604020202020204" pitchFamily="34" charset="0"/>
                <a:cs typeface="Arial" panose="020B0604020202020204" pitchFamily="34" charset="0"/>
              </a:rPr>
              <a:t>A los DB managers no les gusta demasiado </a:t>
            </a:r>
            <a:r>
              <a:rPr lang="es-ES_tradnl" altLang="es-A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lang="es-ES_tradnl" altLang="es-A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defRPr/>
            </a:pPr>
            <a:r>
              <a:rPr lang="es-ES_tradnl" altLang="es-AR" dirty="0">
                <a:latin typeface="Arial" panose="020B0604020202020204" pitchFamily="34" charset="0"/>
                <a:cs typeface="Arial" panose="020B0604020202020204" pitchFamily="34" charset="0"/>
              </a:rPr>
              <a:t>Si bien están altamente optimizados, tienen su penalidad en performance frente a otros métodos de acceso a datos.</a:t>
            </a:r>
            <a:endParaRPr lang="es-ES" altLang="es-AR" dirty="0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>
            <a:extLst>
              <a:ext uri="{FF2B5EF4-FFF2-40B4-BE49-F238E27FC236}">
                <a16:creationId xmlns:a16="http://schemas.microsoft.com/office/drawing/2014/main" id="{E0EC9133-2DAC-6C1F-5466-B56E425034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AR" dirty="0"/>
              <a:t>Componentes básicos</a:t>
            </a:r>
          </a:p>
        </p:txBody>
      </p:sp>
      <p:sp>
        <p:nvSpPr>
          <p:cNvPr id="27651" name="Rectangle 5">
            <a:extLst>
              <a:ext uri="{FF2B5EF4-FFF2-40B4-BE49-F238E27FC236}">
                <a16:creationId xmlns:a16="http://schemas.microsoft.com/office/drawing/2014/main" id="{DDF7FF7D-E639-017E-C280-8FFA0CC1F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837113"/>
          </a:xfrm>
        </p:spPr>
        <p:txBody>
          <a:bodyPr/>
          <a:lstStyle/>
          <a:p>
            <a:pPr algn="just" eaLnBrk="1" hangingPunct="1"/>
            <a:r>
              <a:rPr lang="es-ES_tradnl" altLang="es-AR" dirty="0">
                <a:latin typeface="Arial" panose="020B0604020202020204" pitchFamily="34" charset="0"/>
                <a:cs typeface="Arial" panose="020B0604020202020204" pitchFamily="34" charset="0"/>
              </a:rPr>
              <a:t>Entidades (</a:t>
            </a:r>
            <a:r>
              <a:rPr lang="es-ES_tradnl" altLang="es-AR" dirty="0" err="1">
                <a:latin typeface="Arial" panose="020B0604020202020204" pitchFamily="34" charset="0"/>
                <a:cs typeface="Arial" panose="020B0604020202020204" pitchFamily="34" charset="0"/>
              </a:rPr>
              <a:t>entities</a:t>
            </a:r>
            <a:r>
              <a:rPr lang="es-ES_tradnl" altLang="es-AR" dirty="0">
                <a:latin typeface="Arial" panose="020B0604020202020204" pitchFamily="34" charset="0"/>
                <a:cs typeface="Arial" panose="020B0604020202020204" pitchFamily="34" charset="0"/>
              </a:rPr>
              <a:t>): son los objetos de nuestro modelo de datos, que son mapeados a tablas y relaciones en la BD relacional.</a:t>
            </a:r>
          </a:p>
          <a:p>
            <a:pPr algn="just" eaLnBrk="1" hangingPunct="1"/>
            <a:r>
              <a:rPr lang="es-ES_tradnl" altLang="es-AR" dirty="0">
                <a:latin typeface="Arial" panose="020B0604020202020204" pitchFamily="34" charset="0"/>
                <a:cs typeface="Arial" panose="020B0604020202020204" pitchFamily="34" charset="0"/>
              </a:rPr>
              <a:t>Contexto: es un objeto “pesado”, que se suele crear al inicio de nuestro programa, que nos permite administrar las consultas y persistencias.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>
            <a:extLst>
              <a:ext uri="{FF2B5EF4-FFF2-40B4-BE49-F238E27FC236}">
                <a16:creationId xmlns:a16="http://schemas.microsoft.com/office/drawing/2014/main" id="{85469234-64F2-17D9-C440-AED957142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AR" dirty="0"/>
              <a:t>Componentes opcionales</a:t>
            </a: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1218A12C-DAAA-81F6-A7B8-6C558067E0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905000"/>
            <a:ext cx="8713663" cy="4764360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defRPr/>
            </a:pPr>
            <a:r>
              <a:rPr lang="es-ES_tradnl" altLang="es-AR" dirty="0">
                <a:latin typeface="Arial" panose="020B0604020202020204" pitchFamily="34" charset="0"/>
                <a:cs typeface="Arial" panose="020B0604020202020204" pitchFamily="34" charset="0"/>
              </a:rPr>
              <a:t>Sesiones: Algunos contextos, como </a:t>
            </a:r>
            <a:r>
              <a:rPr lang="es-ES_tradnl" altLang="es-AR" dirty="0" err="1"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r>
              <a:rPr lang="es-ES_tradnl" altLang="es-AR" dirty="0">
                <a:latin typeface="Arial" panose="020B0604020202020204" pitchFamily="34" charset="0"/>
                <a:cs typeface="Arial" panose="020B0604020202020204" pitchFamily="34" charset="0"/>
              </a:rPr>
              <a:t>, generan “sesiones”, que son objetos livianos que permiten manejar la persistencia.</a:t>
            </a:r>
          </a:p>
          <a:p>
            <a:pPr algn="just" eaLnBrk="1" hangingPunct="1">
              <a:defRPr/>
            </a:pPr>
            <a:r>
              <a:rPr lang="es-ES_tradnl" altLang="es-AR" dirty="0">
                <a:latin typeface="Arial" panose="020B0604020202020204" pitchFamily="34" charset="0"/>
                <a:cs typeface="Arial" panose="020B0604020202020204" pitchFamily="34" charset="0"/>
              </a:rPr>
              <a:t>Archivos de configuración: algunos </a:t>
            </a:r>
            <a:r>
              <a:rPr lang="es-ES_tradnl" altLang="es-AR" dirty="0" err="1">
                <a:latin typeface="Arial" panose="020B0604020202020204" pitchFamily="34" charset="0"/>
                <a:cs typeface="Arial" panose="020B0604020202020204" pitchFamily="34" charset="0"/>
              </a:rPr>
              <a:t>ORMs</a:t>
            </a:r>
            <a:r>
              <a:rPr lang="es-ES_tradnl" altLang="es-AR" dirty="0">
                <a:latin typeface="Arial" panose="020B0604020202020204" pitchFamily="34" charset="0"/>
                <a:cs typeface="Arial" panose="020B0604020202020204" pitchFamily="34" charset="0"/>
              </a:rPr>
              <a:t> se valen de archivos de “mapeo”, donde se explicita la manera en la cual las entidades y sus relaciones se mapean a la BD.</a:t>
            </a:r>
          </a:p>
          <a:p>
            <a:pPr algn="just" eaLnBrk="1" hangingPunct="1">
              <a:defRPr/>
            </a:pPr>
            <a:r>
              <a:rPr lang="es-ES_tradnl" altLang="es-AR" dirty="0">
                <a:latin typeface="Arial" panose="020B0604020202020204" pitchFamily="34" charset="0"/>
                <a:cs typeface="Arial" panose="020B0604020202020204" pitchFamily="34" charset="0"/>
              </a:rPr>
              <a:t>Lenguajes de consulta: algunas librerías implementan sus propios lenguajes de consulta, para hacer </a:t>
            </a:r>
            <a:r>
              <a:rPr lang="es-ES_tradnl" altLang="es-AR" dirty="0" err="1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r>
              <a:rPr lang="es-ES_tradnl" altLang="es-AR" dirty="0">
                <a:latin typeface="Arial" panose="020B0604020202020204" pitchFamily="34" charset="0"/>
                <a:cs typeface="Arial" panose="020B0604020202020204" pitchFamily="34" charset="0"/>
              </a:rPr>
              <a:t> complejas contra la BD.</a:t>
            </a:r>
          </a:p>
          <a:p>
            <a:pPr algn="just" eaLnBrk="1" hangingPunct="1">
              <a:defRPr/>
            </a:pPr>
            <a:r>
              <a:rPr lang="es-ES_tradnl" altLang="es-AR" dirty="0">
                <a:latin typeface="Arial" panose="020B0604020202020204" pitchFamily="34" charset="0"/>
                <a:cs typeface="Arial" panose="020B0604020202020204" pitchFamily="34" charset="0"/>
              </a:rPr>
              <a:t>Generadores de BD: algunos </a:t>
            </a:r>
            <a:r>
              <a:rPr lang="es-ES_tradnl" altLang="es-AR" dirty="0" err="1">
                <a:latin typeface="Arial" panose="020B0604020202020204" pitchFamily="34" charset="0"/>
                <a:cs typeface="Arial" panose="020B0604020202020204" pitchFamily="34" charset="0"/>
              </a:rPr>
              <a:t>mapeadores</a:t>
            </a:r>
            <a:r>
              <a:rPr lang="es-ES_tradnl" altLang="es-AR" dirty="0">
                <a:latin typeface="Arial" panose="020B0604020202020204" pitchFamily="34" charset="0"/>
                <a:cs typeface="Arial" panose="020B0604020202020204" pitchFamily="34" charset="0"/>
              </a:rPr>
              <a:t> proveen un generador de base de datos.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>
            <a:extLst>
              <a:ext uri="{FF2B5EF4-FFF2-40B4-BE49-F238E27FC236}">
                <a16:creationId xmlns:a16="http://schemas.microsoft.com/office/drawing/2014/main" id="{1558FD15-84E2-0CA4-8EA8-DB0AD9BB9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AR" dirty="0"/>
              <a:t>Algunos </a:t>
            </a:r>
            <a:r>
              <a:rPr lang="es-ES" altLang="es-AR" dirty="0" err="1"/>
              <a:t>ORMs</a:t>
            </a:r>
            <a:endParaRPr lang="es-ES" altLang="es-AR" dirty="0"/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25ED74CF-9501-7E6F-C2D5-448C7710DD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AR" b="1" dirty="0"/>
              <a:t>(N)</a:t>
            </a:r>
            <a:r>
              <a:rPr lang="es-ES" altLang="es-AR" b="1" dirty="0" err="1"/>
              <a:t>Hibernate</a:t>
            </a:r>
            <a:r>
              <a:rPr lang="es-ES" altLang="es-AR" b="1" dirty="0"/>
              <a:t> (Java-C#)</a:t>
            </a:r>
          </a:p>
          <a:p>
            <a:pPr eaLnBrk="1" hangingPunct="1"/>
            <a:r>
              <a:rPr lang="es-ES" altLang="es-AR" b="1" dirty="0" err="1"/>
              <a:t>Entity</a:t>
            </a:r>
            <a:r>
              <a:rPr lang="es-ES" altLang="es-AR" b="1" dirty="0"/>
              <a:t> Framework (Core) (C#)</a:t>
            </a:r>
          </a:p>
          <a:p>
            <a:pPr eaLnBrk="1" hangingPunct="1"/>
            <a:r>
              <a:rPr lang="es-ES" altLang="es-AR" dirty="0"/>
              <a:t>Doctrine (PHP)</a:t>
            </a:r>
          </a:p>
          <a:p>
            <a:pPr eaLnBrk="1" hangingPunct="1"/>
            <a:r>
              <a:rPr lang="es-ES" altLang="es-AR" dirty="0" err="1"/>
              <a:t>Propel</a:t>
            </a:r>
            <a:r>
              <a:rPr lang="es-ES" altLang="es-AR" dirty="0"/>
              <a:t> (PHP)</a:t>
            </a:r>
          </a:p>
          <a:p>
            <a:pPr eaLnBrk="1" hangingPunct="1"/>
            <a:r>
              <a:rPr lang="es-ES" altLang="es-AR" dirty="0" err="1"/>
              <a:t>Peewee</a:t>
            </a:r>
            <a:r>
              <a:rPr lang="es-ES" altLang="es-AR" dirty="0"/>
              <a:t> (Python)</a:t>
            </a:r>
          </a:p>
          <a:p>
            <a:pPr eaLnBrk="1" hangingPunct="1"/>
            <a:r>
              <a:rPr lang="es-ES" altLang="es-AR" dirty="0"/>
              <a:t>Django (Python)</a:t>
            </a:r>
          </a:p>
          <a:p>
            <a:pPr eaLnBrk="1" hangingPunct="1"/>
            <a:r>
              <a:rPr lang="es-ES" altLang="es-AR" dirty="0"/>
              <a:t>Más…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s-ES" altLang="es-AR" dirty="0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theme/theme1.xml><?xml version="1.0" encoding="utf-8"?>
<a:theme xmlns:a="http://schemas.openxmlformats.org/drawingml/2006/main" name="Formación">
  <a:themeElements>
    <a:clrScheme name="Formación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CCFF"/>
      </a:accent1>
      <a:accent2>
        <a:srgbClr val="FFFF00"/>
      </a:accent2>
      <a:accent3>
        <a:srgbClr val="AAAAFF"/>
      </a:accent3>
      <a:accent4>
        <a:srgbClr val="DADADA"/>
      </a:accent4>
      <a:accent5>
        <a:srgbClr val="AAE2FF"/>
      </a:accent5>
      <a:accent6>
        <a:srgbClr val="E7E700"/>
      </a:accent6>
      <a:hlink>
        <a:srgbClr val="FF0033"/>
      </a:hlink>
      <a:folHlink>
        <a:srgbClr val="3366FF"/>
      </a:folHlink>
    </a:clrScheme>
    <a:fontScheme name="Formació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A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A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ormación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CCFF"/>
        </a:accent1>
        <a:accent2>
          <a:srgbClr val="FFFF00"/>
        </a:accent2>
        <a:accent3>
          <a:srgbClr val="AAAAFF"/>
        </a:accent3>
        <a:accent4>
          <a:srgbClr val="DADADA"/>
        </a:accent4>
        <a:accent5>
          <a:srgbClr val="AAE2FF"/>
        </a:accent5>
        <a:accent6>
          <a:srgbClr val="E7E700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rmación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00CC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B9B9"/>
        </a:accent6>
        <a:hlink>
          <a:srgbClr val="CC99FF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ación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ación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FFFF0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E7E700"/>
        </a:accent6>
        <a:hlink>
          <a:srgbClr val="6600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rmación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FFFF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E7E700"/>
        </a:accent6>
        <a:hlink>
          <a:srgbClr val="CC0000"/>
        </a:hlink>
        <a:folHlink>
          <a:srgbClr val="CC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4922</TotalTime>
  <Words>1543</Words>
  <Application>Microsoft Office PowerPoint</Application>
  <PresentationFormat>On-screen Show (4:3)</PresentationFormat>
  <Paragraphs>181</Paragraphs>
  <Slides>38</Slides>
  <Notes>25</Notes>
  <HiddenSlides>25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Times New Roman</vt:lpstr>
      <vt:lpstr>Arial</vt:lpstr>
      <vt:lpstr>Wingdings</vt:lpstr>
      <vt:lpstr>Arial Unicode MS</vt:lpstr>
      <vt:lpstr>Formación</vt:lpstr>
      <vt:lpstr>ORMs</vt:lpstr>
      <vt:lpstr>ER vs Objetos</vt:lpstr>
      <vt:lpstr>¿Qué es un ORM?</vt:lpstr>
      <vt:lpstr>¿Por qué un ORM?</vt:lpstr>
      <vt:lpstr>Ventajas</vt:lpstr>
      <vt:lpstr>Desventajas</vt:lpstr>
      <vt:lpstr>Componentes básicos</vt:lpstr>
      <vt:lpstr>Componentes opcionales</vt:lpstr>
      <vt:lpstr>Algunos ORMs</vt:lpstr>
      <vt:lpstr>Hibernate</vt:lpstr>
      <vt:lpstr>Entity Framework Core (EFCore)</vt:lpstr>
      <vt:lpstr>Ejemplo </vt:lpstr>
      <vt:lpstr>PowerPoint Presentation</vt:lpstr>
      <vt:lpstr>¿Qué es Hibernate?</vt:lpstr>
      <vt:lpstr>¿Qué es Hibernate?</vt:lpstr>
      <vt:lpstr>¿Qué es Hibernate?</vt:lpstr>
      <vt:lpstr>Arquitectura Hibernate</vt:lpstr>
      <vt:lpstr>Arquitectura Hibernate</vt:lpstr>
      <vt:lpstr>Configuración Hibernate</vt:lpstr>
      <vt:lpstr>Configuración Hibernate</vt:lpstr>
      <vt:lpstr>Ejemplo 1</vt:lpstr>
      <vt:lpstr>Ejemplo 1</vt:lpstr>
      <vt:lpstr>Ejemplo 2</vt:lpstr>
      <vt:lpstr>Ejemplo 2</vt:lpstr>
      <vt:lpstr>Ejemplo 2</vt:lpstr>
      <vt:lpstr>Comunicación con la BD</vt:lpstr>
      <vt:lpstr>Hibernate vs JDBC</vt:lpstr>
      <vt:lpstr>Hibernate vs JDBC</vt:lpstr>
      <vt:lpstr>Hibernate vs JDBC</vt:lpstr>
      <vt:lpstr>Consultas HQL (Hibernate Query Language)</vt:lpstr>
      <vt:lpstr>Consultas HQL (Hibernate Query Language)</vt:lpstr>
      <vt:lpstr>Consultas HQL (Hibernate Query Language)</vt:lpstr>
      <vt:lpstr>Consultas HQL (Hibernate Query Language)</vt:lpstr>
      <vt:lpstr>Consultas HQL (Hibernate Query Language)</vt:lpstr>
      <vt:lpstr>Consultas utilizando Criteria</vt:lpstr>
      <vt:lpstr>Consultas utilizando Criteria</vt:lpstr>
      <vt:lpstr>Consultas utilizando Criteria</vt:lpstr>
      <vt:lpstr>Session – métodos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joaquin.vietto</dc:creator>
  <cp:lastModifiedBy>Agustin M. Catellani</cp:lastModifiedBy>
  <cp:revision>66</cp:revision>
  <cp:lastPrinted>1601-01-01T00:00:00Z</cp:lastPrinted>
  <dcterms:created xsi:type="dcterms:W3CDTF">1601-01-01T00:00:00Z</dcterms:created>
  <dcterms:modified xsi:type="dcterms:W3CDTF">2023-09-22T18:35:03Z</dcterms:modified>
</cp:coreProperties>
</file>