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1C7C25-E1CC-4768-B075-9C03CA49A3FA}">
  <a:tblStyle styleId="{F31C7C25-E1CC-4768-B075-9C03CA49A3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verag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0110704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0110704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our testing included our own use cases we thought the system would go through on an average sitting or usage and ensuring that the system can handle multiple inputs from different machines. From there, we did a trial run with NCCNP and hopefully we will find some features that would be </a:t>
            </a:r>
            <a:r>
              <a:rPr lang="en" sz="1400"/>
              <a:t>desirable</a:t>
            </a:r>
            <a:r>
              <a:rPr lang="en" sz="1400"/>
              <a:t> in the final program and any other bugs and changes that stem from that. Hopefully, more feedback from NCCNP and the nonprofits will help us improve the system and make this program last.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0110704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0110704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0110704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0110704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00eb4813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00eb4813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00eb4813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00eb4813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00eb4813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00eb4813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00eb4813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00eb4813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Nonprofit rep. Takes the survey via surveyMonkey to which the NCCNP employee will export the responses and upload the responses into the review page created by us. From there, the NCCNP employee would select what page they want to update from, “recommend,  goals, or action steps” which would be located next to the new survey on the first page. From there, the NCCNP Employee does their responses and any other employee would also be able to upload and save and export as a PDF from our program and send it to the nonprofit.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00eb4813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0eb4813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0eb4813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0eb4813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0110704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0110704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01107046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01107046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400"/>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NCCNP Survey Web Application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Audrey Bunn, Eve Neal, Kyle Dove, Steven Tucker, Kevin Todd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Testing efforts:</a:t>
            </a:r>
            <a:endParaRPr/>
          </a:p>
          <a:p>
            <a:pPr indent="-317500" lvl="1" marL="914400" rtl="0" algn="l">
              <a:spcBef>
                <a:spcPts val="0"/>
              </a:spcBef>
              <a:spcAft>
                <a:spcPts val="0"/>
              </a:spcAft>
              <a:buSzPts val="1400"/>
              <a:buChar char="○"/>
            </a:pPr>
            <a:r>
              <a:rPr lang="en"/>
              <a:t>Thoroughly tested use cases from process start to finish</a:t>
            </a:r>
            <a:endParaRPr/>
          </a:p>
          <a:p>
            <a:pPr indent="-317500" lvl="1" marL="914400" rtl="0" algn="l">
              <a:spcBef>
                <a:spcPts val="0"/>
              </a:spcBef>
              <a:spcAft>
                <a:spcPts val="0"/>
              </a:spcAft>
              <a:buSzPts val="1400"/>
              <a:buChar char="○"/>
            </a:pPr>
            <a:r>
              <a:rPr lang="en"/>
              <a:t>NCCNP employees’ trial run</a:t>
            </a:r>
            <a:endParaRPr/>
          </a:p>
          <a:p>
            <a:pPr indent="-342900" lvl="0" marL="457200" rtl="0" algn="l">
              <a:spcBef>
                <a:spcPts val="0"/>
              </a:spcBef>
              <a:spcAft>
                <a:spcPts val="0"/>
              </a:spcAft>
              <a:buSzPts val="1800"/>
              <a:buChar char="●"/>
            </a:pPr>
            <a:r>
              <a:rPr lang="en"/>
              <a:t>Desired outcomes:</a:t>
            </a:r>
            <a:endParaRPr/>
          </a:p>
          <a:p>
            <a:pPr indent="-317500" lvl="1" marL="914400" rtl="0" algn="l">
              <a:spcBef>
                <a:spcPts val="0"/>
              </a:spcBef>
              <a:spcAft>
                <a:spcPts val="0"/>
              </a:spcAft>
              <a:buSzPts val="1400"/>
              <a:buChar char="○"/>
            </a:pPr>
            <a:r>
              <a:rPr lang="en"/>
              <a:t>Find bugs and styling issues</a:t>
            </a:r>
            <a:endParaRPr/>
          </a:p>
          <a:p>
            <a:pPr indent="-317500" lvl="1" marL="914400" rtl="0" algn="l">
              <a:spcBef>
                <a:spcPts val="0"/>
              </a:spcBef>
              <a:spcAft>
                <a:spcPts val="0"/>
              </a:spcAft>
              <a:buSzPts val="1400"/>
              <a:buChar char="○"/>
            </a:pPr>
            <a:r>
              <a:rPr lang="en"/>
              <a:t>Identify new desired features</a:t>
            </a:r>
            <a:endParaRPr/>
          </a:p>
          <a:p>
            <a:pPr indent="-317500" lvl="1" marL="914400" rtl="0" algn="l">
              <a:spcBef>
                <a:spcPts val="0"/>
              </a:spcBef>
              <a:spcAft>
                <a:spcPts val="0"/>
              </a:spcAft>
              <a:buSzPts val="1400"/>
              <a:buChar char="○"/>
            </a:pPr>
            <a:r>
              <a:rPr lang="en"/>
              <a:t>Improve </a:t>
            </a:r>
            <a:r>
              <a:rPr lang="en"/>
              <a:t>undesirable or imperfect</a:t>
            </a:r>
            <a:r>
              <a:rPr lang="en"/>
              <a:t> features</a:t>
            </a:r>
            <a:endParaRPr/>
          </a:p>
          <a:p>
            <a:pPr indent="-317500" lvl="1" marL="914400" rtl="0" algn="l">
              <a:spcBef>
                <a:spcPts val="0"/>
              </a:spcBef>
              <a:spcAft>
                <a:spcPts val="0"/>
              </a:spcAft>
              <a:buSzPts val="1400"/>
              <a:buChar char="○"/>
            </a:pPr>
            <a:r>
              <a:rPr lang="en"/>
              <a:t>Receive feedback from NCCNP and nonprofits about the new capacity building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Goals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Transfer files to NCCNP’s server for hosting</a:t>
            </a:r>
            <a:endParaRPr/>
          </a:p>
          <a:p>
            <a:pPr indent="-342900" lvl="0" marL="457200" rtl="0" algn="l">
              <a:spcBef>
                <a:spcPts val="0"/>
              </a:spcBef>
              <a:spcAft>
                <a:spcPts val="0"/>
              </a:spcAft>
              <a:buSzPts val="1800"/>
              <a:buChar char="●"/>
            </a:pPr>
            <a:r>
              <a:rPr lang="en"/>
              <a:t>Improve the application with desired new features like:</a:t>
            </a:r>
            <a:endParaRPr/>
          </a:p>
          <a:p>
            <a:pPr indent="-317500" lvl="1" marL="914400" rtl="0" algn="l">
              <a:spcBef>
                <a:spcPts val="0"/>
              </a:spcBef>
              <a:spcAft>
                <a:spcPts val="0"/>
              </a:spcAft>
              <a:buSzPts val="1400"/>
              <a:buChar char="○"/>
            </a:pPr>
            <a:r>
              <a:rPr lang="en"/>
              <a:t>Deleting erroneous user entries</a:t>
            </a:r>
            <a:endParaRPr/>
          </a:p>
          <a:p>
            <a:pPr indent="-317500" lvl="1" marL="914400" rtl="0" algn="l">
              <a:spcBef>
                <a:spcPts val="0"/>
              </a:spcBef>
              <a:spcAft>
                <a:spcPts val="0"/>
              </a:spcAft>
              <a:buSzPts val="1400"/>
              <a:buChar char="○"/>
            </a:pPr>
            <a:r>
              <a:rPr lang="en"/>
              <a:t>Deleting old surveys</a:t>
            </a:r>
            <a:endParaRPr/>
          </a:p>
          <a:p>
            <a:pPr indent="-317500" lvl="1" marL="914400" rtl="0" algn="l">
              <a:spcBef>
                <a:spcPts val="0"/>
              </a:spcBef>
              <a:spcAft>
                <a:spcPts val="0"/>
              </a:spcAft>
              <a:buSzPts val="1400"/>
              <a:buChar char="○"/>
            </a:pPr>
            <a:r>
              <a:rPr lang="en"/>
              <a:t>Improve user experience if needed</a:t>
            </a:r>
            <a:endParaRPr/>
          </a:p>
          <a:p>
            <a:pPr indent="-342900" lvl="0" marL="457200" rtl="0" algn="l">
              <a:spcBef>
                <a:spcPts val="0"/>
              </a:spcBef>
              <a:spcAft>
                <a:spcPts val="0"/>
              </a:spcAft>
              <a:buSzPts val="1800"/>
              <a:buChar char="●"/>
            </a:pPr>
            <a:r>
              <a:rPr lang="en"/>
              <a:t>Remain available to fix issues </a:t>
            </a:r>
            <a:endParaRPr/>
          </a:p>
          <a:p>
            <a:pPr indent="-342900" lvl="0" marL="457200" rtl="0" algn="l">
              <a:spcBef>
                <a:spcPts val="0"/>
              </a:spcBef>
              <a:spcAft>
                <a:spcPts val="0"/>
              </a:spcAft>
              <a:buSzPts val="1800"/>
              <a:buChar char="●"/>
            </a:pPr>
            <a:r>
              <a:rPr lang="en"/>
              <a:t>Prepare the code to be shared with the next UNCW group if needed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To create a technological tool for the NCCNP to use to streamline survey assessment communication regarding </a:t>
            </a:r>
            <a:r>
              <a:rPr lang="en"/>
              <a:t>recommendations</a:t>
            </a:r>
            <a:r>
              <a:rPr lang="en"/>
              <a:t>, goals, action steps, and outcomes.  This tool must be setup to align </a:t>
            </a:r>
            <a:r>
              <a:rPr lang="en"/>
              <a:t>nonprofits</a:t>
            </a:r>
            <a:r>
              <a:rPr lang="en"/>
              <a:t> with the ten steps and the </a:t>
            </a:r>
            <a:r>
              <a:rPr lang="en"/>
              <a:t>twelve</a:t>
            </a:r>
            <a:r>
              <a:rPr lang="en"/>
              <a:t> </a:t>
            </a:r>
            <a:r>
              <a:rPr lang="en"/>
              <a:t>principles</a:t>
            </a:r>
            <a:r>
              <a:rPr lang="en"/>
              <a:t> of the NCCNP.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Principles - The Survey</a:t>
            </a:r>
            <a:endParaRPr/>
          </a:p>
        </p:txBody>
      </p:sp>
      <p:sp>
        <p:nvSpPr>
          <p:cNvPr id="72" name="Google Shape;72;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AutoNum type="arabicPeriod"/>
            </a:pPr>
            <a:r>
              <a:rPr lang="en" sz="1600"/>
              <a:t>Advocacy and Civic Engagement</a:t>
            </a:r>
            <a:endParaRPr sz="1600"/>
          </a:p>
          <a:p>
            <a:pPr indent="-330200" lvl="0" marL="457200" rtl="0" algn="l">
              <a:lnSpc>
                <a:spcPct val="150000"/>
              </a:lnSpc>
              <a:spcBef>
                <a:spcPts val="0"/>
              </a:spcBef>
              <a:spcAft>
                <a:spcPts val="0"/>
              </a:spcAft>
              <a:buSzPts val="1600"/>
              <a:buAutoNum type="arabicPeriod"/>
            </a:pPr>
            <a:r>
              <a:rPr lang="en" sz="1600"/>
              <a:t>Board Governance</a:t>
            </a:r>
            <a:endParaRPr sz="1600"/>
          </a:p>
          <a:p>
            <a:pPr indent="-330200" lvl="0" marL="457200" rtl="0" algn="l">
              <a:lnSpc>
                <a:spcPct val="150000"/>
              </a:lnSpc>
              <a:spcBef>
                <a:spcPts val="0"/>
              </a:spcBef>
              <a:spcAft>
                <a:spcPts val="0"/>
              </a:spcAft>
              <a:buSzPts val="1600"/>
              <a:buAutoNum type="arabicPeriod"/>
            </a:pPr>
            <a:r>
              <a:rPr lang="en" sz="1600"/>
              <a:t>Equity, Diversity, and Inclusion</a:t>
            </a:r>
            <a:endParaRPr sz="1600"/>
          </a:p>
          <a:p>
            <a:pPr indent="-330200" lvl="0" marL="457200" rtl="0" algn="l">
              <a:lnSpc>
                <a:spcPct val="150000"/>
              </a:lnSpc>
              <a:spcBef>
                <a:spcPts val="0"/>
              </a:spcBef>
              <a:spcAft>
                <a:spcPts val="0"/>
              </a:spcAft>
              <a:buSzPts val="1600"/>
              <a:buAutoNum type="arabicPeriod"/>
            </a:pPr>
            <a:r>
              <a:rPr lang="en" sz="1600"/>
              <a:t>Financial Management</a:t>
            </a:r>
            <a:endParaRPr sz="1600"/>
          </a:p>
          <a:p>
            <a:pPr indent="-330200" lvl="0" marL="457200" rtl="0" algn="l">
              <a:lnSpc>
                <a:spcPct val="150000"/>
              </a:lnSpc>
              <a:spcBef>
                <a:spcPts val="0"/>
              </a:spcBef>
              <a:spcAft>
                <a:spcPts val="0"/>
              </a:spcAft>
              <a:buSzPts val="1600"/>
              <a:buAutoNum type="arabicPeriod"/>
            </a:pPr>
            <a:r>
              <a:rPr lang="en" sz="1600"/>
              <a:t>Fundraising</a:t>
            </a:r>
            <a:endParaRPr sz="1600"/>
          </a:p>
          <a:p>
            <a:pPr indent="-330200" lvl="0" marL="457200" rtl="0" algn="l">
              <a:lnSpc>
                <a:spcPct val="150000"/>
              </a:lnSpc>
              <a:spcBef>
                <a:spcPts val="0"/>
              </a:spcBef>
              <a:spcAft>
                <a:spcPts val="0"/>
              </a:spcAft>
              <a:buSzPts val="1600"/>
              <a:buAutoNum type="arabicPeriod"/>
            </a:pPr>
            <a:r>
              <a:rPr lang="en" sz="1600"/>
              <a:t>Human Resources</a:t>
            </a:r>
            <a:endParaRPr sz="1600"/>
          </a:p>
        </p:txBody>
      </p:sp>
      <p:sp>
        <p:nvSpPr>
          <p:cNvPr id="73" name="Google Shape;73;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AutoNum type="arabicPeriod" startAt="7"/>
            </a:pPr>
            <a:r>
              <a:rPr lang="en" sz="1600"/>
              <a:t>Information and Technology</a:t>
            </a:r>
            <a:endParaRPr sz="1600"/>
          </a:p>
          <a:p>
            <a:pPr indent="-330200" lvl="0" marL="457200" rtl="0" algn="l">
              <a:lnSpc>
                <a:spcPct val="150000"/>
              </a:lnSpc>
              <a:spcBef>
                <a:spcPts val="0"/>
              </a:spcBef>
              <a:spcAft>
                <a:spcPts val="0"/>
              </a:spcAft>
              <a:buSzPts val="1600"/>
              <a:buAutoNum type="arabicPeriod" startAt="7"/>
            </a:pPr>
            <a:r>
              <a:rPr lang="en" sz="1600"/>
              <a:t>Legal Compliance and Transparency</a:t>
            </a:r>
            <a:endParaRPr sz="1600"/>
          </a:p>
          <a:p>
            <a:pPr indent="-330200" lvl="0" marL="457200" rtl="0" algn="l">
              <a:lnSpc>
                <a:spcPct val="150000"/>
              </a:lnSpc>
              <a:spcBef>
                <a:spcPts val="0"/>
              </a:spcBef>
              <a:spcAft>
                <a:spcPts val="0"/>
              </a:spcAft>
              <a:buSzPts val="1600"/>
              <a:buAutoNum type="arabicPeriod" startAt="7"/>
            </a:pPr>
            <a:r>
              <a:rPr lang="en" sz="1600"/>
              <a:t>Partnerships and Collaboration</a:t>
            </a:r>
            <a:endParaRPr sz="1600"/>
          </a:p>
          <a:p>
            <a:pPr indent="-330200" lvl="0" marL="457200" rtl="0" algn="l">
              <a:lnSpc>
                <a:spcPct val="150000"/>
              </a:lnSpc>
              <a:spcBef>
                <a:spcPts val="0"/>
              </a:spcBef>
              <a:spcAft>
                <a:spcPts val="0"/>
              </a:spcAft>
              <a:buSzPts val="1600"/>
              <a:buAutoNum type="arabicPeriod" startAt="7"/>
            </a:pPr>
            <a:r>
              <a:rPr lang="en" sz="1600"/>
              <a:t>Program Design Management and </a:t>
            </a:r>
            <a:r>
              <a:rPr lang="en" sz="1600"/>
              <a:t>E</a:t>
            </a:r>
            <a:r>
              <a:rPr lang="en" sz="1600"/>
              <a:t>valuation</a:t>
            </a:r>
            <a:endParaRPr sz="1600"/>
          </a:p>
          <a:p>
            <a:pPr indent="-330200" lvl="0" marL="457200" rtl="0" algn="l">
              <a:lnSpc>
                <a:spcPct val="150000"/>
              </a:lnSpc>
              <a:spcBef>
                <a:spcPts val="0"/>
              </a:spcBef>
              <a:spcAft>
                <a:spcPts val="0"/>
              </a:spcAft>
              <a:buSzPts val="1600"/>
              <a:buAutoNum type="arabicPeriod" startAt="7"/>
            </a:pPr>
            <a:r>
              <a:rPr lang="en" sz="1600"/>
              <a:t>Strategic Communication</a:t>
            </a:r>
            <a:endParaRPr sz="1600"/>
          </a:p>
          <a:p>
            <a:pPr indent="-330200" lvl="0" marL="457200" rtl="0" algn="l">
              <a:lnSpc>
                <a:spcPct val="150000"/>
              </a:lnSpc>
              <a:spcBef>
                <a:spcPts val="0"/>
              </a:spcBef>
              <a:spcAft>
                <a:spcPts val="0"/>
              </a:spcAft>
              <a:buSzPts val="1600"/>
              <a:buAutoNum type="arabicPeriod" startAt="7"/>
            </a:pPr>
            <a:r>
              <a:rPr lang="en" sz="1600"/>
              <a:t>Strategic Planning</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Capacity Building Process Steps - </a:t>
            </a:r>
            <a:r>
              <a:rPr lang="en">
                <a:solidFill>
                  <a:schemeClr val="lt1"/>
                </a:solidFill>
                <a:highlight>
                  <a:srgbClr val="93C47D"/>
                </a:highlight>
              </a:rPr>
              <a:t>Project Scope</a:t>
            </a:r>
            <a:endParaRPr>
              <a:solidFill>
                <a:schemeClr val="lt1"/>
              </a:solidFill>
              <a:highlight>
                <a:srgbClr val="93C47D"/>
              </a:highlight>
            </a:endParaRPr>
          </a:p>
        </p:txBody>
      </p:sp>
      <p:sp>
        <p:nvSpPr>
          <p:cNvPr id="79" name="Google Shape;79;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Step 1: Understand functions of nonprofit management</a:t>
            </a:r>
            <a:endParaRPr sz="1600"/>
          </a:p>
          <a:p>
            <a:pPr indent="0" lvl="0" marL="0" rtl="0" algn="l">
              <a:spcBef>
                <a:spcPts val="1600"/>
              </a:spcBef>
              <a:spcAft>
                <a:spcPts val="0"/>
              </a:spcAft>
              <a:buNone/>
            </a:pPr>
            <a:r>
              <a:rPr lang="en" sz="1600"/>
              <a:t>Step 2: Assess current management capacity</a:t>
            </a:r>
            <a:endParaRPr sz="1600"/>
          </a:p>
          <a:p>
            <a:pPr indent="0" lvl="0" marL="0" rtl="0" algn="l">
              <a:spcBef>
                <a:spcPts val="1600"/>
              </a:spcBef>
              <a:spcAft>
                <a:spcPts val="0"/>
              </a:spcAft>
              <a:buNone/>
            </a:pPr>
            <a:r>
              <a:rPr lang="en" sz="1600"/>
              <a:t>Step 3: Review and analyze capacity assessment</a:t>
            </a:r>
            <a:endParaRPr sz="1600"/>
          </a:p>
          <a:p>
            <a:pPr indent="0" lvl="0" marL="0" rtl="0" algn="l">
              <a:spcBef>
                <a:spcPts val="1600"/>
              </a:spcBef>
              <a:spcAft>
                <a:spcPts val="0"/>
              </a:spcAft>
              <a:buNone/>
            </a:pPr>
            <a:r>
              <a:rPr lang="en" sz="1600">
                <a:solidFill>
                  <a:schemeClr val="lt1"/>
                </a:solidFill>
                <a:highlight>
                  <a:srgbClr val="93C47D"/>
                </a:highlight>
              </a:rPr>
              <a:t>Step 4: Make recommendations for capacity building</a:t>
            </a:r>
            <a:endParaRPr sz="1600">
              <a:solidFill>
                <a:schemeClr val="lt1"/>
              </a:solidFill>
              <a:highlight>
                <a:srgbClr val="93C47D"/>
              </a:highlight>
            </a:endParaRPr>
          </a:p>
          <a:p>
            <a:pPr indent="0" lvl="0" marL="0" rtl="0" algn="l">
              <a:spcBef>
                <a:spcPts val="1600"/>
              </a:spcBef>
              <a:spcAft>
                <a:spcPts val="0"/>
              </a:spcAft>
              <a:buNone/>
            </a:pPr>
            <a:r>
              <a:rPr lang="en" sz="1600">
                <a:solidFill>
                  <a:schemeClr val="lt1"/>
                </a:solidFill>
                <a:highlight>
                  <a:srgbClr val="93C47D"/>
                </a:highlight>
              </a:rPr>
              <a:t>Step 5: Establish capacity building goals</a:t>
            </a:r>
            <a:endParaRPr sz="1600">
              <a:solidFill>
                <a:schemeClr val="lt1"/>
              </a:solidFill>
              <a:highlight>
                <a:srgbClr val="93C47D"/>
              </a:highlight>
            </a:endParaRPr>
          </a:p>
          <a:p>
            <a:pPr indent="0" lvl="0" marL="0" rtl="0" algn="l">
              <a:spcBef>
                <a:spcPts val="1600"/>
              </a:spcBef>
              <a:spcAft>
                <a:spcPts val="1600"/>
              </a:spcAft>
              <a:buNone/>
            </a:pPr>
            <a:r>
              <a:t/>
            </a:r>
            <a:endParaRPr sz="1600"/>
          </a:p>
        </p:txBody>
      </p:sp>
      <p:sp>
        <p:nvSpPr>
          <p:cNvPr id="80" name="Google Shape;80;p16"/>
          <p:cNvSpPr txBox="1"/>
          <p:nvPr>
            <p:ph idx="2" type="body"/>
          </p:nvPr>
        </p:nvSpPr>
        <p:spPr>
          <a:xfrm>
            <a:off x="4832400" y="1152475"/>
            <a:ext cx="39999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highlight>
                  <a:srgbClr val="93C47D"/>
                </a:highlight>
              </a:rPr>
              <a:t>Step 6: Determine action steps for building capacity</a:t>
            </a:r>
            <a:endParaRPr sz="1600">
              <a:solidFill>
                <a:schemeClr val="lt1"/>
              </a:solidFill>
              <a:highlight>
                <a:srgbClr val="93C47D"/>
              </a:highlight>
            </a:endParaRPr>
          </a:p>
          <a:p>
            <a:pPr indent="0" lvl="0" marL="0" rtl="0" algn="l">
              <a:spcBef>
                <a:spcPts val="1600"/>
              </a:spcBef>
              <a:spcAft>
                <a:spcPts val="0"/>
              </a:spcAft>
              <a:buNone/>
            </a:pPr>
            <a:r>
              <a:rPr lang="en" sz="1600"/>
              <a:t>Step 7: Develop a capacity building action  plan</a:t>
            </a:r>
            <a:endParaRPr sz="1600"/>
          </a:p>
          <a:p>
            <a:pPr indent="0" lvl="0" marL="0" rtl="0" algn="l">
              <a:spcBef>
                <a:spcPts val="1600"/>
              </a:spcBef>
              <a:spcAft>
                <a:spcPts val="0"/>
              </a:spcAft>
              <a:buNone/>
            </a:pPr>
            <a:r>
              <a:rPr lang="en" sz="1600"/>
              <a:t>Step 8: Select capacity building products, services, and consultation</a:t>
            </a:r>
            <a:endParaRPr sz="1600"/>
          </a:p>
          <a:p>
            <a:pPr indent="0" lvl="0" marL="0" rtl="0" algn="l">
              <a:spcBef>
                <a:spcPts val="1600"/>
              </a:spcBef>
              <a:spcAft>
                <a:spcPts val="0"/>
              </a:spcAft>
              <a:buNone/>
            </a:pPr>
            <a:r>
              <a:rPr lang="en" sz="1600"/>
              <a:t>Step 9: Implement capacity Building products, services, and consultation</a:t>
            </a:r>
            <a:endParaRPr sz="1600"/>
          </a:p>
          <a:p>
            <a:pPr indent="0" lvl="0" marL="0" rtl="0" algn="l">
              <a:spcBef>
                <a:spcPts val="1600"/>
              </a:spcBef>
              <a:spcAft>
                <a:spcPts val="0"/>
              </a:spcAft>
              <a:buNone/>
            </a:pPr>
            <a:r>
              <a:rPr lang="en" sz="1600"/>
              <a:t>Step 10: Evaluate the impact of capacity building</a:t>
            </a:r>
            <a:endParaRPr sz="1600"/>
          </a:p>
          <a:p>
            <a:pPr indent="0" lvl="0" marL="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descr="A close up of a map&#10;&#10;Description automatically generated" id="86" name="Google Shape;86;p17"/>
          <p:cNvPicPr preferRelativeResize="0"/>
          <p:nvPr/>
        </p:nvPicPr>
        <p:blipFill>
          <a:blip r:embed="rId3">
            <a:alphaModFix/>
          </a:blip>
          <a:stretch>
            <a:fillRect/>
          </a:stretch>
        </p:blipFill>
        <p:spPr>
          <a:xfrm>
            <a:off x="3721550" y="0"/>
            <a:ext cx="4667724" cy="5143500"/>
          </a:xfrm>
          <a:prstGeom prst="rect">
            <a:avLst/>
          </a:prstGeom>
          <a:noFill/>
          <a:ln>
            <a:noFill/>
          </a:ln>
        </p:spPr>
      </p:pic>
      <p:sp>
        <p:nvSpPr>
          <p:cNvPr id="87" name="Google Shape;87;p17"/>
          <p:cNvSpPr txBox="1"/>
          <p:nvPr/>
        </p:nvSpPr>
        <p:spPr>
          <a:xfrm>
            <a:off x="244925" y="1132800"/>
            <a:ext cx="3214800" cy="375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Average"/>
              <a:buAutoNum type="arabicPeriod"/>
            </a:pPr>
            <a:r>
              <a:rPr lang="en">
                <a:solidFill>
                  <a:schemeClr val="lt2"/>
                </a:solidFill>
                <a:latin typeface="Average"/>
                <a:ea typeface="Average"/>
                <a:cs typeface="Average"/>
                <a:sym typeface="Average"/>
              </a:rPr>
              <a:t>A completed survey is exported from Survey Monkey.</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AutoNum type="arabicPeriod"/>
            </a:pPr>
            <a:r>
              <a:rPr lang="en">
                <a:solidFill>
                  <a:schemeClr val="lt2"/>
                </a:solidFill>
                <a:latin typeface="Average"/>
                <a:ea typeface="Average"/>
                <a:cs typeface="Average"/>
                <a:sym typeface="Average"/>
              </a:rPr>
              <a:t>The user launches the application and uploads the survey’s .csv file</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AutoNum type="arabicPeriod"/>
            </a:pPr>
            <a:r>
              <a:rPr lang="en">
                <a:solidFill>
                  <a:schemeClr val="lt2"/>
                </a:solidFill>
                <a:latin typeface="Average"/>
                <a:ea typeface="Average"/>
                <a:cs typeface="Average"/>
                <a:sym typeface="Average"/>
              </a:rPr>
              <a:t>The user clicks “recommend”, “goals”, or “action steps” next to the new survey on page 1</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AutoNum type="arabicPeriod"/>
            </a:pPr>
            <a:r>
              <a:rPr lang="en">
                <a:solidFill>
                  <a:schemeClr val="lt2"/>
                </a:solidFill>
                <a:latin typeface="Average"/>
                <a:ea typeface="Average"/>
                <a:cs typeface="Average"/>
                <a:sym typeface="Average"/>
              </a:rPr>
              <a:t>They are redirected to the selected page to type responses </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AutoNum type="arabicPeriod"/>
            </a:pPr>
            <a:r>
              <a:rPr lang="en">
                <a:solidFill>
                  <a:schemeClr val="lt2"/>
                </a:solidFill>
                <a:latin typeface="Average"/>
                <a:ea typeface="Average"/>
                <a:cs typeface="Average"/>
                <a:sym typeface="Average"/>
              </a:rPr>
              <a:t>When work is complete, the user types in their name and saves the page</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AutoNum type="arabicPeriod"/>
            </a:pPr>
            <a:r>
              <a:rPr lang="en">
                <a:solidFill>
                  <a:schemeClr val="lt2"/>
                </a:solidFill>
                <a:latin typeface="Average"/>
                <a:ea typeface="Average"/>
                <a:cs typeface="Average"/>
                <a:sym typeface="Average"/>
              </a:rPr>
              <a:t>The user exports and saves a pdf of the desired steps when they are complete</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Resources</a:t>
            </a:r>
            <a:endParaRPr/>
          </a:p>
        </p:txBody>
      </p:sp>
      <p:graphicFrame>
        <p:nvGraphicFramePr>
          <p:cNvPr id="93" name="Google Shape;93;p18"/>
          <p:cNvGraphicFramePr/>
          <p:nvPr/>
        </p:nvGraphicFramePr>
        <p:xfrm>
          <a:off x="952500" y="1734850"/>
          <a:ext cx="3000000" cy="3000000"/>
        </p:xfrm>
        <a:graphic>
          <a:graphicData uri="http://schemas.openxmlformats.org/drawingml/2006/table">
            <a:tbl>
              <a:tblPr>
                <a:noFill/>
                <a:tableStyleId>{F31C7C25-E1CC-4768-B075-9C03CA49A3FA}</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People</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Hardware</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Software</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Salima Thomas</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Rebekah Beck</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Katrina Pareja</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Pamela Palmer</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Ron Vetter</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Natasha Davis</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Mobile Phones</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Personal laptops</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Whiteboard</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Slack</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Trello</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Microsoft Word Online</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Email</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Survey Monkey</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Lucid Chart</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Github</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OneDrive</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000WebHost Server</a:t>
                      </a:r>
                      <a:endParaRPr>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Analysis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PHP application hosted on 000Webhost server</a:t>
            </a:r>
            <a:endParaRPr/>
          </a:p>
          <a:p>
            <a:pPr indent="-342900" lvl="0" marL="457200" rtl="0" algn="l">
              <a:spcBef>
                <a:spcPts val="0"/>
              </a:spcBef>
              <a:spcAft>
                <a:spcPts val="0"/>
              </a:spcAft>
              <a:buSzPts val="1800"/>
              <a:buChar char="●"/>
            </a:pPr>
            <a:r>
              <a:rPr lang="en"/>
              <a:t>Concurrent Saving:</a:t>
            </a:r>
            <a:endParaRPr/>
          </a:p>
          <a:p>
            <a:pPr indent="-317500" lvl="1" marL="914400" rtl="0" algn="l">
              <a:spcBef>
                <a:spcPts val="0"/>
              </a:spcBef>
              <a:spcAft>
                <a:spcPts val="0"/>
              </a:spcAft>
              <a:buSzPts val="1400"/>
              <a:buChar char="○"/>
            </a:pPr>
            <a:r>
              <a:rPr lang="en"/>
              <a:t>Survey .csv files are saved in a survey folder</a:t>
            </a:r>
            <a:endParaRPr/>
          </a:p>
          <a:p>
            <a:pPr indent="-317500" lvl="1" marL="914400" rtl="0" algn="l">
              <a:spcBef>
                <a:spcPts val="0"/>
              </a:spcBef>
              <a:spcAft>
                <a:spcPts val="0"/>
              </a:spcAft>
              <a:buSzPts val="1400"/>
              <a:buChar char="○"/>
            </a:pPr>
            <a:r>
              <a:rPr lang="en"/>
              <a:t>User inputs are stored in .txt files in their respective folders</a:t>
            </a:r>
            <a:endParaRPr/>
          </a:p>
          <a:p>
            <a:pPr indent="-317500" lvl="2" marL="1371600" rtl="0" algn="l">
              <a:spcBef>
                <a:spcPts val="0"/>
              </a:spcBef>
              <a:spcAft>
                <a:spcPts val="0"/>
              </a:spcAft>
              <a:buSzPts val="1400"/>
              <a:buChar char="■"/>
            </a:pPr>
            <a:r>
              <a:rPr lang="en"/>
              <a:t>recommendationSaveData, goalsSaveData, actionStepsSaveData</a:t>
            </a:r>
            <a:endParaRPr/>
          </a:p>
          <a:p>
            <a:pPr indent="-342900" lvl="0" marL="457200" rtl="0" algn="l">
              <a:spcBef>
                <a:spcPts val="0"/>
              </a:spcBef>
              <a:spcAft>
                <a:spcPts val="0"/>
              </a:spcAft>
              <a:buSzPts val="1800"/>
              <a:buChar char="●"/>
            </a:pPr>
            <a:r>
              <a:rPr lang="en"/>
              <a:t>Exporting is handled with JavaScript window.print() and CSS</a:t>
            </a:r>
            <a:endParaRPr/>
          </a:p>
        </p:txBody>
      </p:sp>
      <p:pic>
        <p:nvPicPr>
          <p:cNvPr id="100" name="Google Shape;100;p19"/>
          <p:cNvPicPr preferRelativeResize="0"/>
          <p:nvPr/>
        </p:nvPicPr>
        <p:blipFill>
          <a:blip r:embed="rId3">
            <a:alphaModFix/>
          </a:blip>
          <a:stretch>
            <a:fillRect/>
          </a:stretch>
        </p:blipFill>
        <p:spPr>
          <a:xfrm>
            <a:off x="750100" y="3074225"/>
            <a:ext cx="3883152" cy="1757524"/>
          </a:xfrm>
          <a:prstGeom prst="rect">
            <a:avLst/>
          </a:prstGeom>
          <a:noFill/>
          <a:ln>
            <a:noFill/>
          </a:ln>
        </p:spPr>
      </p:pic>
      <p:pic>
        <p:nvPicPr>
          <p:cNvPr id="101" name="Google Shape;101;p19"/>
          <p:cNvPicPr preferRelativeResize="0"/>
          <p:nvPr/>
        </p:nvPicPr>
        <p:blipFill>
          <a:blip r:embed="rId4">
            <a:alphaModFix/>
          </a:blip>
          <a:stretch>
            <a:fillRect/>
          </a:stretch>
        </p:blipFill>
        <p:spPr>
          <a:xfrm>
            <a:off x="5437950" y="3074225"/>
            <a:ext cx="2986015" cy="1757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Structure</a:t>
            </a:r>
            <a:endParaRPr/>
          </a:p>
        </p:txBody>
      </p:sp>
      <p:sp>
        <p:nvSpPr>
          <p:cNvPr id="107" name="Google Shape;107;p20"/>
          <p:cNvSpPr txBox="1"/>
          <p:nvPr>
            <p:ph idx="1" type="body"/>
          </p:nvPr>
        </p:nvSpPr>
        <p:spPr>
          <a:xfrm>
            <a:off x="311700" y="3397700"/>
            <a:ext cx="8695200" cy="132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SaveData files - store user inputs</a:t>
            </a:r>
            <a:endParaRPr/>
          </a:p>
          <a:p>
            <a:pPr indent="-342900" lvl="0" marL="457200" rtl="0" algn="l">
              <a:spcBef>
                <a:spcPts val="0"/>
              </a:spcBef>
              <a:spcAft>
                <a:spcPts val="0"/>
              </a:spcAft>
              <a:buSzPts val="1800"/>
              <a:buChar char="●"/>
            </a:pPr>
            <a:r>
              <a:rPr lang="en"/>
              <a:t>Images and styles - resources folders for images and .css</a:t>
            </a:r>
            <a:endParaRPr/>
          </a:p>
          <a:p>
            <a:pPr indent="-342900" lvl="0" marL="457200" rtl="0" algn="l">
              <a:spcBef>
                <a:spcPts val="0"/>
              </a:spcBef>
              <a:spcAft>
                <a:spcPts val="0"/>
              </a:spcAft>
              <a:buSzPts val="1800"/>
              <a:buChar char="●"/>
            </a:pPr>
            <a:r>
              <a:rPr lang="en"/>
              <a:t>Surveys - Survey Monkey .csv files, one for each nonprofit</a:t>
            </a:r>
            <a:endParaRPr/>
          </a:p>
          <a:p>
            <a:pPr indent="-342900" lvl="0" marL="457200" rtl="0" algn="l">
              <a:spcBef>
                <a:spcPts val="0"/>
              </a:spcBef>
              <a:spcAft>
                <a:spcPts val="0"/>
              </a:spcAft>
              <a:buSzPts val="1800"/>
              <a:buChar char="●"/>
            </a:pPr>
            <a:r>
              <a:rPr lang="en"/>
              <a:t>Page 1 - index.php, Page 2 - edit.php, Page 3 - goals.php, Page 4 - actionSteps.php</a:t>
            </a:r>
            <a:endParaRPr/>
          </a:p>
        </p:txBody>
      </p:sp>
      <p:pic>
        <p:nvPicPr>
          <p:cNvPr id="108" name="Google Shape;108;p20"/>
          <p:cNvPicPr preferRelativeResize="0"/>
          <p:nvPr/>
        </p:nvPicPr>
        <p:blipFill>
          <a:blip r:embed="rId3">
            <a:alphaModFix/>
          </a:blip>
          <a:stretch>
            <a:fillRect/>
          </a:stretch>
        </p:blipFill>
        <p:spPr>
          <a:xfrm>
            <a:off x="2072550" y="1093925"/>
            <a:ext cx="5173488" cy="222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Save File Structure</a:t>
            </a:r>
            <a:endParaRPr/>
          </a:p>
        </p:txBody>
      </p:sp>
      <p:sp>
        <p:nvSpPr>
          <p:cNvPr id="114" name="Google Shape;114;p21"/>
          <p:cNvSpPr txBox="1"/>
          <p:nvPr>
            <p:ph idx="1" type="body"/>
          </p:nvPr>
        </p:nvSpPr>
        <p:spPr>
          <a:xfrm>
            <a:off x="311700" y="1152475"/>
            <a:ext cx="5382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Line 1 - Last modified date to display on page 1</a:t>
            </a:r>
            <a:endParaRPr/>
          </a:p>
          <a:p>
            <a:pPr indent="-317500" lvl="1" marL="914400" rtl="0" algn="l">
              <a:spcBef>
                <a:spcPts val="0"/>
              </a:spcBef>
              <a:spcAft>
                <a:spcPts val="0"/>
              </a:spcAft>
              <a:buSzPts val="1400"/>
              <a:buChar char="○"/>
            </a:pPr>
            <a:r>
              <a:rPr lang="en"/>
              <a:t>Index.php code parses through all save data files for a nonprofit to get the most recent date.</a:t>
            </a:r>
            <a:endParaRPr/>
          </a:p>
          <a:p>
            <a:pPr indent="-342900" lvl="0" marL="457200" rtl="0" algn="l">
              <a:spcBef>
                <a:spcPts val="0"/>
              </a:spcBef>
              <a:spcAft>
                <a:spcPts val="0"/>
              </a:spcAft>
              <a:buSzPts val="1800"/>
              <a:buChar char="●"/>
            </a:pPr>
            <a:r>
              <a:rPr lang="en"/>
              <a:t>Saved text entries go between next; lines</a:t>
            </a:r>
            <a:endParaRPr/>
          </a:p>
          <a:p>
            <a:pPr indent="-317500" lvl="1" marL="914400" rtl="0" algn="l">
              <a:spcBef>
                <a:spcPts val="0"/>
              </a:spcBef>
              <a:spcAft>
                <a:spcPts val="0"/>
              </a:spcAft>
              <a:buSzPts val="1400"/>
              <a:buChar char="○"/>
            </a:pPr>
            <a:r>
              <a:rPr lang="en"/>
              <a:t>Each user entry gets its own line</a:t>
            </a:r>
            <a:endParaRPr/>
          </a:p>
          <a:p>
            <a:pPr indent="-317500" lvl="1" marL="914400" rtl="0" algn="l">
              <a:spcBef>
                <a:spcPts val="0"/>
              </a:spcBef>
              <a:spcAft>
                <a:spcPts val="0"/>
              </a:spcAft>
              <a:buSzPts val="1400"/>
              <a:buChar char="○"/>
            </a:pPr>
            <a:r>
              <a:rPr lang="en"/>
              <a:t>Next; comes after all of the entries for a survey response</a:t>
            </a:r>
            <a:endParaRPr/>
          </a:p>
          <a:p>
            <a:pPr indent="-317500" lvl="1" marL="914400" rtl="0" algn="l">
              <a:spcBef>
                <a:spcPts val="0"/>
              </a:spcBef>
              <a:spcAft>
                <a:spcPts val="0"/>
              </a:spcAft>
              <a:buSzPts val="1400"/>
              <a:buChar char="○"/>
            </a:pPr>
            <a:r>
              <a:rPr lang="en"/>
              <a:t>ex.) Line 2 = question 1 response, Line 4 = question 2 response...</a:t>
            </a:r>
            <a:endParaRPr/>
          </a:p>
        </p:txBody>
      </p:sp>
      <p:pic>
        <p:nvPicPr>
          <p:cNvPr id="115" name="Google Shape;115;p21"/>
          <p:cNvPicPr preferRelativeResize="0"/>
          <p:nvPr/>
        </p:nvPicPr>
        <p:blipFill>
          <a:blip r:embed="rId3">
            <a:alphaModFix/>
          </a:blip>
          <a:stretch>
            <a:fillRect/>
          </a:stretch>
        </p:blipFill>
        <p:spPr>
          <a:xfrm>
            <a:off x="5764225" y="879950"/>
            <a:ext cx="2900757" cy="4125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