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5" r:id="rId1"/>
  </p:sldMasterIdLst>
  <p:notesMasterIdLst>
    <p:notesMasterId r:id="rId15"/>
  </p:notesMasterIdLst>
  <p:sldIdLst>
    <p:sldId id="256" r:id="rId2"/>
    <p:sldId id="273" r:id="rId3"/>
    <p:sldId id="274" r:id="rId4"/>
    <p:sldId id="275" r:id="rId5"/>
    <p:sldId id="283" r:id="rId6"/>
    <p:sldId id="277" r:id="rId7"/>
    <p:sldId id="279" r:id="rId8"/>
    <p:sldId id="286" r:id="rId9"/>
    <p:sldId id="282" r:id="rId10"/>
    <p:sldId id="285" r:id="rId11"/>
    <p:sldId id="284" r:id="rId12"/>
    <p:sldId id="272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Gaya Medium 4 - Aks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3DEB1-C1BB-44F9-8FA6-70BE1063684F}" type="datetimeFigureOut">
              <a:rPr lang="id-ID" smtClean="0"/>
              <a:t>14/12/2018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0D005-38B8-4E09-B629-55346978CDA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637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D219-BB45-4FAC-A162-F7FB47AB1982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15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A0F8-01DE-40DC-9EB3-DED5BA6B7AC1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5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55F2-4667-41E7-AD5B-0BE70139BB30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1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020A-38E4-4EA8-B71F-ECD378D9AC8C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25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3522-430F-4A62-A3BC-05901ABE3C7A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6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761AE-0A39-4AAB-A2B9-BFADE5DE9963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1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A33E-C220-4996-87E6-6EDD0B15AB49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2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57979-877C-4B45-A531-54393D5AD052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3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8A303-1C2A-4027-93C9-4D9FD138976D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0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11DD79E-E904-44CF-B410-8D71176E317F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44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63074-A435-4780-934B-00EC0D3424EF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2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6C2738-3438-43FF-898E-156C596762E1}" type="datetime1">
              <a:rPr lang="en-US" smtClean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FA12B39-05E4-4BBB-8863-F3486EB91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2400"/>
              </a:spcAft>
            </a:pP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 OpenFlow</a:t>
            </a:r>
            <a:b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Basic Forwarding</a:t>
            </a:r>
            <a:endParaRPr lang="id-ID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9295CC2F-447A-48C9-8CE6-220FB8279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>
            <a:normAutofit fontScale="92500" lnSpcReduction="10000"/>
          </a:bodyPr>
          <a:lstStyle/>
          <a:p>
            <a:endParaRPr lang="en-GB" sz="1800" cap="none" spc="0" dirty="0"/>
          </a:p>
          <a:p>
            <a:endParaRPr lang="en-GB" sz="1800" cap="none" spc="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Akbari Indra Basuki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Pusat </a:t>
            </a:r>
            <a:r>
              <a:rPr lang="en-GB" sz="130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300" cap="none" spc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Informatika</a:t>
            </a:r>
            <a:r>
              <a:rPr lang="en-GB" sz="1300" cap="none" spc="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LIPI</a:t>
            </a:r>
            <a:endParaRPr lang="id-ID" sz="1300" cap="none" spc="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ambar 18">
            <a:extLst>
              <a:ext uri="{FF2B5EF4-FFF2-40B4-BE49-F238E27FC236}">
                <a16:creationId xmlns:a16="http://schemas.microsoft.com/office/drawing/2014/main" id="{139AC204-F2D0-40CA-8ACD-41BD630688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7" t="21090" r="45524" b="45665"/>
          <a:stretch/>
        </p:blipFill>
        <p:spPr>
          <a:xfrm>
            <a:off x="69669" y="3940544"/>
            <a:ext cx="4336869" cy="17099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6AA72F-68C6-41BE-9C9B-F29B5AD04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69534"/>
          </a:xfrm>
        </p:spPr>
        <p:txBody>
          <a:bodyPr>
            <a:noAutofit/>
          </a:bodyPr>
          <a:lstStyle/>
          <a:p>
            <a:r>
              <a:rPr lang="id-ID" sz="3200" b="1" dirty="0"/>
              <a:t>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30030-C162-4F1E-87D3-7AC10550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965F8329-D41D-44A6-859E-8E3D617757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1" t="41577" r="49048" b="28624"/>
          <a:stretch/>
        </p:blipFill>
        <p:spPr>
          <a:xfrm>
            <a:off x="0" y="1383039"/>
            <a:ext cx="4058195" cy="1532709"/>
          </a:xfrm>
          <a:prstGeom prst="rect">
            <a:avLst/>
          </a:prstGeom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EFAFB694-E756-4D14-B9E7-A24248AF2799}"/>
              </a:ext>
            </a:extLst>
          </p:cNvPr>
          <p:cNvSpPr txBox="1"/>
          <p:nvPr/>
        </p:nvSpPr>
        <p:spPr>
          <a:xfrm>
            <a:off x="139337" y="1136818"/>
            <a:ext cx="342246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 err="1"/>
              <a:t>Pertamakali</a:t>
            </a:r>
            <a:r>
              <a:rPr lang="en-GB" sz="1000" dirty="0"/>
              <a:t> switch </a:t>
            </a:r>
            <a:r>
              <a:rPr lang="en-GB" sz="1000" dirty="0" err="1"/>
              <a:t>terkoneksi</a:t>
            </a:r>
            <a:r>
              <a:rPr lang="en-GB" sz="1000" dirty="0"/>
              <a:t> </a:t>
            </a:r>
            <a:r>
              <a:rPr lang="en-GB" sz="1000" dirty="0" err="1"/>
              <a:t>ke</a:t>
            </a:r>
            <a:r>
              <a:rPr lang="en-GB" sz="1000" dirty="0"/>
              <a:t> controller, install static rule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31F7C662-4F84-4802-9A91-71C1FD59015F}"/>
              </a:ext>
            </a:extLst>
          </p:cNvPr>
          <p:cNvSpPr txBox="1"/>
          <p:nvPr/>
        </p:nvSpPr>
        <p:spPr>
          <a:xfrm>
            <a:off x="139337" y="3038858"/>
            <a:ext cx="342246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Flood </a:t>
            </a:r>
            <a:r>
              <a:rPr lang="en-GB" sz="1000" dirty="0" err="1"/>
              <a:t>paket</a:t>
            </a:r>
            <a:r>
              <a:rPr lang="en-GB" sz="1000" dirty="0"/>
              <a:t> ARP dan </a:t>
            </a:r>
            <a:r>
              <a:rPr lang="en-GB" sz="1000" dirty="0" err="1"/>
              <a:t>kirim</a:t>
            </a:r>
            <a:r>
              <a:rPr lang="en-GB" sz="1000" dirty="0"/>
              <a:t> </a:t>
            </a:r>
            <a:r>
              <a:rPr lang="en-GB" sz="1000" dirty="0" err="1"/>
              <a:t>ke</a:t>
            </a:r>
            <a:r>
              <a:rPr lang="en-GB" sz="1000" dirty="0"/>
              <a:t> controller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36FCA0DE-DD57-4432-AA3D-78C44D10EEFC}"/>
              </a:ext>
            </a:extLst>
          </p:cNvPr>
          <p:cNvSpPr txBox="1"/>
          <p:nvPr/>
        </p:nvSpPr>
        <p:spPr>
          <a:xfrm>
            <a:off x="4254136" y="3434424"/>
            <a:ext cx="366631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/>
              <a:t>Install flow rule </a:t>
            </a:r>
            <a:r>
              <a:rPr lang="en-GB" sz="1000" dirty="0" err="1"/>
              <a:t>untuk</a:t>
            </a:r>
            <a:r>
              <a:rPr lang="en-GB" sz="1000" dirty="0"/>
              <a:t> ICMP </a:t>
            </a:r>
            <a:r>
              <a:rPr lang="en-GB" sz="1000" dirty="0" err="1"/>
              <a:t>berdasarkan</a:t>
            </a:r>
            <a:r>
              <a:rPr lang="en-GB" sz="1000" dirty="0"/>
              <a:t> </a:t>
            </a:r>
            <a:r>
              <a:rPr lang="en-GB" sz="1000" dirty="0" err="1"/>
              <a:t>informasi</a:t>
            </a:r>
            <a:r>
              <a:rPr lang="en-GB" sz="1000" dirty="0"/>
              <a:t> </a:t>
            </a:r>
            <a:r>
              <a:rPr lang="en-GB" sz="1000" dirty="0" err="1"/>
              <a:t>dari</a:t>
            </a:r>
            <a:r>
              <a:rPr lang="en-GB" sz="1000" dirty="0"/>
              <a:t> </a:t>
            </a:r>
            <a:r>
              <a:rPr lang="en-GB" sz="1000" dirty="0" err="1"/>
              <a:t>paket</a:t>
            </a:r>
            <a:r>
              <a:rPr lang="en-GB" sz="1000" dirty="0"/>
              <a:t> ARP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9240A1E5-8E22-469A-87F2-C4BAAAB1BAE1}"/>
              </a:ext>
            </a:extLst>
          </p:cNvPr>
          <p:cNvSpPr txBox="1"/>
          <p:nvPr/>
        </p:nvSpPr>
        <p:spPr>
          <a:xfrm>
            <a:off x="4254136" y="1136818"/>
            <a:ext cx="396675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000" dirty="0" err="1"/>
              <a:t>Untuk</a:t>
            </a:r>
            <a:r>
              <a:rPr lang="en-GB" sz="1000" dirty="0"/>
              <a:t> </a:t>
            </a:r>
            <a:r>
              <a:rPr lang="en-GB" sz="1000" dirty="0" err="1"/>
              <a:t>semua</a:t>
            </a:r>
            <a:r>
              <a:rPr lang="en-GB" sz="1000" dirty="0"/>
              <a:t> </a:t>
            </a:r>
            <a:r>
              <a:rPr lang="en-GB" sz="1000" dirty="0" err="1"/>
              <a:t>paket</a:t>
            </a:r>
            <a:r>
              <a:rPr lang="en-GB" sz="1000" dirty="0"/>
              <a:t> yang </a:t>
            </a:r>
            <a:r>
              <a:rPr lang="en-GB" sz="1000" dirty="0" err="1"/>
              <a:t>dikirim</a:t>
            </a:r>
            <a:r>
              <a:rPr lang="en-GB" sz="1000" dirty="0"/>
              <a:t> </a:t>
            </a:r>
            <a:r>
              <a:rPr lang="en-GB" sz="1000" dirty="0" err="1"/>
              <a:t>ke</a:t>
            </a:r>
            <a:r>
              <a:rPr lang="en-GB" sz="1000" dirty="0"/>
              <a:t> controller, </a:t>
            </a:r>
            <a:r>
              <a:rPr lang="en-GB" sz="1000" dirty="0" err="1"/>
              <a:t>cek</a:t>
            </a:r>
            <a:r>
              <a:rPr lang="en-GB" sz="1000" dirty="0"/>
              <a:t> </a:t>
            </a:r>
            <a:r>
              <a:rPr lang="en-GB" sz="1000" dirty="0" err="1"/>
              <a:t>apakah</a:t>
            </a:r>
            <a:r>
              <a:rPr lang="en-GB" sz="1000" dirty="0"/>
              <a:t> </a:t>
            </a:r>
            <a:r>
              <a:rPr lang="en-GB" sz="1000" dirty="0" err="1"/>
              <a:t>ada</a:t>
            </a:r>
            <a:r>
              <a:rPr lang="en-GB" sz="1000" dirty="0"/>
              <a:t> </a:t>
            </a:r>
            <a:r>
              <a:rPr lang="en-GB" sz="1000" dirty="0" err="1"/>
              <a:t>paket</a:t>
            </a:r>
            <a:r>
              <a:rPr lang="en-GB" sz="1000" dirty="0"/>
              <a:t> ARP</a:t>
            </a:r>
          </a:p>
        </p:txBody>
      </p:sp>
      <p:sp>
        <p:nvSpPr>
          <p:cNvPr id="15" name="Persegi: Sudut Lengkung 14">
            <a:extLst>
              <a:ext uri="{FF2B5EF4-FFF2-40B4-BE49-F238E27FC236}">
                <a16:creationId xmlns:a16="http://schemas.microsoft.com/office/drawing/2014/main" id="{82ABF8D9-9874-4A72-9C01-F2B41846303A}"/>
              </a:ext>
            </a:extLst>
          </p:cNvPr>
          <p:cNvSpPr/>
          <p:nvPr/>
        </p:nvSpPr>
        <p:spPr>
          <a:xfrm>
            <a:off x="670560" y="4876800"/>
            <a:ext cx="966651" cy="2177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17" name="Konektor Panah Lurus 16">
            <a:extLst>
              <a:ext uri="{FF2B5EF4-FFF2-40B4-BE49-F238E27FC236}">
                <a16:creationId xmlns:a16="http://schemas.microsoft.com/office/drawing/2014/main" id="{64A781B7-BA1D-4943-A278-834A5111776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637211" y="4876800"/>
            <a:ext cx="2957649" cy="1088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ambar 20">
            <a:extLst>
              <a:ext uri="{FF2B5EF4-FFF2-40B4-BE49-F238E27FC236}">
                <a16:creationId xmlns:a16="http://schemas.microsoft.com/office/drawing/2014/main" id="{BD7EB883-D5A6-4D79-927E-640D19B5FD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47" t="51340" r="42096" b="9564"/>
          <a:stretch/>
        </p:blipFill>
        <p:spPr>
          <a:xfrm>
            <a:off x="3892732" y="1411604"/>
            <a:ext cx="4650376" cy="2010921"/>
          </a:xfrm>
          <a:prstGeom prst="rect">
            <a:avLst/>
          </a:prstGeom>
        </p:spPr>
      </p:pic>
      <p:pic>
        <p:nvPicPr>
          <p:cNvPr id="23" name="Gambar 22">
            <a:extLst>
              <a:ext uri="{FF2B5EF4-FFF2-40B4-BE49-F238E27FC236}">
                <a16:creationId xmlns:a16="http://schemas.microsoft.com/office/drawing/2014/main" id="{EC525A48-2F8C-4AD1-BE6A-7A0BF422F1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736" t="28070" r="14095" b="41492"/>
          <a:stretch/>
        </p:blipFill>
        <p:spPr>
          <a:xfrm>
            <a:off x="4676503" y="4089053"/>
            <a:ext cx="4247959" cy="2010921"/>
          </a:xfrm>
          <a:prstGeom prst="rect">
            <a:avLst/>
          </a:prstGeom>
        </p:spPr>
      </p:pic>
      <p:sp>
        <p:nvSpPr>
          <p:cNvPr id="25" name="Persegi: Sudut Lengkung 24">
            <a:extLst>
              <a:ext uri="{FF2B5EF4-FFF2-40B4-BE49-F238E27FC236}">
                <a16:creationId xmlns:a16="http://schemas.microsoft.com/office/drawing/2014/main" id="{C8776A3A-7E25-440A-961D-13310E8AEA9D}"/>
              </a:ext>
            </a:extLst>
          </p:cNvPr>
          <p:cNvSpPr/>
          <p:nvPr/>
        </p:nvSpPr>
        <p:spPr>
          <a:xfrm>
            <a:off x="7020372" y="4577810"/>
            <a:ext cx="573504" cy="4078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176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9476-F925-49C4-A31D-B0C84796E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b="1" dirty="0"/>
              <a:t>Latihan</a:t>
            </a:r>
            <a:endParaRPr lang="id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3992-AB2D-4780-BAFA-D79D4106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d-ID" dirty="0"/>
              <a:t>Tambah kemampuan forwarding protokol IP TCP/UDP</a:t>
            </a:r>
          </a:p>
          <a:p>
            <a:pPr lvl="1"/>
            <a:r>
              <a:rPr lang="en-GB" sz="1600" dirty="0"/>
              <a:t>Tips: </a:t>
            </a:r>
            <a:r>
              <a:rPr lang="id-ID" sz="1600" dirty="0"/>
              <a:t>Ubah kode protokol ICMP menjadi kode TCP/UDP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5C1EC-E010-4B47-BA6C-220B6EB90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4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9F3EEC9-ED25-4765-98F1-79AB35AE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Daftar </a:t>
            </a:r>
            <a:r>
              <a:rPr lang="en-GB" sz="3200" b="1" dirty="0" err="1"/>
              <a:t>pustaka</a:t>
            </a:r>
            <a:endParaRPr lang="id-ID" sz="3200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770D9D7-AFBA-41CD-BB1B-7778B244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 </a:t>
            </a:r>
            <a:r>
              <a:rPr lang="en-GB" sz="1400" dirty="0" err="1"/>
              <a:t>RyuBook</a:t>
            </a:r>
            <a:r>
              <a:rPr lang="en-GB" sz="1400" dirty="0"/>
              <a:t>. https://osrg.github.io/ryu-book/en/Ryubook.pdf</a:t>
            </a:r>
            <a:endParaRPr lang="id-ID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id-ID" sz="1400" dirty="0"/>
              <a:t> OpenVSwitch. https://docs.openvswitch.org/en/latest/</a:t>
            </a: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 </a:t>
            </a:r>
            <a:r>
              <a:rPr lang="en-GB" sz="1400" dirty="0" err="1"/>
              <a:t>Mininet</a:t>
            </a:r>
            <a:r>
              <a:rPr lang="en-GB" sz="1400" dirty="0"/>
              <a:t>. http://mininet.org/walkthrough/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 </a:t>
            </a:r>
            <a:r>
              <a:rPr lang="en-GB" sz="1400" dirty="0" err="1"/>
              <a:t>Networkx</a:t>
            </a:r>
            <a:r>
              <a:rPr lang="en-GB" sz="1400" dirty="0"/>
              <a:t>. </a:t>
            </a:r>
            <a:r>
              <a:rPr lang="id-ID" sz="1400" dirty="0"/>
              <a:t>https://networkx.github.io/documentation/stable/tutorial.html</a:t>
            </a:r>
            <a:endParaRPr lang="en-GB" sz="14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05EB8856-5831-4A8D-9919-B0315B6F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1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8F09ADB-28EA-4908-8D79-60B10200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35" y="114300"/>
            <a:ext cx="7778116" cy="6667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1" dirty="0"/>
              <a:t>Lampiran 1</a:t>
            </a:r>
            <a:r>
              <a:rPr lang="id-ID" sz="3200" b="1" dirty="0"/>
              <a:t>. </a:t>
            </a:r>
            <a:r>
              <a:rPr lang="en-GB" sz="3200" b="1" dirty="0" err="1"/>
              <a:t>Instalasi</a:t>
            </a:r>
            <a:r>
              <a:rPr lang="en-GB" sz="3200" b="1" dirty="0"/>
              <a:t> </a:t>
            </a:r>
            <a:r>
              <a:rPr lang="en-GB" sz="3200" b="1" i="1" dirty="0"/>
              <a:t>tools</a:t>
            </a:r>
            <a:r>
              <a:rPr lang="en-GB" sz="3200" b="1" dirty="0"/>
              <a:t> </a:t>
            </a:r>
            <a:r>
              <a:rPr lang="en-GB" sz="3200" b="1" dirty="0" err="1"/>
              <a:t>secara</a:t>
            </a:r>
            <a:r>
              <a:rPr lang="en-GB" sz="3200" b="1" dirty="0"/>
              <a:t> manual</a:t>
            </a:r>
            <a:endParaRPr lang="id-ID" sz="3200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605D874-0550-475F-BDE8-2AB607119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34" y="781050"/>
            <a:ext cx="4072891" cy="54768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1100" u="sng" dirty="0"/>
              <a:t>Controller Ryu:</a:t>
            </a:r>
          </a:p>
          <a:p>
            <a:pPr lvl="1"/>
            <a:r>
              <a:rPr lang="en-GB" sz="1100" dirty="0" err="1"/>
              <a:t>sudo</a:t>
            </a:r>
            <a:r>
              <a:rPr lang="en-GB" sz="1100" dirty="0"/>
              <a:t> apt-get install git python-dev python-</a:t>
            </a:r>
            <a:r>
              <a:rPr lang="en-GB" sz="1100" dirty="0" err="1"/>
              <a:t>setuptools</a:t>
            </a:r>
            <a:r>
              <a:rPr lang="en-GB" sz="1100" dirty="0"/>
              <a:t> python-pip</a:t>
            </a:r>
          </a:p>
          <a:p>
            <a:pPr lvl="1"/>
            <a:r>
              <a:rPr lang="en-GB" sz="1100" dirty="0"/>
              <a:t>git clone https://github.com/osrg/ryu.git</a:t>
            </a:r>
          </a:p>
          <a:p>
            <a:pPr lvl="1"/>
            <a:r>
              <a:rPr lang="en-GB" sz="1100" dirty="0"/>
              <a:t>cd </a:t>
            </a:r>
            <a:r>
              <a:rPr lang="en-GB" sz="1100" dirty="0" err="1"/>
              <a:t>ryu</a:t>
            </a:r>
            <a:endParaRPr lang="en-GB" sz="1100" dirty="0"/>
          </a:p>
          <a:p>
            <a:pPr lvl="1"/>
            <a:r>
              <a:rPr lang="en-GB" sz="1100" dirty="0" err="1"/>
              <a:t>sudo</a:t>
            </a:r>
            <a:r>
              <a:rPr lang="en-GB" sz="1100" dirty="0"/>
              <a:t> pip install .</a:t>
            </a:r>
          </a:p>
          <a:p>
            <a:r>
              <a:rPr lang="en-GB" sz="1100" u="sng" dirty="0"/>
              <a:t>Mininet from source code:</a:t>
            </a:r>
          </a:p>
          <a:p>
            <a:pPr lvl="1"/>
            <a:r>
              <a:rPr lang="en-GB" sz="1100" dirty="0"/>
              <a:t>git clone git://github.com/mininet/mininet</a:t>
            </a:r>
          </a:p>
          <a:p>
            <a:pPr lvl="1"/>
            <a:r>
              <a:rPr lang="en-GB" sz="1100" dirty="0"/>
              <a:t>cd </a:t>
            </a:r>
            <a:r>
              <a:rPr lang="en-GB" sz="1100" dirty="0" err="1"/>
              <a:t>mininet</a:t>
            </a:r>
            <a:endParaRPr lang="en-GB" sz="1100" dirty="0"/>
          </a:p>
          <a:p>
            <a:pPr lvl="1"/>
            <a:r>
              <a:rPr lang="en-GB" sz="1100" dirty="0"/>
              <a:t>git tag  # list available versions</a:t>
            </a:r>
          </a:p>
          <a:p>
            <a:pPr lvl="1"/>
            <a:r>
              <a:rPr lang="en-GB" sz="1100" dirty="0"/>
              <a:t>git checkout -b 2.2.1 2.2.1  # or whatever version you wish to install</a:t>
            </a:r>
          </a:p>
          <a:p>
            <a:pPr lvl="1"/>
            <a:r>
              <a:rPr lang="en-GB" sz="1100" dirty="0"/>
              <a:t>cd ..</a:t>
            </a:r>
          </a:p>
          <a:p>
            <a:pPr lvl="1"/>
            <a:r>
              <a:rPr lang="en-GB" sz="1100" dirty="0"/>
              <a:t>mininet/util/install.sh [options]</a:t>
            </a:r>
          </a:p>
          <a:p>
            <a:pPr lvl="1"/>
            <a:r>
              <a:rPr lang="en-GB" sz="1100" dirty="0"/>
              <a:t>Daftar </a:t>
            </a:r>
            <a:r>
              <a:rPr lang="en-GB" sz="1100" dirty="0" err="1"/>
              <a:t>opsi</a:t>
            </a:r>
            <a:r>
              <a:rPr lang="en-GB" sz="1100" dirty="0"/>
              <a:t>:</a:t>
            </a:r>
          </a:p>
          <a:p>
            <a:pPr lvl="2"/>
            <a:r>
              <a:rPr lang="en-GB" sz="800" dirty="0"/>
              <a:t>install.sh –a     , install </a:t>
            </a:r>
            <a:r>
              <a:rPr lang="en-GB" sz="800" dirty="0" err="1"/>
              <a:t>semua</a:t>
            </a:r>
            <a:r>
              <a:rPr lang="en-GB" sz="800" dirty="0"/>
              <a:t> paket</a:t>
            </a:r>
          </a:p>
          <a:p>
            <a:pPr lvl="2"/>
            <a:r>
              <a:rPr lang="en-GB" sz="800" dirty="0"/>
              <a:t>install.sh –</a:t>
            </a:r>
            <a:r>
              <a:rPr lang="en-GB" sz="800" dirty="0" err="1"/>
              <a:t>nfv</a:t>
            </a:r>
            <a:r>
              <a:rPr lang="en-GB" sz="800" dirty="0"/>
              <a:t>  , install Mininet + user switch + OpenVswitch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B078544F-5EB1-4728-A2A5-56876567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ampungan Konten 2">
            <a:extLst>
              <a:ext uri="{FF2B5EF4-FFF2-40B4-BE49-F238E27FC236}">
                <a16:creationId xmlns:a16="http://schemas.microsoft.com/office/drawing/2014/main" id="{CABD95CF-9517-4D0D-A2C1-13998FE2E8C4}"/>
              </a:ext>
            </a:extLst>
          </p:cNvPr>
          <p:cNvSpPr txBox="1">
            <a:spLocks/>
          </p:cNvSpPr>
          <p:nvPr/>
        </p:nvSpPr>
        <p:spPr>
          <a:xfrm>
            <a:off x="4572000" y="781051"/>
            <a:ext cx="3905251" cy="5476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u="sng" dirty="0"/>
              <a:t>OpenVswitch:</a:t>
            </a:r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Dapat di install </a:t>
            </a:r>
            <a:r>
              <a:rPr lang="en-GB" sz="1400" dirty="0" err="1"/>
              <a:t>bersamaan</a:t>
            </a:r>
            <a:r>
              <a:rPr lang="en-GB" sz="1400" dirty="0"/>
              <a:t> </a:t>
            </a:r>
            <a:r>
              <a:rPr lang="en-GB" sz="1400" dirty="0" err="1"/>
              <a:t>dengan</a:t>
            </a:r>
            <a:r>
              <a:rPr lang="en-GB" sz="1400" dirty="0"/>
              <a:t> </a:t>
            </a:r>
            <a:r>
              <a:rPr lang="en-GB" sz="1400" dirty="0" err="1"/>
              <a:t>mininet</a:t>
            </a:r>
            <a:endParaRPr lang="en-GB" sz="1400" dirty="0"/>
          </a:p>
          <a:p>
            <a:pPr marL="201168" lvl="1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/>
              <a:t>Atau</a:t>
            </a:r>
            <a:r>
              <a:rPr lang="en-GB" sz="1400" dirty="0"/>
              <a:t> dari source code.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git clone https://github.com/openvswitch/ovs.git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git checkout v2.7.0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git checkout origin/branch-2.7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./boot.sh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./configure --with-</a:t>
            </a:r>
            <a:r>
              <a:rPr lang="en-GB" sz="1400" dirty="0" err="1"/>
              <a:t>linux</a:t>
            </a:r>
            <a:r>
              <a:rPr lang="en-GB" sz="1400" dirty="0"/>
              <a:t>=/lib/modules/$(</a:t>
            </a:r>
            <a:r>
              <a:rPr lang="en-GB" sz="1400" dirty="0" err="1"/>
              <a:t>uname</a:t>
            </a:r>
            <a:r>
              <a:rPr lang="en-GB" sz="1400" dirty="0"/>
              <a:t> -r)/build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make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make install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make </a:t>
            </a:r>
            <a:r>
              <a:rPr lang="en-GB" sz="1400" dirty="0" err="1"/>
              <a:t>modules_install</a:t>
            </a:r>
            <a:endParaRPr lang="en-GB" sz="14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err="1"/>
              <a:t>config_file</a:t>
            </a:r>
            <a:r>
              <a:rPr lang="en-GB" sz="1400" dirty="0"/>
              <a:t>="/etc/</a:t>
            </a:r>
            <a:r>
              <a:rPr lang="en-GB" sz="1400" dirty="0" err="1"/>
              <a:t>depmod.d</a:t>
            </a:r>
            <a:r>
              <a:rPr lang="en-GB" sz="1400" dirty="0"/>
              <a:t>/</a:t>
            </a:r>
            <a:r>
              <a:rPr lang="en-GB" sz="1400" dirty="0" err="1"/>
              <a:t>openvswitch.conf</a:t>
            </a:r>
            <a:r>
              <a:rPr lang="en-GB" sz="1400" dirty="0"/>
              <a:t>"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for module in </a:t>
            </a:r>
            <a:r>
              <a:rPr lang="en-GB" sz="1400" dirty="0" err="1"/>
              <a:t>datapath</a:t>
            </a:r>
            <a:r>
              <a:rPr lang="en-GB" sz="1400" dirty="0"/>
              <a:t>/</a:t>
            </a:r>
            <a:r>
              <a:rPr lang="en-GB" sz="1400" dirty="0" err="1"/>
              <a:t>linux</a:t>
            </a:r>
            <a:r>
              <a:rPr lang="en-GB" sz="1400" dirty="0"/>
              <a:t>/*.ko; do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err="1"/>
              <a:t>modname</a:t>
            </a:r>
            <a:r>
              <a:rPr lang="en-GB" sz="1400" dirty="0"/>
              <a:t>="$(</a:t>
            </a:r>
            <a:r>
              <a:rPr lang="en-GB" sz="1400" dirty="0" err="1"/>
              <a:t>basename</a:t>
            </a:r>
            <a:r>
              <a:rPr lang="en-GB" sz="1400" dirty="0"/>
              <a:t> ${module})"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echo "override ${</a:t>
            </a:r>
            <a:r>
              <a:rPr lang="en-GB" sz="1400" dirty="0" err="1"/>
              <a:t>modname</a:t>
            </a:r>
            <a:r>
              <a:rPr lang="en-GB" sz="1400" dirty="0"/>
              <a:t>%.ko} * extra" &gt;&gt; "$</a:t>
            </a:r>
            <a:r>
              <a:rPr lang="en-GB" sz="1400" dirty="0" err="1"/>
              <a:t>config_file</a:t>
            </a:r>
            <a:r>
              <a:rPr lang="en-GB" sz="1400" dirty="0"/>
              <a:t>"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echo "override ${</a:t>
            </a:r>
            <a:r>
              <a:rPr lang="en-GB" sz="1400" dirty="0" err="1"/>
              <a:t>modname</a:t>
            </a:r>
            <a:r>
              <a:rPr lang="en-GB" sz="1400" dirty="0"/>
              <a:t>%.ko} * weak-updates" &gt;&gt; "$</a:t>
            </a:r>
            <a:r>
              <a:rPr lang="en-GB" sz="1400" dirty="0" err="1"/>
              <a:t>config_file</a:t>
            </a:r>
            <a:r>
              <a:rPr lang="en-GB" sz="1400" dirty="0"/>
              <a:t>"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done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err="1"/>
              <a:t>depmod</a:t>
            </a:r>
            <a:r>
              <a:rPr lang="en-GB" sz="1400" dirty="0"/>
              <a:t> -a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/</a:t>
            </a:r>
            <a:r>
              <a:rPr lang="en-GB" sz="1400" dirty="0" err="1"/>
              <a:t>sbin</a:t>
            </a:r>
            <a:r>
              <a:rPr lang="en-GB" sz="1400" dirty="0"/>
              <a:t>/</a:t>
            </a:r>
            <a:r>
              <a:rPr lang="en-GB" sz="1400" dirty="0" err="1"/>
              <a:t>modprobe</a:t>
            </a:r>
            <a:r>
              <a:rPr lang="en-GB" sz="1400" dirty="0"/>
              <a:t> </a:t>
            </a:r>
            <a:r>
              <a:rPr lang="en-GB" sz="1400" dirty="0" err="1"/>
              <a:t>openvswitch</a:t>
            </a:r>
            <a:endParaRPr lang="en-GB" sz="14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export PATH=$PATH:/</a:t>
            </a:r>
            <a:r>
              <a:rPr lang="en-GB" sz="1400" dirty="0" err="1"/>
              <a:t>usr</a:t>
            </a:r>
            <a:r>
              <a:rPr lang="en-GB" sz="1400" dirty="0"/>
              <a:t>/local/share/</a:t>
            </a:r>
            <a:r>
              <a:rPr lang="en-GB" sz="1400" dirty="0" err="1"/>
              <a:t>openvswitch</a:t>
            </a:r>
            <a:r>
              <a:rPr lang="en-GB" sz="1400" dirty="0"/>
              <a:t>/scripts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err="1"/>
              <a:t>mkdir</a:t>
            </a:r>
            <a:r>
              <a:rPr lang="en-GB" sz="1400" dirty="0"/>
              <a:t> -p /</a:t>
            </a:r>
            <a:r>
              <a:rPr lang="en-GB" sz="1400" dirty="0" err="1"/>
              <a:t>usr</a:t>
            </a:r>
            <a:r>
              <a:rPr lang="en-GB" sz="1400" dirty="0"/>
              <a:t>/local/etc/</a:t>
            </a:r>
            <a:r>
              <a:rPr lang="en-GB" sz="1400" dirty="0" err="1"/>
              <a:t>openvswitch</a:t>
            </a:r>
            <a:endParaRPr lang="en-GB" sz="14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err="1"/>
              <a:t>ovsdb</a:t>
            </a:r>
            <a:r>
              <a:rPr lang="en-GB" sz="1400" dirty="0"/>
              <a:t>-tool create /</a:t>
            </a:r>
            <a:r>
              <a:rPr lang="en-GB" sz="1400" dirty="0" err="1"/>
              <a:t>usr</a:t>
            </a:r>
            <a:r>
              <a:rPr lang="en-GB" sz="1400" dirty="0"/>
              <a:t>/local/etc/</a:t>
            </a:r>
            <a:r>
              <a:rPr lang="en-GB" sz="1400" dirty="0" err="1"/>
              <a:t>openvswitch</a:t>
            </a:r>
            <a:r>
              <a:rPr lang="en-GB" sz="1400" dirty="0"/>
              <a:t>/</a:t>
            </a:r>
            <a:r>
              <a:rPr lang="en-GB" sz="1400" dirty="0" err="1"/>
              <a:t>conf.db</a:t>
            </a:r>
            <a:r>
              <a:rPr lang="en-GB" sz="1400" dirty="0"/>
              <a:t> \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</a:t>
            </a:r>
            <a:r>
              <a:rPr lang="en-GB" sz="1400" dirty="0" err="1"/>
              <a:t>vswitchd</a:t>
            </a:r>
            <a:r>
              <a:rPr lang="en-GB" sz="1400" dirty="0"/>
              <a:t>/</a:t>
            </a:r>
            <a:r>
              <a:rPr lang="en-GB" sz="1400" dirty="0" err="1"/>
              <a:t>vswitch.ovsschema</a:t>
            </a:r>
            <a:endParaRPr lang="en-GB" sz="14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err="1"/>
              <a:t>mkdir</a:t>
            </a:r>
            <a:r>
              <a:rPr lang="en-GB" sz="1400" dirty="0"/>
              <a:t> -p /</a:t>
            </a:r>
            <a:r>
              <a:rPr lang="en-GB" sz="1400" dirty="0" err="1"/>
              <a:t>usr</a:t>
            </a:r>
            <a:r>
              <a:rPr lang="en-GB" sz="1400" dirty="0"/>
              <a:t>/local/var/run/</a:t>
            </a:r>
            <a:r>
              <a:rPr lang="en-GB" sz="1400" dirty="0" err="1"/>
              <a:t>openvswitch</a:t>
            </a:r>
            <a:endParaRPr lang="en-GB" sz="14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err="1"/>
              <a:t>ovsdb</a:t>
            </a:r>
            <a:r>
              <a:rPr lang="en-GB" sz="1400" dirty="0"/>
              <a:t>-server --remote=</a:t>
            </a:r>
            <a:r>
              <a:rPr lang="en-GB" sz="1400" dirty="0" err="1"/>
              <a:t>punix</a:t>
            </a:r>
            <a:r>
              <a:rPr lang="en-GB" sz="1400" dirty="0"/>
              <a:t>:/</a:t>
            </a:r>
            <a:r>
              <a:rPr lang="en-GB" sz="1400" dirty="0" err="1"/>
              <a:t>usr</a:t>
            </a:r>
            <a:r>
              <a:rPr lang="en-GB" sz="1400" dirty="0"/>
              <a:t>/local/var/run/</a:t>
            </a:r>
            <a:r>
              <a:rPr lang="en-GB" sz="1400" dirty="0" err="1"/>
              <a:t>openvswitch</a:t>
            </a:r>
            <a:r>
              <a:rPr lang="en-GB" sz="1400" dirty="0"/>
              <a:t>/</a:t>
            </a:r>
            <a:r>
              <a:rPr lang="en-GB" sz="1400" dirty="0" err="1"/>
              <a:t>db.sock</a:t>
            </a:r>
            <a:r>
              <a:rPr lang="en-GB" sz="1400" dirty="0"/>
              <a:t> \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--remote=</a:t>
            </a:r>
            <a:r>
              <a:rPr lang="en-GB" sz="1400" dirty="0" err="1"/>
              <a:t>db:Open_vSwitch,Open_vSwitch,manager_options</a:t>
            </a:r>
            <a:r>
              <a:rPr lang="en-GB" sz="1400" dirty="0"/>
              <a:t> \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--private-key=</a:t>
            </a:r>
            <a:r>
              <a:rPr lang="en-GB" sz="1400" dirty="0" err="1"/>
              <a:t>db:Open_vSwitch,SSL,private_key</a:t>
            </a:r>
            <a:r>
              <a:rPr lang="en-GB" sz="1400" dirty="0"/>
              <a:t> \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--certificate=</a:t>
            </a:r>
            <a:r>
              <a:rPr lang="en-GB" sz="1400" dirty="0" err="1"/>
              <a:t>db:Open_vSwitch,SSL,certificate</a:t>
            </a:r>
            <a:r>
              <a:rPr lang="en-GB" sz="1400" dirty="0"/>
              <a:t> \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--bootstrap-ca-cert=</a:t>
            </a:r>
            <a:r>
              <a:rPr lang="en-GB" sz="1400" dirty="0" err="1"/>
              <a:t>db:Open_vSwitch,SSL,ca_cert</a:t>
            </a:r>
            <a:r>
              <a:rPr lang="en-GB" sz="1400" dirty="0"/>
              <a:t> \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/>
              <a:t>    --</a:t>
            </a:r>
            <a:r>
              <a:rPr lang="en-GB" sz="1400" dirty="0" err="1"/>
              <a:t>pidfile</a:t>
            </a:r>
            <a:r>
              <a:rPr lang="en-GB" sz="1400" dirty="0"/>
              <a:t> --detach --log-file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14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err="1"/>
              <a:t>ovs-vsctl</a:t>
            </a:r>
            <a:r>
              <a:rPr lang="en-GB" sz="1400" dirty="0"/>
              <a:t> --no-wait </a:t>
            </a:r>
            <a:r>
              <a:rPr lang="en-GB" sz="1400" dirty="0" err="1"/>
              <a:t>init</a:t>
            </a:r>
            <a:endParaRPr lang="en-GB" sz="1400" dirty="0"/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400" dirty="0" err="1"/>
              <a:t>ovs-ctl</a:t>
            </a:r>
            <a:r>
              <a:rPr lang="en-GB" sz="1400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1837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9EE94C1-4C92-4D73-981A-61BD1530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Daftar 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endParaRPr lang="id-ID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E5365FD-F1DB-438D-83DE-BD23C918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452AFE7-4027-4E50-8558-72EEA767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97421D7C-8DB8-4409-90AE-733D11997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14935"/>
              </p:ext>
            </p:extLst>
          </p:nvPr>
        </p:nvGraphicFramePr>
        <p:xfrm>
          <a:off x="911134" y="1907419"/>
          <a:ext cx="6891746" cy="40471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38055">
                  <a:extLst>
                    <a:ext uri="{9D8B030D-6E8A-4147-A177-3AD203B41FA5}">
                      <a16:colId xmlns:a16="http://schemas.microsoft.com/office/drawing/2014/main" val="1665950756"/>
                    </a:ext>
                  </a:extLst>
                </a:gridCol>
                <a:gridCol w="3953691">
                  <a:extLst>
                    <a:ext uri="{9D8B030D-6E8A-4147-A177-3AD203B41FA5}">
                      <a16:colId xmlns:a16="http://schemas.microsoft.com/office/drawing/2014/main" val="28866827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Topik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Keterangan</a:t>
                      </a:r>
                      <a:endParaRPr 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26373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forwarding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Dasar-</a:t>
                      </a:r>
                      <a:r>
                        <a:rPr lang="en-GB" sz="12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dasar</a:t>
                      </a:r>
                      <a:r>
                        <a:rPr lang="en-GB" sz="1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OpenFlow</a:t>
                      </a:r>
                      <a:endParaRPr lang="en-US" sz="1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609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Routing &amp; Monitoring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Controller: Shortest-path routing</a:t>
                      </a:r>
                    </a:p>
                    <a:p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 node and link status</a:t>
                      </a:r>
                    </a:p>
                    <a:p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NetworkX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integration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821690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374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Packet Filtering (Firewall + Web Interface)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Controller: Bloom Filter, Flask integration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562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bucket and group tables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robin load balancing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Main-backup path protection</a:t>
                      </a: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8531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lvl="1" indent="0"/>
                      <a:r>
                        <a:rPr lang="en-US" sz="12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 limiting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GB" sz="1200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Meter tables</a:t>
                      </a:r>
                      <a:endParaRPr lang="en-US" sz="1200" strike="noStrike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52929"/>
                  </a:ext>
                </a:extLst>
              </a:tr>
              <a:tr h="324000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8827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Stateless vs Stateful data plane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Stateful data plane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Jenis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 plane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dalam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memproses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paket</a:t>
                      </a:r>
                      <a:endParaRPr lang="en-GB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OpenState</a:t>
                      </a: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SDN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Arp handling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 Knocking</a:t>
                      </a:r>
                      <a:endParaRPr lang="id-ID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111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83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14F341F-4CE3-4C9B-AAF6-44BC6FBD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Dasar-</a:t>
            </a:r>
            <a:r>
              <a:rPr lang="en-GB" sz="3200" b="1" dirty="0" err="1"/>
              <a:t>dasar</a:t>
            </a:r>
            <a:r>
              <a:rPr lang="en-GB" sz="3200" b="1" dirty="0"/>
              <a:t> OpenFlow</a:t>
            </a:r>
            <a:endParaRPr lang="id-ID" sz="3200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8790B7DB-3BBD-4070-AB25-07771389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8" y="1845733"/>
            <a:ext cx="4541521" cy="4415729"/>
          </a:xfrm>
        </p:spPr>
        <p:txBody>
          <a:bodyPr>
            <a:normAutofit/>
          </a:bodyPr>
          <a:lstStyle/>
          <a:p>
            <a:r>
              <a:rPr lang="en-GB" sz="1400" b="1" i="1" u="sng" dirty="0"/>
              <a:t>Controller</a:t>
            </a:r>
            <a:r>
              <a:rPr lang="en-GB" sz="1400" dirty="0"/>
              <a:t>:</a:t>
            </a:r>
          </a:p>
          <a:p>
            <a:pPr lvl="1"/>
            <a:r>
              <a:rPr lang="en-GB" sz="1200" dirty="0"/>
              <a:t>Bertugas </a:t>
            </a:r>
            <a:r>
              <a:rPr lang="en-GB" sz="1200" dirty="0" err="1"/>
              <a:t>menginstall</a:t>
            </a:r>
            <a:r>
              <a:rPr lang="en-GB" sz="1200" dirty="0"/>
              <a:t> dan </a:t>
            </a:r>
            <a:r>
              <a:rPr lang="en-GB" sz="1200" dirty="0" err="1"/>
              <a:t>memonitor</a:t>
            </a:r>
            <a:r>
              <a:rPr lang="en-GB" sz="1200" dirty="0"/>
              <a:t> OpenFlow </a:t>
            </a:r>
            <a:r>
              <a:rPr lang="en-GB" sz="1200" i="1" dirty="0"/>
              <a:t>rules</a:t>
            </a:r>
            <a:r>
              <a:rPr lang="en-GB" sz="1200" dirty="0"/>
              <a:t> pada setiap </a:t>
            </a:r>
            <a:r>
              <a:rPr lang="en-GB" sz="1200" i="1" dirty="0"/>
              <a:t>switch (Data plane).</a:t>
            </a:r>
          </a:p>
          <a:p>
            <a:pPr lvl="1"/>
            <a:r>
              <a:rPr lang="en-GB" sz="1200" dirty="0"/>
              <a:t>Pengguna dapat </a:t>
            </a:r>
            <a:r>
              <a:rPr lang="en-GB" sz="1200" dirty="0" err="1"/>
              <a:t>membuat</a:t>
            </a:r>
            <a:r>
              <a:rPr lang="en-GB" sz="1200" dirty="0"/>
              <a:t> </a:t>
            </a:r>
            <a:r>
              <a:rPr lang="en-GB" sz="1200" dirty="0" err="1"/>
              <a:t>aplikasi</a:t>
            </a:r>
            <a:r>
              <a:rPr lang="en-GB" sz="1200" dirty="0"/>
              <a:t> yang </a:t>
            </a:r>
            <a:r>
              <a:rPr lang="en-GB" sz="1200" dirty="0" err="1"/>
              <a:t>dijalan</a:t>
            </a:r>
            <a:r>
              <a:rPr lang="en-GB" sz="1200" dirty="0"/>
              <a:t> diatas </a:t>
            </a:r>
            <a:r>
              <a:rPr lang="en-GB" sz="1200" i="1" dirty="0"/>
              <a:t>controller </a:t>
            </a:r>
            <a:r>
              <a:rPr lang="en-GB" sz="1200" dirty="0"/>
              <a:t>untuk </a:t>
            </a:r>
            <a:r>
              <a:rPr lang="en-GB" sz="1200" dirty="0" err="1"/>
              <a:t>mengatur</a:t>
            </a:r>
            <a:r>
              <a:rPr lang="en-GB" sz="1200" dirty="0"/>
              <a:t> </a:t>
            </a:r>
            <a:r>
              <a:rPr lang="en-GB" sz="1200" dirty="0" err="1"/>
              <a:t>kerja</a:t>
            </a:r>
            <a:r>
              <a:rPr lang="en-GB" sz="1200" i="1" dirty="0"/>
              <a:t> switch.</a:t>
            </a:r>
          </a:p>
          <a:p>
            <a:r>
              <a:rPr lang="en-GB" sz="1200" dirty="0"/>
              <a:t>Jenis: </a:t>
            </a:r>
            <a:r>
              <a:rPr lang="en-GB" sz="1200" dirty="0" err="1"/>
              <a:t>Onos</a:t>
            </a:r>
            <a:r>
              <a:rPr lang="en-GB" sz="1200" dirty="0"/>
              <a:t> (Java), OpenDaylight (Java), </a:t>
            </a:r>
            <a:r>
              <a:rPr lang="en-GB" sz="1200" b="1" dirty="0"/>
              <a:t>Ryu (Python)</a:t>
            </a:r>
            <a:r>
              <a:rPr lang="en-GB" sz="1200" dirty="0"/>
              <a:t>, dll</a:t>
            </a:r>
            <a:endParaRPr lang="en-GB" sz="1200" b="1" dirty="0"/>
          </a:p>
          <a:p>
            <a:pPr>
              <a:spcBef>
                <a:spcPts val="0"/>
              </a:spcBef>
            </a:pPr>
            <a:endParaRPr lang="en-GB" sz="1400" dirty="0"/>
          </a:p>
          <a:p>
            <a:r>
              <a:rPr lang="en-GB" sz="1400" b="1" u="sng" dirty="0"/>
              <a:t>OpenFlow </a:t>
            </a:r>
            <a:r>
              <a:rPr lang="en-GB" sz="1400" b="1" i="1" u="sng" dirty="0"/>
              <a:t>Switch</a:t>
            </a:r>
            <a:r>
              <a:rPr lang="en-GB" sz="1400" b="1" u="sng" dirty="0"/>
              <a:t>:</a:t>
            </a:r>
          </a:p>
          <a:p>
            <a:pPr lvl="1"/>
            <a:r>
              <a:rPr lang="en-GB" sz="1200" i="1" dirty="0"/>
              <a:t>Data plane </a:t>
            </a:r>
            <a:r>
              <a:rPr lang="en-GB" sz="1200" dirty="0"/>
              <a:t>yang bertugas untuk </a:t>
            </a:r>
            <a:r>
              <a:rPr lang="en-GB" sz="1200" dirty="0" err="1"/>
              <a:t>mengirim</a:t>
            </a:r>
            <a:r>
              <a:rPr lang="en-GB" sz="1200" dirty="0"/>
              <a:t> paket </a:t>
            </a:r>
            <a:r>
              <a:rPr lang="en-GB" sz="1200" dirty="0" err="1"/>
              <a:t>antar</a:t>
            </a:r>
            <a:r>
              <a:rPr lang="en-GB" sz="1200" dirty="0"/>
              <a:t> perangkat jaringan </a:t>
            </a:r>
            <a:r>
              <a:rPr lang="en-GB" sz="1200" dirty="0" err="1"/>
              <a:t>menggunalan</a:t>
            </a:r>
            <a:r>
              <a:rPr lang="en-GB" sz="1200" dirty="0"/>
              <a:t> OpenFlow </a:t>
            </a:r>
            <a:r>
              <a:rPr lang="en-GB" sz="1200" i="1" dirty="0"/>
              <a:t>rules</a:t>
            </a:r>
            <a:r>
              <a:rPr lang="en-GB" sz="1200" dirty="0"/>
              <a:t>.</a:t>
            </a:r>
          </a:p>
          <a:p>
            <a:pPr lvl="1"/>
            <a:r>
              <a:rPr lang="en-GB" sz="1200" dirty="0"/>
              <a:t>Workshop: menggunakan jenis </a:t>
            </a:r>
            <a:r>
              <a:rPr lang="en-GB" sz="1200" i="1" dirty="0"/>
              <a:t>software switch.</a:t>
            </a:r>
          </a:p>
          <a:p>
            <a:r>
              <a:rPr lang="en-GB" sz="1200" dirty="0"/>
              <a:t>Jenis: </a:t>
            </a:r>
            <a:r>
              <a:rPr lang="en-GB" sz="1200" b="1" dirty="0"/>
              <a:t>OpenVswitch</a:t>
            </a:r>
            <a:r>
              <a:rPr lang="en-GB" sz="1200" dirty="0"/>
              <a:t>, </a:t>
            </a:r>
            <a:r>
              <a:rPr lang="en-GB" sz="1200" dirty="0" err="1"/>
              <a:t>ofsoftswitch</a:t>
            </a:r>
            <a:r>
              <a:rPr lang="en-GB" sz="1200" dirty="0"/>
              <a:t>, dll</a:t>
            </a:r>
          </a:p>
          <a:p>
            <a:pPr>
              <a:spcBef>
                <a:spcPts val="0"/>
              </a:spcBef>
            </a:pPr>
            <a:endParaRPr lang="en-GB" sz="1400" i="1" dirty="0"/>
          </a:p>
          <a:p>
            <a:r>
              <a:rPr lang="en-GB" sz="1400" b="1" i="1" u="sng" dirty="0"/>
              <a:t>Emulator</a:t>
            </a:r>
            <a:r>
              <a:rPr lang="en-GB" sz="1400" b="1" dirty="0"/>
              <a:t>:</a:t>
            </a:r>
          </a:p>
          <a:p>
            <a:pPr lvl="1"/>
            <a:r>
              <a:rPr lang="en-GB" sz="1200" dirty="0" err="1"/>
              <a:t>Mengemulasikan</a:t>
            </a:r>
            <a:r>
              <a:rPr lang="en-GB" sz="1200" dirty="0"/>
              <a:t> konfigurasi dan </a:t>
            </a:r>
            <a:r>
              <a:rPr lang="en-GB" sz="1200" dirty="0" err="1"/>
              <a:t>topologi</a:t>
            </a:r>
            <a:r>
              <a:rPr lang="en-GB" sz="1200" dirty="0"/>
              <a:t> jaringan pada </a:t>
            </a:r>
            <a:r>
              <a:rPr lang="en-GB" sz="1200" dirty="0" err="1"/>
              <a:t>suatu</a:t>
            </a:r>
            <a:r>
              <a:rPr lang="en-GB" sz="1200" dirty="0"/>
              <a:t> PC.</a:t>
            </a:r>
          </a:p>
          <a:p>
            <a:pPr lvl="1"/>
            <a:r>
              <a:rPr lang="en-GB" sz="1200" dirty="0"/>
              <a:t>Workshop: menggunakan </a:t>
            </a:r>
            <a:r>
              <a:rPr lang="en-GB" sz="1200" b="1" dirty="0"/>
              <a:t>Mininet.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4B58DAE5-171D-4842-B1B2-FFF90BD7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7" name="Grup 16">
            <a:extLst>
              <a:ext uri="{FF2B5EF4-FFF2-40B4-BE49-F238E27FC236}">
                <a16:creationId xmlns:a16="http://schemas.microsoft.com/office/drawing/2014/main" id="{AD7501E5-AA28-4D0A-A3A6-9468CE521F92}"/>
              </a:ext>
            </a:extLst>
          </p:cNvPr>
          <p:cNvGrpSpPr/>
          <p:nvPr/>
        </p:nvGrpSpPr>
        <p:grpSpPr>
          <a:xfrm>
            <a:off x="5904411" y="3588054"/>
            <a:ext cx="2588200" cy="2281040"/>
            <a:chOff x="6034939" y="1959432"/>
            <a:chExt cx="2588200" cy="2281040"/>
          </a:xfrm>
        </p:grpSpPr>
        <p:sp>
          <p:nvSpPr>
            <p:cNvPr id="5" name="Rectangle: Rounded Corners 3">
              <a:extLst>
                <a:ext uri="{FF2B5EF4-FFF2-40B4-BE49-F238E27FC236}">
                  <a16:creationId xmlns:a16="http://schemas.microsoft.com/office/drawing/2014/main" id="{C234C8B8-51C6-412C-B5A5-431BFE499B70}"/>
                </a:ext>
              </a:extLst>
            </p:cNvPr>
            <p:cNvSpPr/>
            <p:nvPr/>
          </p:nvSpPr>
          <p:spPr>
            <a:xfrm>
              <a:off x="7143925" y="2193391"/>
              <a:ext cx="1265438" cy="26932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Applikasi</a:t>
              </a:r>
              <a:endParaRPr lang="id-ID" sz="1400" dirty="0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67AFAB58-840C-4B46-8AC4-2AA0ADA350F7}"/>
                </a:ext>
              </a:extLst>
            </p:cNvPr>
            <p:cNvSpPr/>
            <p:nvPr/>
          </p:nvSpPr>
          <p:spPr>
            <a:xfrm>
              <a:off x="7033570" y="3013374"/>
              <a:ext cx="1100034" cy="269324"/>
            </a:xfrm>
            <a:prstGeom prst="roundRect">
              <a:avLst/>
            </a:prstGeom>
            <a:solidFill>
              <a:srgbClr val="FBDCAF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Controller</a:t>
              </a:r>
              <a:endParaRPr lang="id-ID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AE113B9B-C67B-448B-BE70-E2C66B2FE39C}"/>
                </a:ext>
              </a:extLst>
            </p:cNvPr>
            <p:cNvSpPr/>
            <p:nvPr/>
          </p:nvSpPr>
          <p:spPr>
            <a:xfrm>
              <a:off x="6764571" y="3823390"/>
              <a:ext cx="1672555" cy="417082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Switch</a:t>
              </a:r>
            </a:p>
            <a:p>
              <a:pPr algn="ctr"/>
              <a:r>
                <a:rPr lang="en-GB" sz="1200" dirty="0"/>
                <a:t>(Data Plane)</a:t>
              </a:r>
              <a:endParaRPr lang="id-ID" sz="1200" dirty="0"/>
            </a:p>
          </p:txBody>
        </p:sp>
        <p:sp>
          <p:nvSpPr>
            <p:cNvPr id="8" name="Arrow: Up-Down 7">
              <a:extLst>
                <a:ext uri="{FF2B5EF4-FFF2-40B4-BE49-F238E27FC236}">
                  <a16:creationId xmlns:a16="http://schemas.microsoft.com/office/drawing/2014/main" id="{631D9AE6-3D3D-4F19-93D9-5C69D63DACE6}"/>
                </a:ext>
              </a:extLst>
            </p:cNvPr>
            <p:cNvSpPr/>
            <p:nvPr/>
          </p:nvSpPr>
          <p:spPr>
            <a:xfrm>
              <a:off x="7525372" y="2491778"/>
              <a:ext cx="109057" cy="450908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9" name="Arrow: Up-Down 8">
              <a:extLst>
                <a:ext uri="{FF2B5EF4-FFF2-40B4-BE49-F238E27FC236}">
                  <a16:creationId xmlns:a16="http://schemas.microsoft.com/office/drawing/2014/main" id="{370245B5-DDE5-49D6-BC63-0893DD892CEE}"/>
                </a:ext>
              </a:extLst>
            </p:cNvPr>
            <p:cNvSpPr/>
            <p:nvPr/>
          </p:nvSpPr>
          <p:spPr>
            <a:xfrm>
              <a:off x="7525372" y="3319858"/>
              <a:ext cx="109057" cy="450908"/>
            </a:xfrm>
            <a:prstGeom prst="upDown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0" name="Speech Bubble: Rectangle with Corners Rounded 10">
              <a:extLst>
                <a:ext uri="{FF2B5EF4-FFF2-40B4-BE49-F238E27FC236}">
                  <a16:creationId xmlns:a16="http://schemas.microsoft.com/office/drawing/2014/main" id="{654A6743-3AEF-4FD0-976A-6551EDA6B605}"/>
                </a:ext>
              </a:extLst>
            </p:cNvPr>
            <p:cNvSpPr/>
            <p:nvPr/>
          </p:nvSpPr>
          <p:spPr>
            <a:xfrm>
              <a:off x="6034939" y="3482739"/>
              <a:ext cx="1100034" cy="202653"/>
            </a:xfrm>
            <a:prstGeom prst="wedgeRoundRectCallout">
              <a:avLst>
                <a:gd name="adj1" fmla="val 84143"/>
                <a:gd name="adj2" fmla="val -16588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OpenFlow API</a:t>
              </a:r>
              <a:endParaRPr lang="id-ID" sz="1200" dirty="0"/>
            </a:p>
          </p:txBody>
        </p:sp>
        <p:sp>
          <p:nvSpPr>
            <p:cNvPr id="11" name="Rectangle: Rounded Corners 11">
              <a:extLst>
                <a:ext uri="{FF2B5EF4-FFF2-40B4-BE49-F238E27FC236}">
                  <a16:creationId xmlns:a16="http://schemas.microsoft.com/office/drawing/2014/main" id="{3557AE09-1F7E-4AD7-AAB3-7306414CE7BE}"/>
                </a:ext>
              </a:extLst>
            </p:cNvPr>
            <p:cNvSpPr/>
            <p:nvPr/>
          </p:nvSpPr>
          <p:spPr>
            <a:xfrm>
              <a:off x="6940366" y="2049735"/>
              <a:ext cx="1265438" cy="30254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Applikasi</a:t>
              </a:r>
              <a:endParaRPr lang="id-ID" sz="1400" dirty="0"/>
            </a:p>
          </p:txBody>
        </p:sp>
        <p:sp>
          <p:nvSpPr>
            <p:cNvPr id="12" name="Rectangle: Rounded Corners 12">
              <a:extLst>
                <a:ext uri="{FF2B5EF4-FFF2-40B4-BE49-F238E27FC236}">
                  <a16:creationId xmlns:a16="http://schemas.microsoft.com/office/drawing/2014/main" id="{A71F5414-7230-4187-AE61-763BC3385F6B}"/>
                </a:ext>
              </a:extLst>
            </p:cNvPr>
            <p:cNvSpPr/>
            <p:nvPr/>
          </p:nvSpPr>
          <p:spPr>
            <a:xfrm>
              <a:off x="6814056" y="1959432"/>
              <a:ext cx="1235471" cy="294933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Applikasi</a:t>
              </a:r>
              <a:endParaRPr lang="id-ID" sz="1400" dirty="0"/>
            </a:p>
          </p:txBody>
        </p:sp>
        <p:sp>
          <p:nvSpPr>
            <p:cNvPr id="13" name="Kotak Teks 12">
              <a:extLst>
                <a:ext uri="{FF2B5EF4-FFF2-40B4-BE49-F238E27FC236}">
                  <a16:creationId xmlns:a16="http://schemas.microsoft.com/office/drawing/2014/main" id="{E487DBD1-8955-4B24-8658-1673E8D0614F}"/>
                </a:ext>
              </a:extLst>
            </p:cNvPr>
            <p:cNvSpPr txBox="1"/>
            <p:nvPr/>
          </p:nvSpPr>
          <p:spPr>
            <a:xfrm>
              <a:off x="7636972" y="3422781"/>
              <a:ext cx="9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South bound</a:t>
              </a:r>
              <a:endParaRPr lang="id-ID" sz="1200" dirty="0"/>
            </a:p>
          </p:txBody>
        </p:sp>
        <p:sp>
          <p:nvSpPr>
            <p:cNvPr id="14" name="Kotak Teks 13">
              <a:extLst>
                <a:ext uri="{FF2B5EF4-FFF2-40B4-BE49-F238E27FC236}">
                  <a16:creationId xmlns:a16="http://schemas.microsoft.com/office/drawing/2014/main" id="{0A7FA966-5F1D-45FA-B5F0-EFA83407123E}"/>
                </a:ext>
              </a:extLst>
            </p:cNvPr>
            <p:cNvSpPr txBox="1"/>
            <p:nvPr/>
          </p:nvSpPr>
          <p:spPr>
            <a:xfrm>
              <a:off x="7634429" y="2582309"/>
              <a:ext cx="987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North bound</a:t>
              </a:r>
              <a:endParaRPr lang="id-ID" sz="1200" dirty="0"/>
            </a:p>
          </p:txBody>
        </p:sp>
        <p:sp>
          <p:nvSpPr>
            <p:cNvPr id="15" name="Speech Bubble: Rectangle with Corners Rounded 10">
              <a:extLst>
                <a:ext uri="{FF2B5EF4-FFF2-40B4-BE49-F238E27FC236}">
                  <a16:creationId xmlns:a16="http://schemas.microsoft.com/office/drawing/2014/main" id="{0BE4EF5A-C074-4525-ABC1-BA5F2A586CDA}"/>
                </a:ext>
              </a:extLst>
            </p:cNvPr>
            <p:cNvSpPr/>
            <p:nvPr/>
          </p:nvSpPr>
          <p:spPr>
            <a:xfrm>
              <a:off x="6536134" y="2628381"/>
              <a:ext cx="641286" cy="212008"/>
            </a:xfrm>
            <a:prstGeom prst="wedgeRoundRectCallout">
              <a:avLst>
                <a:gd name="adj1" fmla="val 100439"/>
                <a:gd name="adj2" fmla="val -10740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REST</a:t>
              </a:r>
              <a:endParaRPr lang="id-ID" sz="1200" dirty="0"/>
            </a:p>
          </p:txBody>
        </p:sp>
      </p:grpSp>
      <p:pic>
        <p:nvPicPr>
          <p:cNvPr id="16" name="Gambar 15">
            <a:extLst>
              <a:ext uri="{FF2B5EF4-FFF2-40B4-BE49-F238E27FC236}">
                <a16:creationId xmlns:a16="http://schemas.microsoft.com/office/drawing/2014/main" id="{65208768-75D5-4B49-A150-FC2DB02039A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7" r="6797"/>
          <a:stretch/>
        </p:blipFill>
        <p:spPr bwMode="auto">
          <a:xfrm>
            <a:off x="5980381" y="1793362"/>
            <a:ext cx="2828925" cy="1450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345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F28A6CF-5D3A-4240-837A-F3D80CAF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err="1"/>
              <a:t>Persiapan</a:t>
            </a:r>
            <a:r>
              <a:rPr lang="en-GB" sz="3200" b="1" dirty="0"/>
              <a:t> testbed </a:t>
            </a:r>
            <a:r>
              <a:rPr lang="en-GB" sz="2000" b="1" dirty="0"/>
              <a:t>(</a:t>
            </a:r>
            <a:r>
              <a:rPr lang="en-GB" sz="2000" b="1" i="1" dirty="0"/>
              <a:t>hello world</a:t>
            </a:r>
            <a:r>
              <a:rPr lang="en-GB" sz="2000" b="1" dirty="0"/>
              <a:t>)</a:t>
            </a:r>
            <a:endParaRPr lang="id-ID" sz="3200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7F3F82B-A481-493B-996F-6F556C1D5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err="1"/>
              <a:t>Semua</a:t>
            </a:r>
            <a:r>
              <a:rPr lang="en-GB" sz="1600" dirty="0"/>
              <a:t> tools </a:t>
            </a:r>
            <a:r>
              <a:rPr lang="en-GB" sz="1600" dirty="0" err="1"/>
              <a:t>sudah</a:t>
            </a:r>
            <a:r>
              <a:rPr lang="en-GB" sz="1600" dirty="0"/>
              <a:t> </a:t>
            </a:r>
            <a:r>
              <a:rPr lang="en-GB" sz="1600" dirty="0" err="1"/>
              <a:t>terinstall</a:t>
            </a:r>
            <a:r>
              <a:rPr lang="en-GB" sz="1600" dirty="0"/>
              <a:t> di dalam VM </a:t>
            </a:r>
            <a:r>
              <a:rPr lang="en-GB" sz="1600" dirty="0" err="1"/>
              <a:t>Virtualbox</a:t>
            </a:r>
            <a:r>
              <a:rPr lang="en-GB" sz="1600" dirty="0"/>
              <a:t>:</a:t>
            </a:r>
          </a:p>
          <a:p>
            <a:pPr lvl="1"/>
            <a:r>
              <a:rPr lang="en-GB" sz="1400" dirty="0"/>
              <a:t>Mininet2.2-VM_Workshop_OpenFlow</a:t>
            </a:r>
          </a:p>
          <a:p>
            <a:pPr lvl="1"/>
            <a:r>
              <a:rPr lang="en-GB" sz="1400" dirty="0">
                <a:sym typeface="Wingdings" panose="05000000000000000000" pitchFamily="2" charset="2"/>
              </a:rPr>
              <a:t>Untuk </a:t>
            </a:r>
            <a:r>
              <a:rPr lang="en-GB" sz="1400" dirty="0" err="1">
                <a:sym typeface="Wingdings" panose="05000000000000000000" pitchFamily="2" charset="2"/>
              </a:rPr>
              <a:t>menginstall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dirty="0" err="1">
                <a:sym typeface="Wingdings" panose="05000000000000000000" pitchFamily="2" charset="2"/>
              </a:rPr>
              <a:t>semua</a:t>
            </a:r>
            <a:r>
              <a:rPr lang="en-GB" sz="1400" dirty="0">
                <a:sym typeface="Wingdings" panose="05000000000000000000" pitchFamily="2" charset="2"/>
              </a:rPr>
              <a:t> </a:t>
            </a:r>
            <a:r>
              <a:rPr lang="en-GB" sz="1400" i="1" dirty="0">
                <a:sym typeface="Wingdings" panose="05000000000000000000" pitchFamily="2" charset="2"/>
              </a:rPr>
              <a:t>tool</a:t>
            </a:r>
            <a:r>
              <a:rPr lang="en-GB" sz="1400" dirty="0">
                <a:sym typeface="Wingdings" panose="05000000000000000000" pitchFamily="2" charset="2"/>
              </a:rPr>
              <a:t> dari </a:t>
            </a:r>
            <a:r>
              <a:rPr lang="en-GB" sz="1400" dirty="0" err="1">
                <a:sym typeface="Wingdings" panose="05000000000000000000" pitchFamily="2" charset="2"/>
              </a:rPr>
              <a:t>awal</a:t>
            </a:r>
            <a:r>
              <a:rPr lang="en-GB" sz="1400" dirty="0">
                <a:sym typeface="Wingdings" panose="05000000000000000000" pitchFamily="2" charset="2"/>
              </a:rPr>
              <a:t>  </a:t>
            </a:r>
            <a:r>
              <a:rPr lang="en-GB" sz="1400" dirty="0"/>
              <a:t>Lampiran 1</a:t>
            </a:r>
          </a:p>
          <a:p>
            <a:r>
              <a:rPr lang="en-GB" sz="1600" dirty="0"/>
              <a:t>Test VM </a:t>
            </a:r>
            <a:r>
              <a:rPr lang="en-GB" sz="1600" dirty="0" err="1"/>
              <a:t>sudah</a:t>
            </a:r>
            <a:r>
              <a:rPr lang="en-GB" sz="1600" dirty="0"/>
              <a:t> </a:t>
            </a:r>
            <a:r>
              <a:rPr lang="en-GB" sz="1600" dirty="0" err="1"/>
              <a:t>berjalan</a:t>
            </a:r>
            <a:r>
              <a:rPr lang="en-GB" sz="1600" dirty="0"/>
              <a:t> normal,</a:t>
            </a:r>
          </a:p>
          <a:p>
            <a:pPr lvl="1"/>
            <a:r>
              <a:rPr lang="en-GB" sz="1400" dirty="0" err="1"/>
              <a:t>Jalankan</a:t>
            </a:r>
            <a:r>
              <a:rPr lang="en-GB" sz="1400" dirty="0"/>
              <a:t> </a:t>
            </a:r>
            <a:r>
              <a:rPr lang="en-GB" sz="1400" dirty="0" err="1"/>
              <a:t>mininet</a:t>
            </a:r>
            <a:r>
              <a:rPr lang="en-GB" sz="1400" dirty="0"/>
              <a:t> </a:t>
            </a:r>
            <a:r>
              <a:rPr lang="en-GB" sz="1400" dirty="0" err="1"/>
              <a:t>dengan</a:t>
            </a:r>
            <a:r>
              <a:rPr lang="en-GB" sz="1400" dirty="0"/>
              <a:t> jenis </a:t>
            </a:r>
            <a:r>
              <a:rPr lang="en-GB" sz="1400" dirty="0" err="1"/>
              <a:t>topologi</a:t>
            </a:r>
            <a:r>
              <a:rPr lang="en-GB" sz="1400" dirty="0"/>
              <a:t> Tree, dua host (PC):</a:t>
            </a:r>
          </a:p>
          <a:p>
            <a:pPr marL="384048" lvl="2" indent="0">
              <a:buNone/>
            </a:pPr>
            <a:r>
              <a:rPr lang="en-US" sz="1200" dirty="0" err="1">
                <a:highlight>
                  <a:srgbClr val="FFFF00"/>
                </a:highlight>
                <a:latin typeface="Monospace"/>
              </a:rPr>
              <a:t>sudo</a:t>
            </a:r>
            <a:r>
              <a:rPr lang="en-US" sz="1200" dirty="0">
                <a:highlight>
                  <a:srgbClr val="FFFF00"/>
                </a:highlight>
                <a:latin typeface="Monospace"/>
              </a:rPr>
              <a:t> python ~/Workshop/OpenFlow/Mininet/simpleTree.py </a:t>
            </a:r>
            <a:endParaRPr lang="en-GB" sz="1200" dirty="0">
              <a:highlight>
                <a:srgbClr val="FFFF00"/>
              </a:highlight>
              <a:latin typeface="Monospace"/>
            </a:endParaRPr>
          </a:p>
          <a:p>
            <a:pPr lvl="1"/>
            <a:r>
              <a:rPr lang="en-GB" sz="1400" dirty="0"/>
              <a:t>Buka host1 (h1) dan host2 (h2) dari </a:t>
            </a:r>
            <a:r>
              <a:rPr lang="en-GB" sz="1400" dirty="0" err="1"/>
              <a:t>jendela</a:t>
            </a:r>
            <a:r>
              <a:rPr lang="en-GB" sz="1400" dirty="0"/>
              <a:t> </a:t>
            </a:r>
            <a:r>
              <a:rPr lang="en-GB" sz="1400" dirty="0" err="1"/>
              <a:t>mininet</a:t>
            </a:r>
            <a:r>
              <a:rPr lang="en-GB" sz="1400" dirty="0"/>
              <a:t>:</a:t>
            </a:r>
          </a:p>
          <a:p>
            <a:pPr marL="384048" lvl="2" indent="0">
              <a:buNone/>
            </a:pPr>
            <a:r>
              <a:rPr lang="en-GB" sz="1200" dirty="0" err="1">
                <a:highlight>
                  <a:srgbClr val="FFFF00"/>
                </a:highlight>
                <a:latin typeface="Monospace"/>
              </a:rPr>
              <a:t>Xterm</a:t>
            </a:r>
            <a:r>
              <a:rPr lang="en-GB" sz="1200" dirty="0">
                <a:highlight>
                  <a:srgbClr val="FFFF00"/>
                </a:highlight>
                <a:latin typeface="Monospace"/>
              </a:rPr>
              <a:t> h1 h2</a:t>
            </a:r>
          </a:p>
          <a:p>
            <a:pPr lvl="1"/>
            <a:r>
              <a:rPr lang="en-GB" sz="1400" dirty="0"/>
              <a:t>Buka </a:t>
            </a:r>
            <a:r>
              <a:rPr lang="en-GB" sz="1400" dirty="0" err="1"/>
              <a:t>jendela</a:t>
            </a:r>
            <a:r>
              <a:rPr lang="en-GB" sz="1400" dirty="0"/>
              <a:t> h1 dan  ping ke h2:</a:t>
            </a:r>
          </a:p>
          <a:p>
            <a:pPr marL="384048" lvl="2" indent="0">
              <a:buNone/>
            </a:pPr>
            <a:r>
              <a:rPr lang="en-GB" sz="1200" dirty="0">
                <a:highlight>
                  <a:srgbClr val="FFFF00"/>
                </a:highlight>
                <a:latin typeface="Monospace"/>
              </a:rPr>
              <a:t>Ping 10.0.0.2</a:t>
            </a:r>
          </a:p>
          <a:p>
            <a:pPr lvl="1"/>
            <a:r>
              <a:rPr lang="en-GB" sz="1400" dirty="0" err="1"/>
              <a:t>Jalankan</a:t>
            </a:r>
            <a:r>
              <a:rPr lang="en-GB" sz="1400" dirty="0"/>
              <a:t> program controller simpleswitch.py:</a:t>
            </a:r>
          </a:p>
          <a:p>
            <a:pPr marL="384048" lvl="2" indent="0">
              <a:buNone/>
            </a:pPr>
            <a:r>
              <a:rPr lang="en-GB" sz="1200" dirty="0">
                <a:highlight>
                  <a:srgbClr val="FFFF00"/>
                </a:highlight>
                <a:latin typeface="Monospace"/>
              </a:rPr>
              <a:t>Ryu-manager simpleswitch.py</a:t>
            </a:r>
          </a:p>
          <a:p>
            <a:pPr lvl="1"/>
            <a:r>
              <a:rPr lang="en-GB" sz="1400" dirty="0"/>
              <a:t>Ping </a:t>
            </a:r>
            <a:r>
              <a:rPr lang="en-GB" sz="1400" dirty="0" err="1"/>
              <a:t>ulang</a:t>
            </a:r>
            <a:r>
              <a:rPr lang="en-GB" sz="1400" dirty="0"/>
              <a:t> h1 ke h2:</a:t>
            </a:r>
          </a:p>
          <a:p>
            <a:pPr marL="384048" lvl="2" indent="0">
              <a:buNone/>
            </a:pPr>
            <a:r>
              <a:rPr lang="en-GB" sz="1200" dirty="0">
                <a:highlight>
                  <a:srgbClr val="FFFF00"/>
                </a:highlight>
                <a:latin typeface="Monospace"/>
              </a:rPr>
              <a:t>Ping 10.0.0.2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EAFD176-39D0-47C1-8ECD-CCC992D4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15" name="Persegi: Sudut Lengkung 14">
            <a:extLst>
              <a:ext uri="{FF2B5EF4-FFF2-40B4-BE49-F238E27FC236}">
                <a16:creationId xmlns:a16="http://schemas.microsoft.com/office/drawing/2014/main" id="{0F41CB83-5B19-4A94-B947-BFF1A9C346C9}"/>
              </a:ext>
            </a:extLst>
          </p:cNvPr>
          <p:cNvSpPr/>
          <p:nvPr/>
        </p:nvSpPr>
        <p:spPr>
          <a:xfrm>
            <a:off x="6220703" y="2847032"/>
            <a:ext cx="2409282" cy="19140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D65219-9A85-4E69-898B-2D22843AEF9E}"/>
              </a:ext>
            </a:extLst>
          </p:cNvPr>
          <p:cNvSpPr/>
          <p:nvPr/>
        </p:nvSpPr>
        <p:spPr>
          <a:xfrm>
            <a:off x="7175666" y="3330162"/>
            <a:ext cx="525869" cy="331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S1</a:t>
            </a:r>
            <a:endParaRPr lang="id-ID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8A2260-95EF-472F-8036-16BB5E4B67D1}"/>
              </a:ext>
            </a:extLst>
          </p:cNvPr>
          <p:cNvSpPr/>
          <p:nvPr/>
        </p:nvSpPr>
        <p:spPr>
          <a:xfrm>
            <a:off x="6451174" y="4008737"/>
            <a:ext cx="512638" cy="418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h1</a:t>
            </a:r>
            <a:endParaRPr lang="id-ID" sz="1200" dirty="0"/>
          </a:p>
        </p:txBody>
      </p:sp>
      <p:cxnSp>
        <p:nvCxnSpPr>
          <p:cNvPr id="18" name="Konektor Lurus 17">
            <a:extLst>
              <a:ext uri="{FF2B5EF4-FFF2-40B4-BE49-F238E27FC236}">
                <a16:creationId xmlns:a16="http://schemas.microsoft.com/office/drawing/2014/main" id="{5C6E903F-0DF0-431A-8B30-A10DD840EF61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 flipH="1">
            <a:off x="6707493" y="3613037"/>
            <a:ext cx="545185" cy="39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017ABC0-472A-4E0C-AC9A-981CFCCDA5BC}"/>
              </a:ext>
            </a:extLst>
          </p:cNvPr>
          <p:cNvSpPr/>
          <p:nvPr/>
        </p:nvSpPr>
        <p:spPr>
          <a:xfrm>
            <a:off x="7175666" y="4018015"/>
            <a:ext cx="525869" cy="418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h2</a:t>
            </a:r>
            <a:endParaRPr lang="id-ID" sz="1200" dirty="0"/>
          </a:p>
        </p:txBody>
      </p:sp>
      <p:cxnSp>
        <p:nvCxnSpPr>
          <p:cNvPr id="21" name="Konektor Lurus 20">
            <a:extLst>
              <a:ext uri="{FF2B5EF4-FFF2-40B4-BE49-F238E27FC236}">
                <a16:creationId xmlns:a16="http://schemas.microsoft.com/office/drawing/2014/main" id="{45606498-7B01-4C2E-B9A5-7065CC39AE74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7438601" y="3661571"/>
            <a:ext cx="0" cy="35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Kotak Teks 22">
            <a:extLst>
              <a:ext uri="{FF2B5EF4-FFF2-40B4-BE49-F238E27FC236}">
                <a16:creationId xmlns:a16="http://schemas.microsoft.com/office/drawing/2014/main" id="{485511B6-05F2-40BE-A982-477CFE3B84D9}"/>
              </a:ext>
            </a:extLst>
          </p:cNvPr>
          <p:cNvSpPr txBox="1"/>
          <p:nvPr/>
        </p:nvSpPr>
        <p:spPr>
          <a:xfrm>
            <a:off x="7064555" y="2956699"/>
            <a:ext cx="748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Topology</a:t>
            </a:r>
            <a:endParaRPr lang="id-ID" sz="1200" dirty="0"/>
          </a:p>
        </p:txBody>
      </p:sp>
      <p:sp>
        <p:nvSpPr>
          <p:cNvPr id="27" name="Kotak Teks 26">
            <a:extLst>
              <a:ext uri="{FF2B5EF4-FFF2-40B4-BE49-F238E27FC236}">
                <a16:creationId xmlns:a16="http://schemas.microsoft.com/office/drawing/2014/main" id="{CA7852AC-898D-44E5-909D-2C54B2E672FF}"/>
              </a:ext>
            </a:extLst>
          </p:cNvPr>
          <p:cNvSpPr txBox="1"/>
          <p:nvPr/>
        </p:nvSpPr>
        <p:spPr>
          <a:xfrm>
            <a:off x="6354656" y="4440912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10.0.0.1</a:t>
            </a:r>
            <a:endParaRPr lang="id-ID" sz="1200" dirty="0"/>
          </a:p>
        </p:txBody>
      </p:sp>
      <p:sp>
        <p:nvSpPr>
          <p:cNvPr id="28" name="Kotak Teks 27">
            <a:extLst>
              <a:ext uri="{FF2B5EF4-FFF2-40B4-BE49-F238E27FC236}">
                <a16:creationId xmlns:a16="http://schemas.microsoft.com/office/drawing/2014/main" id="{39D65D7F-9696-4790-9282-C988AEF201A3}"/>
              </a:ext>
            </a:extLst>
          </p:cNvPr>
          <p:cNvSpPr txBox="1"/>
          <p:nvPr/>
        </p:nvSpPr>
        <p:spPr>
          <a:xfrm>
            <a:off x="7078935" y="4445849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10.0.0.2</a:t>
            </a:r>
            <a:endParaRPr lang="id-ID" sz="1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20750F-4F99-4940-9780-EF35286B05BB}"/>
              </a:ext>
            </a:extLst>
          </p:cNvPr>
          <p:cNvSpPr/>
          <p:nvPr/>
        </p:nvSpPr>
        <p:spPr>
          <a:xfrm>
            <a:off x="7964470" y="4007760"/>
            <a:ext cx="525869" cy="418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h3</a:t>
            </a:r>
            <a:endParaRPr lang="id-ID" sz="1200" dirty="0"/>
          </a:p>
        </p:txBody>
      </p:sp>
      <p:cxnSp>
        <p:nvCxnSpPr>
          <p:cNvPr id="30" name="Konektor Lurus 29">
            <a:extLst>
              <a:ext uri="{FF2B5EF4-FFF2-40B4-BE49-F238E27FC236}">
                <a16:creationId xmlns:a16="http://schemas.microsoft.com/office/drawing/2014/main" id="{83C7B8FB-D567-4DD3-BF59-41F0BDDBBC68}"/>
              </a:ext>
            </a:extLst>
          </p:cNvPr>
          <p:cNvCxnSpPr>
            <a:cxnSpLocks/>
            <a:stCxn id="16" idx="5"/>
            <a:endCxn id="29" idx="0"/>
          </p:cNvCxnSpPr>
          <p:nvPr/>
        </p:nvCxnSpPr>
        <p:spPr>
          <a:xfrm>
            <a:off x="7624523" y="3613037"/>
            <a:ext cx="602882" cy="39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Kotak Teks 30">
            <a:extLst>
              <a:ext uri="{FF2B5EF4-FFF2-40B4-BE49-F238E27FC236}">
                <a16:creationId xmlns:a16="http://schemas.microsoft.com/office/drawing/2014/main" id="{57AB2BE4-BBFC-4B2E-A69A-D91D35B49E7D}"/>
              </a:ext>
            </a:extLst>
          </p:cNvPr>
          <p:cNvSpPr txBox="1"/>
          <p:nvPr/>
        </p:nvSpPr>
        <p:spPr>
          <a:xfrm>
            <a:off x="7901211" y="4435123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10.0.0.3</a:t>
            </a:r>
            <a:endParaRPr lang="id-ID" sz="1200" dirty="0"/>
          </a:p>
        </p:txBody>
      </p:sp>
      <p:cxnSp>
        <p:nvCxnSpPr>
          <p:cNvPr id="8" name="Konektor: Melengkung 7">
            <a:extLst>
              <a:ext uri="{FF2B5EF4-FFF2-40B4-BE49-F238E27FC236}">
                <a16:creationId xmlns:a16="http://schemas.microsoft.com/office/drawing/2014/main" id="{D1DE9C90-E959-41C7-BD6E-0E12FDD3DDB8}"/>
              </a:ext>
            </a:extLst>
          </p:cNvPr>
          <p:cNvCxnSpPr>
            <a:stCxn id="17" idx="7"/>
            <a:endCxn id="19" idx="1"/>
          </p:cNvCxnSpPr>
          <p:nvPr/>
        </p:nvCxnSpPr>
        <p:spPr>
          <a:xfrm rot="16200000" flipH="1">
            <a:off x="7066069" y="3892702"/>
            <a:ext cx="9278" cy="363940"/>
          </a:xfrm>
          <a:prstGeom prst="curvedConnector3">
            <a:avLst>
              <a:gd name="adj1" fmla="val -1716620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Kotak Teks 31">
            <a:extLst>
              <a:ext uri="{FF2B5EF4-FFF2-40B4-BE49-F238E27FC236}">
                <a16:creationId xmlns:a16="http://schemas.microsoft.com/office/drawing/2014/main" id="{186EF4D1-53D9-4573-8AD7-6B3B8BE09DF4}"/>
              </a:ext>
            </a:extLst>
          </p:cNvPr>
          <p:cNvSpPr txBox="1"/>
          <p:nvPr/>
        </p:nvSpPr>
        <p:spPr>
          <a:xfrm>
            <a:off x="6906269" y="3718914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Ping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05938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1F89FD7-2D6D-48B6-BDF6-881B4D25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Open</a:t>
            </a:r>
            <a:r>
              <a:rPr lang="id-ID" sz="3200" b="1" dirty="0"/>
              <a:t>Flow (Software) </a:t>
            </a:r>
            <a:r>
              <a:rPr lang="en-GB" sz="3200" b="1" dirty="0"/>
              <a:t>Switch</a:t>
            </a:r>
            <a:endParaRPr lang="id-ID" sz="3200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13F6736-010F-470B-A604-BEAA482F4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3749041" cy="4023360"/>
          </a:xfrm>
        </p:spPr>
        <p:txBody>
          <a:bodyPr>
            <a:normAutofit/>
          </a:bodyPr>
          <a:lstStyle/>
          <a:p>
            <a:r>
              <a:rPr lang="id-ID" sz="1600" b="1" dirty="0"/>
              <a:t>OpenVSwitch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1600" dirty="0"/>
              <a:t> Kernel mode (mega cache)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1600" dirty="0"/>
              <a:t> Software switch de facto </a:t>
            </a:r>
          </a:p>
          <a:p>
            <a:pPr marL="0" indent="0">
              <a:buNone/>
            </a:pPr>
            <a:endParaRPr lang="id-ID" sz="1600" dirty="0"/>
          </a:p>
          <a:p>
            <a:pPr marL="0" indent="0">
              <a:buNone/>
            </a:pPr>
            <a:endParaRPr lang="id-ID" sz="1600" dirty="0"/>
          </a:p>
          <a:p>
            <a:pPr marL="0" indent="0">
              <a:buNone/>
            </a:pPr>
            <a:endParaRPr lang="id-ID" sz="1600" dirty="0"/>
          </a:p>
          <a:p>
            <a:pPr marL="0" indent="0">
              <a:buNone/>
            </a:pPr>
            <a:endParaRPr lang="id-ID" sz="1600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D21AB6A5-BA10-403A-BA72-5C1C956C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E38F1-7EB8-4DEA-9D94-53B3B5BE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29" y="3544994"/>
            <a:ext cx="2857500" cy="2324100"/>
          </a:xfrm>
          <a:prstGeom prst="rect">
            <a:avLst/>
          </a:prstGeom>
        </p:spPr>
      </p:pic>
      <p:sp>
        <p:nvSpPr>
          <p:cNvPr id="6" name="Tampungan Konten 2">
            <a:extLst>
              <a:ext uri="{FF2B5EF4-FFF2-40B4-BE49-F238E27FC236}">
                <a16:creationId xmlns:a16="http://schemas.microsoft.com/office/drawing/2014/main" id="{815AE35D-F361-4EC6-B057-D51D50E5FF49}"/>
              </a:ext>
            </a:extLst>
          </p:cNvPr>
          <p:cNvSpPr txBox="1">
            <a:spLocks/>
          </p:cNvSpPr>
          <p:nvPr/>
        </p:nvSpPr>
        <p:spPr>
          <a:xfrm>
            <a:off x="4660322" y="1845734"/>
            <a:ext cx="374904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b="1" dirty="0"/>
              <a:t>UserSwitch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1600" dirty="0"/>
              <a:t> Mendukung stateful mode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1600" dirty="0"/>
              <a:t> Kode lebih sederhana, mudah dikembangkan untuk proof of concept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979454-9264-4512-971F-CA758BA3C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07" y="3868615"/>
            <a:ext cx="4402469" cy="125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6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rsegi: Sudut Lengkung 6">
            <a:extLst>
              <a:ext uri="{FF2B5EF4-FFF2-40B4-BE49-F238E27FC236}">
                <a16:creationId xmlns:a16="http://schemas.microsoft.com/office/drawing/2014/main" id="{A4B9F186-D5CD-49D7-9E71-31F644D87FAC}"/>
              </a:ext>
            </a:extLst>
          </p:cNvPr>
          <p:cNvSpPr/>
          <p:nvPr/>
        </p:nvSpPr>
        <p:spPr>
          <a:xfrm>
            <a:off x="6334124" y="817935"/>
            <a:ext cx="2409282" cy="191404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id="{8F28A6CF-5D3A-4240-837A-F3D80CAF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err="1"/>
              <a:t>Topologi</a:t>
            </a:r>
            <a:r>
              <a:rPr lang="en-GB" sz="3200" b="1" dirty="0"/>
              <a:t> </a:t>
            </a:r>
            <a:r>
              <a:rPr lang="en-GB" sz="3200" b="1" dirty="0" err="1"/>
              <a:t>dengan</a:t>
            </a:r>
            <a:r>
              <a:rPr lang="en-GB" sz="3200" b="1" dirty="0"/>
              <a:t> Mininet</a:t>
            </a:r>
            <a:endParaRPr lang="id-ID" sz="3200" b="1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9EAFD176-39D0-47C1-8ECD-CCC992D4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28" name="Tampungan Konten 2">
            <a:extLst>
              <a:ext uri="{FF2B5EF4-FFF2-40B4-BE49-F238E27FC236}">
                <a16:creationId xmlns:a16="http://schemas.microsoft.com/office/drawing/2014/main" id="{38D17552-DCF7-44B4-96BC-8D0D9C6E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 err="1"/>
              <a:t>Implementasi</a:t>
            </a:r>
            <a:r>
              <a:rPr lang="en-GB" sz="1400" dirty="0"/>
              <a:t> </a:t>
            </a:r>
            <a:r>
              <a:rPr lang="en-GB" sz="1400" dirty="0" err="1"/>
              <a:t>topologi</a:t>
            </a:r>
            <a:r>
              <a:rPr lang="en-GB" sz="1400" dirty="0"/>
              <a:t> </a:t>
            </a:r>
            <a:r>
              <a:rPr lang="en-GB" sz="1400" dirty="0" err="1"/>
              <a:t>jaringan</a:t>
            </a:r>
            <a:r>
              <a:rPr lang="en-GB" sz="1400" dirty="0"/>
              <a:t> </a:t>
            </a:r>
            <a:r>
              <a:rPr lang="en-GB" sz="1400" dirty="0" err="1"/>
              <a:t>menggunakan</a:t>
            </a:r>
            <a:r>
              <a:rPr lang="en-GB" sz="1400" dirty="0"/>
              <a:t> </a:t>
            </a:r>
            <a:r>
              <a:rPr lang="en-GB" sz="1400" dirty="0" err="1"/>
              <a:t>mininet</a:t>
            </a:r>
            <a:r>
              <a:rPr lang="en-GB" sz="14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 via Python		</a:t>
            </a:r>
            <a:r>
              <a:rPr lang="en-GB" sz="1200" dirty="0">
                <a:sym typeface="Wingdings" panose="05000000000000000000" pitchFamily="2" charset="2"/>
              </a:rPr>
              <a:t> </a:t>
            </a:r>
            <a:r>
              <a:rPr lang="en-GB" sz="1200" dirty="0" err="1">
                <a:sym typeface="Wingdings" panose="05000000000000000000" pitchFamily="2" charset="2"/>
              </a:rPr>
              <a:t>mendefinisikan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topologi</a:t>
            </a:r>
            <a:r>
              <a:rPr lang="en-GB" sz="1200" dirty="0">
                <a:sym typeface="Wingdings" panose="05000000000000000000" pitchFamily="2" charset="2"/>
              </a:rPr>
              <a:t>, </a:t>
            </a:r>
            <a:r>
              <a:rPr lang="en-GB" sz="1200" dirty="0" err="1">
                <a:sym typeface="Wingdings" panose="05000000000000000000" pitchFamily="2" charset="2"/>
              </a:rPr>
              <a:t>jenis</a:t>
            </a:r>
            <a:r>
              <a:rPr lang="en-GB" sz="1200" dirty="0">
                <a:sym typeface="Wingdings" panose="05000000000000000000" pitchFamily="2" charset="2"/>
              </a:rPr>
              <a:t> controller,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ym typeface="Wingdings" panose="05000000000000000000" pitchFamily="2" charset="2"/>
              </a:rPr>
              <a:t>		     </a:t>
            </a:r>
            <a:r>
              <a:rPr lang="en-GB" sz="1200" dirty="0" err="1">
                <a:sym typeface="Wingdings" panose="05000000000000000000" pitchFamily="2" charset="2"/>
              </a:rPr>
              <a:t>jenis</a:t>
            </a:r>
            <a:r>
              <a:rPr lang="en-GB" sz="1200" dirty="0">
                <a:sym typeface="Wingdings" panose="05000000000000000000" pitchFamily="2" charset="2"/>
              </a:rPr>
              <a:t> switch, dan </a:t>
            </a:r>
            <a:r>
              <a:rPr lang="en-GB" sz="1200" dirty="0" err="1">
                <a:sym typeface="Wingdings" panose="05000000000000000000" pitchFamily="2" charset="2"/>
              </a:rPr>
              <a:t>konfigurasi</a:t>
            </a:r>
            <a:r>
              <a:rPr lang="en-GB" sz="1200" dirty="0">
                <a:sym typeface="Wingdings" panose="05000000000000000000" pitchFamily="2" charset="2"/>
              </a:rPr>
              <a:t> link.</a:t>
            </a:r>
            <a:endParaRPr lang="en-GB" sz="1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 via </a:t>
            </a:r>
            <a:r>
              <a:rPr lang="en-GB" sz="1200" dirty="0" err="1"/>
              <a:t>mininet</a:t>
            </a:r>
            <a:r>
              <a:rPr lang="en-GB" sz="1200" dirty="0"/>
              <a:t> custom	</a:t>
            </a:r>
            <a:r>
              <a:rPr lang="en-GB" sz="1200" dirty="0">
                <a:sym typeface="Wingdings" panose="05000000000000000000" pitchFamily="2" charset="2"/>
              </a:rPr>
              <a:t> </a:t>
            </a:r>
            <a:r>
              <a:rPr lang="en-GB" sz="1200" dirty="0" err="1">
                <a:sym typeface="Wingdings" panose="05000000000000000000" pitchFamily="2" charset="2"/>
              </a:rPr>
              <a:t>hanya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mendefinisikan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  <a:r>
              <a:rPr lang="en-GB" sz="1200" dirty="0" err="1">
                <a:sym typeface="Wingdings" panose="05000000000000000000" pitchFamily="2" charset="2"/>
              </a:rPr>
              <a:t>topologi</a:t>
            </a:r>
            <a:r>
              <a:rPr lang="en-GB" sz="1200" dirty="0">
                <a:sym typeface="Wingdings" panose="05000000000000000000" pitchFamily="2" charset="2"/>
              </a:rPr>
              <a:t>.</a:t>
            </a:r>
            <a:endParaRPr lang="en-GB" sz="1200" dirty="0"/>
          </a:p>
        </p:txBody>
      </p:sp>
      <p:cxnSp>
        <p:nvCxnSpPr>
          <p:cNvPr id="31" name="Konektor: Melengkung 30">
            <a:extLst>
              <a:ext uri="{FF2B5EF4-FFF2-40B4-BE49-F238E27FC236}">
                <a16:creationId xmlns:a16="http://schemas.microsoft.com/office/drawing/2014/main" id="{805B82BA-6E25-4981-93E7-D2C84D1ADBCC}"/>
              </a:ext>
            </a:extLst>
          </p:cNvPr>
          <p:cNvCxnSpPr>
            <a:cxnSpLocks/>
          </p:cNvCxnSpPr>
          <p:nvPr/>
        </p:nvCxnSpPr>
        <p:spPr>
          <a:xfrm rot="5400000">
            <a:off x="226202" y="2463819"/>
            <a:ext cx="820297" cy="281786"/>
          </a:xfrm>
          <a:prstGeom prst="curvedConnector3">
            <a:avLst>
              <a:gd name="adj1" fmla="val 1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Konektor: Melengkung 31">
            <a:extLst>
              <a:ext uri="{FF2B5EF4-FFF2-40B4-BE49-F238E27FC236}">
                <a16:creationId xmlns:a16="http://schemas.microsoft.com/office/drawing/2014/main" id="{505FE0AB-C9F4-4E82-B463-CE14D6B18C2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785626" y="2584998"/>
            <a:ext cx="604592" cy="4298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7F26EFF-4666-4294-8AE4-B44CC5CCEDCE}"/>
              </a:ext>
            </a:extLst>
          </p:cNvPr>
          <p:cNvSpPr/>
          <p:nvPr/>
        </p:nvSpPr>
        <p:spPr>
          <a:xfrm>
            <a:off x="7289087" y="1301065"/>
            <a:ext cx="525869" cy="331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S1</a:t>
            </a:r>
            <a:endParaRPr lang="id-ID" sz="12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DF38D5-6932-4984-93C4-4FCC47E16A48}"/>
              </a:ext>
            </a:extLst>
          </p:cNvPr>
          <p:cNvSpPr/>
          <p:nvPr/>
        </p:nvSpPr>
        <p:spPr>
          <a:xfrm>
            <a:off x="6564595" y="1979640"/>
            <a:ext cx="512638" cy="418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h1</a:t>
            </a:r>
            <a:endParaRPr lang="id-ID" sz="1200" dirty="0"/>
          </a:p>
        </p:txBody>
      </p:sp>
      <p:cxnSp>
        <p:nvCxnSpPr>
          <p:cNvPr id="44" name="Konektor Lurus 43">
            <a:extLst>
              <a:ext uri="{FF2B5EF4-FFF2-40B4-BE49-F238E27FC236}">
                <a16:creationId xmlns:a16="http://schemas.microsoft.com/office/drawing/2014/main" id="{09669D6D-C9E2-45CB-A5A9-216A6E1740A3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6820914" y="1583940"/>
            <a:ext cx="545185" cy="395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238EDB2-E7E1-4A8E-A76A-198498F069F6}"/>
              </a:ext>
            </a:extLst>
          </p:cNvPr>
          <p:cNvSpPr/>
          <p:nvPr/>
        </p:nvSpPr>
        <p:spPr>
          <a:xfrm>
            <a:off x="7289087" y="1988918"/>
            <a:ext cx="525869" cy="418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h2</a:t>
            </a:r>
            <a:endParaRPr lang="id-ID" sz="1200" dirty="0"/>
          </a:p>
        </p:txBody>
      </p:sp>
      <p:cxnSp>
        <p:nvCxnSpPr>
          <p:cNvPr id="46" name="Konektor Lurus 45">
            <a:extLst>
              <a:ext uri="{FF2B5EF4-FFF2-40B4-BE49-F238E27FC236}">
                <a16:creationId xmlns:a16="http://schemas.microsoft.com/office/drawing/2014/main" id="{9A39DA75-0B44-4254-A9DC-AD690E5A3DAB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>
            <a:off x="7552022" y="1632474"/>
            <a:ext cx="0" cy="356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Kotak Teks 46">
            <a:extLst>
              <a:ext uri="{FF2B5EF4-FFF2-40B4-BE49-F238E27FC236}">
                <a16:creationId xmlns:a16="http://schemas.microsoft.com/office/drawing/2014/main" id="{EAAD7558-BBCE-4DEA-9011-64F6F702E483}"/>
              </a:ext>
            </a:extLst>
          </p:cNvPr>
          <p:cNvSpPr txBox="1"/>
          <p:nvPr/>
        </p:nvSpPr>
        <p:spPr>
          <a:xfrm>
            <a:off x="7177976" y="927602"/>
            <a:ext cx="748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Topology</a:t>
            </a:r>
            <a:endParaRPr lang="id-ID" sz="1200" dirty="0"/>
          </a:p>
        </p:txBody>
      </p:sp>
      <p:sp>
        <p:nvSpPr>
          <p:cNvPr id="48" name="Kotak Teks 47">
            <a:extLst>
              <a:ext uri="{FF2B5EF4-FFF2-40B4-BE49-F238E27FC236}">
                <a16:creationId xmlns:a16="http://schemas.microsoft.com/office/drawing/2014/main" id="{900790C7-8617-4003-A288-5678900CB886}"/>
              </a:ext>
            </a:extLst>
          </p:cNvPr>
          <p:cNvSpPr txBox="1"/>
          <p:nvPr/>
        </p:nvSpPr>
        <p:spPr>
          <a:xfrm>
            <a:off x="6468077" y="2411815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10.0.0.1</a:t>
            </a:r>
            <a:endParaRPr lang="id-ID" sz="1200" dirty="0"/>
          </a:p>
        </p:txBody>
      </p:sp>
      <p:sp>
        <p:nvSpPr>
          <p:cNvPr id="49" name="Kotak Teks 48">
            <a:extLst>
              <a:ext uri="{FF2B5EF4-FFF2-40B4-BE49-F238E27FC236}">
                <a16:creationId xmlns:a16="http://schemas.microsoft.com/office/drawing/2014/main" id="{323A644C-58C5-438D-8D2F-92C3AA6A4CA2}"/>
              </a:ext>
            </a:extLst>
          </p:cNvPr>
          <p:cNvSpPr txBox="1"/>
          <p:nvPr/>
        </p:nvSpPr>
        <p:spPr>
          <a:xfrm>
            <a:off x="7192356" y="2416752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10.0.0.2</a:t>
            </a:r>
            <a:endParaRPr lang="id-ID" sz="1200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B3CDD475-CEE9-4FC2-BD36-98CD877C2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5" t="13936" r="41428" b="30487"/>
          <a:stretch/>
        </p:blipFill>
        <p:spPr>
          <a:xfrm>
            <a:off x="373529" y="3014859"/>
            <a:ext cx="3285245" cy="2962608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E43C911D-4CA2-4BCD-B9C5-823200D04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00" t="14879" r="36277" b="31672"/>
          <a:stretch/>
        </p:blipFill>
        <p:spPr>
          <a:xfrm>
            <a:off x="3939823" y="3014859"/>
            <a:ext cx="2900789" cy="2749115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E17AAC4A-125E-485A-8C7F-0A5618F71298}"/>
              </a:ext>
            </a:extLst>
          </p:cNvPr>
          <p:cNvSpPr/>
          <p:nvPr/>
        </p:nvSpPr>
        <p:spPr>
          <a:xfrm>
            <a:off x="8077891" y="1978663"/>
            <a:ext cx="525869" cy="418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h3</a:t>
            </a:r>
            <a:endParaRPr lang="id-ID" sz="1200" dirty="0"/>
          </a:p>
        </p:txBody>
      </p:sp>
      <p:cxnSp>
        <p:nvCxnSpPr>
          <p:cNvPr id="25" name="Konektor Lurus 24">
            <a:extLst>
              <a:ext uri="{FF2B5EF4-FFF2-40B4-BE49-F238E27FC236}">
                <a16:creationId xmlns:a16="http://schemas.microsoft.com/office/drawing/2014/main" id="{43070325-3B3C-4DFD-96C1-82D17D12C98C}"/>
              </a:ext>
            </a:extLst>
          </p:cNvPr>
          <p:cNvCxnSpPr>
            <a:cxnSpLocks/>
            <a:stCxn id="42" idx="5"/>
            <a:endCxn id="24" idx="0"/>
          </p:cNvCxnSpPr>
          <p:nvPr/>
        </p:nvCxnSpPr>
        <p:spPr>
          <a:xfrm>
            <a:off x="7737944" y="1583940"/>
            <a:ext cx="602882" cy="39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Kotak Teks 28">
            <a:extLst>
              <a:ext uri="{FF2B5EF4-FFF2-40B4-BE49-F238E27FC236}">
                <a16:creationId xmlns:a16="http://schemas.microsoft.com/office/drawing/2014/main" id="{80E7EAE1-8054-4723-8CD6-D96E4DCAAD49}"/>
              </a:ext>
            </a:extLst>
          </p:cNvPr>
          <p:cNvSpPr txBox="1"/>
          <p:nvPr/>
        </p:nvSpPr>
        <p:spPr>
          <a:xfrm>
            <a:off x="8014632" y="2406026"/>
            <a:ext cx="6928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10.0.0.3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84045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3133E2D-2BCD-41DF-85D0-EAED2A4C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Aplikasi Controller (</a:t>
            </a:r>
            <a:r>
              <a:rPr lang="en-GB" sz="32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Ryu</a:t>
            </a:r>
            <a:r>
              <a:rPr lang="en-GB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endParaRPr lang="id-ID" dirty="0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7A2774DD-21E3-4FDE-9B6A-2D4B7444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ampungan Konten 2">
            <a:extLst>
              <a:ext uri="{FF2B5EF4-FFF2-40B4-BE49-F238E27FC236}">
                <a16:creationId xmlns:a16="http://schemas.microsoft.com/office/drawing/2014/main" id="{CA01ADB4-4BA0-46C5-87CF-AAE037823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/>
              <a:t>Template program </a:t>
            </a:r>
            <a:r>
              <a:rPr lang="en-GB" sz="1600" dirty="0" err="1"/>
              <a:t>aplikasi</a:t>
            </a:r>
            <a:r>
              <a:rPr lang="en-GB" sz="1600" dirty="0"/>
              <a:t> di controller </a:t>
            </a:r>
            <a:endParaRPr lang="en-GB" sz="1500" dirty="0"/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128FA19A-3681-4B30-AFD3-0C6486C0F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176549"/>
            <a:ext cx="6618514" cy="40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8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CCFF-FF55-48E4-AA19-B605998C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b="1" dirty="0"/>
              <a:t>Hello World – Simple Switch (L2)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86107-CB1D-4D00-849F-56AE7D59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5638382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1600" dirty="0"/>
              <a:t>L2 witch: Protokol ARP dan ICMP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 </a:t>
            </a:r>
            <a:r>
              <a:rPr lang="id-ID" sz="1600" dirty="0"/>
              <a:t>ARP Table: Tabel pasangan MAC address dan IP address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1600" dirty="0"/>
              <a:t> </a:t>
            </a:r>
            <a:r>
              <a:rPr lang="id-ID" sz="1600" dirty="0"/>
              <a:t>ICMP protokol: ping antar host,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d-ID" sz="1400" dirty="0"/>
              <a:t>IP dan Mac address harus diketahui sebelum dapat melakukan ping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id-ID" sz="1400" dirty="0"/>
              <a:t>Host akan mengirim ARP request untuk mengetahui IP address host tujuan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FE8ED-99F0-4B24-9845-43052E9F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F5A9634-3758-41EC-AFFD-D3A41299B75D}"/>
              </a:ext>
            </a:extLst>
          </p:cNvPr>
          <p:cNvSpPr/>
          <p:nvPr/>
        </p:nvSpPr>
        <p:spPr>
          <a:xfrm>
            <a:off x="2907270" y="3801086"/>
            <a:ext cx="1179443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0FF62D-C1BD-421F-9624-B5D510D7E748}"/>
              </a:ext>
            </a:extLst>
          </p:cNvPr>
          <p:cNvSpPr/>
          <p:nvPr/>
        </p:nvSpPr>
        <p:spPr>
          <a:xfrm>
            <a:off x="1089659" y="3860721"/>
            <a:ext cx="516835" cy="414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</a:rPr>
              <a:t>H1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F93D4F-B12A-4A01-A1A7-467BBCEA3BCD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606494" y="4067786"/>
            <a:ext cx="702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EFC9CE-473A-4713-9A25-CFD14E8DFC43}"/>
              </a:ext>
            </a:extLst>
          </p:cNvPr>
          <p:cNvSpPr txBox="1"/>
          <p:nvPr/>
        </p:nvSpPr>
        <p:spPr>
          <a:xfrm>
            <a:off x="1831783" y="4067786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Ping 10.0.0.2?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AEBB2-1A9B-4734-A688-7A193D5F8B7F}"/>
              </a:ext>
            </a:extLst>
          </p:cNvPr>
          <p:cNvSpPr txBox="1"/>
          <p:nvPr/>
        </p:nvSpPr>
        <p:spPr>
          <a:xfrm>
            <a:off x="210924" y="4090185"/>
            <a:ext cx="175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/>
              <a:t>IP: 10.0.0.1</a:t>
            </a:r>
          </a:p>
          <a:p>
            <a:r>
              <a:rPr lang="id-ID" sz="1000" dirty="0"/>
              <a:t>MAC: 00:01:01:00:00:01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EFFAB89-AD59-45FC-9F75-01CED5230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55098"/>
              </p:ext>
            </p:extLst>
          </p:nvPr>
        </p:nvGraphicFramePr>
        <p:xfrm>
          <a:off x="6723490" y="1222881"/>
          <a:ext cx="224167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644">
                  <a:extLst>
                    <a:ext uri="{9D8B030D-6E8A-4147-A177-3AD203B41FA5}">
                      <a16:colId xmlns:a16="http://schemas.microsoft.com/office/drawing/2014/main" val="159918411"/>
                    </a:ext>
                  </a:extLst>
                </a:gridCol>
                <a:gridCol w="1215035">
                  <a:extLst>
                    <a:ext uri="{9D8B030D-6E8A-4147-A177-3AD203B41FA5}">
                      <a16:colId xmlns:a16="http://schemas.microsoft.com/office/drawing/2014/main" val="1739541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1400" dirty="0"/>
                        <a:t>Internet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400" dirty="0"/>
                        <a:t>Contoh protokol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50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/>
                        <a:t>Application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/>
                        <a:t>HTTP, dll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9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/>
                        <a:t>Transport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b="1" dirty="0"/>
                        <a:t>ICMP</a:t>
                      </a:r>
                      <a:r>
                        <a:rPr lang="id-ID" sz="1200" dirty="0"/>
                        <a:t>, TCP, UDP, dll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5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/>
                        <a:t>Network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b="1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37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/>
                        <a:t>Data link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b="1" dirty="0"/>
                        <a:t>ARP</a:t>
                      </a:r>
                      <a:r>
                        <a:rPr lang="id-ID" sz="1200" dirty="0"/>
                        <a:t> (machine Addreess)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338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200" dirty="0"/>
                        <a:t>Physical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200" dirty="0"/>
                        <a:t>Ethernet Kabel, Fiber optic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540609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84AF3869-1E1B-4632-B5E6-C55D679F1794}"/>
              </a:ext>
            </a:extLst>
          </p:cNvPr>
          <p:cNvSpPr/>
          <p:nvPr/>
        </p:nvSpPr>
        <p:spPr>
          <a:xfrm>
            <a:off x="1098828" y="4699281"/>
            <a:ext cx="516835" cy="414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</a:rPr>
              <a:t>H1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2574D2-CA9C-4012-BFF6-916F1C240E69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1615663" y="4906346"/>
            <a:ext cx="702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5835E4-1F49-4B71-B69A-B0D359BECB34}"/>
              </a:ext>
            </a:extLst>
          </p:cNvPr>
          <p:cNvSpPr txBox="1"/>
          <p:nvPr/>
        </p:nvSpPr>
        <p:spPr>
          <a:xfrm>
            <a:off x="1840952" y="4906346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ARP Request,</a:t>
            </a:r>
          </a:p>
          <a:p>
            <a:r>
              <a:rPr lang="id-ID" sz="1000" dirty="0"/>
              <a:t>Mac adr 10.0.0.2?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B77785F7-2ED7-43B8-9CB3-6041B2B66E14}"/>
              </a:ext>
            </a:extLst>
          </p:cNvPr>
          <p:cNvSpPr/>
          <p:nvPr/>
        </p:nvSpPr>
        <p:spPr>
          <a:xfrm>
            <a:off x="2942033" y="4639645"/>
            <a:ext cx="1179443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B36B73-24D8-4CF1-A1EC-13DCEA37153D}"/>
              </a:ext>
            </a:extLst>
          </p:cNvPr>
          <p:cNvSpPr/>
          <p:nvPr/>
        </p:nvSpPr>
        <p:spPr>
          <a:xfrm>
            <a:off x="5447846" y="4699280"/>
            <a:ext cx="516835" cy="414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</a:rPr>
              <a:t>H2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733AA7-73BF-400D-ACE6-1398180D6729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4731026" y="4906345"/>
            <a:ext cx="716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61C832-28DA-4543-8337-DD13F39F6543}"/>
              </a:ext>
            </a:extLst>
          </p:cNvPr>
          <p:cNvSpPr txBox="1"/>
          <p:nvPr/>
        </p:nvSpPr>
        <p:spPr>
          <a:xfrm>
            <a:off x="5964681" y="4636060"/>
            <a:ext cx="175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/>
              <a:t>IP: 10.0.0.2</a:t>
            </a:r>
          </a:p>
          <a:p>
            <a:r>
              <a:rPr lang="id-ID" sz="1000" dirty="0"/>
              <a:t>MAC: 00:01:01:00:00:02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641BE4-F6E7-4906-BF0D-20936F16E8CD}"/>
              </a:ext>
            </a:extLst>
          </p:cNvPr>
          <p:cNvSpPr txBox="1"/>
          <p:nvPr/>
        </p:nvSpPr>
        <p:spPr>
          <a:xfrm>
            <a:off x="4540622" y="4926054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ARP Reply,</a:t>
            </a:r>
          </a:p>
          <a:p>
            <a:r>
              <a:rPr lang="id-ID" sz="1000" dirty="0"/>
              <a:t>10.0.0.2=00:01:01:00:00:02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1A2654-45DC-490D-A0B5-B52750082C47}"/>
              </a:ext>
            </a:extLst>
          </p:cNvPr>
          <p:cNvSpPr/>
          <p:nvPr/>
        </p:nvSpPr>
        <p:spPr>
          <a:xfrm>
            <a:off x="1089659" y="5458745"/>
            <a:ext cx="516835" cy="414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</a:rPr>
              <a:t>H1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19AFF3-7D86-45DE-8DB5-80C9D10944A5}"/>
              </a:ext>
            </a:extLst>
          </p:cNvPr>
          <p:cNvCxnSpPr>
            <a:cxnSpLocks/>
            <a:stCxn id="23" idx="6"/>
          </p:cNvCxnSpPr>
          <p:nvPr/>
        </p:nvCxnSpPr>
        <p:spPr>
          <a:xfrm>
            <a:off x="1606494" y="5665810"/>
            <a:ext cx="7023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FD88A52-D394-4730-9048-609BAB3B3C2D}"/>
              </a:ext>
            </a:extLst>
          </p:cNvPr>
          <p:cNvSpPr txBox="1"/>
          <p:nvPr/>
        </p:nvSpPr>
        <p:spPr>
          <a:xfrm>
            <a:off x="1688826" y="5664471"/>
            <a:ext cx="1588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Ping 10.0.0.2, </a:t>
            </a:r>
          </a:p>
          <a:p>
            <a:r>
              <a:rPr lang="en-GB" sz="1000" dirty="0" err="1"/>
              <a:t>src</a:t>
            </a:r>
            <a:r>
              <a:rPr lang="id-ID" sz="1000" dirty="0" err="1"/>
              <a:t>Mac</a:t>
            </a:r>
            <a:r>
              <a:rPr lang="id-ID" sz="1000" dirty="0"/>
              <a:t>: 00:01:01:00:00:0</a:t>
            </a:r>
            <a:r>
              <a:rPr lang="en-GB" sz="1000" dirty="0"/>
              <a:t>1</a:t>
            </a:r>
          </a:p>
          <a:p>
            <a:r>
              <a:rPr lang="en-GB" sz="1000" dirty="0" err="1"/>
              <a:t>dst</a:t>
            </a:r>
            <a:r>
              <a:rPr lang="id-ID" sz="1000" dirty="0" err="1"/>
              <a:t>Mac</a:t>
            </a:r>
            <a:r>
              <a:rPr lang="id-ID" sz="1000" dirty="0"/>
              <a:t>: 00:01:01:00:00:02</a:t>
            </a:r>
          </a:p>
        </p:txBody>
      </p:sp>
      <p:sp>
        <p:nvSpPr>
          <p:cNvPr id="26" name="Cloud 25">
            <a:extLst>
              <a:ext uri="{FF2B5EF4-FFF2-40B4-BE49-F238E27FC236}">
                <a16:creationId xmlns:a16="http://schemas.microsoft.com/office/drawing/2014/main" id="{27C64B19-A27E-4110-9A73-C22BAE49AAEE}"/>
              </a:ext>
            </a:extLst>
          </p:cNvPr>
          <p:cNvSpPr/>
          <p:nvPr/>
        </p:nvSpPr>
        <p:spPr>
          <a:xfrm>
            <a:off x="2947442" y="5396172"/>
            <a:ext cx="1179443" cy="533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4803D9-D743-4E4A-BABA-4C5F26AFF10E}"/>
              </a:ext>
            </a:extLst>
          </p:cNvPr>
          <p:cNvSpPr/>
          <p:nvPr/>
        </p:nvSpPr>
        <p:spPr>
          <a:xfrm>
            <a:off x="5480340" y="5421341"/>
            <a:ext cx="516835" cy="414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200" dirty="0">
                <a:solidFill>
                  <a:schemeClr val="tx1"/>
                </a:solidFill>
              </a:rPr>
              <a:t>H2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47350B-878A-4787-9684-2C2926733C1E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4731026" y="5628406"/>
            <a:ext cx="749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CF0595-8BB0-447A-BDD4-27E81382D2C3}"/>
              </a:ext>
            </a:extLst>
          </p:cNvPr>
          <p:cNvSpPr txBox="1"/>
          <p:nvPr/>
        </p:nvSpPr>
        <p:spPr>
          <a:xfrm>
            <a:off x="4361171" y="5671444"/>
            <a:ext cx="1588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000" dirty="0"/>
              <a:t>ICMP </a:t>
            </a:r>
            <a:r>
              <a:rPr lang="id-ID" sz="1000" dirty="0" err="1"/>
              <a:t>echo</a:t>
            </a:r>
            <a:r>
              <a:rPr lang="id-ID" sz="1000" dirty="0"/>
              <a:t> </a:t>
            </a:r>
            <a:r>
              <a:rPr lang="id-ID" sz="1000" dirty="0" err="1"/>
              <a:t>reply</a:t>
            </a:r>
            <a:endParaRPr lang="en-GB" sz="1000" dirty="0"/>
          </a:p>
          <a:p>
            <a:r>
              <a:rPr lang="en-GB" sz="1000" dirty="0" err="1"/>
              <a:t>src</a:t>
            </a:r>
            <a:r>
              <a:rPr lang="id-ID" sz="1000" dirty="0" err="1"/>
              <a:t>Mac</a:t>
            </a:r>
            <a:r>
              <a:rPr lang="id-ID" sz="1000" dirty="0"/>
              <a:t>: 00:01:01:00:00:0</a:t>
            </a:r>
            <a:r>
              <a:rPr lang="en-GB" sz="1000" dirty="0"/>
              <a:t>2</a:t>
            </a:r>
            <a:endParaRPr lang="id-ID" sz="1000" dirty="0"/>
          </a:p>
          <a:p>
            <a:r>
              <a:rPr lang="en-GB" sz="1000" dirty="0" err="1"/>
              <a:t>dst</a:t>
            </a:r>
            <a:r>
              <a:rPr lang="id-ID" sz="1000" dirty="0" err="1"/>
              <a:t>Mac</a:t>
            </a:r>
            <a:r>
              <a:rPr lang="id-ID" sz="1000" dirty="0"/>
              <a:t>: 00:01:01:00:00:0</a:t>
            </a:r>
            <a:r>
              <a:rPr lang="en-GB" sz="1000" dirty="0"/>
              <a:t>1</a:t>
            </a:r>
            <a:endParaRPr lang="id-ID" sz="1000" dirty="0"/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BB22332B-372B-420E-A810-2A416EF65DC7}"/>
              </a:ext>
            </a:extLst>
          </p:cNvPr>
          <p:cNvSpPr txBox="1"/>
          <p:nvPr/>
        </p:nvSpPr>
        <p:spPr>
          <a:xfrm>
            <a:off x="39821" y="5835471"/>
            <a:ext cx="175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00" dirty="0"/>
              <a:t>10.0.0.1</a:t>
            </a:r>
            <a:r>
              <a:rPr lang="en-GB" sz="1000" dirty="0"/>
              <a:t> = </a:t>
            </a:r>
            <a:r>
              <a:rPr lang="id-ID" sz="1000" dirty="0"/>
              <a:t>00:01:01:00:00:01</a:t>
            </a:r>
            <a:endParaRPr lang="en-GB" sz="1000" dirty="0"/>
          </a:p>
          <a:p>
            <a:r>
              <a:rPr lang="en-GB" sz="1000" dirty="0"/>
              <a:t>10.0.0.2 = </a:t>
            </a:r>
            <a:r>
              <a:rPr lang="id-ID" sz="1000" dirty="0"/>
              <a:t>00:01:01:00:00:0</a:t>
            </a:r>
            <a:r>
              <a:rPr lang="en-GB" sz="1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173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227F624-7039-4538-9A0E-1BE1431B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3200" b="1" dirty="0"/>
              <a:t>Implementasi</a:t>
            </a:r>
            <a:endParaRPr lang="id-ID" b="1" dirty="0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185590B8-2A01-4E94-A9D0-9F34A6ED1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4871874" cy="4023360"/>
          </a:xfrm>
        </p:spPr>
        <p:txBody>
          <a:bodyPr/>
          <a:lstStyle/>
          <a:p>
            <a:pPr marL="0" indent="0">
              <a:buNone/>
            </a:pPr>
            <a:endParaRPr lang="id-ID" dirty="0"/>
          </a:p>
          <a:p>
            <a:pPr>
              <a:buFont typeface="Arial" panose="020B0604020202020204" pitchFamily="34" charset="0"/>
              <a:buChar char="•"/>
            </a:pPr>
            <a:r>
              <a:rPr lang="id-ID" sz="1400" dirty="0"/>
              <a:t> Default </a:t>
            </a:r>
            <a:r>
              <a:rPr lang="id-ID" sz="1400" dirty="0" err="1"/>
              <a:t>rule</a:t>
            </a:r>
            <a:r>
              <a:rPr lang="id-ID" sz="1400" dirty="0"/>
              <a:t> </a:t>
            </a:r>
            <a:r>
              <a:rPr lang="id-ID" sz="1400" dirty="0" err="1"/>
              <a:t>sw</a:t>
            </a:r>
            <a:r>
              <a:rPr lang="en-GB" sz="1400" dirty="0" err="1"/>
              <a:t>i</a:t>
            </a:r>
            <a:r>
              <a:rPr lang="id-ID" sz="1400" dirty="0" err="1"/>
              <a:t>tch</a:t>
            </a:r>
            <a:r>
              <a:rPr lang="id-ID" sz="1400" dirty="0"/>
              <a:t> </a:t>
            </a:r>
            <a:r>
              <a:rPr lang="en-GB" sz="1400" dirty="0"/>
              <a:t>S</a:t>
            </a:r>
            <a:r>
              <a:rPr lang="id-ID" sz="1400" dirty="0"/>
              <a:t>1: Flood paket ARP (request &amp; reply) ke semua port termasuk controller.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1400" dirty="0"/>
              <a:t> Setiap hosts akan otomatis menginstall arp table sesuai paket ARP yang diterima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1400" dirty="0"/>
              <a:t> </a:t>
            </a:r>
            <a:r>
              <a:rPr lang="id-ID" sz="1400" dirty="0" err="1"/>
              <a:t>Controller</a:t>
            </a:r>
            <a:r>
              <a:rPr lang="id-ID" sz="1400" dirty="0"/>
              <a:t> </a:t>
            </a:r>
            <a:r>
              <a:rPr lang="en-GB" sz="1400" dirty="0" err="1"/>
              <a:t>menggunakan</a:t>
            </a:r>
            <a:r>
              <a:rPr lang="en-GB" sz="1400" dirty="0"/>
              <a:t> </a:t>
            </a:r>
            <a:r>
              <a:rPr lang="en-GB" sz="1400" dirty="0" err="1"/>
              <a:t>infomrasi</a:t>
            </a:r>
            <a:r>
              <a:rPr lang="en-GB" sz="1400" dirty="0"/>
              <a:t> </a:t>
            </a:r>
            <a:r>
              <a:rPr lang="en-GB" sz="1400" dirty="0" err="1"/>
              <a:t>dari</a:t>
            </a:r>
            <a:r>
              <a:rPr lang="en-GB" sz="1400" dirty="0"/>
              <a:t> </a:t>
            </a:r>
            <a:r>
              <a:rPr lang="en-GB" sz="1400" dirty="0" err="1"/>
              <a:t>paket</a:t>
            </a:r>
            <a:r>
              <a:rPr lang="en-GB" sz="1400" dirty="0"/>
              <a:t> ARP </a:t>
            </a:r>
            <a:r>
              <a:rPr lang="en-GB" sz="1400" dirty="0" err="1"/>
              <a:t>untuk</a:t>
            </a:r>
            <a:r>
              <a:rPr lang="en-GB" sz="1400" dirty="0"/>
              <a:t>: </a:t>
            </a:r>
            <a:r>
              <a:rPr lang="id-ID" sz="1400" dirty="0" err="1"/>
              <a:t>menginstall</a:t>
            </a:r>
            <a:r>
              <a:rPr lang="id-ID" sz="1400" dirty="0"/>
              <a:t> flow </a:t>
            </a:r>
            <a:r>
              <a:rPr lang="id-ID" sz="1400" dirty="0" err="1"/>
              <a:t>rule</a:t>
            </a:r>
            <a:r>
              <a:rPr lang="id-ID" sz="1400" dirty="0"/>
              <a:t> untuk memforward ICMP </a:t>
            </a:r>
            <a:r>
              <a:rPr lang="id-ID" sz="1400" dirty="0" err="1"/>
              <a:t>packet</a:t>
            </a:r>
            <a:r>
              <a:rPr lang="id-ID" sz="1400" dirty="0"/>
              <a:t> </a:t>
            </a:r>
            <a:r>
              <a:rPr lang="en-GB" sz="1400" dirty="0"/>
              <a:t>di</a:t>
            </a:r>
            <a:r>
              <a:rPr lang="id-ID" sz="1400" dirty="0"/>
              <a:t> </a:t>
            </a:r>
            <a:r>
              <a:rPr lang="id-ID" sz="1400" dirty="0" err="1"/>
              <a:t>switch</a:t>
            </a:r>
            <a:r>
              <a:rPr lang="id-ID" sz="1400" dirty="0"/>
              <a:t> S1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d-ID" sz="1400" dirty="0"/>
              <a:t> Antar host dapat saling melakukan perintah Ping</a:t>
            </a:r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AE935D0B-CA67-4D71-887C-2F9703ED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AD0DA1-1251-48AF-B7B5-AB0AF5B292E1}"/>
              </a:ext>
            </a:extLst>
          </p:cNvPr>
          <p:cNvGrpSpPr/>
          <p:nvPr/>
        </p:nvGrpSpPr>
        <p:grpSpPr>
          <a:xfrm>
            <a:off x="6065395" y="2261844"/>
            <a:ext cx="2409282" cy="2334312"/>
            <a:chOff x="6000081" y="2384936"/>
            <a:chExt cx="2409282" cy="2334312"/>
          </a:xfrm>
        </p:grpSpPr>
        <p:sp>
          <p:nvSpPr>
            <p:cNvPr id="5" name="Persegi: Sudut Lengkung 6">
              <a:extLst>
                <a:ext uri="{FF2B5EF4-FFF2-40B4-BE49-F238E27FC236}">
                  <a16:creationId xmlns:a16="http://schemas.microsoft.com/office/drawing/2014/main" id="{3A15CF8A-FA9B-4B08-B532-361C2B948165}"/>
                </a:ext>
              </a:extLst>
            </p:cNvPr>
            <p:cNvSpPr/>
            <p:nvPr/>
          </p:nvSpPr>
          <p:spPr>
            <a:xfrm>
              <a:off x="6000081" y="2384936"/>
              <a:ext cx="2409282" cy="233431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43786A-636B-4AD6-AA15-A5411C463875}"/>
                </a:ext>
              </a:extLst>
            </p:cNvPr>
            <p:cNvSpPr/>
            <p:nvPr/>
          </p:nvSpPr>
          <p:spPr>
            <a:xfrm>
              <a:off x="6955044" y="3288328"/>
              <a:ext cx="525869" cy="331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S1</a:t>
              </a:r>
              <a:endParaRPr lang="id-ID" sz="12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3E5BBE-19BF-495E-9D0D-9B1B4FD2678E}"/>
                </a:ext>
              </a:extLst>
            </p:cNvPr>
            <p:cNvSpPr/>
            <p:nvPr/>
          </p:nvSpPr>
          <p:spPr>
            <a:xfrm>
              <a:off x="6230552" y="3966903"/>
              <a:ext cx="512638" cy="4185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h1</a:t>
              </a:r>
              <a:endParaRPr lang="id-ID" sz="1200" dirty="0"/>
            </a:p>
          </p:txBody>
        </p:sp>
        <p:cxnSp>
          <p:nvCxnSpPr>
            <p:cNvPr id="8" name="Konektor Lurus 43">
              <a:extLst>
                <a:ext uri="{FF2B5EF4-FFF2-40B4-BE49-F238E27FC236}">
                  <a16:creationId xmlns:a16="http://schemas.microsoft.com/office/drawing/2014/main" id="{026F302D-B076-45FF-AEB8-4BDAD1F7FB5F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6486871" y="3571203"/>
              <a:ext cx="545185" cy="395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980C27A-6962-43DC-AF5A-95EA74A5B030}"/>
                </a:ext>
              </a:extLst>
            </p:cNvPr>
            <p:cNvSpPr/>
            <p:nvPr/>
          </p:nvSpPr>
          <p:spPr>
            <a:xfrm>
              <a:off x="6955044" y="3976181"/>
              <a:ext cx="525869" cy="4185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h2</a:t>
              </a:r>
              <a:endParaRPr lang="id-ID" sz="1200" dirty="0"/>
            </a:p>
          </p:txBody>
        </p:sp>
        <p:cxnSp>
          <p:nvCxnSpPr>
            <p:cNvPr id="10" name="Konektor Lurus 45">
              <a:extLst>
                <a:ext uri="{FF2B5EF4-FFF2-40B4-BE49-F238E27FC236}">
                  <a16:creationId xmlns:a16="http://schemas.microsoft.com/office/drawing/2014/main" id="{4C208D84-E409-41B8-8E91-2E05FB5933B7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>
              <a:off x="7217979" y="3619737"/>
              <a:ext cx="0" cy="3564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Kotak Teks 46">
              <a:extLst>
                <a:ext uri="{FF2B5EF4-FFF2-40B4-BE49-F238E27FC236}">
                  <a16:creationId xmlns:a16="http://schemas.microsoft.com/office/drawing/2014/main" id="{1FAF90AC-A31E-4325-8C6B-3AA0388EB84D}"/>
                </a:ext>
              </a:extLst>
            </p:cNvPr>
            <p:cNvSpPr txBox="1"/>
            <p:nvPr/>
          </p:nvSpPr>
          <p:spPr>
            <a:xfrm>
              <a:off x="6803041" y="2415296"/>
              <a:ext cx="8107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/>
                <a:t>Controller</a:t>
              </a:r>
            </a:p>
          </p:txBody>
        </p:sp>
        <p:sp>
          <p:nvSpPr>
            <p:cNvPr id="12" name="Kotak Teks 47">
              <a:extLst>
                <a:ext uri="{FF2B5EF4-FFF2-40B4-BE49-F238E27FC236}">
                  <a16:creationId xmlns:a16="http://schemas.microsoft.com/office/drawing/2014/main" id="{5469DCBE-05AA-4386-8B46-5DD21711DD33}"/>
                </a:ext>
              </a:extLst>
            </p:cNvPr>
            <p:cNvSpPr txBox="1"/>
            <p:nvPr/>
          </p:nvSpPr>
          <p:spPr>
            <a:xfrm>
              <a:off x="6134034" y="4399078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10.0.0.1</a:t>
              </a:r>
              <a:endParaRPr lang="id-ID" sz="1200" dirty="0"/>
            </a:p>
          </p:txBody>
        </p:sp>
        <p:sp>
          <p:nvSpPr>
            <p:cNvPr id="13" name="Kotak Teks 48">
              <a:extLst>
                <a:ext uri="{FF2B5EF4-FFF2-40B4-BE49-F238E27FC236}">
                  <a16:creationId xmlns:a16="http://schemas.microsoft.com/office/drawing/2014/main" id="{1607C17F-4408-4534-A073-537486728D2D}"/>
                </a:ext>
              </a:extLst>
            </p:cNvPr>
            <p:cNvSpPr txBox="1"/>
            <p:nvPr/>
          </p:nvSpPr>
          <p:spPr>
            <a:xfrm>
              <a:off x="6858313" y="4404015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10.0.0.2</a:t>
              </a:r>
              <a:endParaRPr lang="id-ID" sz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004B38D-6EF3-4E99-B8B1-B0BBB834E59D}"/>
                </a:ext>
              </a:extLst>
            </p:cNvPr>
            <p:cNvSpPr/>
            <p:nvPr/>
          </p:nvSpPr>
          <p:spPr>
            <a:xfrm>
              <a:off x="7743848" y="3965926"/>
              <a:ext cx="525869" cy="4185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h3</a:t>
              </a:r>
              <a:endParaRPr lang="id-ID" sz="1200" dirty="0"/>
            </a:p>
          </p:txBody>
        </p:sp>
        <p:cxnSp>
          <p:nvCxnSpPr>
            <p:cNvPr id="15" name="Konektor Lurus 24">
              <a:extLst>
                <a:ext uri="{FF2B5EF4-FFF2-40B4-BE49-F238E27FC236}">
                  <a16:creationId xmlns:a16="http://schemas.microsoft.com/office/drawing/2014/main" id="{05B09774-ED2B-477C-A603-02937FA7447F}"/>
                </a:ext>
              </a:extLst>
            </p:cNvPr>
            <p:cNvCxnSpPr>
              <a:cxnSpLocks/>
              <a:stCxn id="6" idx="5"/>
              <a:endCxn id="14" idx="0"/>
            </p:cNvCxnSpPr>
            <p:nvPr/>
          </p:nvCxnSpPr>
          <p:spPr>
            <a:xfrm>
              <a:off x="7403901" y="3571203"/>
              <a:ext cx="602882" cy="394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Kotak Teks 28">
              <a:extLst>
                <a:ext uri="{FF2B5EF4-FFF2-40B4-BE49-F238E27FC236}">
                  <a16:creationId xmlns:a16="http://schemas.microsoft.com/office/drawing/2014/main" id="{53191147-D3A1-4E93-B04E-B6CE4A0CFC56}"/>
                </a:ext>
              </a:extLst>
            </p:cNvPr>
            <p:cNvSpPr txBox="1"/>
            <p:nvPr/>
          </p:nvSpPr>
          <p:spPr>
            <a:xfrm>
              <a:off x="7680589" y="4393289"/>
              <a:ext cx="6928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10.0.0.3</a:t>
              </a:r>
              <a:endParaRPr lang="id-ID" sz="12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ECC8516-3D66-4BC7-A1C4-9CD8DECE1925}"/>
                </a:ext>
              </a:extLst>
            </p:cNvPr>
            <p:cNvSpPr/>
            <p:nvPr/>
          </p:nvSpPr>
          <p:spPr>
            <a:xfrm>
              <a:off x="6955044" y="2702532"/>
              <a:ext cx="525869" cy="331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1200" dirty="0"/>
                <a:t>C</a:t>
              </a:r>
            </a:p>
          </p:txBody>
        </p:sp>
        <p:cxnSp>
          <p:nvCxnSpPr>
            <p:cNvPr id="18" name="Konektor Lurus 45">
              <a:extLst>
                <a:ext uri="{FF2B5EF4-FFF2-40B4-BE49-F238E27FC236}">
                  <a16:creationId xmlns:a16="http://schemas.microsoft.com/office/drawing/2014/main" id="{380B732D-1B32-4B52-ADF9-A44EEFF01CDB}"/>
                </a:ext>
              </a:extLst>
            </p:cNvPr>
            <p:cNvCxnSpPr>
              <a:cxnSpLocks/>
              <a:stCxn id="17" idx="4"/>
              <a:endCxn id="6" idx="0"/>
            </p:cNvCxnSpPr>
            <p:nvPr/>
          </p:nvCxnSpPr>
          <p:spPr>
            <a:xfrm>
              <a:off x="7217979" y="3033941"/>
              <a:ext cx="0" cy="2543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27552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f">
  <a:themeElements>
    <a:clrScheme name="Retrospektif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f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f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4643</TotalTime>
  <Words>1138</Words>
  <Application>Microsoft Office PowerPoint</Application>
  <PresentationFormat>Tampilan Layar (4:3)</PresentationFormat>
  <Paragraphs>232</Paragraphs>
  <Slides>13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Monospace</vt:lpstr>
      <vt:lpstr>Times New Roman</vt:lpstr>
      <vt:lpstr>Retrospektif</vt:lpstr>
      <vt:lpstr> Workshop OpenFlow 1. Basic Forwarding</vt:lpstr>
      <vt:lpstr>Daftar Materi</vt:lpstr>
      <vt:lpstr>Dasar-dasar OpenFlow</vt:lpstr>
      <vt:lpstr>Persiapan testbed (hello world)</vt:lpstr>
      <vt:lpstr>OpenFlow (Software) Switch</vt:lpstr>
      <vt:lpstr>Topologi dengan Mininet</vt:lpstr>
      <vt:lpstr>Aplikasi Controller (Ryu)</vt:lpstr>
      <vt:lpstr>Hello World – Simple Switch (L2)</vt:lpstr>
      <vt:lpstr>Implementasi</vt:lpstr>
      <vt:lpstr>Source Code</vt:lpstr>
      <vt:lpstr>Latihan</vt:lpstr>
      <vt:lpstr>Daftar pustaka</vt:lpstr>
      <vt:lpstr>Lampiran 1. Instalasi tools secara manual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OpenFlow</dc:title>
  <dc:creator>tn246</dc:creator>
  <cp:lastModifiedBy>tn246 </cp:lastModifiedBy>
  <cp:revision>166</cp:revision>
  <dcterms:created xsi:type="dcterms:W3CDTF">2018-10-24T08:34:04Z</dcterms:created>
  <dcterms:modified xsi:type="dcterms:W3CDTF">2018-12-14T07:18:36Z</dcterms:modified>
</cp:coreProperties>
</file>