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5" r:id="rId1"/>
  </p:sldMasterIdLst>
  <p:notesMasterIdLst>
    <p:notesMasterId r:id="rId13"/>
  </p:notesMasterIdLst>
  <p:sldIdLst>
    <p:sldId id="256" r:id="rId2"/>
    <p:sldId id="273" r:id="rId3"/>
    <p:sldId id="283" r:id="rId4"/>
    <p:sldId id="284" r:id="rId5"/>
    <p:sldId id="285" r:id="rId6"/>
    <p:sldId id="286" r:id="rId7"/>
    <p:sldId id="266" r:id="rId8"/>
    <p:sldId id="269" r:id="rId9"/>
    <p:sldId id="268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DEB1-C1BB-44F9-8FA6-70BE1063684F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D005-38B8-4E09-B629-55346978CD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219-BB45-4FAC-A162-F7FB47AB1982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0F8-01DE-40DC-9EB3-DED5BA6B7AC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5F2-4667-41E7-AD5B-0BE70139BB30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020A-38E4-4EA8-B71F-ECD378D9AC8C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522-430F-4A62-A3BC-05901ABE3C7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1AE-0A39-4AAB-A2B9-BFADE5DE9963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33E-C220-4996-87E6-6EDD0B15AB49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979-877C-4B45-A531-54393D5AD052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A303-1C2A-4027-93C9-4D9FD138976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DD79E-E904-44CF-B410-8D71176E317F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074-A435-4780-934B-00EC0D3424EF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C2738-3438-43FF-898E-156C596762E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A12B39-05E4-4BBB-8863-F3486EB91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400"/>
              </a:spcAft>
            </a:pP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OpenFlow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Routing and Monitoring</a:t>
            </a:r>
            <a:endParaRPr lang="id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295CC2F-447A-48C9-8CE6-220FB827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92500" lnSpcReduction="10000"/>
          </a:bodyPr>
          <a:lstStyle/>
          <a:p>
            <a:endParaRPr lang="en-GB" sz="1800" cap="none" spc="0" dirty="0"/>
          </a:p>
          <a:p>
            <a:endParaRPr lang="en-GB" sz="1800" cap="none" spc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Akbari Indra Basuki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LIPI</a:t>
            </a:r>
            <a:endParaRPr lang="id-ID" sz="1300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DC468B-FD5F-446A-9F3C-850487BC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Latihan</a:t>
            </a:r>
            <a:r>
              <a:rPr lang="en-GB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Akhir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0A58747-CB81-4A65-A77F-832B1BB4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Pengembangan</a:t>
            </a:r>
            <a:r>
              <a:rPr lang="en-GB" dirty="0"/>
              <a:t> </a:t>
            </a:r>
            <a:r>
              <a:rPr lang="en-GB" dirty="0" err="1"/>
              <a:t>lanjutan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 Routing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skema</a:t>
            </a:r>
            <a:r>
              <a:rPr lang="en-GB" sz="1400" dirty="0"/>
              <a:t> protection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menjamin</a:t>
            </a:r>
            <a:r>
              <a:rPr lang="en-GB" sz="1400" dirty="0"/>
              <a:t> </a:t>
            </a:r>
            <a:r>
              <a:rPr lang="en-GB" sz="1400" dirty="0" err="1"/>
              <a:t>realiabilitas</a:t>
            </a:r>
            <a:r>
              <a:rPr lang="en-GB" sz="1400" dirty="0"/>
              <a:t> routing </a:t>
            </a: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 err="1">
                <a:sym typeface="Wingdings" panose="05000000000000000000" pitchFamily="2" charset="2"/>
              </a:rPr>
              <a:t>jalur</a:t>
            </a:r>
            <a:r>
              <a:rPr lang="en-GB" sz="1400" dirty="0">
                <a:sym typeface="Wingdings" panose="05000000000000000000" pitchFamily="2" charset="2"/>
              </a:rPr>
              <a:t> routing </a:t>
            </a:r>
            <a:r>
              <a:rPr lang="en-GB" sz="1400" dirty="0" err="1">
                <a:sym typeface="Wingdings" panose="05000000000000000000" pitchFamily="2" charset="2"/>
              </a:rPr>
              <a:t>ganda</a:t>
            </a:r>
            <a:r>
              <a:rPr lang="en-GB" sz="1400" dirty="0">
                <a:sym typeface="Wingdings" panose="05000000000000000000" pitchFamily="2" charset="2"/>
              </a:rPr>
              <a:t> (disjoint path algorithm)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err="1">
                <a:sym typeface="Wingdings" panose="05000000000000000000" pitchFamily="2" charset="2"/>
              </a:rPr>
              <a:t>Gunakan</a:t>
            </a:r>
            <a:r>
              <a:rPr lang="en-GB" sz="1400" dirty="0">
                <a:sym typeface="Wingdings" panose="05000000000000000000" pitchFamily="2" charset="2"/>
              </a:rPr>
              <a:t> fast rerouting group table </a:t>
            </a:r>
            <a:r>
              <a:rPr lang="en-GB" sz="1400" dirty="0" err="1">
                <a:sym typeface="Wingdings" panose="05000000000000000000" pitchFamily="2" charset="2"/>
              </a:rPr>
              <a:t>untuk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memilih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jalur</a:t>
            </a:r>
            <a:r>
              <a:rPr lang="en-GB" sz="1400" dirty="0">
                <a:sym typeface="Wingdings" panose="05000000000000000000" pitchFamily="2" charset="2"/>
              </a:rPr>
              <a:t> mana yang </a:t>
            </a:r>
            <a:r>
              <a:rPr lang="en-GB" sz="1400" dirty="0" err="1">
                <a:sym typeface="Wingdings" panose="05000000000000000000" pitchFamily="2" charset="2"/>
              </a:rPr>
              <a:t>aktif</a:t>
            </a:r>
            <a:r>
              <a:rPr lang="en-GB" sz="1400" dirty="0">
                <a:sym typeface="Wingdings" panose="05000000000000000000" pitchFamily="2" charset="2"/>
              </a:rPr>
              <a:t> (Bab 4)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ym typeface="Wingdings" panose="05000000000000000000" pitchFamily="2" charset="2"/>
              </a:rPr>
              <a:t> Routing </a:t>
            </a:r>
            <a:r>
              <a:rPr lang="en-GB" sz="1400" dirty="0" err="1">
                <a:sym typeface="Wingdings" panose="05000000000000000000" pitchFamily="2" charset="2"/>
              </a:rPr>
              <a:t>dengan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skema</a:t>
            </a:r>
            <a:r>
              <a:rPr lang="en-GB" sz="1400" dirty="0">
                <a:sym typeface="Wingdings" panose="05000000000000000000" pitchFamily="2" charset="2"/>
              </a:rPr>
              <a:t> stateful (</a:t>
            </a:r>
            <a:r>
              <a:rPr lang="en-GB" sz="1400" dirty="0" err="1">
                <a:sym typeface="Wingdings" panose="05000000000000000000" pitchFamily="2" charset="2"/>
              </a:rPr>
              <a:t>bab</a:t>
            </a:r>
            <a:r>
              <a:rPr lang="en-GB" sz="1400" dirty="0">
                <a:sym typeface="Wingdings" panose="05000000000000000000" pitchFamily="2" charset="2"/>
              </a:rPr>
              <a:t>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err="1">
                <a:sym typeface="Wingdings" panose="05000000000000000000" pitchFamily="2" charset="2"/>
              </a:rPr>
              <a:t>Tidak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perlu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menghubungi</a:t>
            </a:r>
            <a:r>
              <a:rPr lang="en-GB" sz="1400" dirty="0">
                <a:sym typeface="Wingdings" panose="05000000000000000000" pitchFamily="2" charset="2"/>
              </a:rPr>
              <a:t> controller </a:t>
            </a:r>
            <a:r>
              <a:rPr lang="en-GB" sz="1400" dirty="0" err="1">
                <a:sym typeface="Wingdings" panose="05000000000000000000" pitchFamily="2" charset="2"/>
              </a:rPr>
              <a:t>untuk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mengkomputasi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ulang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shorthest</a:t>
            </a:r>
            <a:r>
              <a:rPr lang="en-GB" sz="1400" dirty="0">
                <a:sym typeface="Wingdings" panose="05000000000000000000" pitchFamily="2" charset="2"/>
              </a:rPr>
              <a:t> path  </a:t>
            </a:r>
          </a:p>
          <a:p>
            <a:pPr marL="0" indent="0">
              <a:buNone/>
            </a:pPr>
            <a:r>
              <a:rPr lang="en-GB" sz="1200" dirty="0" err="1">
                <a:sym typeface="Wingdings" panose="05000000000000000000" pitchFamily="2" charset="2"/>
              </a:rPr>
              <a:t>Bandingkan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waktu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pemulihan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jaringan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antara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skema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shorteat</a:t>
            </a:r>
            <a:r>
              <a:rPr lang="en-GB" sz="1200" dirty="0">
                <a:sym typeface="Wingdings" panose="05000000000000000000" pitchFamily="2" charset="2"/>
              </a:rPr>
              <a:t> path </a:t>
            </a:r>
            <a:r>
              <a:rPr lang="en-GB" sz="1200" dirty="0" err="1">
                <a:sym typeface="Wingdings" panose="05000000000000000000" pitchFamily="2" charset="2"/>
              </a:rPr>
              <a:t>biasa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dengan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skema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kedua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skema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diatas</a:t>
            </a:r>
            <a:endParaRPr lang="en-GB" sz="1200" dirty="0">
              <a:sym typeface="Wingdings" panose="05000000000000000000" pitchFamily="2" charset="2"/>
            </a:endParaRP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E107B88-3528-4E5E-B17A-004F9CEC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F3EEC9-ED25-4765-98F1-79AB35AE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Daftar </a:t>
            </a:r>
            <a:r>
              <a:rPr lang="en-GB" dirty="0" err="1"/>
              <a:t>pustaka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70D9D7-AFBA-41CD-BB1B-7778B244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RyuBook</a:t>
            </a:r>
            <a:r>
              <a:rPr lang="en-GB" sz="1400" dirty="0"/>
              <a:t>. https://osrg.github.io/ryu-book/en/Ryubook.pdf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Mininet</a:t>
            </a:r>
            <a:r>
              <a:rPr lang="en-GB" sz="1400" dirty="0"/>
              <a:t>. http://mininet.org/walkthrough/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Networkx</a:t>
            </a:r>
            <a:r>
              <a:rPr lang="en-GB" sz="1400" dirty="0"/>
              <a:t>. </a:t>
            </a:r>
            <a:r>
              <a:rPr lang="id-ID" sz="1400" dirty="0"/>
              <a:t>https://networkx.github.io/documentation/stable/tutorial.html</a:t>
            </a:r>
            <a:endParaRPr lang="en-GB" sz="14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5EB8856-5831-4A8D-9919-B0315B6F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EE94C1-4C92-4D73-981A-61BD15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5365FD-F1DB-438D-83DE-BD23C918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452AFE7-4027-4E50-8558-72EEA76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421D7C-8DB8-4409-90AE-733D1199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47370"/>
              </p:ext>
            </p:extLst>
          </p:nvPr>
        </p:nvGraphicFramePr>
        <p:xfrm>
          <a:off x="911134" y="1907419"/>
          <a:ext cx="6891746" cy="4047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38055">
                  <a:extLst>
                    <a:ext uri="{9D8B030D-6E8A-4147-A177-3AD203B41FA5}">
                      <a16:colId xmlns:a16="http://schemas.microsoft.com/office/drawing/2014/main" val="1665950756"/>
                    </a:ext>
                  </a:extLst>
                </a:gridCol>
                <a:gridCol w="3953691">
                  <a:extLst>
                    <a:ext uri="{9D8B030D-6E8A-4147-A177-3AD203B41FA5}">
                      <a16:colId xmlns:a16="http://schemas.microsoft.com/office/drawing/2014/main" val="28866827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637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Dasar-</a:t>
                      </a:r>
                      <a:r>
                        <a:rPr lang="en-GB" sz="12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OpenFlow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60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&amp; Monitoring</a:t>
                      </a:r>
                      <a:endParaRPr lang="id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Shortest-path routing</a:t>
                      </a:r>
                    </a:p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node and link status</a:t>
                      </a:r>
                    </a:p>
                    <a:p>
                      <a:r>
                        <a:rPr lang="en-GB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NetworkX</a:t>
                      </a: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</a:t>
                      </a:r>
                      <a:endParaRPr lang="id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690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7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Filtering (Firewall + Web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Bloom Filter, Flask integration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6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bucket and group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load balancing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Main-backup path protection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53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 tables</a:t>
                      </a:r>
                      <a:endParaRPr lang="en-US" sz="1200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292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82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vs Stateful data plane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data plane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plane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memproses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paket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OpenState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Knocking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9AD522-3FBD-4F4F-A3D4-6B202247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Basic forwarding </a:t>
            </a:r>
            <a:r>
              <a:rPr lang="en-GB" sz="1400" dirty="0" err="1"/>
              <a:t>menggunakan</a:t>
            </a:r>
            <a:r>
              <a:rPr lang="en-GB" sz="1400" dirty="0"/>
              <a:t> L2 switch </a:t>
            </a:r>
            <a:r>
              <a:rPr lang="en-GB" sz="1400" dirty="0" err="1"/>
              <a:t>terbatas</a:t>
            </a:r>
            <a:r>
              <a:rPr lang="en-GB" sz="1400" dirty="0"/>
              <a:t> pada </a:t>
            </a:r>
            <a:r>
              <a:rPr lang="en-GB" sz="1400" dirty="0" err="1"/>
              <a:t>satu</a:t>
            </a:r>
            <a:r>
              <a:rPr lang="en-GB" sz="1400" dirty="0"/>
              <a:t> </a:t>
            </a:r>
            <a:r>
              <a:rPr lang="en-GB" sz="1400" dirty="0" err="1"/>
              <a:t>jaringan</a:t>
            </a:r>
            <a:endParaRPr lang="en-GB" sz="1400" dirty="0"/>
          </a:p>
          <a:p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menghubungkan</a:t>
            </a:r>
            <a:r>
              <a:rPr lang="en-GB" sz="1400" dirty="0"/>
              <a:t> </a:t>
            </a:r>
            <a:r>
              <a:rPr lang="en-GB" sz="1400" dirty="0" err="1"/>
              <a:t>beberapa</a:t>
            </a:r>
            <a:r>
              <a:rPr lang="en-GB" sz="1400" dirty="0"/>
              <a:t> </a:t>
            </a:r>
            <a:r>
              <a:rPr lang="en-GB" sz="1400" dirty="0" err="1"/>
              <a:t>jaringan</a:t>
            </a:r>
            <a:r>
              <a:rPr lang="en-GB" sz="1400" dirty="0"/>
              <a:t> </a:t>
            </a:r>
            <a:r>
              <a:rPr lang="en-GB" sz="1400" dirty="0" err="1"/>
              <a:t>sehingga</a:t>
            </a:r>
            <a:r>
              <a:rPr lang="en-GB" sz="1400" dirty="0"/>
              <a:t>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berkomunikasi</a:t>
            </a:r>
            <a:r>
              <a:rPr lang="en-GB" sz="1400" dirty="0"/>
              <a:t> </a:t>
            </a:r>
            <a:r>
              <a:rPr lang="en-GB" sz="1400" dirty="0" err="1"/>
              <a:t>antara</a:t>
            </a:r>
            <a:r>
              <a:rPr lang="en-GB" sz="1400" dirty="0"/>
              <a:t> </a:t>
            </a:r>
            <a:r>
              <a:rPr lang="en-GB" sz="1400" dirty="0" err="1"/>
              <a:t>satu</a:t>
            </a:r>
            <a:r>
              <a:rPr lang="en-GB" sz="1400" dirty="0"/>
              <a:t> </a:t>
            </a:r>
            <a:r>
              <a:rPr lang="en-GB" sz="1400" dirty="0" err="1"/>
              <a:t>sama</a:t>
            </a:r>
            <a:r>
              <a:rPr lang="en-GB" sz="1400" dirty="0"/>
              <a:t> lain, </a:t>
            </a:r>
            <a:r>
              <a:rPr lang="en-GB" sz="1400" dirty="0" err="1"/>
              <a:t>perlu</a:t>
            </a:r>
            <a:r>
              <a:rPr lang="en-GB" sz="1400" dirty="0"/>
              <a:t> </a:t>
            </a:r>
            <a:r>
              <a:rPr lang="en-GB" sz="1400" dirty="0" err="1"/>
              <a:t>diterapkan</a:t>
            </a:r>
            <a:r>
              <a:rPr lang="en-GB" sz="1400" dirty="0"/>
              <a:t> </a:t>
            </a:r>
            <a:r>
              <a:rPr lang="en-GB" sz="1400" dirty="0" err="1"/>
              <a:t>aturan</a:t>
            </a:r>
            <a:r>
              <a:rPr lang="en-GB" sz="1400" dirty="0"/>
              <a:t> routing</a:t>
            </a:r>
          </a:p>
          <a:p>
            <a:r>
              <a:rPr lang="en-GB" sz="1400" dirty="0"/>
              <a:t>Hal yang </a:t>
            </a:r>
            <a:r>
              <a:rPr lang="en-GB" sz="1400" dirty="0" err="1"/>
              <a:t>perlu</a:t>
            </a:r>
            <a:r>
              <a:rPr lang="en-GB" sz="1400" dirty="0"/>
              <a:t> </a:t>
            </a:r>
            <a:r>
              <a:rPr lang="en-GB" sz="1400" dirty="0" err="1"/>
              <a:t>disiapkan</a:t>
            </a:r>
            <a:r>
              <a:rPr lang="en-GB" sz="1400" dirty="0"/>
              <a:t>:</a:t>
            </a:r>
          </a:p>
          <a:p>
            <a:pPr lvl="1"/>
            <a:r>
              <a:rPr lang="en-GB" sz="1200" dirty="0"/>
              <a:t>Monitoring </a:t>
            </a:r>
            <a:r>
              <a:rPr lang="en-GB" sz="1200" dirty="0" err="1"/>
              <a:t>topologi</a:t>
            </a:r>
            <a:r>
              <a:rPr lang="en-GB" sz="1200" dirty="0"/>
              <a:t> </a:t>
            </a:r>
            <a:r>
              <a:rPr lang="en-GB" sz="1200" dirty="0" err="1"/>
              <a:t>jaringan</a:t>
            </a:r>
            <a:endParaRPr lang="en-GB" sz="1200" dirty="0"/>
          </a:p>
          <a:p>
            <a:pPr lvl="1"/>
            <a:r>
              <a:rPr lang="en-GB" sz="1200" dirty="0" err="1"/>
              <a:t>Komputasi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routing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antar</a:t>
            </a:r>
            <a:r>
              <a:rPr lang="en-GB" sz="1200" dirty="0"/>
              <a:t> switch</a:t>
            </a:r>
          </a:p>
          <a:p>
            <a:pPr lvl="1"/>
            <a:r>
              <a:rPr lang="en-GB" sz="1200" dirty="0"/>
              <a:t>Install flow rule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routing </a:t>
            </a:r>
            <a:r>
              <a:rPr lang="en-GB" sz="1200" dirty="0" err="1"/>
              <a:t>tersebut</a:t>
            </a:r>
            <a:endParaRPr lang="en-GB" sz="1200" dirty="0"/>
          </a:p>
          <a:p>
            <a:r>
              <a:rPr lang="en-GB" sz="1400" dirty="0" err="1"/>
              <a:t>Studi</a:t>
            </a:r>
            <a:r>
              <a:rPr lang="en-GB" sz="1400" dirty="0"/>
              <a:t> </a:t>
            </a:r>
            <a:r>
              <a:rPr lang="en-GB" sz="1400" dirty="0" err="1"/>
              <a:t>kasus</a:t>
            </a:r>
            <a:r>
              <a:rPr lang="en-GB" sz="1400" dirty="0"/>
              <a:t>:</a:t>
            </a:r>
          </a:p>
          <a:p>
            <a:pPr lvl="1"/>
            <a:r>
              <a:rPr lang="en-GB" sz="1200" dirty="0" err="1"/>
              <a:t>Topologi</a:t>
            </a:r>
            <a:r>
              <a:rPr lang="en-GB" sz="1200" dirty="0"/>
              <a:t> data </a:t>
            </a:r>
            <a:r>
              <a:rPr lang="en-GB" sz="1200" dirty="0" err="1"/>
              <a:t>center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skema</a:t>
            </a:r>
            <a:r>
              <a:rPr lang="en-GB" sz="1200" dirty="0"/>
              <a:t> leaf and spine</a:t>
            </a:r>
          </a:p>
          <a:p>
            <a:pPr lvl="1"/>
            <a:r>
              <a:rPr lang="en-GB" sz="1200" dirty="0" err="1"/>
              <a:t>Terdiri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access switch dan core switch</a:t>
            </a:r>
          </a:p>
          <a:p>
            <a:pPr lvl="1"/>
            <a:r>
              <a:rPr lang="en-GB" sz="1200" dirty="0" err="1"/>
              <a:t>Studi</a:t>
            </a:r>
            <a:r>
              <a:rPr lang="en-GB" sz="1200" dirty="0"/>
              <a:t> </a:t>
            </a:r>
            <a:r>
              <a:rPr lang="en-GB" sz="1200" dirty="0" err="1"/>
              <a:t>kasus</a:t>
            </a:r>
            <a:r>
              <a:rPr lang="en-GB" sz="1200" dirty="0"/>
              <a:t> 1: </a:t>
            </a:r>
            <a:r>
              <a:rPr lang="en-GB" sz="1200" dirty="0" err="1"/>
              <a:t>Pengiriman</a:t>
            </a:r>
            <a:r>
              <a:rPr lang="en-GB" sz="1200" dirty="0"/>
              <a:t> via Controller</a:t>
            </a:r>
          </a:p>
          <a:p>
            <a:pPr lvl="1"/>
            <a:r>
              <a:rPr lang="en-GB" sz="1200" dirty="0" err="1"/>
              <a:t>Studi</a:t>
            </a:r>
            <a:r>
              <a:rPr lang="en-GB" sz="1200" dirty="0"/>
              <a:t> </a:t>
            </a:r>
            <a:r>
              <a:rPr lang="en-GB" sz="1200" dirty="0" err="1"/>
              <a:t>kasus</a:t>
            </a:r>
            <a:r>
              <a:rPr lang="en-GB" sz="1200" dirty="0"/>
              <a:t> 2: </a:t>
            </a:r>
            <a:r>
              <a:rPr lang="en-GB" sz="1200" dirty="0" err="1"/>
              <a:t>Pengiriman</a:t>
            </a:r>
            <a:r>
              <a:rPr lang="en-GB" sz="1200" dirty="0"/>
              <a:t> via shortest path routing</a:t>
            </a:r>
          </a:p>
        </p:txBody>
      </p:sp>
      <p:sp>
        <p:nvSpPr>
          <p:cNvPr id="9" name="Persegi: Sudut Atas Terpotong 8">
            <a:extLst>
              <a:ext uri="{FF2B5EF4-FFF2-40B4-BE49-F238E27FC236}">
                <a16:creationId xmlns:a16="http://schemas.microsoft.com/office/drawing/2014/main" id="{9915F062-28FC-440E-A4E3-7BA2B890C873}"/>
              </a:ext>
            </a:extLst>
          </p:cNvPr>
          <p:cNvSpPr/>
          <p:nvPr/>
        </p:nvSpPr>
        <p:spPr>
          <a:xfrm>
            <a:off x="5695406" y="3944983"/>
            <a:ext cx="2481943" cy="1815738"/>
          </a:xfrm>
          <a:prstGeom prst="snip2SameRect">
            <a:avLst>
              <a:gd name="adj1" fmla="val 11391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69FB77-7F06-49B2-92A9-45CA1E5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Routing </a:t>
            </a:r>
            <a:endParaRPr lang="id-ID" sz="3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DEE650F-39BB-404B-83C7-3155DBB6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8AE57892-B6E8-448E-A733-97FB4C1CC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1" t="24984" r="21428" b="34043"/>
          <a:stretch/>
        </p:blipFill>
        <p:spPr>
          <a:xfrm>
            <a:off x="4912375" y="4251579"/>
            <a:ext cx="4023359" cy="1448889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540225F6-6FA9-4915-95F7-947783782D7D}"/>
              </a:ext>
            </a:extLst>
          </p:cNvPr>
          <p:cNvSpPr txBox="1"/>
          <p:nvPr/>
        </p:nvSpPr>
        <p:spPr>
          <a:xfrm>
            <a:off x="5776528" y="5760721"/>
            <a:ext cx="2295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Simplified spine and leaf topology</a:t>
            </a:r>
            <a:endParaRPr lang="id-ID" sz="1200" u="sng" dirty="0"/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633EB594-3BF2-4051-B663-FE63B839DF15}"/>
              </a:ext>
            </a:extLst>
          </p:cNvPr>
          <p:cNvSpPr/>
          <p:nvPr/>
        </p:nvSpPr>
        <p:spPr>
          <a:xfrm>
            <a:off x="6392091" y="3857414"/>
            <a:ext cx="1123406" cy="22553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Controller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4421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5AFB0D-ECC0-42FA-9A80-962DD4F9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Studi</a:t>
            </a:r>
            <a:r>
              <a:rPr lang="en-GB" sz="3200" dirty="0"/>
              <a:t> </a:t>
            </a:r>
            <a:r>
              <a:rPr lang="en-GB" sz="3200" dirty="0" err="1"/>
              <a:t>kasus</a:t>
            </a:r>
            <a:r>
              <a:rPr lang="en-GB" sz="3200" dirty="0"/>
              <a:t> 1 -</a:t>
            </a:r>
            <a:r>
              <a:rPr lang="en-GB" dirty="0"/>
              <a:t> </a:t>
            </a:r>
            <a:r>
              <a:rPr lang="en-GB" sz="2400" dirty="0"/>
              <a:t>Routing via controller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75A5FA1-8455-490B-9503-AD93A533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/>
          </a:bodyPr>
          <a:lstStyle/>
          <a:p>
            <a:r>
              <a:rPr lang="en-GB" sz="1400" u="sng" dirty="0" err="1"/>
              <a:t>Skenario</a:t>
            </a:r>
            <a:r>
              <a:rPr lang="en-GB" sz="1400" dirty="0"/>
              <a:t>:</a:t>
            </a:r>
          </a:p>
          <a:p>
            <a:pPr lvl="1"/>
            <a:r>
              <a:rPr lang="en-GB" sz="1200" dirty="0"/>
              <a:t>ARP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host </a:t>
            </a:r>
            <a:r>
              <a:rPr lang="en-GB" sz="1200" dirty="0" err="1"/>
              <a:t>dikirim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controller oleh access switch</a:t>
            </a:r>
          </a:p>
          <a:p>
            <a:pPr lvl="1"/>
            <a:r>
              <a:rPr lang="en-GB" sz="1200" dirty="0"/>
              <a:t>Controller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</a:t>
            </a:r>
            <a:r>
              <a:rPr lang="en-GB" sz="1200" dirty="0" err="1"/>
              <a:t>semua</a:t>
            </a:r>
            <a:r>
              <a:rPr lang="en-GB" sz="1200" dirty="0"/>
              <a:t> access switch yang lain</a:t>
            </a:r>
          </a:p>
          <a:p>
            <a:r>
              <a:rPr lang="en-GB" sz="1400" u="sng" dirty="0" err="1"/>
              <a:t>Implementasi</a:t>
            </a:r>
            <a:r>
              <a:rPr lang="en-GB" sz="1400" u="sng" dirty="0"/>
              <a:t>:</a:t>
            </a:r>
            <a:endParaRPr lang="en-GB" sz="1400" dirty="0"/>
          </a:p>
          <a:p>
            <a:pPr lvl="1"/>
            <a:r>
              <a:rPr lang="en-GB" sz="1200" dirty="0"/>
              <a:t>Controller </a:t>
            </a:r>
            <a:r>
              <a:rPr lang="en-GB" sz="1200" dirty="0" err="1"/>
              <a:t>memonitor</a:t>
            </a:r>
            <a:r>
              <a:rPr lang="en-GB" sz="1200" dirty="0"/>
              <a:t> </a:t>
            </a:r>
            <a:r>
              <a:rPr lang="en-GB" sz="1200" dirty="0" err="1"/>
              <a:t>topologi</a:t>
            </a:r>
            <a:r>
              <a:rPr lang="en-GB" sz="1200" dirty="0"/>
              <a:t> </a:t>
            </a:r>
            <a:r>
              <a:rPr lang="en-GB" sz="1200" dirty="0" err="1"/>
              <a:t>jaringan</a:t>
            </a:r>
            <a:endParaRPr lang="en-GB" sz="1200" dirty="0"/>
          </a:p>
          <a:p>
            <a:pPr lvl="1"/>
            <a:r>
              <a:rPr lang="en-GB" sz="1200" dirty="0"/>
              <a:t>Controller </a:t>
            </a:r>
            <a:r>
              <a:rPr lang="en-GB" sz="1200" dirty="0" err="1"/>
              <a:t>mengisntall</a:t>
            </a:r>
            <a:r>
              <a:rPr lang="en-GB" sz="1200" dirty="0"/>
              <a:t> flow rule static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Controller di </a:t>
            </a:r>
            <a:r>
              <a:rPr lang="en-GB" sz="1200" dirty="0" err="1"/>
              <a:t>setiap</a:t>
            </a:r>
            <a:r>
              <a:rPr lang="en-GB" sz="1200" dirty="0"/>
              <a:t> access switch</a:t>
            </a:r>
          </a:p>
          <a:p>
            <a:pPr lvl="1"/>
            <a:r>
              <a:rPr lang="en-GB" sz="1200" dirty="0"/>
              <a:t>Controller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meneruskan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tersebut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access switch </a:t>
            </a:r>
            <a:r>
              <a:rPr lang="en-GB" sz="1200" dirty="0" err="1"/>
              <a:t>selain</a:t>
            </a:r>
            <a:r>
              <a:rPr lang="en-GB" sz="1200" dirty="0"/>
              <a:t> access switch </a:t>
            </a:r>
            <a:r>
              <a:rPr lang="en-GB" sz="1200" dirty="0" err="1"/>
              <a:t>pengirim</a:t>
            </a:r>
            <a:endParaRPr lang="en-GB" sz="1200" dirty="0"/>
          </a:p>
          <a:p>
            <a:pPr lvl="1"/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AA378EE-F16E-486F-A628-AA0C7F4B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EACBF841-6410-4730-8A12-7C82D21A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1" t="24984" r="21428" b="34043"/>
          <a:stretch/>
        </p:blipFill>
        <p:spPr>
          <a:xfrm>
            <a:off x="4868832" y="2823373"/>
            <a:ext cx="4023359" cy="1448889"/>
          </a:xfrm>
          <a:prstGeom prst="rect">
            <a:avLst/>
          </a:prstGeom>
        </p:spPr>
      </p:pic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E60A31F0-DD71-44C2-864B-AEB2546843EE}"/>
              </a:ext>
            </a:extLst>
          </p:cNvPr>
          <p:cNvSpPr/>
          <p:nvPr/>
        </p:nvSpPr>
        <p:spPr>
          <a:xfrm>
            <a:off x="6304511" y="2118620"/>
            <a:ext cx="1143891" cy="181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Controller</a:t>
            </a:r>
            <a:endParaRPr lang="id-ID" sz="1200" dirty="0"/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E1F6C934-152A-4352-A4D6-BDA34F1F1D78}"/>
              </a:ext>
            </a:extLst>
          </p:cNvPr>
          <p:cNvCxnSpPr>
            <a:cxnSpLocks/>
          </p:cNvCxnSpPr>
          <p:nvPr/>
        </p:nvCxnSpPr>
        <p:spPr>
          <a:xfrm flipV="1">
            <a:off x="5930537" y="2325767"/>
            <a:ext cx="513806" cy="497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DE6A1B12-0013-46E2-9A24-79C78F16D50E}"/>
              </a:ext>
            </a:extLst>
          </p:cNvPr>
          <p:cNvCxnSpPr>
            <a:cxnSpLocks/>
          </p:cNvCxnSpPr>
          <p:nvPr/>
        </p:nvCxnSpPr>
        <p:spPr>
          <a:xfrm flipH="1" flipV="1">
            <a:off x="7201989" y="2325766"/>
            <a:ext cx="687977" cy="497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16B8B9-5178-4F5A-85CB-06081ED6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0587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Source code</a:t>
            </a:r>
            <a:endParaRPr lang="id-ID" sz="3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56344FA4-04EA-4691-9A7C-2877A3CF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2310AE2F-A084-4504-859A-4C9F86DA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1" t="23629" r="54762" b="8815"/>
          <a:stretch/>
        </p:blipFill>
        <p:spPr>
          <a:xfrm>
            <a:off x="0" y="3167628"/>
            <a:ext cx="3553097" cy="347472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C5C4FED-B2D5-41E5-9541-B9079A12A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2" t="14825" r="42666" b="40646"/>
          <a:stretch/>
        </p:blipFill>
        <p:spPr>
          <a:xfrm>
            <a:off x="0" y="792481"/>
            <a:ext cx="4624252" cy="2290355"/>
          </a:xfrm>
          <a:prstGeom prst="rect">
            <a:avLst/>
          </a:prstGeom>
        </p:spPr>
      </p:pic>
      <p:sp>
        <p:nvSpPr>
          <p:cNvPr id="9" name="Persegi: Sudut Lengkung 8">
            <a:extLst>
              <a:ext uri="{FF2B5EF4-FFF2-40B4-BE49-F238E27FC236}">
                <a16:creationId xmlns:a16="http://schemas.microsoft.com/office/drawing/2014/main" id="{0430DC0C-14DE-451C-BDDF-0B4770967879}"/>
              </a:ext>
            </a:extLst>
          </p:cNvPr>
          <p:cNvSpPr/>
          <p:nvPr/>
        </p:nvSpPr>
        <p:spPr>
          <a:xfrm>
            <a:off x="2050325" y="792481"/>
            <a:ext cx="1706879" cy="3483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Monitor </a:t>
            </a:r>
            <a:r>
              <a:rPr lang="en-GB" sz="1050" dirty="0" err="1">
                <a:solidFill>
                  <a:schemeClr val="tx1"/>
                </a:solidFill>
              </a:rPr>
              <a:t>topo</a:t>
            </a:r>
            <a:r>
              <a:rPr lang="en-GB" sz="1050" dirty="0">
                <a:solidFill>
                  <a:schemeClr val="tx1"/>
                </a:solidFill>
              </a:rPr>
              <a:t> dan </a:t>
            </a:r>
            <a:r>
              <a:rPr lang="en-GB" sz="1050" dirty="0" err="1">
                <a:solidFill>
                  <a:schemeClr val="tx1"/>
                </a:solidFill>
              </a:rPr>
              <a:t>konversi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ke</a:t>
            </a:r>
            <a:r>
              <a:rPr lang="en-GB" sz="1050" dirty="0">
                <a:solidFill>
                  <a:schemeClr val="tx1"/>
                </a:solidFill>
              </a:rPr>
              <a:t> format graph</a:t>
            </a:r>
            <a:endParaRPr lang="id-ID" sz="1050" dirty="0">
              <a:solidFill>
                <a:schemeClr val="tx1"/>
              </a:solidFill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477B5076-7B9D-42D9-9EC5-29E1B879F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7" t="14148" r="37904" b="8138"/>
          <a:stretch/>
        </p:blipFill>
        <p:spPr>
          <a:xfrm>
            <a:off x="4075611" y="772770"/>
            <a:ext cx="5068389" cy="3997234"/>
          </a:xfrm>
          <a:prstGeom prst="rect">
            <a:avLst/>
          </a:prstGeom>
        </p:spPr>
      </p:pic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87700B13-324C-4C8A-B0EA-664103C955CB}"/>
              </a:ext>
            </a:extLst>
          </p:cNvPr>
          <p:cNvSpPr/>
          <p:nvPr/>
        </p:nvSpPr>
        <p:spPr>
          <a:xfrm>
            <a:off x="6235336" y="2690947"/>
            <a:ext cx="2629989" cy="191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</a:rPr>
              <a:t>Fungsi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untuk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mengirim</a:t>
            </a:r>
            <a:r>
              <a:rPr lang="en-GB" sz="1050" dirty="0">
                <a:solidFill>
                  <a:schemeClr val="tx1"/>
                </a:solidFill>
              </a:rPr>
              <a:t> ARP </a:t>
            </a:r>
            <a:r>
              <a:rPr lang="en-GB" sz="1050" dirty="0" err="1">
                <a:solidFill>
                  <a:schemeClr val="tx1"/>
                </a:solidFill>
              </a:rPr>
              <a:t>ke</a:t>
            </a:r>
            <a:r>
              <a:rPr lang="en-GB" sz="1050" dirty="0">
                <a:solidFill>
                  <a:schemeClr val="tx1"/>
                </a:solidFill>
              </a:rPr>
              <a:t> access switch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000B1335-F116-480F-BC25-DFC270E6A383}"/>
              </a:ext>
            </a:extLst>
          </p:cNvPr>
          <p:cNvSpPr/>
          <p:nvPr/>
        </p:nvSpPr>
        <p:spPr>
          <a:xfrm>
            <a:off x="6235336" y="3646716"/>
            <a:ext cx="2725784" cy="18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</a:rPr>
              <a:t>Fungsi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untuk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mengirim</a:t>
            </a:r>
            <a:r>
              <a:rPr lang="en-GB" sz="1050" dirty="0">
                <a:solidFill>
                  <a:schemeClr val="tx1"/>
                </a:solidFill>
              </a:rPr>
              <a:t> ICMP </a:t>
            </a:r>
            <a:r>
              <a:rPr lang="en-GB" sz="1050" dirty="0" err="1">
                <a:solidFill>
                  <a:schemeClr val="tx1"/>
                </a:solidFill>
              </a:rPr>
              <a:t>ke</a:t>
            </a:r>
            <a:r>
              <a:rPr lang="en-GB" sz="1050" dirty="0">
                <a:solidFill>
                  <a:schemeClr val="tx1"/>
                </a:solidFill>
              </a:rPr>
              <a:t> access switch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13" name="Persegi: Sudut Lengkung 12">
            <a:extLst>
              <a:ext uri="{FF2B5EF4-FFF2-40B4-BE49-F238E27FC236}">
                <a16:creationId xmlns:a16="http://schemas.microsoft.com/office/drawing/2014/main" id="{B8657B36-563A-4AC6-95BE-526CA64DA772}"/>
              </a:ext>
            </a:extLst>
          </p:cNvPr>
          <p:cNvSpPr/>
          <p:nvPr/>
        </p:nvSpPr>
        <p:spPr>
          <a:xfrm>
            <a:off x="6751320" y="1202563"/>
            <a:ext cx="1615440" cy="5369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</a:rPr>
              <a:t>Paket</a:t>
            </a:r>
            <a:r>
              <a:rPr lang="en-GB" sz="1050" dirty="0">
                <a:solidFill>
                  <a:schemeClr val="tx1"/>
                </a:solidFill>
              </a:rPr>
              <a:t> ARP dan ICMP </a:t>
            </a:r>
            <a:r>
              <a:rPr lang="en-GB" sz="1050" dirty="0" err="1">
                <a:solidFill>
                  <a:schemeClr val="tx1"/>
                </a:solidFill>
              </a:rPr>
              <a:t>dari</a:t>
            </a:r>
            <a:r>
              <a:rPr lang="en-GB" sz="1050" dirty="0">
                <a:solidFill>
                  <a:schemeClr val="tx1"/>
                </a:solidFill>
              </a:rPr>
              <a:t> host </a:t>
            </a:r>
            <a:r>
              <a:rPr lang="en-GB" sz="1050" dirty="0" err="1">
                <a:solidFill>
                  <a:schemeClr val="tx1"/>
                </a:solidFill>
              </a:rPr>
              <a:t>kirim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ke</a:t>
            </a:r>
            <a:r>
              <a:rPr lang="en-GB" sz="1050" dirty="0">
                <a:solidFill>
                  <a:schemeClr val="tx1"/>
                </a:solidFill>
              </a:rPr>
              <a:t> Controller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14" name="Persegi: Sudut Lengkung 13">
            <a:extLst>
              <a:ext uri="{FF2B5EF4-FFF2-40B4-BE49-F238E27FC236}">
                <a16:creationId xmlns:a16="http://schemas.microsoft.com/office/drawing/2014/main" id="{CDFE6A5D-A3A4-4DE8-A3BB-FCE93C0079E6}"/>
              </a:ext>
            </a:extLst>
          </p:cNvPr>
          <p:cNvSpPr/>
          <p:nvPr/>
        </p:nvSpPr>
        <p:spPr>
          <a:xfrm>
            <a:off x="2534195" y="4789715"/>
            <a:ext cx="1576251" cy="4310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</a:rPr>
              <a:t>Jika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terima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paket</a:t>
            </a:r>
            <a:r>
              <a:rPr lang="en-GB" sz="1050" dirty="0">
                <a:solidFill>
                  <a:schemeClr val="tx1"/>
                </a:solidFill>
              </a:rPr>
              <a:t> ARP </a:t>
            </a:r>
            <a:r>
              <a:rPr lang="en-GB" sz="1050" dirty="0" err="1">
                <a:solidFill>
                  <a:schemeClr val="tx1"/>
                </a:solidFill>
              </a:rPr>
              <a:t>panggil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fungsi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kirim</a:t>
            </a:r>
            <a:r>
              <a:rPr lang="en-GB" sz="1050" dirty="0">
                <a:solidFill>
                  <a:schemeClr val="tx1"/>
                </a:solidFill>
              </a:rPr>
              <a:t> ARP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15" name="Persegi: Sudut Lengkung 14">
            <a:extLst>
              <a:ext uri="{FF2B5EF4-FFF2-40B4-BE49-F238E27FC236}">
                <a16:creationId xmlns:a16="http://schemas.microsoft.com/office/drawing/2014/main" id="{EE221C5A-6C1C-45CB-9C72-82E90EB0FC33}"/>
              </a:ext>
            </a:extLst>
          </p:cNvPr>
          <p:cNvSpPr/>
          <p:nvPr/>
        </p:nvSpPr>
        <p:spPr>
          <a:xfrm>
            <a:off x="2764971" y="5500495"/>
            <a:ext cx="1685109" cy="4310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</a:rPr>
              <a:t>Jika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terima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paket</a:t>
            </a:r>
            <a:r>
              <a:rPr lang="en-GB" sz="1050" dirty="0">
                <a:solidFill>
                  <a:schemeClr val="tx1"/>
                </a:solidFill>
              </a:rPr>
              <a:t> ICMP </a:t>
            </a:r>
            <a:r>
              <a:rPr lang="en-GB" sz="1050" dirty="0" err="1">
                <a:solidFill>
                  <a:schemeClr val="tx1"/>
                </a:solidFill>
              </a:rPr>
              <a:t>panggil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fungsi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kirim</a:t>
            </a:r>
            <a:r>
              <a:rPr lang="en-GB" sz="1050" dirty="0">
                <a:solidFill>
                  <a:schemeClr val="tx1"/>
                </a:solidFill>
              </a:rPr>
              <a:t> ICMP</a:t>
            </a:r>
            <a:endParaRPr lang="id-ID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6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CCD1D7-CC3C-4820-A1C1-9E1A3018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Langkah</a:t>
            </a:r>
            <a:r>
              <a:rPr lang="en-GB" sz="3200" dirty="0"/>
              <a:t> </a:t>
            </a:r>
            <a:r>
              <a:rPr lang="en-GB" sz="3200" dirty="0" err="1"/>
              <a:t>Pengujian</a:t>
            </a:r>
            <a:endParaRPr lang="id-ID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A44D1A9-4900-4C47-A45F-C773A0E9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err="1">
                <a:latin typeface="Monospace"/>
              </a:rPr>
              <a:t>Pengujian</a:t>
            </a:r>
            <a:r>
              <a:rPr lang="en-GB" sz="1800" dirty="0">
                <a:latin typeface="Monospace"/>
              </a:rPr>
              <a:t>:</a:t>
            </a:r>
          </a:p>
          <a:p>
            <a:pPr lvl="1"/>
            <a:r>
              <a:rPr lang="en-GB" sz="1200" dirty="0" err="1">
                <a:latin typeface="Monospace"/>
              </a:rPr>
              <a:t>Jalankan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aplikasi</a:t>
            </a:r>
            <a:r>
              <a:rPr lang="en-GB" sz="1200" dirty="0">
                <a:latin typeface="Monospace"/>
              </a:rPr>
              <a:t> controller simpleWebFilter.py</a:t>
            </a:r>
          </a:p>
          <a:p>
            <a:pPr marL="384048" lvl="2" indent="0">
              <a:buNone/>
            </a:pPr>
            <a:r>
              <a:rPr lang="en-GB" sz="1000" dirty="0">
                <a:highlight>
                  <a:srgbClr val="FFFF00"/>
                </a:highlight>
                <a:latin typeface="Monospace"/>
              </a:rPr>
              <a:t>Ryu-manager simpleswitchL3.py</a:t>
            </a:r>
            <a:endParaRPr lang="en-GB" sz="1000" dirty="0">
              <a:latin typeface="Monospace"/>
            </a:endParaRPr>
          </a:p>
          <a:p>
            <a:pPr lvl="1"/>
            <a:r>
              <a:rPr lang="en-GB" sz="1200" dirty="0" err="1">
                <a:latin typeface="Monospace"/>
              </a:rPr>
              <a:t>Jalankan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mininet</a:t>
            </a:r>
            <a:r>
              <a:rPr lang="en-GB" sz="1200" dirty="0">
                <a:latin typeface="Monospace"/>
              </a:rPr>
              <a:t>, </a:t>
            </a:r>
            <a:r>
              <a:rPr lang="en-GB" sz="1200" dirty="0" err="1">
                <a:latin typeface="Monospace"/>
              </a:rPr>
              <a:t>topologi</a:t>
            </a:r>
            <a:r>
              <a:rPr lang="en-GB" sz="1200" dirty="0">
                <a:latin typeface="Monospace"/>
              </a:rPr>
              <a:t>: simpleTopo.py</a:t>
            </a:r>
          </a:p>
          <a:p>
            <a:pPr marL="384048" lvl="2" indent="0">
              <a:buNone/>
            </a:pPr>
            <a:r>
              <a:rPr lang="en-GB" sz="1000" dirty="0" err="1">
                <a:highlight>
                  <a:srgbClr val="FFFF00"/>
                </a:highlight>
                <a:latin typeface="Monospace"/>
              </a:rPr>
              <a:t>Sudo</a:t>
            </a:r>
            <a:r>
              <a:rPr lang="en-GB" sz="1000" dirty="0">
                <a:highlight>
                  <a:srgbClr val="FFFF00"/>
                </a:highlight>
                <a:latin typeface="Monospace"/>
              </a:rPr>
              <a:t> python core.py</a:t>
            </a:r>
          </a:p>
          <a:p>
            <a:pPr lvl="1"/>
            <a:r>
              <a:rPr lang="en-GB" sz="1200" dirty="0">
                <a:latin typeface="Monospace"/>
              </a:rPr>
              <a:t>H4 </a:t>
            </a:r>
            <a:r>
              <a:rPr lang="en-GB" sz="1200" dirty="0" err="1">
                <a:latin typeface="Monospace"/>
              </a:rPr>
              <a:t>menjalankan</a:t>
            </a:r>
            <a:r>
              <a:rPr lang="en-GB" sz="1200" dirty="0">
                <a:latin typeface="Monospace"/>
              </a:rPr>
              <a:t> program sniffer (</a:t>
            </a:r>
            <a:r>
              <a:rPr lang="en-GB" sz="1200" dirty="0" err="1">
                <a:latin typeface="Monospace"/>
              </a:rPr>
              <a:t>tcpdump</a:t>
            </a:r>
            <a:r>
              <a:rPr lang="en-GB" sz="1200" dirty="0">
                <a:latin typeface="Monospace"/>
              </a:rPr>
              <a:t>)</a:t>
            </a:r>
          </a:p>
          <a:p>
            <a:pPr marL="384048" lvl="2" indent="0">
              <a:buNone/>
            </a:pPr>
            <a:r>
              <a:rPr lang="en-GB" sz="1000" dirty="0" err="1"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1000" dirty="0"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1000" dirty="0" err="1"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1000" dirty="0">
                <a:highlight>
                  <a:srgbClr val="FFFF00"/>
                </a:highlight>
                <a:latin typeface="Monospace"/>
              </a:rPr>
              <a:t> h4-eth0</a:t>
            </a:r>
          </a:p>
          <a:p>
            <a:pPr lvl="1"/>
            <a:r>
              <a:rPr lang="en-GB" sz="1200" dirty="0">
                <a:latin typeface="Monospace"/>
              </a:rPr>
              <a:t>Ping H4 </a:t>
            </a:r>
            <a:r>
              <a:rPr lang="en-GB" sz="1200" dirty="0" err="1">
                <a:latin typeface="Monospace"/>
              </a:rPr>
              <a:t>dari</a:t>
            </a:r>
            <a:r>
              <a:rPr lang="en-GB" sz="1200" dirty="0">
                <a:latin typeface="Monospace"/>
              </a:rPr>
              <a:t> H1</a:t>
            </a:r>
          </a:p>
          <a:p>
            <a:pPr marL="384048" lvl="2" indent="0">
              <a:buNone/>
            </a:pPr>
            <a:r>
              <a:rPr lang="en-GB" sz="1000" dirty="0">
                <a:highlight>
                  <a:srgbClr val="FFFF00"/>
                </a:highlight>
                <a:latin typeface="Monospace"/>
              </a:rPr>
              <a:t>Ping 10.0.0.4</a:t>
            </a:r>
          </a:p>
          <a:p>
            <a:pPr lvl="1"/>
            <a:r>
              <a:rPr lang="en-GB" sz="1200" dirty="0" err="1">
                <a:latin typeface="Monospace"/>
              </a:rPr>
              <a:t>Untuk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membuktikan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bahwa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paket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dikirim</a:t>
            </a:r>
            <a:r>
              <a:rPr lang="en-GB" sz="1200" dirty="0">
                <a:latin typeface="Monospace"/>
              </a:rPr>
              <a:t> via controller </a:t>
            </a:r>
            <a:r>
              <a:rPr lang="en-GB" sz="1200" dirty="0" err="1">
                <a:latin typeface="Monospace"/>
              </a:rPr>
              <a:t>bukan</a:t>
            </a:r>
            <a:r>
              <a:rPr lang="en-GB" sz="1200" dirty="0">
                <a:latin typeface="Monospace"/>
              </a:rPr>
              <a:t> core switch, </a:t>
            </a:r>
            <a:r>
              <a:rPr lang="en-GB" sz="1200" dirty="0" err="1">
                <a:latin typeface="Monospace"/>
              </a:rPr>
              <a:t>mulai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ulang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percobaan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dengan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memutus</a:t>
            </a:r>
            <a:r>
              <a:rPr lang="en-GB" sz="1200" dirty="0">
                <a:latin typeface="Monospace"/>
              </a:rPr>
              <a:t>  </a:t>
            </a:r>
            <a:r>
              <a:rPr lang="en-GB" sz="1200" dirty="0" err="1">
                <a:latin typeface="Monospace"/>
              </a:rPr>
              <a:t>semua</a:t>
            </a:r>
            <a:r>
              <a:rPr lang="en-GB" sz="1200" dirty="0">
                <a:latin typeface="Monospace"/>
              </a:rPr>
              <a:t> link di core network</a:t>
            </a:r>
          </a:p>
          <a:p>
            <a:pPr marL="384048" lvl="2" indent="0">
              <a:buNone/>
            </a:pPr>
            <a:r>
              <a:rPr lang="en-GB" sz="1000" dirty="0">
                <a:highlight>
                  <a:srgbClr val="FFFF00"/>
                </a:highlight>
                <a:latin typeface="Monospace"/>
              </a:rPr>
              <a:t>Link s5 s7 down, link s5 s8 down, link s6 s7 down, link s6 s8 down </a:t>
            </a:r>
          </a:p>
          <a:p>
            <a:pPr lvl="1"/>
            <a:r>
              <a:rPr lang="en-GB" sz="1200" dirty="0">
                <a:latin typeface="Monospace"/>
              </a:rPr>
              <a:t>Ping H4 </a:t>
            </a:r>
            <a:r>
              <a:rPr lang="en-GB" sz="1200" dirty="0" err="1">
                <a:latin typeface="Monospace"/>
              </a:rPr>
              <a:t>dari</a:t>
            </a:r>
            <a:r>
              <a:rPr lang="en-GB" sz="1200" dirty="0">
                <a:latin typeface="Monospace"/>
              </a:rPr>
              <a:t> H1 dan </a:t>
            </a:r>
            <a:r>
              <a:rPr lang="en-GB" sz="1200" dirty="0" err="1">
                <a:latin typeface="Monospace"/>
              </a:rPr>
              <a:t>amati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hasilnya</a:t>
            </a:r>
            <a:r>
              <a:rPr lang="en-GB" sz="1200" dirty="0">
                <a:latin typeface="Monospace"/>
              </a:rPr>
              <a:t>.</a:t>
            </a:r>
          </a:p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8BC976D-201E-43BB-968A-70CA7C5E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AAE584-C4FC-4ACD-8AA1-3B14173A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Shortest-path routing –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Pendahuluan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B72063-4504-4142-A7F4-BF6B675B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837623" cy="40233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/>
              <a:t>Pendahuluan</a:t>
            </a:r>
            <a:r>
              <a:rPr lang="en-GB" sz="18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Jaringan</a:t>
            </a:r>
            <a:r>
              <a:rPr lang="en-GB" sz="1200" dirty="0"/>
              <a:t> </a:t>
            </a:r>
            <a:r>
              <a:rPr lang="en-GB" sz="1200" dirty="0" err="1"/>
              <a:t>sesungguhnya</a:t>
            </a:r>
            <a:r>
              <a:rPr lang="en-GB" sz="1200" dirty="0"/>
              <a:t> </a:t>
            </a:r>
            <a:r>
              <a:rPr lang="en-GB" sz="1200" dirty="0">
                <a:sym typeface="Wingdings" panose="05000000000000000000" pitchFamily="2" charset="2"/>
              </a:rPr>
              <a:t> routing </a:t>
            </a:r>
            <a:r>
              <a:rPr lang="en-GB" sz="1200" dirty="0" err="1">
                <a:sym typeface="Wingdings" panose="05000000000000000000" pitchFamily="2" charset="2"/>
              </a:rPr>
              <a:t>berbasis</a:t>
            </a:r>
            <a:r>
              <a:rPr lang="en-GB" sz="1200" dirty="0">
                <a:sym typeface="Wingdings" panose="05000000000000000000" pitchFamily="2" charset="2"/>
              </a:rPr>
              <a:t> shortest path</a:t>
            </a:r>
            <a:endParaRPr lang="en-GB" sz="1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/>
              <a:t> Controller </a:t>
            </a:r>
            <a:r>
              <a:rPr lang="en-GB" sz="1200" dirty="0" err="1"/>
              <a:t>mengkomputasi</a:t>
            </a:r>
            <a:r>
              <a:rPr lang="en-GB" sz="1200" dirty="0"/>
              <a:t> </a:t>
            </a:r>
            <a:r>
              <a:rPr lang="en-GB" sz="1200" dirty="0" err="1"/>
              <a:t>rute</a:t>
            </a:r>
            <a:r>
              <a:rPr lang="en-GB" sz="1200" dirty="0"/>
              <a:t> shortest path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setiap</a:t>
            </a:r>
            <a:r>
              <a:rPr lang="en-GB" sz="1200" dirty="0"/>
              <a:t> ingress/access switch </a:t>
            </a:r>
            <a:r>
              <a:rPr lang="en-GB" sz="1200" dirty="0" err="1"/>
              <a:t>ke</a:t>
            </a:r>
            <a:r>
              <a:rPr lang="en-GB" sz="1200" dirty="0"/>
              <a:t> ingress switch yang lain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 err="1"/>
              <a:t>Pengiriman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IP </a:t>
            </a:r>
            <a:r>
              <a:rPr lang="en-GB" sz="1200" dirty="0" err="1"/>
              <a:t>tujuan</a:t>
            </a:r>
            <a:r>
              <a:rPr lang="en-GB" sz="1200" dirty="0"/>
              <a:t> di </a:t>
            </a:r>
            <a:r>
              <a:rPr lang="en-GB" sz="1200" dirty="0" err="1"/>
              <a:t>asosiasikan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ingress switch </a:t>
            </a:r>
            <a:r>
              <a:rPr lang="en-GB" sz="1200" dirty="0" err="1"/>
              <a:t>dari</a:t>
            </a:r>
            <a:r>
              <a:rPr lang="en-GB" sz="1200" dirty="0"/>
              <a:t> host </a:t>
            </a:r>
            <a:r>
              <a:rPr lang="en-GB" sz="1200" dirty="0" err="1"/>
              <a:t>pemilik</a:t>
            </a:r>
            <a:r>
              <a:rPr lang="en-GB" sz="1200" dirty="0"/>
              <a:t> IP </a:t>
            </a:r>
            <a:r>
              <a:rPr lang="en-GB" sz="1200" dirty="0" err="1"/>
              <a:t>tersebut</a:t>
            </a:r>
            <a:r>
              <a:rPr lang="en-GB" sz="1200" dirty="0"/>
              <a:t>. </a:t>
            </a:r>
            <a:r>
              <a:rPr lang="en-GB" sz="1200" dirty="0" err="1"/>
              <a:t>Misal</a:t>
            </a:r>
            <a:r>
              <a:rPr lang="en-GB" sz="1200" dirty="0"/>
              <a:t> h1 = ingress switch s1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/>
              <a:t> Shortest path di update </a:t>
            </a:r>
            <a:r>
              <a:rPr lang="en-GB" sz="1200" dirty="0" err="1"/>
              <a:t>setiap</a:t>
            </a:r>
            <a:r>
              <a:rPr lang="en-GB" sz="1200" dirty="0"/>
              <a:t> </a:t>
            </a:r>
            <a:r>
              <a:rPr lang="en-GB" sz="1200" dirty="0" err="1"/>
              <a:t>ada</a:t>
            </a:r>
            <a:r>
              <a:rPr lang="en-GB" sz="1200" dirty="0"/>
              <a:t> link down </a:t>
            </a:r>
            <a:r>
              <a:rPr lang="en-GB" sz="1200" dirty="0">
                <a:sym typeface="Wingdings" panose="05000000000000000000" pitchFamily="2" charset="2"/>
              </a:rPr>
              <a:t> controller </a:t>
            </a:r>
            <a:r>
              <a:rPr lang="en-GB" sz="1200" dirty="0" err="1">
                <a:sym typeface="Wingdings" panose="05000000000000000000" pitchFamily="2" charset="2"/>
              </a:rPr>
              <a:t>menerima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laporan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dari</a:t>
            </a:r>
            <a:r>
              <a:rPr lang="en-GB" sz="1200" dirty="0">
                <a:sym typeface="Wingdings" panose="05000000000000000000" pitchFamily="2" charset="2"/>
              </a:rPr>
              <a:t> switch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None/>
            </a:pPr>
            <a:r>
              <a:rPr lang="en-GB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Implementasi</a:t>
            </a: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GB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Controller </a:t>
            </a:r>
            <a:r>
              <a:rPr lang="en-GB" sz="1200" dirty="0" err="1">
                <a:sym typeface="Wingdings" panose="05000000000000000000" pitchFamily="2" charset="2"/>
              </a:rPr>
              <a:t>memonitor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topologi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jaringan</a:t>
            </a:r>
            <a:r>
              <a:rPr lang="en-GB" sz="1200" dirty="0">
                <a:sym typeface="Wingdings" panose="05000000000000000000" pitchFamily="2" charset="2"/>
              </a:rPr>
              <a:t> dan </a:t>
            </a:r>
            <a:r>
              <a:rPr lang="en-GB" sz="1200" dirty="0" err="1">
                <a:sym typeface="Wingdings" panose="05000000000000000000" pitchFamily="2" charset="2"/>
              </a:rPr>
              <a:t>mencari</a:t>
            </a:r>
            <a:r>
              <a:rPr lang="en-GB" sz="1200" dirty="0">
                <a:sym typeface="Wingdings" panose="05000000000000000000" pitchFamily="2" charset="2"/>
              </a:rPr>
              <a:t> shortest path </a:t>
            </a:r>
            <a:r>
              <a:rPr lang="en-GB" sz="1200" dirty="0" err="1">
                <a:sym typeface="Wingdings" panose="05000000000000000000" pitchFamily="2" charset="2"/>
              </a:rPr>
              <a:t>dari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setia</a:t>
            </a:r>
            <a:r>
              <a:rPr lang="en-GB" sz="1200" dirty="0">
                <a:sym typeface="Wingdings" panose="05000000000000000000" pitchFamily="2" charset="2"/>
              </a:rPr>
              <a:t> ingress switch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ARP reply valid  controller </a:t>
            </a:r>
            <a:r>
              <a:rPr lang="en-GB" sz="1200" dirty="0" err="1">
                <a:sym typeface="Wingdings" panose="05000000000000000000" pitchFamily="2" charset="2"/>
              </a:rPr>
              <a:t>menginstall</a:t>
            </a:r>
            <a:r>
              <a:rPr lang="en-GB" sz="1200" dirty="0">
                <a:sym typeface="Wingdings" panose="05000000000000000000" pitchFamily="2" charset="2"/>
              </a:rPr>
              <a:t> flow rule </a:t>
            </a:r>
            <a:r>
              <a:rPr lang="en-GB" sz="1200" dirty="0" err="1">
                <a:sym typeface="Wingdings" panose="05000000000000000000" pitchFamily="2" charset="2"/>
              </a:rPr>
              <a:t>untuk</a:t>
            </a:r>
            <a:r>
              <a:rPr lang="en-GB" sz="1200" dirty="0">
                <a:sym typeface="Wingdings" panose="05000000000000000000" pitchFamily="2" charset="2"/>
              </a:rPr>
              <a:t> IP  </a:t>
            </a:r>
            <a:r>
              <a:rPr lang="en-GB" sz="1200" dirty="0" err="1">
                <a:sym typeface="Wingdings" panose="05000000000000000000" pitchFamily="2" charset="2"/>
              </a:rPr>
              <a:t>tersebut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berdasarkan</a:t>
            </a:r>
            <a:r>
              <a:rPr lang="en-GB" sz="1200" dirty="0">
                <a:sym typeface="Wingdings" panose="05000000000000000000" pitchFamily="2" charset="2"/>
              </a:rPr>
              <a:t> switch ingress dan </a:t>
            </a:r>
            <a:r>
              <a:rPr lang="en-GB" sz="1200" dirty="0" err="1">
                <a:sym typeface="Wingdings" panose="05000000000000000000" pitchFamily="2" charset="2"/>
              </a:rPr>
              <a:t>nomor</a:t>
            </a:r>
            <a:r>
              <a:rPr lang="en-GB" sz="1200" dirty="0">
                <a:sym typeface="Wingdings" panose="05000000000000000000" pitchFamily="2" charset="2"/>
              </a:rPr>
              <a:t> port yang </a:t>
            </a:r>
            <a:r>
              <a:rPr lang="en-GB" sz="1200" dirty="0" err="1">
                <a:sym typeface="Wingdings" panose="05000000000000000000" pitchFamily="2" charset="2"/>
              </a:rPr>
              <a:t>menerima</a:t>
            </a:r>
            <a:r>
              <a:rPr lang="en-GB" sz="1200" dirty="0">
                <a:sym typeface="Wingdings" panose="05000000000000000000" pitchFamily="2" charset="2"/>
              </a:rPr>
              <a:t> IP </a:t>
            </a:r>
            <a:r>
              <a:rPr lang="en-GB" sz="1200" dirty="0" err="1">
                <a:sym typeface="Wingdings" panose="05000000000000000000" pitchFamily="2" charset="2"/>
              </a:rPr>
              <a:t>tersebut</a:t>
            </a:r>
            <a:r>
              <a:rPr lang="en-GB" sz="1200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55" name="Tampungan Nomor Slide 54">
            <a:extLst>
              <a:ext uri="{FF2B5EF4-FFF2-40B4-BE49-F238E27FC236}">
                <a16:creationId xmlns:a16="http://schemas.microsoft.com/office/drawing/2014/main" id="{E7EDB573-28A0-4912-9119-80D6DCBC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EF1D636-E092-4DDC-9EF3-2437CCE09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1" t="24984" r="21428" b="34043"/>
          <a:stretch/>
        </p:blipFill>
        <p:spPr>
          <a:xfrm>
            <a:off x="4877539" y="2050561"/>
            <a:ext cx="4023359" cy="1448889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433D1DFF-E7A4-40B0-9056-3B8EB44B678E}"/>
              </a:ext>
            </a:extLst>
          </p:cNvPr>
          <p:cNvSpPr txBox="1"/>
          <p:nvPr/>
        </p:nvSpPr>
        <p:spPr>
          <a:xfrm>
            <a:off x="5933209" y="3857414"/>
            <a:ext cx="2128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End node shortest path routing</a:t>
            </a:r>
            <a:endParaRPr lang="id-ID" sz="1200" dirty="0"/>
          </a:p>
        </p:txBody>
      </p:sp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B7214BE9-E445-4287-AF0E-DFD54E97C869}"/>
              </a:ext>
            </a:extLst>
          </p:cNvPr>
          <p:cNvCxnSpPr/>
          <p:nvPr/>
        </p:nvCxnSpPr>
        <p:spPr>
          <a:xfrm>
            <a:off x="5965371" y="3429000"/>
            <a:ext cx="452846" cy="37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422D1366-EDA3-471F-A845-70603C2C5141}"/>
              </a:ext>
            </a:extLst>
          </p:cNvPr>
          <p:cNvCxnSpPr>
            <a:cxnSpLocks/>
          </p:cNvCxnSpPr>
          <p:nvPr/>
        </p:nvCxnSpPr>
        <p:spPr>
          <a:xfrm flipH="1">
            <a:off x="7620000" y="3464225"/>
            <a:ext cx="297353" cy="37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6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C89A74-E63C-4651-99E1-C9A33837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Shortest-path routing –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Percobaan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0CDE725-68BB-410F-9D2C-B389B74B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2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u="sng" dirty="0"/>
              <a:t>Kisi-</a:t>
            </a:r>
            <a:r>
              <a:rPr lang="en-GB" sz="1400" u="sng" dirty="0" err="1"/>
              <a:t>kisi</a:t>
            </a:r>
            <a:r>
              <a:rPr lang="en-GB" sz="1400" u="sng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Untuk </a:t>
            </a:r>
            <a:r>
              <a:rPr lang="en-GB" sz="1200" dirty="0" err="1"/>
              <a:t>mendapatkan</a:t>
            </a:r>
            <a:r>
              <a:rPr lang="en-GB" sz="1200" dirty="0"/>
              <a:t> </a:t>
            </a:r>
            <a:r>
              <a:rPr lang="en-GB" sz="1200" dirty="0" err="1"/>
              <a:t>informasi</a:t>
            </a:r>
            <a:r>
              <a:rPr lang="en-GB" sz="1200" dirty="0"/>
              <a:t> </a:t>
            </a:r>
            <a:r>
              <a:rPr lang="en-GB" sz="1200" dirty="0" err="1"/>
              <a:t>topologi</a:t>
            </a:r>
            <a:r>
              <a:rPr lang="en-GB" sz="1200" dirty="0"/>
              <a:t>, </a:t>
            </a:r>
            <a:r>
              <a:rPr lang="en-GB" sz="1200" dirty="0" err="1"/>
              <a:t>pakai</a:t>
            </a:r>
            <a:r>
              <a:rPr lang="en-GB" sz="1200" dirty="0"/>
              <a:t> library </a:t>
            </a:r>
            <a:r>
              <a:rPr lang="en-GB" sz="1200" i="1" dirty="0" err="1"/>
              <a:t>ryu.topology</a:t>
            </a:r>
            <a:endParaRPr lang="en-GB" sz="1200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i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Untuk </a:t>
            </a:r>
            <a:r>
              <a:rPr lang="en-GB" sz="1200" dirty="0" err="1"/>
              <a:t>komputasi</a:t>
            </a:r>
            <a:r>
              <a:rPr lang="en-GB" sz="1200" dirty="0"/>
              <a:t> shortest path, </a:t>
            </a:r>
            <a:r>
              <a:rPr lang="en-GB" sz="1200" dirty="0" err="1"/>
              <a:t>pakai</a:t>
            </a:r>
            <a:r>
              <a:rPr lang="en-GB" sz="1200" dirty="0"/>
              <a:t> library python network: </a:t>
            </a:r>
            <a:r>
              <a:rPr lang="en-GB" sz="1200" dirty="0">
                <a:solidFill>
                  <a:srgbClr val="00B0F0"/>
                </a:solidFill>
              </a:rPr>
              <a:t>pip install </a:t>
            </a:r>
            <a:r>
              <a:rPr lang="en-GB" sz="1200" dirty="0" err="1">
                <a:solidFill>
                  <a:srgbClr val="00B0F0"/>
                </a:solidFill>
              </a:rPr>
              <a:t>networkx</a:t>
            </a:r>
            <a:endParaRPr lang="en-GB" sz="12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/>
              <a:t>Letakkan</a:t>
            </a:r>
            <a:r>
              <a:rPr lang="en-GB" sz="1200" dirty="0"/>
              <a:t> </a:t>
            </a:r>
            <a:r>
              <a:rPr lang="en-GB" sz="1200" dirty="0" err="1"/>
              <a:t>kode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autentifikasi</a:t>
            </a:r>
            <a:r>
              <a:rPr lang="en-GB" sz="1200" dirty="0"/>
              <a:t> ARP reply di </a:t>
            </a:r>
            <a:r>
              <a:rPr lang="en-GB" sz="1200" dirty="0" err="1"/>
              <a:t>fungsi</a:t>
            </a:r>
            <a:r>
              <a:rPr lang="en-GB" sz="1200" dirty="0"/>
              <a:t>: </a:t>
            </a:r>
            <a:r>
              <a:rPr lang="en-GB" sz="1200" dirty="0">
                <a:solidFill>
                  <a:srgbClr val="0070C0"/>
                </a:solidFill>
              </a:rPr>
              <a:t>def</a:t>
            </a:r>
            <a:r>
              <a:rPr lang="en-GB" sz="1200" dirty="0">
                <a:solidFill>
                  <a:srgbClr val="FF00FF"/>
                </a:solidFill>
              </a:rPr>
              <a:t> _</a:t>
            </a:r>
            <a:r>
              <a:rPr lang="en-GB" sz="1200" dirty="0" err="1">
                <a:solidFill>
                  <a:srgbClr val="FF00FF"/>
                </a:solidFill>
              </a:rPr>
              <a:t>packet_in_handler</a:t>
            </a:r>
            <a:r>
              <a:rPr lang="en-GB" sz="1200" dirty="0"/>
              <a:t>(self, </a:t>
            </a:r>
            <a:r>
              <a:rPr lang="en-GB" sz="1200" dirty="0" err="1"/>
              <a:t>ev</a:t>
            </a:r>
            <a:r>
              <a:rPr lang="en-GB" sz="1200" dirty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/>
              <a:t>Jika</a:t>
            </a:r>
            <a:r>
              <a:rPr lang="en-GB" sz="1200" dirty="0"/>
              <a:t> </a:t>
            </a:r>
            <a:r>
              <a:rPr lang="en-GB" sz="1200" dirty="0" err="1"/>
              <a:t>terautentifikasi</a:t>
            </a:r>
            <a:r>
              <a:rPr lang="en-GB" sz="1200" dirty="0"/>
              <a:t>, </a:t>
            </a:r>
            <a:r>
              <a:rPr lang="en-GB" sz="1200" dirty="0" err="1"/>
              <a:t>hitung</a:t>
            </a:r>
            <a:r>
              <a:rPr lang="en-GB" sz="1200" dirty="0"/>
              <a:t> shortest path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setiap</a:t>
            </a:r>
            <a:r>
              <a:rPr lang="en-GB" sz="1200" dirty="0"/>
              <a:t> ingress switch </a:t>
            </a:r>
            <a:r>
              <a:rPr lang="en-GB" sz="1200" dirty="0" err="1"/>
              <a:t>ke</a:t>
            </a:r>
            <a:r>
              <a:rPr lang="en-GB" sz="1200" dirty="0"/>
              <a:t> switch </a:t>
            </a:r>
            <a:r>
              <a:rPr lang="en-GB" sz="1200" dirty="0" err="1"/>
              <a:t>tujuan</a:t>
            </a:r>
            <a:r>
              <a:rPr lang="en-GB" sz="1200" dirty="0"/>
              <a:t> (switch </a:t>
            </a:r>
            <a:r>
              <a:rPr lang="en-GB" sz="1200" dirty="0" err="1"/>
              <a:t>pengirim</a:t>
            </a:r>
            <a:r>
              <a:rPr lang="en-GB" sz="1200" dirty="0"/>
              <a:t> </a:t>
            </a:r>
            <a:r>
              <a:rPr lang="en-GB" sz="1200" dirty="0" err="1"/>
              <a:t>ev</a:t>
            </a:r>
            <a:r>
              <a:rPr lang="en-GB" sz="1200" dirty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Ulangi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host </a:t>
            </a:r>
            <a:r>
              <a:rPr lang="en-US" sz="1200" dirty="0" err="1"/>
              <a:t>baru</a:t>
            </a:r>
            <a:r>
              <a:rPr lang="en-US" sz="1200" dirty="0"/>
              <a:t> yang </a:t>
            </a:r>
            <a:r>
              <a:rPr lang="en-US" sz="1200" dirty="0" err="1"/>
              <a:t>ter</a:t>
            </a:r>
            <a:r>
              <a:rPr lang="en-US" sz="1200" dirty="0"/>
              <a:t>-</a:t>
            </a:r>
            <a:r>
              <a:rPr lang="en-GB" sz="1200" dirty="0" err="1"/>
              <a:t>autentifikasi</a:t>
            </a:r>
            <a:r>
              <a:rPr lang="en-GB" sz="1200" dirty="0"/>
              <a:t> dan </a:t>
            </a:r>
            <a:r>
              <a:rPr lang="en-GB" sz="1200" dirty="0" err="1"/>
              <a:t>ketika</a:t>
            </a:r>
            <a:r>
              <a:rPr lang="en-GB" sz="1200" dirty="0"/>
              <a:t> </a:t>
            </a:r>
            <a:r>
              <a:rPr lang="en-GB" sz="1200" dirty="0" err="1"/>
              <a:t>ada</a:t>
            </a:r>
            <a:r>
              <a:rPr lang="en-GB" sz="1200" dirty="0"/>
              <a:t> port yang down </a:t>
            </a:r>
            <a:r>
              <a:rPr lang="en-GB" sz="1200" dirty="0" err="1"/>
              <a:t>atau</a:t>
            </a:r>
            <a:r>
              <a:rPr lang="en-GB" sz="1200" dirty="0"/>
              <a:t> link </a:t>
            </a:r>
            <a:r>
              <a:rPr lang="en-GB" sz="1200" dirty="0" err="1"/>
              <a:t>terputus</a:t>
            </a:r>
            <a:endParaRPr lang="en-GB" sz="12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Untuk </a:t>
            </a:r>
            <a:r>
              <a:rPr lang="en-GB" sz="1200" dirty="0" err="1"/>
              <a:t>mendengarkan</a:t>
            </a:r>
            <a:r>
              <a:rPr lang="en-GB" sz="1200" dirty="0"/>
              <a:t> </a:t>
            </a:r>
            <a:r>
              <a:rPr lang="en-GB" sz="1200" dirty="0" err="1"/>
              <a:t>informasi</a:t>
            </a:r>
            <a:r>
              <a:rPr lang="en-GB" sz="1200" dirty="0"/>
              <a:t> link down: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</a:t>
            </a:r>
            <a:r>
              <a:rPr lang="id-ID" sz="1200" dirty="0"/>
              <a:t>https://ryu.readthedocs.io/en/latest/ofproto_v1_3_ref.html#port-status-message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76E2F15-5A5E-472A-AEFB-156343AA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7" y="2386150"/>
            <a:ext cx="5673635" cy="1407902"/>
          </a:xfrm>
          <a:prstGeom prst="rect">
            <a:avLst/>
          </a:prstGeom>
        </p:spPr>
      </p:pic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A3B1028-DBBC-44A4-B83D-2A481B3E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0FB395-8CF9-4E24-ADCA-37EECED4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Langkah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pengujian</a:t>
            </a:r>
            <a:endParaRPr lang="id-ID" sz="44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3F2D1A5-19B9-4C89-8046-9F20AB25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Jalankan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emulator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jaringan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	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Sudo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 python core.py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Jalankan controller:		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ryu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-manager shortestPath.py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Buka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jendela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host:		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Xterm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 h1 h4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Cek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koneksi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dari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host 1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ke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host 4	(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jendela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h1) 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ping 10.0.0.4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Cek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shortest path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terpilih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menjalankan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program sniffer di S1 dan S4, port 1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None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tcpdump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 –n –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 S1-eth1</a:t>
            </a:r>
            <a:r>
              <a:rPr lang="en-GB" sz="1200" dirty="0">
                <a:solidFill>
                  <a:srgbClr val="00B0F0"/>
                </a:solidFill>
              </a:rPr>
              <a:t> </a:t>
            </a:r>
            <a:r>
              <a:rPr lang="en-GB" sz="1200" dirty="0"/>
              <a:t>dan</a:t>
            </a:r>
            <a:r>
              <a:rPr lang="en-GB" sz="1200" dirty="0">
                <a:solidFill>
                  <a:srgbClr val="00B0F0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tcpdump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 –n –</a:t>
            </a:r>
            <a:r>
              <a:rPr lang="en-GB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 S4-eth1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1CADE4"/>
              </a:buClr>
              <a:buFont typeface="+mj-lt"/>
              <a:buAutoNum type="arabicPeriod" startAt="6"/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Putus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koneksi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dari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host 1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ke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switch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terpilih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misal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link S1-S5 down) dan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amati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berapa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lama controller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memperbaharui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koneksi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192C99C-B7CB-4132-98DA-E61600C8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83554F9-3B5E-4265-A33C-C1F14CCFB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1" t="24984" r="21428" b="34043"/>
          <a:stretch/>
        </p:blipFill>
        <p:spPr>
          <a:xfrm>
            <a:off x="2456557" y="1845734"/>
            <a:ext cx="4023359" cy="14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3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3963</TotalTime>
  <Words>709</Words>
  <Application>Microsoft Office PowerPoint</Application>
  <PresentationFormat>Tampilan Layar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Monospace</vt:lpstr>
      <vt:lpstr>Times New Roman</vt:lpstr>
      <vt:lpstr>Retrospektif</vt:lpstr>
      <vt:lpstr> Workshop OpenFlow 2. Routing and Monitoring</vt:lpstr>
      <vt:lpstr>Daftar Materi</vt:lpstr>
      <vt:lpstr>Routing </vt:lpstr>
      <vt:lpstr>Studi kasus 1 - Routing via controller</vt:lpstr>
      <vt:lpstr>Source code</vt:lpstr>
      <vt:lpstr>Langkah Pengujian</vt:lpstr>
      <vt:lpstr>Shortest-path routing – Pendahuluan</vt:lpstr>
      <vt:lpstr>Shortest-path routing – Percobaan </vt:lpstr>
      <vt:lpstr>Langkah pengujian</vt:lpstr>
      <vt:lpstr>Latihan Akhir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OpenFlow</dc:title>
  <dc:creator>tn246</dc:creator>
  <cp:lastModifiedBy>tn246 </cp:lastModifiedBy>
  <cp:revision>158</cp:revision>
  <dcterms:created xsi:type="dcterms:W3CDTF">2018-10-24T08:34:04Z</dcterms:created>
  <dcterms:modified xsi:type="dcterms:W3CDTF">2019-02-25T02:01:57Z</dcterms:modified>
</cp:coreProperties>
</file>