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5" r:id="rId1"/>
  </p:sldMasterIdLst>
  <p:notesMasterIdLst>
    <p:notesMasterId r:id="rId13"/>
  </p:notesMasterIdLst>
  <p:sldIdLst>
    <p:sldId id="256" r:id="rId2"/>
    <p:sldId id="273" r:id="rId3"/>
    <p:sldId id="274" r:id="rId4"/>
    <p:sldId id="283" r:id="rId5"/>
    <p:sldId id="287" r:id="rId6"/>
    <p:sldId id="286" r:id="rId7"/>
    <p:sldId id="285" r:id="rId8"/>
    <p:sldId id="288" r:id="rId9"/>
    <p:sldId id="289" r:id="rId10"/>
    <p:sldId id="290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DEB1-C1BB-44F9-8FA6-70BE1063684F}" type="datetimeFigureOut">
              <a:rPr lang="id-ID" smtClean="0"/>
              <a:t>14/12/2018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D005-38B8-4E09-B629-55346978CD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219-BB45-4FAC-A162-F7FB47AB198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0F8-01DE-40DC-9EB3-DED5BA6B7AC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5F2-4667-41E7-AD5B-0BE70139BB3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020A-38E4-4EA8-B71F-ECD378D9AC8C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522-430F-4A62-A3BC-05901ABE3C7A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1AE-0A39-4AAB-A2B9-BFADE5DE996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33E-C220-4996-87E6-6EDD0B15AB4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979-877C-4B45-A531-54393D5AD05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A303-1C2A-4027-93C9-4D9FD138976D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DD79E-E904-44CF-B410-8D71176E317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074-A435-4780-934B-00EC0D3424E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C2738-3438-43FF-898E-156C596762E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A12B39-05E4-4BBB-8863-F3486EB91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400"/>
              </a:spcAft>
            </a:pP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OpenFlow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Packet filtering (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Web Interface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295CC2F-447A-48C9-8CE6-220FB827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92500" lnSpcReduction="10000"/>
          </a:bodyPr>
          <a:lstStyle/>
          <a:p>
            <a:endParaRPr lang="en-GB" sz="1800" cap="none" spc="0" dirty="0"/>
          </a:p>
          <a:p>
            <a:endParaRPr lang="en-GB" sz="1800" cap="none" spc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Akbari Indra Basuki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LIPI</a:t>
            </a:r>
            <a:endParaRPr lang="id-ID" sz="1300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63595D-9A1A-4EB5-828A-031A32F4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Latihan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A72AC3E-D79C-4988-8C80-B90A571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Tampungan Konten 15">
            <a:extLst>
              <a:ext uri="{FF2B5EF4-FFF2-40B4-BE49-F238E27FC236}">
                <a16:creationId xmlns:a16="http://schemas.microsoft.com/office/drawing/2014/main" id="{B316EFA4-000B-4C0C-8E91-726FB285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Gunakan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/</a:t>
            </a:r>
            <a:r>
              <a:rPr lang="en-GB" dirty="0" err="1"/>
              <a:t>metode</a:t>
            </a:r>
            <a:r>
              <a:rPr lang="en-GB" dirty="0"/>
              <a:t> firewall lain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menggantikan</a:t>
            </a:r>
            <a:r>
              <a:rPr lang="en-GB" dirty="0"/>
              <a:t> bloom filter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4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A75CC0-40C8-453E-8591-E3C28BB6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Daftar </a:t>
            </a:r>
            <a:r>
              <a:rPr lang="en-GB" sz="3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pustaka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129A519-3474-4379-A82F-447FD797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NoRef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6FDFF6C-D825-4D9A-8C95-AEACB423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EE94C1-4C92-4D73-981A-61BD15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5365FD-F1DB-438D-83DE-BD23C918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452AFE7-4027-4E50-8558-72EEA76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421D7C-8DB8-4409-90AE-733D1199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04778"/>
              </p:ext>
            </p:extLst>
          </p:nvPr>
        </p:nvGraphicFramePr>
        <p:xfrm>
          <a:off x="911134" y="1907419"/>
          <a:ext cx="6891746" cy="4047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38055">
                  <a:extLst>
                    <a:ext uri="{9D8B030D-6E8A-4147-A177-3AD203B41FA5}">
                      <a16:colId xmlns:a16="http://schemas.microsoft.com/office/drawing/2014/main" val="1665950756"/>
                    </a:ext>
                  </a:extLst>
                </a:gridCol>
                <a:gridCol w="3953691">
                  <a:extLst>
                    <a:ext uri="{9D8B030D-6E8A-4147-A177-3AD203B41FA5}">
                      <a16:colId xmlns:a16="http://schemas.microsoft.com/office/drawing/2014/main" val="28866827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637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Dasar-</a:t>
                      </a:r>
                      <a:r>
                        <a:rPr lang="en-GB" sz="12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OpenFlow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60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&amp; Monitoring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Shortest-path routing</a:t>
                      </a:r>
                    </a:p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node and link status</a:t>
                      </a:r>
                    </a:p>
                    <a:p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NetworkX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690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7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Filtering (Firewall + Web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Bloom Filter, Flask integration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6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bucket and group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load balancing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Main-backup path protection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53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 tables</a:t>
                      </a:r>
                      <a:endParaRPr lang="en-US" sz="1200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292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82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vs Stateful data plane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data plane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plane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memproses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paket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OpenState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Knocking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4F341F-4CE3-4C9B-AAF6-44BC6FB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filtering (Firewall)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790B7DB-3BBD-4070-AB25-07771389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45733"/>
            <a:ext cx="4797948" cy="4415729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Legacy network:</a:t>
            </a:r>
          </a:p>
          <a:p>
            <a:pPr lvl="1"/>
            <a:r>
              <a:rPr lang="en-GB" sz="1400" dirty="0"/>
              <a:t>Middlebox (MB)</a:t>
            </a:r>
          </a:p>
          <a:p>
            <a:pPr lvl="2"/>
            <a:r>
              <a:rPr lang="en-GB" sz="1000" dirty="0" err="1"/>
              <a:t>Perangkat</a:t>
            </a:r>
            <a:r>
              <a:rPr lang="en-GB" sz="1000" dirty="0"/>
              <a:t> </a:t>
            </a:r>
            <a:r>
              <a:rPr lang="en-GB" sz="1000" dirty="0" err="1"/>
              <a:t>keras</a:t>
            </a:r>
            <a:r>
              <a:rPr lang="en-GB" sz="1000" dirty="0"/>
              <a:t> </a:t>
            </a:r>
            <a:r>
              <a:rPr lang="en-GB" sz="1000" dirty="0" err="1"/>
              <a:t>tambahan</a:t>
            </a:r>
            <a:r>
              <a:rPr lang="en-GB" sz="1000" dirty="0"/>
              <a:t> </a:t>
            </a:r>
            <a:r>
              <a:rPr lang="en-GB" sz="1000" dirty="0" err="1"/>
              <a:t>disisipkan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</a:t>
            </a:r>
            <a:r>
              <a:rPr lang="en-GB" sz="1000" dirty="0" err="1"/>
              <a:t>dalam</a:t>
            </a:r>
            <a:r>
              <a:rPr lang="en-GB" sz="1000" dirty="0"/>
              <a:t> </a:t>
            </a:r>
            <a:r>
              <a:rPr lang="en-GB" sz="1000" dirty="0" err="1"/>
              <a:t>jaringan</a:t>
            </a:r>
            <a:endParaRPr lang="en-GB" sz="1000" dirty="0"/>
          </a:p>
          <a:p>
            <a:pPr lvl="2"/>
            <a:r>
              <a:rPr lang="en-GB" sz="1000" dirty="0" err="1"/>
              <a:t>Tidak</a:t>
            </a:r>
            <a:r>
              <a:rPr lang="en-GB" sz="1000" dirty="0"/>
              <a:t> </a:t>
            </a:r>
            <a:r>
              <a:rPr lang="en-GB" sz="1000" dirty="0" err="1"/>
              <a:t>fleksibel</a:t>
            </a:r>
            <a:r>
              <a:rPr lang="en-GB" sz="1000" dirty="0"/>
              <a:t>: </a:t>
            </a:r>
            <a:r>
              <a:rPr lang="en-GB" sz="1000" dirty="0" err="1"/>
              <a:t>merubah</a:t>
            </a:r>
            <a:r>
              <a:rPr lang="en-GB" sz="1000" dirty="0"/>
              <a:t> </a:t>
            </a:r>
            <a:r>
              <a:rPr lang="en-GB" sz="1000" dirty="0" err="1"/>
              <a:t>lokasi</a:t>
            </a:r>
            <a:r>
              <a:rPr lang="en-GB" sz="1000" dirty="0"/>
              <a:t> middlebox </a:t>
            </a:r>
            <a:r>
              <a:rPr lang="en-GB" sz="1000" dirty="0">
                <a:sym typeface="Wingdings" panose="05000000000000000000" pitchFamily="2" charset="2"/>
              </a:rPr>
              <a:t></a:t>
            </a:r>
            <a:r>
              <a:rPr lang="en-GB" sz="1000" dirty="0"/>
              <a:t> </a:t>
            </a:r>
            <a:r>
              <a:rPr lang="en-GB" sz="1000" dirty="0" err="1"/>
              <a:t>memutus</a:t>
            </a:r>
            <a:r>
              <a:rPr lang="en-GB" sz="1000" dirty="0"/>
              <a:t> </a:t>
            </a:r>
            <a:r>
              <a:rPr lang="en-GB" sz="1000" dirty="0" err="1"/>
              <a:t>jaringan</a:t>
            </a:r>
            <a:r>
              <a:rPr lang="en-GB" sz="1000" dirty="0"/>
              <a:t> </a:t>
            </a:r>
            <a:r>
              <a:rPr lang="en-GB" sz="1000" dirty="0" err="1"/>
              <a:t>atau</a:t>
            </a:r>
            <a:r>
              <a:rPr lang="en-GB" sz="1000" dirty="0"/>
              <a:t> </a:t>
            </a:r>
            <a:r>
              <a:rPr lang="en-GB" sz="1000" dirty="0" err="1"/>
              <a:t>perlu</a:t>
            </a:r>
            <a:r>
              <a:rPr lang="en-GB" sz="1000" dirty="0"/>
              <a:t> </a:t>
            </a:r>
            <a:r>
              <a:rPr lang="en-GB" sz="1000" dirty="0" err="1"/>
              <a:t>menyiapkan</a:t>
            </a:r>
            <a:r>
              <a:rPr lang="en-GB" sz="1000" dirty="0"/>
              <a:t> backup path</a:t>
            </a:r>
          </a:p>
          <a:p>
            <a:pPr lvl="1"/>
            <a:r>
              <a:rPr lang="en-GB" sz="1400" dirty="0"/>
              <a:t>Proxy server (PS)</a:t>
            </a:r>
          </a:p>
          <a:p>
            <a:pPr lvl="2"/>
            <a:r>
              <a:rPr lang="en-GB" sz="1000" dirty="0" err="1"/>
              <a:t>Konfigurasi</a:t>
            </a:r>
            <a:r>
              <a:rPr lang="en-GB" sz="1000" dirty="0"/>
              <a:t> di end-user</a:t>
            </a:r>
          </a:p>
          <a:p>
            <a:pPr lvl="2"/>
            <a:r>
              <a:rPr lang="en-GB" sz="1000" dirty="0" err="1"/>
              <a:t>Kompatibilitas</a:t>
            </a:r>
            <a:r>
              <a:rPr lang="en-GB" sz="1000" dirty="0"/>
              <a:t> </a:t>
            </a:r>
            <a:r>
              <a:rPr lang="en-GB" sz="1000" dirty="0" err="1"/>
              <a:t>aplikasi</a:t>
            </a:r>
            <a:endParaRPr lang="en-GB" sz="1000" dirty="0"/>
          </a:p>
          <a:p>
            <a:pPr lvl="2"/>
            <a:r>
              <a:rPr lang="en-GB" sz="1000" dirty="0" err="1"/>
              <a:t>Peletakan</a:t>
            </a:r>
            <a:r>
              <a:rPr lang="en-GB" sz="1000" dirty="0"/>
              <a:t> server </a:t>
            </a:r>
            <a:r>
              <a:rPr lang="en-GB" sz="1000" dirty="0" err="1"/>
              <a:t>statis</a:t>
            </a:r>
            <a:endParaRPr lang="en-GB" sz="1000" dirty="0"/>
          </a:p>
          <a:p>
            <a:r>
              <a:rPr lang="en-GB" sz="1600" dirty="0"/>
              <a:t>SDN: </a:t>
            </a:r>
          </a:p>
          <a:p>
            <a:pPr lvl="1"/>
            <a:r>
              <a:rPr lang="en-GB" sz="1400" dirty="0" err="1"/>
              <a:t>Berbasis</a:t>
            </a:r>
            <a:r>
              <a:rPr lang="en-GB" sz="1400" dirty="0"/>
              <a:t> </a:t>
            </a:r>
            <a:r>
              <a:rPr lang="en-GB" sz="1400" dirty="0" err="1"/>
              <a:t>Aplikasi</a:t>
            </a:r>
            <a:r>
              <a:rPr lang="en-GB" sz="1400" dirty="0"/>
              <a:t> Controller</a:t>
            </a:r>
          </a:p>
          <a:p>
            <a:pPr lvl="2"/>
            <a:r>
              <a:rPr lang="en-GB" sz="1000" dirty="0" err="1"/>
              <a:t>Pengecekan</a:t>
            </a:r>
            <a:r>
              <a:rPr lang="en-GB" sz="1000" dirty="0"/>
              <a:t> </a:t>
            </a:r>
            <a:r>
              <a:rPr lang="en-GB" sz="1000" dirty="0" err="1"/>
              <a:t>dilakukan</a:t>
            </a:r>
            <a:r>
              <a:rPr lang="en-GB" sz="1000" dirty="0"/>
              <a:t> oleh </a:t>
            </a:r>
            <a:r>
              <a:rPr lang="en-GB" sz="1000" dirty="0" err="1"/>
              <a:t>aplikasi</a:t>
            </a:r>
            <a:r>
              <a:rPr lang="en-GB" sz="1000" dirty="0"/>
              <a:t> di controller</a:t>
            </a:r>
          </a:p>
          <a:p>
            <a:pPr lvl="2"/>
            <a:r>
              <a:rPr lang="en-GB" sz="1000" dirty="0" err="1"/>
              <a:t>Dapat</a:t>
            </a:r>
            <a:r>
              <a:rPr lang="en-GB" sz="1000" dirty="0"/>
              <a:t> </a:t>
            </a:r>
            <a:r>
              <a:rPr lang="en-GB" sz="1000" dirty="0" err="1"/>
              <a:t>diupdate</a:t>
            </a:r>
            <a:r>
              <a:rPr lang="en-GB" sz="1000" dirty="0"/>
              <a:t> </a:t>
            </a:r>
            <a:r>
              <a:rPr lang="en-GB" sz="1000" dirty="0" err="1"/>
              <a:t>dengan</a:t>
            </a:r>
            <a:r>
              <a:rPr lang="en-GB" sz="1000" dirty="0"/>
              <a:t> </a:t>
            </a:r>
            <a:r>
              <a:rPr lang="en-GB" sz="1000" dirty="0" err="1"/>
              <a:t>algorithma</a:t>
            </a:r>
            <a:r>
              <a:rPr lang="en-GB" sz="1000" dirty="0"/>
              <a:t> yang </a:t>
            </a:r>
            <a:r>
              <a:rPr lang="en-GB" sz="1000" dirty="0" err="1"/>
              <a:t>lebih</a:t>
            </a:r>
            <a:r>
              <a:rPr lang="en-GB" sz="1000" dirty="0"/>
              <a:t> </a:t>
            </a:r>
            <a:r>
              <a:rPr lang="en-GB" sz="1000" dirty="0" err="1"/>
              <a:t>baik</a:t>
            </a:r>
            <a:r>
              <a:rPr lang="en-GB" sz="1000" dirty="0"/>
              <a:t> </a:t>
            </a:r>
            <a:r>
              <a:rPr lang="en-GB" sz="1000" dirty="0" err="1"/>
              <a:t>kedepanya</a:t>
            </a:r>
            <a:endParaRPr lang="en-GB" sz="1000" dirty="0"/>
          </a:p>
          <a:p>
            <a:pPr lvl="2"/>
            <a:r>
              <a:rPr lang="en-GB" sz="1000" dirty="0" err="1"/>
              <a:t>Tidak</a:t>
            </a:r>
            <a:r>
              <a:rPr lang="en-GB" sz="1000" dirty="0"/>
              <a:t> </a:t>
            </a:r>
            <a:r>
              <a:rPr lang="en-GB" sz="1000" dirty="0" err="1"/>
              <a:t>perlu</a:t>
            </a:r>
            <a:r>
              <a:rPr lang="en-GB" sz="1000" dirty="0"/>
              <a:t> </a:t>
            </a:r>
            <a:r>
              <a:rPr lang="en-GB" sz="1000" dirty="0" err="1"/>
              <a:t>merubah</a:t>
            </a:r>
            <a:r>
              <a:rPr lang="en-GB" sz="1000" dirty="0"/>
              <a:t> </a:t>
            </a:r>
            <a:r>
              <a:rPr lang="en-GB" sz="1000" dirty="0" err="1"/>
              <a:t>topologi</a:t>
            </a:r>
            <a:r>
              <a:rPr lang="en-GB" sz="1000" dirty="0"/>
              <a:t> </a:t>
            </a:r>
            <a:r>
              <a:rPr lang="en-GB" sz="1000" dirty="0" err="1"/>
              <a:t>jaringan</a:t>
            </a:r>
            <a:endParaRPr lang="en-GB" sz="1000" dirty="0"/>
          </a:p>
          <a:p>
            <a:pPr lvl="1"/>
            <a:r>
              <a:rPr lang="en-GB" sz="1400" dirty="0" err="1"/>
              <a:t>Berbasis</a:t>
            </a:r>
            <a:r>
              <a:rPr lang="en-GB" sz="1400" dirty="0"/>
              <a:t> virtual firewall (VF)</a:t>
            </a:r>
          </a:p>
          <a:p>
            <a:pPr lvl="2"/>
            <a:r>
              <a:rPr lang="en-GB" sz="1000" dirty="0" err="1"/>
              <a:t>Pengecekan</a:t>
            </a:r>
            <a:r>
              <a:rPr lang="en-GB" sz="1000" dirty="0"/>
              <a:t> </a:t>
            </a:r>
            <a:r>
              <a:rPr lang="en-GB" sz="1000" dirty="0" err="1"/>
              <a:t>dilakukan</a:t>
            </a:r>
            <a:r>
              <a:rPr lang="en-GB" sz="1000" dirty="0"/>
              <a:t> oleh virtual firewall (server)</a:t>
            </a:r>
          </a:p>
          <a:p>
            <a:pPr lvl="2"/>
            <a:r>
              <a:rPr lang="en-GB" sz="1000" dirty="0" err="1"/>
              <a:t>Paket</a:t>
            </a:r>
            <a:r>
              <a:rPr lang="en-GB" sz="1000" dirty="0"/>
              <a:t> di redirect </a:t>
            </a:r>
            <a:r>
              <a:rPr lang="en-GB" sz="1000" dirty="0" err="1"/>
              <a:t>ke</a:t>
            </a:r>
            <a:r>
              <a:rPr lang="en-GB" sz="1000" dirty="0"/>
              <a:t> virtual firewall </a:t>
            </a:r>
            <a:r>
              <a:rPr lang="en-GB" sz="1000" dirty="0" err="1"/>
              <a:t>sebelum</a:t>
            </a:r>
            <a:r>
              <a:rPr lang="en-GB" sz="1000" dirty="0"/>
              <a:t> </a:t>
            </a:r>
            <a:r>
              <a:rPr lang="en-GB" sz="1000" dirty="0" err="1"/>
              <a:t>dikirim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</a:t>
            </a:r>
            <a:r>
              <a:rPr lang="en-GB" sz="1000" dirty="0" err="1"/>
              <a:t>tujuan</a:t>
            </a:r>
            <a:r>
              <a:rPr lang="en-GB" sz="1000" dirty="0"/>
              <a:t> </a:t>
            </a:r>
            <a:r>
              <a:rPr lang="en-GB" sz="1000" dirty="0" err="1"/>
              <a:t>asal</a:t>
            </a:r>
            <a:r>
              <a:rPr lang="en-GB" sz="1000" dirty="0"/>
              <a:t> (chain routing)</a:t>
            </a:r>
          </a:p>
          <a:p>
            <a:pPr lvl="2"/>
            <a:r>
              <a:rPr lang="en-GB" sz="1000" dirty="0" err="1"/>
              <a:t>Tidak</a:t>
            </a:r>
            <a:r>
              <a:rPr lang="en-GB" sz="1000" dirty="0"/>
              <a:t> </a:t>
            </a:r>
            <a:r>
              <a:rPr lang="en-GB" sz="1000" dirty="0" err="1"/>
              <a:t>perlu</a:t>
            </a:r>
            <a:r>
              <a:rPr lang="en-GB" sz="1000" dirty="0"/>
              <a:t> </a:t>
            </a:r>
            <a:r>
              <a:rPr lang="en-GB" sz="1000" dirty="0" err="1"/>
              <a:t>merubah</a:t>
            </a:r>
            <a:r>
              <a:rPr lang="en-GB" sz="1000" dirty="0"/>
              <a:t> </a:t>
            </a:r>
            <a:r>
              <a:rPr lang="en-GB" sz="1000" dirty="0" err="1"/>
              <a:t>topologi</a:t>
            </a:r>
            <a:r>
              <a:rPr lang="en-GB" sz="1000" dirty="0"/>
              <a:t> </a:t>
            </a:r>
            <a:r>
              <a:rPr lang="en-GB" sz="1000" dirty="0" err="1"/>
              <a:t>jaringan</a:t>
            </a:r>
            <a:r>
              <a:rPr lang="en-GB" sz="1000" dirty="0"/>
              <a:t>,</a:t>
            </a:r>
          </a:p>
          <a:p>
            <a:pPr lvl="2"/>
            <a:r>
              <a:rPr lang="en-GB" sz="1000" dirty="0" err="1"/>
              <a:t>Cukup</a:t>
            </a:r>
            <a:r>
              <a:rPr lang="en-GB" sz="1000" dirty="0"/>
              <a:t> </a:t>
            </a:r>
            <a:r>
              <a:rPr lang="en-GB" sz="1000" dirty="0" err="1"/>
              <a:t>merubah</a:t>
            </a:r>
            <a:r>
              <a:rPr lang="en-GB" sz="1000" dirty="0"/>
              <a:t> </a:t>
            </a:r>
            <a:r>
              <a:rPr lang="en-GB" sz="1000" dirty="0" err="1"/>
              <a:t>aturan</a:t>
            </a:r>
            <a:r>
              <a:rPr lang="en-GB" sz="1000" dirty="0"/>
              <a:t> routing </a:t>
            </a:r>
            <a:r>
              <a:rPr lang="en-GB" sz="1000" dirty="0" err="1"/>
              <a:t>paket</a:t>
            </a:r>
            <a:r>
              <a:rPr lang="en-GB" sz="1000" dirty="0"/>
              <a:t> (flow rule)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B58DAE5-171D-4842-B1B2-FFF90BD7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2" name="Awan 31">
            <a:extLst>
              <a:ext uri="{FF2B5EF4-FFF2-40B4-BE49-F238E27FC236}">
                <a16:creationId xmlns:a16="http://schemas.microsoft.com/office/drawing/2014/main" id="{F77609DA-1170-4A2B-8097-DC5AD836F231}"/>
              </a:ext>
            </a:extLst>
          </p:cNvPr>
          <p:cNvSpPr/>
          <p:nvPr/>
        </p:nvSpPr>
        <p:spPr>
          <a:xfrm>
            <a:off x="5634806" y="3245410"/>
            <a:ext cx="1069691" cy="55453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Network</a:t>
            </a:r>
            <a:endParaRPr lang="id-ID" sz="1100" dirty="0"/>
          </a:p>
        </p:txBody>
      </p:sp>
      <p:sp>
        <p:nvSpPr>
          <p:cNvPr id="33" name="Awan 32">
            <a:extLst>
              <a:ext uri="{FF2B5EF4-FFF2-40B4-BE49-F238E27FC236}">
                <a16:creationId xmlns:a16="http://schemas.microsoft.com/office/drawing/2014/main" id="{8400586E-B9D5-4064-B263-9D956383346D}"/>
              </a:ext>
            </a:extLst>
          </p:cNvPr>
          <p:cNvSpPr/>
          <p:nvPr/>
        </p:nvSpPr>
        <p:spPr>
          <a:xfrm>
            <a:off x="5634807" y="1810228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  <a:endParaRPr lang="id-ID" sz="11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EE5AF1-5128-47B0-96B8-52B388EB7339}"/>
              </a:ext>
            </a:extLst>
          </p:cNvPr>
          <p:cNvSpPr/>
          <p:nvPr/>
        </p:nvSpPr>
        <p:spPr>
          <a:xfrm>
            <a:off x="6395592" y="5110926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19E761-99E2-41C4-A14D-99A1F91A98C5}"/>
              </a:ext>
            </a:extLst>
          </p:cNvPr>
          <p:cNvSpPr/>
          <p:nvPr/>
        </p:nvSpPr>
        <p:spPr>
          <a:xfrm>
            <a:off x="6139682" y="5482816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38" name="Konektor Lurus 43">
            <a:extLst>
              <a:ext uri="{FF2B5EF4-FFF2-40B4-BE49-F238E27FC236}">
                <a16:creationId xmlns:a16="http://schemas.microsoft.com/office/drawing/2014/main" id="{7FBF8E11-8EE4-4B18-9EDB-24BC4786C351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6356612" y="5286731"/>
            <a:ext cx="104157" cy="19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4318CE-83D4-4E2B-B736-13177DFBAA59}"/>
              </a:ext>
            </a:extLst>
          </p:cNvPr>
          <p:cNvSpPr/>
          <p:nvPr/>
        </p:nvSpPr>
        <p:spPr>
          <a:xfrm>
            <a:off x="6752840" y="548858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cxnSp>
        <p:nvCxnSpPr>
          <p:cNvPr id="40" name="Konektor Lurus 45">
            <a:extLst>
              <a:ext uri="{FF2B5EF4-FFF2-40B4-BE49-F238E27FC236}">
                <a16:creationId xmlns:a16="http://schemas.microsoft.com/office/drawing/2014/main" id="{0BEA9F90-4C63-40F5-A84A-E469C0BAF480}"/>
              </a:ext>
            </a:extLst>
          </p:cNvPr>
          <p:cNvCxnSpPr>
            <a:cxnSpLocks/>
            <a:stCxn id="36" idx="5"/>
            <a:endCxn id="39" idx="0"/>
          </p:cNvCxnSpPr>
          <p:nvPr/>
        </p:nvCxnSpPr>
        <p:spPr>
          <a:xfrm>
            <a:off x="6775473" y="5286731"/>
            <a:ext cx="199896" cy="20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otak Teks 46">
            <a:extLst>
              <a:ext uri="{FF2B5EF4-FFF2-40B4-BE49-F238E27FC236}">
                <a16:creationId xmlns:a16="http://schemas.microsoft.com/office/drawing/2014/main" id="{04A5E1B4-2436-4F9C-BAEB-058EAE14B266}"/>
              </a:ext>
            </a:extLst>
          </p:cNvPr>
          <p:cNvSpPr txBox="1"/>
          <p:nvPr/>
        </p:nvSpPr>
        <p:spPr>
          <a:xfrm>
            <a:off x="6561126" y="4496955"/>
            <a:ext cx="601275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Controller</a:t>
            </a:r>
            <a:endParaRPr lang="id-ID" sz="12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F0C023-F75B-448F-BA6E-B2203C792FAA}"/>
              </a:ext>
            </a:extLst>
          </p:cNvPr>
          <p:cNvSpPr/>
          <p:nvPr/>
        </p:nvSpPr>
        <p:spPr>
          <a:xfrm>
            <a:off x="7420427" y="5482209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h3</a:t>
            </a:r>
            <a:endParaRPr lang="id-ID" sz="1200" dirty="0"/>
          </a:p>
        </p:txBody>
      </p:sp>
      <p:cxnSp>
        <p:nvCxnSpPr>
          <p:cNvPr id="45" name="Konektor Lurus 24">
            <a:extLst>
              <a:ext uri="{FF2B5EF4-FFF2-40B4-BE49-F238E27FC236}">
                <a16:creationId xmlns:a16="http://schemas.microsoft.com/office/drawing/2014/main" id="{53371C39-AB01-40FC-902F-598EC96E0ECF}"/>
              </a:ext>
            </a:extLst>
          </p:cNvPr>
          <p:cNvCxnSpPr>
            <a:cxnSpLocks/>
            <a:stCxn id="74" idx="4"/>
            <a:endCxn id="44" idx="0"/>
          </p:cNvCxnSpPr>
          <p:nvPr/>
        </p:nvCxnSpPr>
        <p:spPr>
          <a:xfrm>
            <a:off x="7642956" y="5325796"/>
            <a:ext cx="0" cy="15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99258D8-0645-4786-8173-FA4468CAB8E9}"/>
              </a:ext>
            </a:extLst>
          </p:cNvPr>
          <p:cNvSpPr/>
          <p:nvPr/>
        </p:nvSpPr>
        <p:spPr>
          <a:xfrm>
            <a:off x="6857412" y="4697020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cxnSp>
        <p:nvCxnSpPr>
          <p:cNvPr id="48" name="Konektor Lurus 45">
            <a:extLst>
              <a:ext uri="{FF2B5EF4-FFF2-40B4-BE49-F238E27FC236}">
                <a16:creationId xmlns:a16="http://schemas.microsoft.com/office/drawing/2014/main" id="{3FC83F6D-0D13-48E8-A91E-7D4742B55021}"/>
              </a:ext>
            </a:extLst>
          </p:cNvPr>
          <p:cNvCxnSpPr>
            <a:cxnSpLocks/>
            <a:stCxn id="47" idx="4"/>
            <a:endCxn id="36" idx="0"/>
          </p:cNvCxnSpPr>
          <p:nvPr/>
        </p:nvCxnSpPr>
        <p:spPr>
          <a:xfrm flipH="1">
            <a:off x="6618121" y="4902988"/>
            <a:ext cx="461820" cy="207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Konektor Panah Lurus 49">
            <a:extLst>
              <a:ext uri="{FF2B5EF4-FFF2-40B4-BE49-F238E27FC236}">
                <a16:creationId xmlns:a16="http://schemas.microsoft.com/office/drawing/2014/main" id="{3AA1170B-E954-4505-967E-96FD8E1D7E6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6169652" y="2364168"/>
            <a:ext cx="1" cy="912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CCC7CE0-9FCD-4B90-A4CE-7BCD3C6EA69A}"/>
              </a:ext>
            </a:extLst>
          </p:cNvPr>
          <p:cNvSpPr/>
          <p:nvPr/>
        </p:nvSpPr>
        <p:spPr>
          <a:xfrm>
            <a:off x="5770738" y="2621944"/>
            <a:ext cx="797825" cy="40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Firewall</a:t>
            </a:r>
          </a:p>
          <a:p>
            <a:pPr algn="ctr"/>
            <a:r>
              <a:rPr lang="en-GB" sz="800" dirty="0"/>
              <a:t>(MB)</a:t>
            </a:r>
          </a:p>
        </p:txBody>
      </p:sp>
      <p:sp>
        <p:nvSpPr>
          <p:cNvPr id="64" name="Awan 63">
            <a:extLst>
              <a:ext uri="{FF2B5EF4-FFF2-40B4-BE49-F238E27FC236}">
                <a16:creationId xmlns:a16="http://schemas.microsoft.com/office/drawing/2014/main" id="{1B50A512-83A5-4C45-94A8-53C950302859}"/>
              </a:ext>
            </a:extLst>
          </p:cNvPr>
          <p:cNvSpPr/>
          <p:nvPr/>
        </p:nvSpPr>
        <p:spPr>
          <a:xfrm>
            <a:off x="6906503" y="3245410"/>
            <a:ext cx="1069691" cy="55453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Network</a:t>
            </a:r>
            <a:endParaRPr lang="id-ID" sz="1100" dirty="0"/>
          </a:p>
        </p:txBody>
      </p:sp>
      <p:sp>
        <p:nvSpPr>
          <p:cNvPr id="65" name="Awan 64">
            <a:extLst>
              <a:ext uri="{FF2B5EF4-FFF2-40B4-BE49-F238E27FC236}">
                <a16:creationId xmlns:a16="http://schemas.microsoft.com/office/drawing/2014/main" id="{68EF5234-1680-4F30-81A7-DD0E4570DBAE}"/>
              </a:ext>
            </a:extLst>
          </p:cNvPr>
          <p:cNvSpPr/>
          <p:nvPr/>
        </p:nvSpPr>
        <p:spPr>
          <a:xfrm>
            <a:off x="6906504" y="1810228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  <a:endParaRPr lang="id-ID" sz="1100" dirty="0"/>
          </a:p>
        </p:txBody>
      </p:sp>
      <p:cxnSp>
        <p:nvCxnSpPr>
          <p:cNvPr id="66" name="Konektor Panah Lurus 65">
            <a:extLst>
              <a:ext uri="{FF2B5EF4-FFF2-40B4-BE49-F238E27FC236}">
                <a16:creationId xmlns:a16="http://schemas.microsoft.com/office/drawing/2014/main" id="{E8F6ECC7-F7F7-4A22-94A0-D95B035468EF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7441349" y="2364168"/>
            <a:ext cx="1" cy="912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4C4920-627A-48FC-B39A-2281F8587D11}"/>
              </a:ext>
            </a:extLst>
          </p:cNvPr>
          <p:cNvSpPr/>
          <p:nvPr/>
        </p:nvSpPr>
        <p:spPr>
          <a:xfrm>
            <a:off x="7079941" y="2620532"/>
            <a:ext cx="679733" cy="40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Router</a:t>
            </a:r>
            <a:endParaRPr lang="id-ID" sz="105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8C248A-7505-4540-ABE0-5254C884A9EE}"/>
              </a:ext>
            </a:extLst>
          </p:cNvPr>
          <p:cNvSpPr/>
          <p:nvPr/>
        </p:nvSpPr>
        <p:spPr>
          <a:xfrm>
            <a:off x="8093573" y="2620532"/>
            <a:ext cx="679733" cy="40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Proxy</a:t>
            </a:r>
          </a:p>
          <a:p>
            <a:pPr algn="ctr"/>
            <a:r>
              <a:rPr lang="en-GB" sz="800" dirty="0"/>
              <a:t>Server</a:t>
            </a:r>
            <a:endParaRPr lang="id-ID" sz="1050" dirty="0"/>
          </a:p>
        </p:txBody>
      </p:sp>
      <p:cxnSp>
        <p:nvCxnSpPr>
          <p:cNvPr id="69" name="Konektor Panah Lurus 68">
            <a:extLst>
              <a:ext uri="{FF2B5EF4-FFF2-40B4-BE49-F238E27FC236}">
                <a16:creationId xmlns:a16="http://schemas.microsoft.com/office/drawing/2014/main" id="{2FA793EC-8C70-4B77-8A2C-AB9F0DFD5BF7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7759674" y="2822207"/>
            <a:ext cx="333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F2B5B1B-F703-4E6F-8796-9A5CF79A62F9}"/>
              </a:ext>
            </a:extLst>
          </p:cNvPr>
          <p:cNvSpPr/>
          <p:nvPr/>
        </p:nvSpPr>
        <p:spPr>
          <a:xfrm>
            <a:off x="7420427" y="511982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79" name="Konektor Lurus 78">
            <a:extLst>
              <a:ext uri="{FF2B5EF4-FFF2-40B4-BE49-F238E27FC236}">
                <a16:creationId xmlns:a16="http://schemas.microsoft.com/office/drawing/2014/main" id="{FBDF1141-1E6D-4469-9F3B-376B8053A47B}"/>
              </a:ext>
            </a:extLst>
          </p:cNvPr>
          <p:cNvCxnSpPr>
            <a:stCxn id="36" idx="6"/>
            <a:endCxn id="74" idx="2"/>
          </p:cNvCxnSpPr>
          <p:nvPr/>
        </p:nvCxnSpPr>
        <p:spPr>
          <a:xfrm>
            <a:off x="6840650" y="5213910"/>
            <a:ext cx="579777" cy="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Konektor Lurus 80">
            <a:extLst>
              <a:ext uri="{FF2B5EF4-FFF2-40B4-BE49-F238E27FC236}">
                <a16:creationId xmlns:a16="http://schemas.microsoft.com/office/drawing/2014/main" id="{7E3CB8CB-5CD7-4747-818C-9A45E4990C6B}"/>
              </a:ext>
            </a:extLst>
          </p:cNvPr>
          <p:cNvCxnSpPr>
            <a:stCxn id="74" idx="0"/>
            <a:endCxn id="47" idx="4"/>
          </p:cNvCxnSpPr>
          <p:nvPr/>
        </p:nvCxnSpPr>
        <p:spPr>
          <a:xfrm flipH="1" flipV="1">
            <a:off x="7079941" y="4902988"/>
            <a:ext cx="563015" cy="216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wan 83">
            <a:extLst>
              <a:ext uri="{FF2B5EF4-FFF2-40B4-BE49-F238E27FC236}">
                <a16:creationId xmlns:a16="http://schemas.microsoft.com/office/drawing/2014/main" id="{41027A28-C87F-4CC9-9B3B-0667C02B719E}"/>
              </a:ext>
            </a:extLst>
          </p:cNvPr>
          <p:cNvSpPr/>
          <p:nvPr/>
        </p:nvSpPr>
        <p:spPr>
          <a:xfrm>
            <a:off x="7764290" y="4474936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  <a:endParaRPr lang="id-ID" sz="1100" dirty="0"/>
          </a:p>
        </p:txBody>
      </p:sp>
      <p:cxnSp>
        <p:nvCxnSpPr>
          <p:cNvPr id="86" name="Konektor: Siku 85">
            <a:extLst>
              <a:ext uri="{FF2B5EF4-FFF2-40B4-BE49-F238E27FC236}">
                <a16:creationId xmlns:a16="http://schemas.microsoft.com/office/drawing/2014/main" id="{FEE30528-233B-47D3-BDF7-4B83E82B3AD2}"/>
              </a:ext>
            </a:extLst>
          </p:cNvPr>
          <p:cNvCxnSpPr>
            <a:stCxn id="74" idx="6"/>
            <a:endCxn id="84" idx="1"/>
          </p:cNvCxnSpPr>
          <p:nvPr/>
        </p:nvCxnSpPr>
        <p:spPr>
          <a:xfrm flipV="1">
            <a:off x="7865485" y="5028876"/>
            <a:ext cx="433651" cy="193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777C9A7A-DE48-47C4-B42D-974CA251171D}"/>
              </a:ext>
            </a:extLst>
          </p:cNvPr>
          <p:cNvSpPr/>
          <p:nvPr/>
        </p:nvSpPr>
        <p:spPr>
          <a:xfrm>
            <a:off x="8076606" y="5494307"/>
            <a:ext cx="445058" cy="2601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VF</a:t>
            </a:r>
            <a:endParaRPr lang="id-ID" sz="1200" dirty="0">
              <a:solidFill>
                <a:schemeClr val="tx1"/>
              </a:solidFill>
            </a:endParaRPr>
          </a:p>
        </p:txBody>
      </p:sp>
      <p:cxnSp>
        <p:nvCxnSpPr>
          <p:cNvPr id="91" name="Konektor Lurus 90">
            <a:extLst>
              <a:ext uri="{FF2B5EF4-FFF2-40B4-BE49-F238E27FC236}">
                <a16:creationId xmlns:a16="http://schemas.microsoft.com/office/drawing/2014/main" id="{70E454A9-1940-4313-B22F-C0EDC1A0AE0B}"/>
              </a:ext>
            </a:extLst>
          </p:cNvPr>
          <p:cNvCxnSpPr>
            <a:cxnSpLocks/>
            <a:stCxn id="74" idx="5"/>
            <a:endCxn id="89" idx="1"/>
          </p:cNvCxnSpPr>
          <p:nvPr/>
        </p:nvCxnSpPr>
        <p:spPr>
          <a:xfrm>
            <a:off x="7800308" y="5295633"/>
            <a:ext cx="341475" cy="23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27E7D3A-E48C-4093-B35E-5F3162A69B1F}"/>
              </a:ext>
            </a:extLst>
          </p:cNvPr>
          <p:cNvSpPr/>
          <p:nvPr/>
        </p:nvSpPr>
        <p:spPr>
          <a:xfrm>
            <a:off x="6041175" y="4680592"/>
            <a:ext cx="445058" cy="2601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VF</a:t>
            </a:r>
            <a:endParaRPr lang="id-ID" sz="1200" dirty="0">
              <a:solidFill>
                <a:schemeClr val="tx1"/>
              </a:solidFill>
            </a:endParaRPr>
          </a:p>
        </p:txBody>
      </p:sp>
      <p:cxnSp>
        <p:nvCxnSpPr>
          <p:cNvPr id="94" name="Konektor Lurus 93">
            <a:extLst>
              <a:ext uri="{FF2B5EF4-FFF2-40B4-BE49-F238E27FC236}">
                <a16:creationId xmlns:a16="http://schemas.microsoft.com/office/drawing/2014/main" id="{C86665AF-9B21-4961-BA16-A0C88CC74A70}"/>
              </a:ext>
            </a:extLst>
          </p:cNvPr>
          <p:cNvCxnSpPr>
            <a:cxnSpLocks/>
            <a:stCxn id="92" idx="4"/>
            <a:endCxn id="36" idx="1"/>
          </p:cNvCxnSpPr>
          <p:nvPr/>
        </p:nvCxnSpPr>
        <p:spPr>
          <a:xfrm>
            <a:off x="6263704" y="4940721"/>
            <a:ext cx="197065" cy="2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ersegi: Sudut Lengkung 96">
            <a:extLst>
              <a:ext uri="{FF2B5EF4-FFF2-40B4-BE49-F238E27FC236}">
                <a16:creationId xmlns:a16="http://schemas.microsoft.com/office/drawing/2014/main" id="{CCAD6795-55C3-4CF5-8291-81ABC1C57EDE}"/>
              </a:ext>
            </a:extLst>
          </p:cNvPr>
          <p:cNvSpPr/>
          <p:nvPr/>
        </p:nvSpPr>
        <p:spPr>
          <a:xfrm>
            <a:off x="7079941" y="4240614"/>
            <a:ext cx="579777" cy="21926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Apps</a:t>
            </a:r>
            <a:endParaRPr lang="id-ID" sz="1000" dirty="0">
              <a:solidFill>
                <a:schemeClr val="tx1"/>
              </a:solidFill>
            </a:endParaRPr>
          </a:p>
        </p:txBody>
      </p:sp>
      <p:cxnSp>
        <p:nvCxnSpPr>
          <p:cNvPr id="99" name="Konektor Panah Lurus 98">
            <a:extLst>
              <a:ext uri="{FF2B5EF4-FFF2-40B4-BE49-F238E27FC236}">
                <a16:creationId xmlns:a16="http://schemas.microsoft.com/office/drawing/2014/main" id="{4DBFABEF-826D-4B04-BA3F-49FEA613B2BE}"/>
              </a:ext>
            </a:extLst>
          </p:cNvPr>
          <p:cNvCxnSpPr>
            <a:cxnSpLocks/>
            <a:stCxn id="97" idx="2"/>
            <a:endCxn id="47" idx="7"/>
          </p:cNvCxnSpPr>
          <p:nvPr/>
        </p:nvCxnSpPr>
        <p:spPr>
          <a:xfrm flipH="1">
            <a:off x="7237293" y="4459883"/>
            <a:ext cx="132537" cy="26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5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52329C-0591-48A9-BDD9-3F8EC23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Studi</a:t>
            </a:r>
            <a:r>
              <a:rPr lang="en-GB" sz="3200" dirty="0"/>
              <a:t> </a:t>
            </a:r>
            <a:r>
              <a:rPr lang="en-GB" sz="3200" dirty="0" err="1"/>
              <a:t>kasus</a:t>
            </a:r>
            <a:r>
              <a:rPr lang="en-GB" sz="3200" dirty="0"/>
              <a:t> 1 – Firewall </a:t>
            </a:r>
            <a:r>
              <a:rPr lang="en-GB" sz="3200" dirty="0" err="1"/>
              <a:t>dengan</a:t>
            </a:r>
            <a:r>
              <a:rPr lang="en-GB" sz="3200" dirty="0"/>
              <a:t> bloom filter</a:t>
            </a:r>
            <a:endParaRPr lang="id-ID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5B1822F-C464-4D8E-BF8C-878740D4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6979921" cy="4023360"/>
          </a:xfrm>
        </p:spPr>
        <p:txBody>
          <a:bodyPr>
            <a:normAutofit/>
          </a:bodyPr>
          <a:lstStyle/>
          <a:p>
            <a:r>
              <a:rPr lang="en-GB" sz="1600" dirty="0" err="1"/>
              <a:t>Aplikasi</a:t>
            </a:r>
            <a:r>
              <a:rPr lang="en-GB" sz="1600" dirty="0"/>
              <a:t> controller </a:t>
            </a:r>
            <a:r>
              <a:rPr lang="en-GB" sz="1600" dirty="0" err="1"/>
              <a:t>bertugas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memfilter</a:t>
            </a:r>
            <a:r>
              <a:rPr lang="en-GB" sz="1600" dirty="0"/>
              <a:t> </a:t>
            </a:r>
            <a:r>
              <a:rPr lang="en-GB" sz="1600" dirty="0" err="1"/>
              <a:t>alamat</a:t>
            </a:r>
            <a:r>
              <a:rPr lang="en-GB" sz="1600" dirty="0"/>
              <a:t> IP </a:t>
            </a:r>
            <a:r>
              <a:rPr lang="en-GB" sz="1600" dirty="0" err="1"/>
              <a:t>tujuan</a:t>
            </a:r>
            <a:r>
              <a:rPr lang="en-GB" sz="1600" dirty="0"/>
              <a:t>.</a:t>
            </a:r>
          </a:p>
          <a:p>
            <a:pPr lvl="1"/>
            <a:r>
              <a:rPr lang="en-GB" sz="1400" dirty="0" err="1"/>
              <a:t>Apabila</a:t>
            </a:r>
            <a:r>
              <a:rPr lang="en-GB" sz="1400" dirty="0"/>
              <a:t> </a:t>
            </a:r>
            <a:r>
              <a:rPr lang="en-GB" sz="1400" dirty="0" err="1"/>
              <a:t>alamat</a:t>
            </a:r>
            <a:r>
              <a:rPr lang="en-GB" sz="1400" dirty="0"/>
              <a:t> IP </a:t>
            </a:r>
            <a:r>
              <a:rPr lang="en-GB" sz="1400" dirty="0" err="1"/>
              <a:t>tujuan</a:t>
            </a:r>
            <a:r>
              <a:rPr lang="en-GB" sz="1400" dirty="0"/>
              <a:t> </a:t>
            </a:r>
            <a:r>
              <a:rPr lang="en-GB" sz="1400" dirty="0" err="1"/>
              <a:t>termasuk</a:t>
            </a:r>
            <a:r>
              <a:rPr lang="en-GB" sz="1400" dirty="0"/>
              <a:t> </a:t>
            </a:r>
            <a:r>
              <a:rPr lang="en-GB" sz="1400" dirty="0" err="1"/>
              <a:t>dalam</a:t>
            </a:r>
            <a:r>
              <a:rPr lang="en-GB" sz="1400" dirty="0"/>
              <a:t> </a:t>
            </a:r>
            <a:r>
              <a:rPr lang="en-GB" sz="1400" dirty="0" err="1"/>
              <a:t>alamat</a:t>
            </a:r>
            <a:r>
              <a:rPr lang="en-GB" sz="1400" dirty="0"/>
              <a:t> yang </a:t>
            </a:r>
            <a:r>
              <a:rPr lang="en-GB" sz="1400" dirty="0" err="1"/>
              <a:t>diblokir</a:t>
            </a:r>
            <a:r>
              <a:rPr lang="en-GB" sz="1400" dirty="0"/>
              <a:t>, </a:t>
            </a:r>
            <a:r>
              <a:rPr lang="en-GB" sz="1400" dirty="0" err="1"/>
              <a:t>maka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</a:t>
            </a:r>
            <a:r>
              <a:rPr lang="en-GB" sz="1400" dirty="0" err="1"/>
              <a:t>akan</a:t>
            </a:r>
            <a:r>
              <a:rPr lang="en-GB" sz="1400" dirty="0"/>
              <a:t> di drop. </a:t>
            </a:r>
          </a:p>
          <a:p>
            <a:pPr lvl="1"/>
            <a:r>
              <a:rPr lang="en-GB" sz="1400" dirty="0" err="1"/>
              <a:t>Apabila</a:t>
            </a:r>
            <a:r>
              <a:rPr lang="en-GB" sz="1400" dirty="0"/>
              <a:t> </a:t>
            </a:r>
            <a:r>
              <a:rPr lang="en-GB" sz="1400" dirty="0" err="1"/>
              <a:t>alamat</a:t>
            </a:r>
            <a:r>
              <a:rPr lang="en-GB" sz="1400" dirty="0"/>
              <a:t> IP </a:t>
            </a:r>
            <a:r>
              <a:rPr lang="en-GB" sz="1400" dirty="0" err="1"/>
              <a:t>tidak</a:t>
            </a:r>
            <a:r>
              <a:rPr lang="en-GB" sz="1400" dirty="0"/>
              <a:t> </a:t>
            </a:r>
            <a:r>
              <a:rPr lang="en-GB" sz="1400" dirty="0" err="1"/>
              <a:t>termasuk</a:t>
            </a:r>
            <a:r>
              <a:rPr lang="en-GB" sz="1400" dirty="0"/>
              <a:t> </a:t>
            </a:r>
            <a:r>
              <a:rPr lang="en-GB" sz="1400" dirty="0" err="1"/>
              <a:t>dalam</a:t>
            </a:r>
            <a:r>
              <a:rPr lang="en-GB" sz="1400" dirty="0"/>
              <a:t> daftar </a:t>
            </a:r>
            <a:r>
              <a:rPr lang="en-GB" sz="1400" dirty="0" err="1"/>
              <a:t>blokir</a:t>
            </a:r>
            <a:r>
              <a:rPr lang="en-GB" sz="1400" dirty="0"/>
              <a:t>, </a:t>
            </a:r>
            <a:r>
              <a:rPr lang="en-GB" sz="1400" dirty="0" err="1"/>
              <a:t>akan</a:t>
            </a:r>
            <a:r>
              <a:rPr lang="en-GB" sz="1400" dirty="0"/>
              <a:t> di install flow rule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memforward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.</a:t>
            </a:r>
          </a:p>
          <a:p>
            <a:r>
              <a:rPr lang="en-GB" sz="1600" dirty="0" err="1"/>
              <a:t>Kemungkinan</a:t>
            </a:r>
            <a:r>
              <a:rPr lang="en-GB" sz="1600" dirty="0"/>
              <a:t> IP </a:t>
            </a:r>
            <a:r>
              <a:rPr lang="en-GB" sz="1600" dirty="0" err="1"/>
              <a:t>tujuan</a:t>
            </a:r>
            <a:r>
              <a:rPr lang="en-GB" sz="1600" dirty="0"/>
              <a:t> yang </a:t>
            </a:r>
            <a:r>
              <a:rPr lang="en-GB" sz="1600" dirty="0" err="1"/>
              <a:t>difilter</a:t>
            </a:r>
            <a:r>
              <a:rPr lang="en-GB" sz="1600" dirty="0"/>
              <a:t> = 2^32 = 4 </a:t>
            </a:r>
            <a:r>
              <a:rPr lang="en-GB" sz="1600" dirty="0" err="1"/>
              <a:t>Milyar</a:t>
            </a:r>
            <a:r>
              <a:rPr lang="en-GB" sz="1600" dirty="0"/>
              <a:t> </a:t>
            </a:r>
            <a:r>
              <a:rPr lang="en-GB" sz="1600" dirty="0" err="1"/>
              <a:t>alamat</a:t>
            </a:r>
            <a:r>
              <a:rPr lang="en-GB" sz="1600" dirty="0"/>
              <a:t> IP</a:t>
            </a:r>
          </a:p>
          <a:p>
            <a:pPr lvl="1"/>
            <a:r>
              <a:rPr lang="en-GB" sz="1400" dirty="0" err="1"/>
              <a:t>Menggunakan</a:t>
            </a:r>
            <a:r>
              <a:rPr lang="en-GB" sz="1400" dirty="0"/>
              <a:t> bloom filter </a:t>
            </a: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 err="1">
                <a:sym typeface="Wingdings" panose="05000000000000000000" pitchFamily="2" charset="2"/>
              </a:rPr>
              <a:t>cepat</a:t>
            </a:r>
            <a:r>
              <a:rPr lang="en-GB" sz="1400" dirty="0">
                <a:sym typeface="Wingdings" panose="05000000000000000000" pitchFamily="2" charset="2"/>
              </a:rPr>
              <a:t>, </a:t>
            </a:r>
            <a:r>
              <a:rPr lang="en-GB" sz="1400" dirty="0" err="1">
                <a:sym typeface="Wingdings" panose="05000000000000000000" pitchFamily="2" charset="2"/>
              </a:rPr>
              <a:t>te</a:t>
            </a:r>
            <a:r>
              <a:rPr lang="en-GB" sz="1400" dirty="0" err="1"/>
              <a:t>rsedia</a:t>
            </a:r>
            <a:r>
              <a:rPr lang="en-GB" sz="1400" dirty="0"/>
              <a:t> </a:t>
            </a:r>
            <a:r>
              <a:rPr lang="en-GB" sz="1400" dirty="0" err="1"/>
              <a:t>banyak</a:t>
            </a:r>
            <a:r>
              <a:rPr lang="en-GB" sz="1400" dirty="0"/>
              <a:t> library di Python</a:t>
            </a:r>
          </a:p>
          <a:p>
            <a:pPr lvl="1"/>
            <a:r>
              <a:rPr lang="en-GB" sz="1400" dirty="0"/>
              <a:t>Install : </a:t>
            </a:r>
            <a:r>
              <a:rPr lang="en-GB" sz="1400" dirty="0" err="1">
                <a:latin typeface="Monospace"/>
              </a:rPr>
              <a:t>sudo</a:t>
            </a:r>
            <a:r>
              <a:rPr lang="en-GB" sz="1400" dirty="0">
                <a:latin typeface="Monospace"/>
              </a:rPr>
              <a:t> pip install </a:t>
            </a:r>
            <a:r>
              <a:rPr lang="en-GB" sz="1400" dirty="0" err="1">
                <a:latin typeface="Monospace"/>
              </a:rPr>
              <a:t>bloomfilter</a:t>
            </a:r>
            <a:endParaRPr lang="en-GB" sz="1400" dirty="0">
              <a:latin typeface="Monospace"/>
            </a:endParaRPr>
          </a:p>
          <a:p>
            <a:endParaRPr lang="en-GB" sz="1400" dirty="0">
              <a:latin typeface="Monospace"/>
            </a:endParaRPr>
          </a:p>
          <a:p>
            <a:r>
              <a:rPr lang="en-GB" sz="1600" dirty="0" err="1">
                <a:latin typeface="Monospace"/>
              </a:rPr>
              <a:t>Implementasi</a:t>
            </a:r>
            <a:r>
              <a:rPr lang="en-GB" sz="1600" dirty="0">
                <a:latin typeface="Monospace"/>
              </a:rPr>
              <a:t> (simplefilter.py): </a:t>
            </a:r>
          </a:p>
          <a:p>
            <a:pPr lvl="1"/>
            <a:r>
              <a:rPr lang="en-GB" sz="1400" dirty="0" err="1">
                <a:latin typeface="Monospace"/>
              </a:rPr>
              <a:t>Aturan</a:t>
            </a:r>
            <a:r>
              <a:rPr lang="en-GB" sz="1400" dirty="0">
                <a:latin typeface="Monospace"/>
              </a:rPr>
              <a:t> </a:t>
            </a:r>
            <a:r>
              <a:rPr lang="en-GB" sz="1400" i="1" dirty="0">
                <a:latin typeface="Monospace"/>
              </a:rPr>
              <a:t>default</a:t>
            </a:r>
            <a:r>
              <a:rPr lang="en-GB" sz="1400" dirty="0">
                <a:latin typeface="Monospace"/>
              </a:rPr>
              <a:t> IP </a:t>
            </a:r>
            <a:r>
              <a:rPr lang="en-GB" sz="1400" i="1" dirty="0">
                <a:latin typeface="Monospace"/>
              </a:rPr>
              <a:t>forwarding</a:t>
            </a:r>
            <a:r>
              <a:rPr lang="en-GB" sz="1400" dirty="0">
                <a:latin typeface="Monospace"/>
              </a:rPr>
              <a:t>: </a:t>
            </a:r>
            <a:r>
              <a:rPr lang="en-GB" sz="1400" dirty="0" err="1">
                <a:latin typeface="Monospace"/>
              </a:rPr>
              <a:t>Paket</a:t>
            </a:r>
            <a:r>
              <a:rPr lang="en-GB" sz="1400" dirty="0">
                <a:latin typeface="Monospace"/>
              </a:rPr>
              <a:t> </a:t>
            </a:r>
            <a:r>
              <a:rPr lang="en-GB" sz="1400" dirty="0" err="1">
                <a:latin typeface="Monospace"/>
              </a:rPr>
              <a:t>dari</a:t>
            </a:r>
            <a:r>
              <a:rPr lang="en-GB" sz="1400" dirty="0">
                <a:latin typeface="Monospace"/>
              </a:rPr>
              <a:t> H1 </a:t>
            </a:r>
            <a:r>
              <a:rPr lang="en-GB" sz="1400" dirty="0" err="1">
                <a:latin typeface="Monospace"/>
              </a:rPr>
              <a:t>kirim</a:t>
            </a:r>
            <a:r>
              <a:rPr lang="en-GB" sz="1400" dirty="0">
                <a:latin typeface="Monospace"/>
              </a:rPr>
              <a:t> </a:t>
            </a:r>
            <a:r>
              <a:rPr lang="en-GB" sz="1400" dirty="0" err="1">
                <a:latin typeface="Monospace"/>
              </a:rPr>
              <a:t>ke</a:t>
            </a:r>
            <a:r>
              <a:rPr lang="en-GB" sz="1400" dirty="0">
                <a:latin typeface="Monospace"/>
              </a:rPr>
              <a:t> </a:t>
            </a:r>
            <a:r>
              <a:rPr lang="en-GB" sz="1400" i="1" dirty="0">
                <a:latin typeface="Monospace"/>
              </a:rPr>
              <a:t>controller</a:t>
            </a:r>
          </a:p>
          <a:p>
            <a:pPr lvl="1"/>
            <a:r>
              <a:rPr lang="en-GB" sz="1400" i="1" dirty="0">
                <a:latin typeface="Monospace"/>
              </a:rPr>
              <a:t>Controller</a:t>
            </a:r>
            <a:r>
              <a:rPr lang="en-GB" sz="1400" dirty="0">
                <a:latin typeface="Monospace"/>
              </a:rPr>
              <a:t> </a:t>
            </a:r>
            <a:r>
              <a:rPr lang="en-GB" sz="1400" dirty="0" err="1">
                <a:latin typeface="Monospace"/>
              </a:rPr>
              <a:t>menginstall</a:t>
            </a:r>
            <a:r>
              <a:rPr lang="en-GB" sz="1400" dirty="0">
                <a:latin typeface="Monospace"/>
              </a:rPr>
              <a:t> </a:t>
            </a:r>
            <a:r>
              <a:rPr lang="en-GB" sz="1400" i="1" dirty="0">
                <a:latin typeface="Monospace"/>
              </a:rPr>
              <a:t>flow rule </a:t>
            </a:r>
            <a:r>
              <a:rPr lang="en-GB" sz="1400" dirty="0" err="1">
                <a:latin typeface="Monospace"/>
              </a:rPr>
              <a:t>sebagai</a:t>
            </a:r>
            <a:r>
              <a:rPr lang="en-GB" sz="1400" dirty="0">
                <a:latin typeface="Monospace"/>
              </a:rPr>
              <a:t> </a:t>
            </a:r>
            <a:r>
              <a:rPr lang="en-GB" sz="1400" dirty="0" err="1">
                <a:latin typeface="Monospace"/>
              </a:rPr>
              <a:t>berikut</a:t>
            </a:r>
            <a:r>
              <a:rPr lang="en-GB" sz="1400" dirty="0">
                <a:latin typeface="Monospace"/>
              </a:rPr>
              <a:t> </a:t>
            </a:r>
            <a:r>
              <a:rPr lang="en-GB" sz="1400" dirty="0" err="1">
                <a:latin typeface="Monospace"/>
              </a:rPr>
              <a:t>ke</a:t>
            </a:r>
            <a:r>
              <a:rPr lang="en-GB" sz="1400" dirty="0">
                <a:latin typeface="Monospace"/>
              </a:rPr>
              <a:t> </a:t>
            </a:r>
            <a:r>
              <a:rPr lang="en-GB" sz="1400" i="1" dirty="0">
                <a:latin typeface="Monospace"/>
              </a:rPr>
              <a:t>switch</a:t>
            </a:r>
            <a:r>
              <a:rPr lang="en-GB" sz="1400" dirty="0">
                <a:latin typeface="Monospace"/>
              </a:rPr>
              <a:t> S1:</a:t>
            </a:r>
          </a:p>
          <a:p>
            <a:pPr lvl="2"/>
            <a:r>
              <a:rPr lang="en-GB" sz="1200" b="1" i="1" dirty="0">
                <a:latin typeface="Monospace"/>
              </a:rPr>
              <a:t>Drop</a:t>
            </a:r>
            <a:r>
              <a:rPr lang="en-GB" sz="1200" dirty="0">
                <a:latin typeface="Monospace"/>
              </a:rPr>
              <a:t>, </a:t>
            </a:r>
            <a:r>
              <a:rPr lang="en-GB" sz="1200" dirty="0" err="1">
                <a:latin typeface="Monospace"/>
              </a:rPr>
              <a:t>jika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alamat</a:t>
            </a:r>
            <a:r>
              <a:rPr lang="en-GB" sz="1200" dirty="0">
                <a:latin typeface="Monospace"/>
              </a:rPr>
              <a:t> IP </a:t>
            </a:r>
            <a:r>
              <a:rPr lang="en-GB" sz="1200" dirty="0" err="1">
                <a:latin typeface="Monospace"/>
              </a:rPr>
              <a:t>tujuan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terdapat</a:t>
            </a:r>
            <a:r>
              <a:rPr lang="en-GB" sz="1200" dirty="0">
                <a:latin typeface="Monospace"/>
              </a:rPr>
              <a:t> di </a:t>
            </a:r>
            <a:r>
              <a:rPr lang="en-GB" sz="1200" dirty="0" err="1">
                <a:latin typeface="Monospace"/>
              </a:rPr>
              <a:t>dalam</a:t>
            </a:r>
            <a:r>
              <a:rPr lang="en-GB" sz="1200" dirty="0">
                <a:latin typeface="Monospace"/>
              </a:rPr>
              <a:t> bloom filter</a:t>
            </a:r>
          </a:p>
          <a:p>
            <a:pPr lvl="2"/>
            <a:r>
              <a:rPr lang="en-GB" sz="1200" b="1" i="1" dirty="0">
                <a:latin typeface="Monospace"/>
              </a:rPr>
              <a:t>Output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ke</a:t>
            </a:r>
            <a:r>
              <a:rPr lang="en-GB" sz="1200" dirty="0">
                <a:latin typeface="Monospace"/>
              </a:rPr>
              <a:t> port 2, </a:t>
            </a:r>
            <a:r>
              <a:rPr lang="en-GB" sz="1200" dirty="0" err="1">
                <a:latin typeface="Monospace"/>
              </a:rPr>
              <a:t>jika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alamat</a:t>
            </a:r>
            <a:r>
              <a:rPr lang="en-GB" sz="1200" dirty="0">
                <a:latin typeface="Monospace"/>
              </a:rPr>
              <a:t> IP </a:t>
            </a:r>
            <a:r>
              <a:rPr lang="en-GB" sz="1200" dirty="0" err="1">
                <a:latin typeface="Monospace"/>
              </a:rPr>
              <a:t>tujuan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tidak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termasuk</a:t>
            </a:r>
            <a:r>
              <a:rPr lang="en-GB" sz="1200" dirty="0">
                <a:latin typeface="Monospace"/>
              </a:rPr>
              <a:t> di bloom filter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B0861C6-A6E1-41DA-98ED-2DE62F2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9C8353-EEE8-4B9D-98E4-8D78C9BF16E7}"/>
              </a:ext>
            </a:extLst>
          </p:cNvPr>
          <p:cNvSpPr/>
          <p:nvPr/>
        </p:nvSpPr>
        <p:spPr>
          <a:xfrm>
            <a:off x="6090756" y="5387258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12" name="Konektor Lurus 24">
            <a:extLst>
              <a:ext uri="{FF2B5EF4-FFF2-40B4-BE49-F238E27FC236}">
                <a16:creationId xmlns:a16="http://schemas.microsoft.com/office/drawing/2014/main" id="{5A22BB9F-F5F3-45D0-8368-FC1AC1E16D65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6535814" y="5594299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8CEAA9-C30E-48BA-8255-6E28E8076E6B}"/>
              </a:ext>
            </a:extLst>
          </p:cNvPr>
          <p:cNvSpPr/>
          <p:nvPr/>
        </p:nvSpPr>
        <p:spPr>
          <a:xfrm>
            <a:off x="6980872" y="4827385"/>
            <a:ext cx="445058" cy="42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3D63A8-F4B7-4F4C-B187-A937286A1847}"/>
              </a:ext>
            </a:extLst>
          </p:cNvPr>
          <p:cNvSpPr/>
          <p:nvPr/>
        </p:nvSpPr>
        <p:spPr>
          <a:xfrm>
            <a:off x="6980872" y="5429621"/>
            <a:ext cx="445058" cy="32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17" name="Konektor Lurus 16">
            <a:extLst>
              <a:ext uri="{FF2B5EF4-FFF2-40B4-BE49-F238E27FC236}">
                <a16:creationId xmlns:a16="http://schemas.microsoft.com/office/drawing/2014/main" id="{E23C235B-35CC-4B78-8B67-8E8FFCE78761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7203401" y="5248524"/>
            <a:ext cx="0" cy="181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wan 17">
            <a:extLst>
              <a:ext uri="{FF2B5EF4-FFF2-40B4-BE49-F238E27FC236}">
                <a16:creationId xmlns:a16="http://schemas.microsoft.com/office/drawing/2014/main" id="{BCB8ED5A-472B-49DE-A08B-7E9B774EC669}"/>
              </a:ext>
            </a:extLst>
          </p:cNvPr>
          <p:cNvSpPr/>
          <p:nvPr/>
        </p:nvSpPr>
        <p:spPr>
          <a:xfrm>
            <a:off x="7732387" y="4760689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</a:p>
          <a:p>
            <a:pPr algn="ctr"/>
            <a:r>
              <a:rPr lang="en-GB" sz="1100" dirty="0"/>
              <a:t>(H2)</a:t>
            </a:r>
            <a:endParaRPr lang="id-ID" sz="1100" dirty="0"/>
          </a:p>
        </p:txBody>
      </p:sp>
      <p:cxnSp>
        <p:nvCxnSpPr>
          <p:cNvPr id="19" name="Konektor: Siku 18">
            <a:extLst>
              <a:ext uri="{FF2B5EF4-FFF2-40B4-BE49-F238E27FC236}">
                <a16:creationId xmlns:a16="http://schemas.microsoft.com/office/drawing/2014/main" id="{9BEF42C7-F2AD-459A-A750-C359BC09E6C9}"/>
              </a:ext>
            </a:extLst>
          </p:cNvPr>
          <p:cNvCxnSpPr>
            <a:cxnSpLocks/>
            <a:stCxn id="15" idx="6"/>
            <a:endCxn id="18" idx="1"/>
          </p:cNvCxnSpPr>
          <p:nvPr/>
        </p:nvCxnSpPr>
        <p:spPr>
          <a:xfrm flipV="1">
            <a:off x="7425930" y="5314629"/>
            <a:ext cx="841303" cy="279670"/>
          </a:xfrm>
          <a:prstGeom prst="bent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ersegi: Sudut Lengkung 23">
            <a:extLst>
              <a:ext uri="{FF2B5EF4-FFF2-40B4-BE49-F238E27FC236}">
                <a16:creationId xmlns:a16="http://schemas.microsoft.com/office/drawing/2014/main" id="{91E64E78-A764-4A60-ABAE-AE4D23F7801A}"/>
              </a:ext>
            </a:extLst>
          </p:cNvPr>
          <p:cNvSpPr/>
          <p:nvPr/>
        </p:nvSpPr>
        <p:spPr>
          <a:xfrm>
            <a:off x="6841400" y="4273568"/>
            <a:ext cx="705864" cy="361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Firewall App.</a:t>
            </a:r>
            <a:endParaRPr lang="id-ID" sz="1000" dirty="0">
              <a:solidFill>
                <a:schemeClr val="tx1"/>
              </a:solidFill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EA0E8EA8-9FFF-4502-970C-475A0BD71A4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94332" y="4635456"/>
            <a:ext cx="0" cy="3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Konektor: Siku 51">
            <a:extLst>
              <a:ext uri="{FF2B5EF4-FFF2-40B4-BE49-F238E27FC236}">
                <a16:creationId xmlns:a16="http://schemas.microsoft.com/office/drawing/2014/main" id="{2E131053-554D-4DE6-B678-A7BF959CD719}"/>
              </a:ext>
            </a:extLst>
          </p:cNvPr>
          <p:cNvCxnSpPr>
            <a:cxnSpLocks/>
          </p:cNvCxnSpPr>
          <p:nvPr/>
        </p:nvCxnSpPr>
        <p:spPr>
          <a:xfrm flipV="1">
            <a:off x="7749654" y="4876316"/>
            <a:ext cx="433651" cy="193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9D3972-5464-43C6-AA27-3956B651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66836"/>
          </a:xfrm>
        </p:spPr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Source code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D6E7E64-3DD4-4D7C-82AE-9BF928C5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F8C19B3-6CD1-4C98-855B-2181333C4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" t="29724" r="52667" b="28963"/>
          <a:stretch/>
        </p:blipFill>
        <p:spPr>
          <a:xfrm>
            <a:off x="95796" y="1741715"/>
            <a:ext cx="4005942" cy="2124892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E1A5E716-BE52-4A4B-93DF-AEC0B81C9BBF}"/>
              </a:ext>
            </a:extLst>
          </p:cNvPr>
          <p:cNvSpPr txBox="1"/>
          <p:nvPr/>
        </p:nvSpPr>
        <p:spPr>
          <a:xfrm>
            <a:off x="95796" y="1393372"/>
            <a:ext cx="34224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/>
              <a:t>Tentukan</a:t>
            </a:r>
            <a:r>
              <a:rPr lang="en-GB" sz="1000" dirty="0"/>
              <a:t> IP destination yang </a:t>
            </a:r>
            <a:r>
              <a:rPr lang="en-GB" sz="1000" dirty="0" err="1"/>
              <a:t>akan</a:t>
            </a:r>
            <a:r>
              <a:rPr lang="en-GB" sz="1000" dirty="0"/>
              <a:t> di </a:t>
            </a:r>
            <a:r>
              <a:rPr lang="en-GB" sz="1000" dirty="0" err="1"/>
              <a:t>blokir</a:t>
            </a:r>
            <a:r>
              <a:rPr lang="en-GB" sz="1000" dirty="0"/>
              <a:t> </a:t>
            </a:r>
            <a:r>
              <a:rPr lang="en-GB" sz="1000" dirty="0" err="1"/>
              <a:t>secara</a:t>
            </a:r>
            <a:r>
              <a:rPr lang="en-GB" sz="1000" dirty="0"/>
              <a:t> </a:t>
            </a:r>
            <a:r>
              <a:rPr lang="en-GB" sz="1000" dirty="0" err="1"/>
              <a:t>acak</a:t>
            </a:r>
            <a:endParaRPr lang="en-GB" sz="1000" dirty="0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25577BA-04C8-49D1-83E5-220AB79D9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2" t="28032" r="38095" b="12709"/>
          <a:stretch/>
        </p:blipFill>
        <p:spPr>
          <a:xfrm>
            <a:off x="4101738" y="1741716"/>
            <a:ext cx="5042262" cy="304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40B47-E930-46B9-ABBB-026F613AA28D}"/>
              </a:ext>
            </a:extLst>
          </p:cNvPr>
          <p:cNvSpPr txBox="1"/>
          <p:nvPr/>
        </p:nvSpPr>
        <p:spPr>
          <a:xfrm>
            <a:off x="4101738" y="1393372"/>
            <a:ext cx="35530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Install flow rule </a:t>
            </a:r>
            <a:r>
              <a:rPr lang="en-GB" sz="1000" dirty="0" err="1"/>
              <a:t>sesuai</a:t>
            </a:r>
            <a:r>
              <a:rPr lang="en-GB" sz="1000" dirty="0"/>
              <a:t> status IP destination </a:t>
            </a:r>
            <a:r>
              <a:rPr lang="en-GB" sz="1000" dirty="0" err="1"/>
              <a:t>menurut</a:t>
            </a:r>
            <a:r>
              <a:rPr lang="en-GB" sz="1000" dirty="0"/>
              <a:t> bloom filter</a:t>
            </a:r>
          </a:p>
        </p:txBody>
      </p:sp>
      <p:sp>
        <p:nvSpPr>
          <p:cNvPr id="10" name="Persegi: Sudut Lengkung 9">
            <a:extLst>
              <a:ext uri="{FF2B5EF4-FFF2-40B4-BE49-F238E27FC236}">
                <a16:creationId xmlns:a16="http://schemas.microsoft.com/office/drawing/2014/main" id="{4DE07AEE-0323-4717-9C1E-20E31E63C0EA}"/>
              </a:ext>
            </a:extLst>
          </p:cNvPr>
          <p:cNvSpPr/>
          <p:nvPr/>
        </p:nvSpPr>
        <p:spPr>
          <a:xfrm>
            <a:off x="4754880" y="3013165"/>
            <a:ext cx="1201783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FFB5E040-2BDB-454E-A26C-9D17E5ADB53A}"/>
              </a:ext>
            </a:extLst>
          </p:cNvPr>
          <p:cNvSpPr/>
          <p:nvPr/>
        </p:nvSpPr>
        <p:spPr>
          <a:xfrm>
            <a:off x="5107578" y="3289459"/>
            <a:ext cx="692332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33096112-6C7D-49EE-A7D1-B44EFA486107}"/>
              </a:ext>
            </a:extLst>
          </p:cNvPr>
          <p:cNvSpPr/>
          <p:nvPr/>
        </p:nvSpPr>
        <p:spPr>
          <a:xfrm>
            <a:off x="5107577" y="4371699"/>
            <a:ext cx="2442753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068564B8-437F-4B29-8883-C72CC64FE12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36423" y="3376545"/>
            <a:ext cx="1071155" cy="70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D297BC15-BBE2-4F00-8D9B-A4008D814E78}"/>
              </a:ext>
            </a:extLst>
          </p:cNvPr>
          <p:cNvCxnSpPr>
            <a:cxnSpLocks/>
          </p:cNvCxnSpPr>
          <p:nvPr/>
        </p:nvCxnSpPr>
        <p:spPr>
          <a:xfrm flipH="1">
            <a:off x="4036422" y="4434640"/>
            <a:ext cx="1071155" cy="70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otak Teks 46">
            <a:extLst>
              <a:ext uri="{FF2B5EF4-FFF2-40B4-BE49-F238E27FC236}">
                <a16:creationId xmlns:a16="http://schemas.microsoft.com/office/drawing/2014/main" id="{50052506-B9F9-4978-BBB2-3AA5CB52D5F0}"/>
              </a:ext>
            </a:extLst>
          </p:cNvPr>
          <p:cNvSpPr txBox="1"/>
          <p:nvPr/>
        </p:nvSpPr>
        <p:spPr>
          <a:xfrm>
            <a:off x="3583582" y="3968729"/>
            <a:ext cx="51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Drop</a:t>
            </a:r>
            <a:endParaRPr lang="id-ID" sz="1200" dirty="0"/>
          </a:p>
        </p:txBody>
      </p:sp>
      <p:sp>
        <p:nvSpPr>
          <p:cNvPr id="18" name="Kotak Teks 46">
            <a:extLst>
              <a:ext uri="{FF2B5EF4-FFF2-40B4-BE49-F238E27FC236}">
                <a16:creationId xmlns:a16="http://schemas.microsoft.com/office/drawing/2014/main" id="{7787751F-B1CD-4FF9-A7D4-C172925DCB2C}"/>
              </a:ext>
            </a:extLst>
          </p:cNvPr>
          <p:cNvSpPr txBox="1"/>
          <p:nvPr/>
        </p:nvSpPr>
        <p:spPr>
          <a:xfrm>
            <a:off x="2534194" y="5019304"/>
            <a:ext cx="150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Output </a:t>
            </a:r>
            <a:r>
              <a:rPr lang="en-GB" sz="1000" dirty="0" err="1"/>
              <a:t>ke</a:t>
            </a:r>
            <a:r>
              <a:rPr lang="en-GB" sz="1000" dirty="0"/>
              <a:t> H2</a:t>
            </a:r>
          </a:p>
          <a:p>
            <a:pPr algn="r"/>
            <a:r>
              <a:rPr lang="en-GB" sz="1000" dirty="0" err="1"/>
              <a:t>Paket</a:t>
            </a:r>
            <a:r>
              <a:rPr lang="en-GB" sz="1000" dirty="0"/>
              <a:t> </a:t>
            </a:r>
            <a:r>
              <a:rPr lang="en-GB" sz="1000" dirty="0" err="1"/>
              <a:t>berikutnya</a:t>
            </a:r>
            <a:r>
              <a:rPr lang="en-GB" sz="1000" dirty="0"/>
              <a:t> </a:t>
            </a:r>
            <a:r>
              <a:rPr lang="en-GB" sz="1000" dirty="0" err="1"/>
              <a:t>akan</a:t>
            </a:r>
            <a:r>
              <a:rPr lang="en-GB" sz="1000" dirty="0"/>
              <a:t> </a:t>
            </a:r>
            <a:r>
              <a:rPr lang="en-GB" sz="1000" dirty="0" err="1"/>
              <a:t>otomatis</a:t>
            </a:r>
            <a:r>
              <a:rPr lang="en-GB" sz="1000" dirty="0"/>
              <a:t> </a:t>
            </a:r>
            <a:r>
              <a:rPr lang="en-GB" sz="1000" dirty="0" err="1"/>
              <a:t>dikirim</a:t>
            </a:r>
            <a:r>
              <a:rPr lang="en-GB" sz="1000" dirty="0"/>
              <a:t> </a:t>
            </a:r>
            <a:r>
              <a:rPr lang="en-GB" sz="1000" dirty="0" err="1"/>
              <a:t>tanpa</a:t>
            </a:r>
            <a:r>
              <a:rPr lang="en-GB" sz="1000" dirty="0"/>
              <a:t> </a:t>
            </a:r>
            <a:r>
              <a:rPr lang="en-GB" sz="1000" dirty="0" err="1"/>
              <a:t>perlu</a:t>
            </a:r>
            <a:r>
              <a:rPr lang="en-GB" sz="1000" dirty="0"/>
              <a:t> </a:t>
            </a:r>
            <a:r>
              <a:rPr lang="en-GB" sz="1000" dirty="0" err="1"/>
              <a:t>bantuan</a:t>
            </a:r>
            <a:r>
              <a:rPr lang="en-GB" sz="1000" dirty="0"/>
              <a:t> controller</a:t>
            </a:r>
            <a:endParaRPr lang="id-ID" sz="1200" dirty="0"/>
          </a:p>
        </p:txBody>
      </p:sp>
      <p:sp>
        <p:nvSpPr>
          <p:cNvPr id="19" name="Persegi: Sudut Lengkung 18">
            <a:extLst>
              <a:ext uri="{FF2B5EF4-FFF2-40B4-BE49-F238E27FC236}">
                <a16:creationId xmlns:a16="http://schemas.microsoft.com/office/drawing/2014/main" id="{7B50C833-32D4-4D0F-B89B-C07A58300B1A}"/>
              </a:ext>
            </a:extLst>
          </p:cNvPr>
          <p:cNvSpPr/>
          <p:nvPr/>
        </p:nvSpPr>
        <p:spPr>
          <a:xfrm>
            <a:off x="5138059" y="3748240"/>
            <a:ext cx="3271304" cy="466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F3C06BEE-15D2-4E58-BDBA-411A61C0D4C6}"/>
              </a:ext>
            </a:extLst>
          </p:cNvPr>
          <p:cNvCxnSpPr>
            <a:cxnSpLocks/>
          </p:cNvCxnSpPr>
          <p:nvPr/>
        </p:nvCxnSpPr>
        <p:spPr>
          <a:xfrm flipH="1">
            <a:off x="4066906" y="3811181"/>
            <a:ext cx="1071155" cy="70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Kotak Teks 46">
            <a:extLst>
              <a:ext uri="{FF2B5EF4-FFF2-40B4-BE49-F238E27FC236}">
                <a16:creationId xmlns:a16="http://schemas.microsoft.com/office/drawing/2014/main" id="{C855008A-56A7-4C8C-9B21-A67F4C92D867}"/>
              </a:ext>
            </a:extLst>
          </p:cNvPr>
          <p:cNvSpPr txBox="1"/>
          <p:nvPr/>
        </p:nvSpPr>
        <p:spPr>
          <a:xfrm>
            <a:off x="2987040" y="4317072"/>
            <a:ext cx="1071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err="1"/>
              <a:t>Kirim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</a:t>
            </a:r>
            <a:r>
              <a:rPr lang="en-GB" sz="1000" dirty="0" err="1"/>
              <a:t>pertamakali</a:t>
            </a:r>
            <a:r>
              <a:rPr lang="en-GB" sz="1000" dirty="0"/>
              <a:t> </a:t>
            </a:r>
            <a:r>
              <a:rPr lang="en-GB" sz="1000" dirty="0" err="1"/>
              <a:t>secara</a:t>
            </a:r>
            <a:r>
              <a:rPr lang="en-GB" sz="1000" dirty="0"/>
              <a:t> manual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85215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52329C-0591-48A9-BDD9-3F8EC23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Langkah</a:t>
            </a:r>
            <a:r>
              <a:rPr lang="en-GB" sz="3200" dirty="0"/>
              <a:t> </a:t>
            </a:r>
            <a:r>
              <a:rPr lang="en-GB" sz="3200" dirty="0" err="1"/>
              <a:t>pengujian</a:t>
            </a:r>
            <a:endParaRPr lang="id-ID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5B1822F-C464-4D8E-BF8C-878740D4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err="1">
                <a:latin typeface="Monospace"/>
              </a:rPr>
              <a:t>Pengujian</a:t>
            </a:r>
            <a:r>
              <a:rPr lang="en-GB" sz="1800" dirty="0">
                <a:latin typeface="Monospace"/>
              </a:rPr>
              <a:t>:</a:t>
            </a:r>
          </a:p>
          <a:p>
            <a:pPr lvl="1"/>
            <a:r>
              <a:rPr lang="en-GB" sz="1200" dirty="0">
                <a:latin typeface="Monospace"/>
              </a:rPr>
              <a:t>Amati </a:t>
            </a:r>
            <a:r>
              <a:rPr lang="en-GB" sz="1200" dirty="0" err="1">
                <a:latin typeface="Monospace"/>
              </a:rPr>
              <a:t>perbedaan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jumlah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paket</a:t>
            </a:r>
            <a:r>
              <a:rPr lang="en-GB" sz="1200" dirty="0">
                <a:latin typeface="Monospace"/>
              </a:rPr>
              <a:t> yang </a:t>
            </a:r>
            <a:r>
              <a:rPr lang="en-GB" sz="1200" dirty="0" err="1">
                <a:latin typeface="Monospace"/>
              </a:rPr>
              <a:t>diterima</a:t>
            </a:r>
            <a:r>
              <a:rPr lang="en-GB" sz="1200" dirty="0">
                <a:latin typeface="Monospace"/>
              </a:rPr>
              <a:t> oleh H2:</a:t>
            </a:r>
          </a:p>
          <a:p>
            <a:pPr marL="612648" lvl="2" indent="-228600">
              <a:buFont typeface="+mj-lt"/>
              <a:buAutoNum type="arabicPeriod"/>
            </a:pPr>
            <a:r>
              <a:rPr lang="en-GB" sz="1200" dirty="0" err="1">
                <a:latin typeface="Monospace"/>
              </a:rPr>
              <a:t>Tanpa</a:t>
            </a:r>
            <a:r>
              <a:rPr lang="en-GB" sz="1200" dirty="0">
                <a:latin typeface="Monospace"/>
              </a:rPr>
              <a:t> filter (simpleswitch.py)</a:t>
            </a:r>
          </a:p>
          <a:p>
            <a:pPr marL="566928" lvl="3" indent="0">
              <a:buNone/>
            </a:pPr>
            <a:r>
              <a:rPr lang="en-GB" sz="1000" dirty="0">
                <a:highlight>
                  <a:srgbClr val="FFFF00"/>
                </a:highlight>
                <a:latin typeface="Monospace"/>
              </a:rPr>
              <a:t>Ryu-manager simpleswitch.py</a:t>
            </a:r>
          </a:p>
          <a:p>
            <a:pPr marL="612648" lvl="2" indent="-228600">
              <a:buFont typeface="+mj-lt"/>
              <a:buAutoNum type="arabicPeriod"/>
            </a:pPr>
            <a:r>
              <a:rPr lang="en-GB" sz="1200" dirty="0" err="1">
                <a:latin typeface="Monospace"/>
              </a:rPr>
              <a:t>Dengan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aplikasi</a:t>
            </a:r>
            <a:r>
              <a:rPr lang="en-GB" sz="1200" dirty="0">
                <a:latin typeface="Monospace"/>
              </a:rPr>
              <a:t> bloom filter (simplefilter.py)</a:t>
            </a:r>
          </a:p>
          <a:p>
            <a:pPr marL="566928" lvl="3" indent="0">
              <a:buNone/>
            </a:pPr>
            <a:r>
              <a:rPr lang="en-GB" sz="1000" dirty="0">
                <a:highlight>
                  <a:srgbClr val="FFFF00"/>
                </a:highlight>
                <a:latin typeface="Monospace"/>
              </a:rPr>
              <a:t>Ryu-manager simplefilter.py</a:t>
            </a:r>
            <a:endParaRPr lang="en-GB" sz="1200" dirty="0">
              <a:latin typeface="Monospace"/>
            </a:endParaRPr>
          </a:p>
          <a:p>
            <a:pPr lvl="1"/>
            <a:r>
              <a:rPr lang="en-GB" sz="1200" dirty="0" err="1">
                <a:latin typeface="Monospace"/>
              </a:rPr>
              <a:t>Jalankan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mininet</a:t>
            </a:r>
            <a:r>
              <a:rPr lang="en-GB" sz="1200" dirty="0">
                <a:latin typeface="Monospace"/>
              </a:rPr>
              <a:t>, </a:t>
            </a:r>
            <a:r>
              <a:rPr lang="en-GB" sz="1200" dirty="0" err="1">
                <a:latin typeface="Monospace"/>
              </a:rPr>
              <a:t>topologi</a:t>
            </a:r>
            <a:r>
              <a:rPr lang="en-GB" sz="1200" dirty="0">
                <a:latin typeface="Monospace"/>
              </a:rPr>
              <a:t>: simpleTopo.py</a:t>
            </a:r>
          </a:p>
          <a:p>
            <a:pPr marL="384048" lvl="2" indent="0">
              <a:buNone/>
            </a:pPr>
            <a:r>
              <a:rPr lang="en-GB" sz="800" dirty="0" err="1">
                <a:highlight>
                  <a:srgbClr val="FFFF00"/>
                </a:highlight>
                <a:latin typeface="Monospace"/>
              </a:rPr>
              <a:t>Sudo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python simpleTopo.py</a:t>
            </a:r>
          </a:p>
          <a:p>
            <a:pPr lvl="1"/>
            <a:r>
              <a:rPr lang="en-GB" sz="1200" dirty="0">
                <a:latin typeface="Monospace"/>
              </a:rPr>
              <a:t>H2 </a:t>
            </a:r>
            <a:r>
              <a:rPr lang="en-GB" sz="1200" dirty="0" err="1">
                <a:latin typeface="Monospace"/>
              </a:rPr>
              <a:t>menjalankan</a:t>
            </a:r>
            <a:r>
              <a:rPr lang="en-GB" sz="1200" dirty="0">
                <a:latin typeface="Monospace"/>
              </a:rPr>
              <a:t> program sniffer (</a:t>
            </a:r>
            <a:r>
              <a:rPr lang="en-GB" sz="1200" dirty="0" err="1">
                <a:latin typeface="Monospace"/>
              </a:rPr>
              <a:t>tcpdump</a:t>
            </a:r>
            <a:r>
              <a:rPr lang="en-GB" sz="1200" dirty="0">
                <a:latin typeface="Monospace"/>
              </a:rPr>
              <a:t>)</a:t>
            </a:r>
          </a:p>
          <a:p>
            <a:pPr marL="384048" lvl="2" indent="0">
              <a:buNone/>
            </a:pPr>
            <a:r>
              <a:rPr lang="en-GB" sz="800" dirty="0" err="1"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h2-eth0</a:t>
            </a:r>
          </a:p>
          <a:p>
            <a:pPr marL="384048" lvl="2" indent="0">
              <a:buNone/>
            </a:pPr>
            <a:r>
              <a:rPr lang="en-GB" sz="800" dirty="0" err="1">
                <a:highlight>
                  <a:srgbClr val="FFFF00"/>
                </a:highlight>
                <a:latin typeface="Monospace"/>
              </a:rPr>
              <a:t>Ctrl+C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untuk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mengakhiri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program 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tcpdump</a:t>
            </a:r>
            <a:endParaRPr lang="en-GB" sz="400" dirty="0">
              <a:highlight>
                <a:srgbClr val="FFFF00"/>
              </a:highlight>
              <a:latin typeface="Monospace"/>
            </a:endParaRPr>
          </a:p>
          <a:p>
            <a:pPr lvl="1"/>
            <a:r>
              <a:rPr lang="en-GB" sz="1200" dirty="0" err="1">
                <a:latin typeface="Monospace"/>
              </a:rPr>
              <a:t>Kirim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paket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dari</a:t>
            </a:r>
            <a:r>
              <a:rPr lang="en-GB" sz="1200" dirty="0">
                <a:latin typeface="Monospace"/>
              </a:rPr>
              <a:t> H1 </a:t>
            </a:r>
            <a:r>
              <a:rPr lang="en-GB" sz="1200" dirty="0" err="1">
                <a:latin typeface="Monospace"/>
              </a:rPr>
              <a:t>dengan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pktgen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ke</a:t>
            </a:r>
            <a:r>
              <a:rPr lang="en-GB" sz="1200" dirty="0">
                <a:latin typeface="Monospace"/>
              </a:rPr>
              <a:t> H2</a:t>
            </a:r>
          </a:p>
          <a:p>
            <a:pPr marL="384048" lvl="2" indent="0">
              <a:buNone/>
            </a:pPr>
            <a:r>
              <a:rPr lang="en-GB" sz="800" dirty="0">
                <a:highlight>
                  <a:srgbClr val="FFFF00"/>
                </a:highlight>
                <a:latin typeface="Monospace"/>
              </a:rPr>
              <a:t>./pktgen.sh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B0861C6-A6E1-41DA-98ED-2DE62F2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DE7297-1F7D-4095-9591-6B0A06C3A039}"/>
              </a:ext>
            </a:extLst>
          </p:cNvPr>
          <p:cNvSpPr/>
          <p:nvPr/>
        </p:nvSpPr>
        <p:spPr>
          <a:xfrm>
            <a:off x="5454341" y="3183990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21" name="Konektor Lurus 24">
            <a:extLst>
              <a:ext uri="{FF2B5EF4-FFF2-40B4-BE49-F238E27FC236}">
                <a16:creationId xmlns:a16="http://schemas.microsoft.com/office/drawing/2014/main" id="{965A81A5-F641-4632-943A-DEF5D9DB6F81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5899399" y="3391031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58775A5-EC3B-440D-BCBB-AA984ED82C15}"/>
              </a:ext>
            </a:extLst>
          </p:cNvPr>
          <p:cNvSpPr/>
          <p:nvPr/>
        </p:nvSpPr>
        <p:spPr>
          <a:xfrm>
            <a:off x="6344457" y="2624117"/>
            <a:ext cx="445058" cy="42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93A66-45BA-4A57-BA63-F25708380C2B}"/>
              </a:ext>
            </a:extLst>
          </p:cNvPr>
          <p:cNvSpPr/>
          <p:nvPr/>
        </p:nvSpPr>
        <p:spPr>
          <a:xfrm>
            <a:off x="6344457" y="3226353"/>
            <a:ext cx="445058" cy="32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26" name="Konektor Lurus 25">
            <a:extLst>
              <a:ext uri="{FF2B5EF4-FFF2-40B4-BE49-F238E27FC236}">
                <a16:creationId xmlns:a16="http://schemas.microsoft.com/office/drawing/2014/main" id="{08543CD0-49E0-4B64-9DFF-67EA865DED09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566986" y="3045256"/>
            <a:ext cx="0" cy="181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wan 26">
            <a:extLst>
              <a:ext uri="{FF2B5EF4-FFF2-40B4-BE49-F238E27FC236}">
                <a16:creationId xmlns:a16="http://schemas.microsoft.com/office/drawing/2014/main" id="{D32180D0-3B79-47FC-A3F8-99D0E1EFC538}"/>
              </a:ext>
            </a:extLst>
          </p:cNvPr>
          <p:cNvSpPr/>
          <p:nvPr/>
        </p:nvSpPr>
        <p:spPr>
          <a:xfrm>
            <a:off x="7095972" y="2557421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</a:p>
          <a:p>
            <a:pPr algn="ctr"/>
            <a:r>
              <a:rPr lang="en-GB" sz="1100" dirty="0"/>
              <a:t>(H2)</a:t>
            </a:r>
            <a:endParaRPr lang="id-ID" sz="1100" dirty="0"/>
          </a:p>
        </p:txBody>
      </p:sp>
      <p:cxnSp>
        <p:nvCxnSpPr>
          <p:cNvPr id="28" name="Konektor: Siku 27">
            <a:extLst>
              <a:ext uri="{FF2B5EF4-FFF2-40B4-BE49-F238E27FC236}">
                <a16:creationId xmlns:a16="http://schemas.microsoft.com/office/drawing/2014/main" id="{58F36EE7-4EAD-4A57-B5B3-BE7C01CB5C9D}"/>
              </a:ext>
            </a:extLst>
          </p:cNvPr>
          <p:cNvCxnSpPr>
            <a:cxnSpLocks/>
            <a:stCxn id="23" idx="6"/>
            <a:endCxn id="27" idx="1"/>
          </p:cNvCxnSpPr>
          <p:nvPr/>
        </p:nvCxnSpPr>
        <p:spPr>
          <a:xfrm flipV="1">
            <a:off x="6789515" y="3111361"/>
            <a:ext cx="841303" cy="279670"/>
          </a:xfrm>
          <a:prstGeom prst="bent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segi: Sudut Lengkung 28">
            <a:extLst>
              <a:ext uri="{FF2B5EF4-FFF2-40B4-BE49-F238E27FC236}">
                <a16:creationId xmlns:a16="http://schemas.microsoft.com/office/drawing/2014/main" id="{7B1597AD-1D6B-4427-9FE9-A1BA032101EE}"/>
              </a:ext>
            </a:extLst>
          </p:cNvPr>
          <p:cNvSpPr/>
          <p:nvPr/>
        </p:nvSpPr>
        <p:spPr>
          <a:xfrm>
            <a:off x="6204985" y="2070300"/>
            <a:ext cx="705864" cy="361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Firewall App.</a:t>
            </a:r>
            <a:endParaRPr lang="id-ID" sz="1000" dirty="0">
              <a:solidFill>
                <a:schemeClr val="tx1"/>
              </a:solidFill>
            </a:endParaRPr>
          </a:p>
        </p:txBody>
      </p:sp>
      <p:cxnSp>
        <p:nvCxnSpPr>
          <p:cNvPr id="30" name="Konektor Panah Lurus 29">
            <a:extLst>
              <a:ext uri="{FF2B5EF4-FFF2-40B4-BE49-F238E27FC236}">
                <a16:creationId xmlns:a16="http://schemas.microsoft.com/office/drawing/2014/main" id="{959E9BCE-C25E-4F3E-8A3B-28291AC6D95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557917" y="2432188"/>
            <a:ext cx="0" cy="3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Konektor: Siku 30">
            <a:extLst>
              <a:ext uri="{FF2B5EF4-FFF2-40B4-BE49-F238E27FC236}">
                <a16:creationId xmlns:a16="http://schemas.microsoft.com/office/drawing/2014/main" id="{5249D931-0E77-444A-B61E-1BE57FADF231}"/>
              </a:ext>
            </a:extLst>
          </p:cNvPr>
          <p:cNvCxnSpPr>
            <a:cxnSpLocks/>
          </p:cNvCxnSpPr>
          <p:nvPr/>
        </p:nvCxnSpPr>
        <p:spPr>
          <a:xfrm flipV="1">
            <a:off x="7113239" y="2673048"/>
            <a:ext cx="433651" cy="193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Kotak Teks 46">
            <a:extLst>
              <a:ext uri="{FF2B5EF4-FFF2-40B4-BE49-F238E27FC236}">
                <a16:creationId xmlns:a16="http://schemas.microsoft.com/office/drawing/2014/main" id="{7DEBA89C-F9DF-47CB-8F75-FF4C590C909A}"/>
              </a:ext>
            </a:extLst>
          </p:cNvPr>
          <p:cNvSpPr txBox="1"/>
          <p:nvPr/>
        </p:nvSpPr>
        <p:spPr>
          <a:xfrm>
            <a:off x="7630817" y="3095693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33" name="Kotak Teks 46">
            <a:extLst>
              <a:ext uri="{FF2B5EF4-FFF2-40B4-BE49-F238E27FC236}">
                <a16:creationId xmlns:a16="http://schemas.microsoft.com/office/drawing/2014/main" id="{DAE9705E-3C33-4141-B2F5-48DBE782EFC4}"/>
              </a:ext>
            </a:extLst>
          </p:cNvPr>
          <p:cNvSpPr txBox="1"/>
          <p:nvPr/>
        </p:nvSpPr>
        <p:spPr>
          <a:xfrm>
            <a:off x="5385985" y="3583333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49816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63595D-9A1A-4EB5-828A-031A32F4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Studi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kasus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 – Web interface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flask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23EFBE-6027-485E-8DF1-4A882948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Studi</a:t>
            </a:r>
            <a:r>
              <a:rPr lang="en-GB" sz="1200" dirty="0"/>
              <a:t> </a:t>
            </a:r>
            <a:r>
              <a:rPr lang="en-GB" sz="1200" dirty="0" err="1"/>
              <a:t>kasus</a:t>
            </a:r>
            <a:r>
              <a:rPr lang="en-GB" sz="1200" dirty="0"/>
              <a:t> 1 </a:t>
            </a:r>
            <a:r>
              <a:rPr lang="en-GB" sz="1200" dirty="0" err="1"/>
              <a:t>belum</a:t>
            </a:r>
            <a:r>
              <a:rPr lang="en-GB" sz="1200" dirty="0"/>
              <a:t> </a:t>
            </a:r>
            <a:r>
              <a:rPr lang="en-GB" sz="1200" dirty="0" err="1"/>
              <a:t>mendukung</a:t>
            </a:r>
            <a:r>
              <a:rPr lang="en-GB" sz="1200" dirty="0"/>
              <a:t> input </a:t>
            </a:r>
            <a:r>
              <a:rPr lang="en-GB" sz="1200" dirty="0" err="1"/>
              <a:t>secara</a:t>
            </a:r>
            <a:r>
              <a:rPr lang="en-GB" sz="1200" dirty="0"/>
              <a:t> manual IP </a:t>
            </a:r>
            <a:r>
              <a:rPr lang="en-GB" sz="1200" dirty="0" err="1"/>
              <a:t>tujuan</a:t>
            </a:r>
            <a:r>
              <a:rPr lang="en-GB" sz="1200" dirty="0"/>
              <a:t> </a:t>
            </a:r>
            <a:r>
              <a:rPr lang="en-GB" sz="1200" dirty="0" err="1"/>
              <a:t>tertentu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daftar </a:t>
            </a:r>
            <a:r>
              <a:rPr lang="en-GB" sz="1200" dirty="0" err="1"/>
              <a:t>blokir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Diperlukan</a:t>
            </a:r>
            <a:r>
              <a:rPr lang="en-GB" sz="1200" dirty="0"/>
              <a:t> </a:t>
            </a:r>
            <a:r>
              <a:rPr lang="en-GB" sz="1200" dirty="0" err="1"/>
              <a:t>sistem</a:t>
            </a:r>
            <a:r>
              <a:rPr lang="en-GB" sz="1200" dirty="0"/>
              <a:t> </a:t>
            </a:r>
            <a:r>
              <a:rPr lang="en-GB" sz="1200" dirty="0" err="1"/>
              <a:t>antarmuka</a:t>
            </a:r>
            <a:r>
              <a:rPr lang="en-GB" sz="1200" dirty="0"/>
              <a:t> </a:t>
            </a:r>
            <a:r>
              <a:rPr lang="en-GB" sz="1200" dirty="0" err="1"/>
              <a:t>antara</a:t>
            </a:r>
            <a:r>
              <a:rPr lang="en-GB" sz="1200" dirty="0"/>
              <a:t> admin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aplikasi</a:t>
            </a:r>
            <a:r>
              <a:rPr lang="en-GB" sz="1200" dirty="0"/>
              <a:t>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Antarmuka</a:t>
            </a:r>
            <a:r>
              <a:rPr lang="en-GB" sz="1200" dirty="0"/>
              <a:t> web-server: </a:t>
            </a:r>
            <a:r>
              <a:rPr lang="en-GB" sz="1200" dirty="0" err="1"/>
              <a:t>aksesbilitas</a:t>
            </a:r>
            <a:r>
              <a:rPr lang="en-GB" sz="1200" dirty="0"/>
              <a:t> via web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 Simple server  Flask</a:t>
            </a:r>
            <a:endParaRPr lang="en-GB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A72AC3E-D79C-4988-8C80-B90A571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7E13BF-8689-4715-A2F6-EDC895DA9D7E}"/>
              </a:ext>
            </a:extLst>
          </p:cNvPr>
          <p:cNvSpPr/>
          <p:nvPr/>
        </p:nvSpPr>
        <p:spPr>
          <a:xfrm>
            <a:off x="3260471" y="4978263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6" name="Konektor Lurus 24">
            <a:extLst>
              <a:ext uri="{FF2B5EF4-FFF2-40B4-BE49-F238E27FC236}">
                <a16:creationId xmlns:a16="http://schemas.microsoft.com/office/drawing/2014/main" id="{4B2D9E60-A3CF-4613-8987-72F2F4BAFE60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705529" y="5185304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C83F994-BD25-4992-B4D9-BBD561FAFAD1}"/>
              </a:ext>
            </a:extLst>
          </p:cNvPr>
          <p:cNvSpPr/>
          <p:nvPr/>
        </p:nvSpPr>
        <p:spPr>
          <a:xfrm>
            <a:off x="4150587" y="4418390"/>
            <a:ext cx="445058" cy="42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F9ABED-EF5E-4421-AFB5-A8026A78E993}"/>
              </a:ext>
            </a:extLst>
          </p:cNvPr>
          <p:cNvSpPr/>
          <p:nvPr/>
        </p:nvSpPr>
        <p:spPr>
          <a:xfrm>
            <a:off x="4150587" y="5020626"/>
            <a:ext cx="445058" cy="32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9" name="Konektor Lurus 8">
            <a:extLst>
              <a:ext uri="{FF2B5EF4-FFF2-40B4-BE49-F238E27FC236}">
                <a16:creationId xmlns:a16="http://schemas.microsoft.com/office/drawing/2014/main" id="{CF9D2A62-F379-4ECF-AD64-70B9DA261A9C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373116" y="4839529"/>
            <a:ext cx="0" cy="181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wan 9">
            <a:extLst>
              <a:ext uri="{FF2B5EF4-FFF2-40B4-BE49-F238E27FC236}">
                <a16:creationId xmlns:a16="http://schemas.microsoft.com/office/drawing/2014/main" id="{1BA0E882-FA88-4506-89EA-7DE08F0C6820}"/>
              </a:ext>
            </a:extLst>
          </p:cNvPr>
          <p:cNvSpPr/>
          <p:nvPr/>
        </p:nvSpPr>
        <p:spPr>
          <a:xfrm>
            <a:off x="4902102" y="4351694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</a:p>
          <a:p>
            <a:pPr algn="ctr"/>
            <a:r>
              <a:rPr lang="en-GB" sz="1100" dirty="0"/>
              <a:t>(H2)</a:t>
            </a:r>
            <a:endParaRPr lang="id-ID" sz="1100" dirty="0"/>
          </a:p>
        </p:txBody>
      </p:sp>
      <p:cxnSp>
        <p:nvCxnSpPr>
          <p:cNvPr id="11" name="Konektor: Siku 10">
            <a:extLst>
              <a:ext uri="{FF2B5EF4-FFF2-40B4-BE49-F238E27FC236}">
                <a16:creationId xmlns:a16="http://schemas.microsoft.com/office/drawing/2014/main" id="{DE054974-20E7-493A-ACD6-AEE2C7352087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4595645" y="4905634"/>
            <a:ext cx="841303" cy="279670"/>
          </a:xfrm>
          <a:prstGeom prst="bent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Konektor: Siku 13">
            <a:extLst>
              <a:ext uri="{FF2B5EF4-FFF2-40B4-BE49-F238E27FC236}">
                <a16:creationId xmlns:a16="http://schemas.microsoft.com/office/drawing/2014/main" id="{DA2879CD-B34F-4EA1-B2A3-41B6B879FB03}"/>
              </a:ext>
            </a:extLst>
          </p:cNvPr>
          <p:cNvCxnSpPr>
            <a:cxnSpLocks/>
          </p:cNvCxnSpPr>
          <p:nvPr/>
        </p:nvCxnSpPr>
        <p:spPr>
          <a:xfrm flipV="1">
            <a:off x="4919369" y="4467321"/>
            <a:ext cx="433651" cy="193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 19">
            <a:extLst>
              <a:ext uri="{FF2B5EF4-FFF2-40B4-BE49-F238E27FC236}">
                <a16:creationId xmlns:a16="http://schemas.microsoft.com/office/drawing/2014/main" id="{3C0DEBD4-E3E8-4EA2-AAC7-801BF78F8612}"/>
              </a:ext>
            </a:extLst>
          </p:cNvPr>
          <p:cNvGrpSpPr/>
          <p:nvPr/>
        </p:nvGrpSpPr>
        <p:grpSpPr>
          <a:xfrm>
            <a:off x="3326840" y="3604312"/>
            <a:ext cx="2092549" cy="814074"/>
            <a:chOff x="5968834" y="3962412"/>
            <a:chExt cx="2092549" cy="814074"/>
          </a:xfrm>
        </p:grpSpPr>
        <p:sp>
          <p:nvSpPr>
            <p:cNvPr id="19" name="Panah: Pentagon 18">
              <a:extLst>
                <a:ext uri="{FF2B5EF4-FFF2-40B4-BE49-F238E27FC236}">
                  <a16:creationId xmlns:a16="http://schemas.microsoft.com/office/drawing/2014/main" id="{332A795C-EA79-4B96-A6CF-7C627F415D19}"/>
                </a:ext>
              </a:extLst>
            </p:cNvPr>
            <p:cNvSpPr/>
            <p:nvPr/>
          </p:nvSpPr>
          <p:spPr>
            <a:xfrm rot="5400000">
              <a:off x="6608072" y="3323174"/>
              <a:ext cx="814074" cy="2092549"/>
            </a:xfrm>
            <a:prstGeom prst="homePlate">
              <a:avLst>
                <a:gd name="adj" fmla="val 30886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Persegi: Sudut Lengkung 11">
              <a:extLst>
                <a:ext uri="{FF2B5EF4-FFF2-40B4-BE49-F238E27FC236}">
                  <a16:creationId xmlns:a16="http://schemas.microsoft.com/office/drawing/2014/main" id="{16F84D7E-7E84-4DFA-819F-856B63B8F039}"/>
                </a:ext>
              </a:extLst>
            </p:cNvPr>
            <p:cNvSpPr/>
            <p:nvPr/>
          </p:nvSpPr>
          <p:spPr>
            <a:xfrm>
              <a:off x="7304010" y="4093596"/>
              <a:ext cx="705864" cy="3618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Firewall App.</a:t>
              </a:r>
              <a:endParaRPr lang="id-ID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Persegi: Sudut Lengkung 14">
              <a:extLst>
                <a:ext uri="{FF2B5EF4-FFF2-40B4-BE49-F238E27FC236}">
                  <a16:creationId xmlns:a16="http://schemas.microsoft.com/office/drawing/2014/main" id="{5E42C859-AE0C-445A-8505-314F5E9CDA04}"/>
                </a:ext>
              </a:extLst>
            </p:cNvPr>
            <p:cNvSpPr/>
            <p:nvPr/>
          </p:nvSpPr>
          <p:spPr>
            <a:xfrm>
              <a:off x="6060962" y="4093596"/>
              <a:ext cx="705864" cy="3618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Web server</a:t>
              </a:r>
              <a:endParaRPr lang="id-ID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Konektor Panah Lurus 16">
              <a:extLst>
                <a:ext uri="{FF2B5EF4-FFF2-40B4-BE49-F238E27FC236}">
                  <a16:creationId xmlns:a16="http://schemas.microsoft.com/office/drawing/2014/main" id="{398C7C15-72A8-4B72-AA56-0EC8C7799700}"/>
                </a:ext>
              </a:extLst>
            </p:cNvPr>
            <p:cNvCxnSpPr>
              <a:stCxn id="15" idx="3"/>
              <a:endCxn id="12" idx="1"/>
            </p:cNvCxnSpPr>
            <p:nvPr/>
          </p:nvCxnSpPr>
          <p:spPr>
            <a:xfrm>
              <a:off x="6766826" y="4274540"/>
              <a:ext cx="537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Kotak Teks 46">
              <a:extLst>
                <a:ext uri="{FF2B5EF4-FFF2-40B4-BE49-F238E27FC236}">
                  <a16:creationId xmlns:a16="http://schemas.microsoft.com/office/drawing/2014/main" id="{D140204E-6485-490B-8D9F-A8D7E88238DA}"/>
                </a:ext>
              </a:extLst>
            </p:cNvPr>
            <p:cNvSpPr txBox="1"/>
            <p:nvPr/>
          </p:nvSpPr>
          <p:spPr>
            <a:xfrm>
              <a:off x="6724204" y="4028319"/>
              <a:ext cx="60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Update</a:t>
              </a:r>
              <a:endParaRPr lang="id-ID" sz="1200" dirty="0"/>
            </a:p>
          </p:txBody>
        </p:sp>
      </p:grpSp>
      <p:sp>
        <p:nvSpPr>
          <p:cNvPr id="21" name="Kotak Teks 46">
            <a:extLst>
              <a:ext uri="{FF2B5EF4-FFF2-40B4-BE49-F238E27FC236}">
                <a16:creationId xmlns:a16="http://schemas.microsoft.com/office/drawing/2014/main" id="{7F66B111-3484-412F-8ABD-22B8BD37AF90}"/>
              </a:ext>
            </a:extLst>
          </p:cNvPr>
          <p:cNvSpPr txBox="1"/>
          <p:nvPr/>
        </p:nvSpPr>
        <p:spPr>
          <a:xfrm>
            <a:off x="2567128" y="3793329"/>
            <a:ext cx="5371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Admin</a:t>
            </a:r>
            <a:endParaRPr lang="id-ID" sz="1200" dirty="0"/>
          </a:p>
        </p:txBody>
      </p: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85DDD367-DCEE-441E-89E5-853DC92AB0D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3104312" y="3916440"/>
            <a:ext cx="31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9D3972-5464-43C6-AA27-3956B651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66836"/>
          </a:xfrm>
        </p:spPr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Source code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D6E7E64-3DD4-4D7C-82AE-9BF928C5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1A5E716-BE52-4A4B-93DF-AEC0B81C9BBF}"/>
              </a:ext>
            </a:extLst>
          </p:cNvPr>
          <p:cNvSpPr txBox="1"/>
          <p:nvPr/>
        </p:nvSpPr>
        <p:spPr>
          <a:xfrm>
            <a:off x="95796" y="1393372"/>
            <a:ext cx="37708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/>
              <a:t>Jalankan</a:t>
            </a:r>
            <a:r>
              <a:rPr lang="en-GB" sz="1000" dirty="0"/>
              <a:t> webserver flask di thread </a:t>
            </a:r>
            <a:r>
              <a:rPr lang="en-GB" sz="1000" dirty="0" err="1"/>
              <a:t>terpisah</a:t>
            </a:r>
            <a:r>
              <a:rPr lang="en-GB" sz="1000" dirty="0"/>
              <a:t> </a:t>
            </a:r>
            <a:r>
              <a:rPr lang="en-GB" sz="1000" dirty="0" err="1"/>
              <a:t>menggunakan</a:t>
            </a:r>
            <a:r>
              <a:rPr lang="en-GB" sz="1000" dirty="0"/>
              <a:t> </a:t>
            </a:r>
            <a:r>
              <a:rPr lang="en-GB" sz="1000" dirty="0" err="1"/>
              <a:t>ryu.lib.hub</a:t>
            </a:r>
            <a:endParaRPr lang="en-GB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40B47-E930-46B9-ABBB-026F613AA28D}"/>
              </a:ext>
            </a:extLst>
          </p:cNvPr>
          <p:cNvSpPr txBox="1"/>
          <p:nvPr/>
        </p:nvSpPr>
        <p:spPr>
          <a:xfrm>
            <a:off x="4101738" y="1393372"/>
            <a:ext cx="465908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/>
              <a:t>Tambahkan</a:t>
            </a:r>
            <a:r>
              <a:rPr lang="en-GB" sz="1000" dirty="0"/>
              <a:t> IP yang di input </a:t>
            </a:r>
            <a:r>
              <a:rPr lang="en-GB" sz="1000" dirty="0" err="1"/>
              <a:t>ke</a:t>
            </a:r>
            <a:r>
              <a:rPr lang="en-GB" sz="1000" dirty="0"/>
              <a:t> bloom filter dan install flow rule </a:t>
            </a:r>
            <a:r>
              <a:rPr lang="en-GB" sz="1000" dirty="0" err="1"/>
              <a:t>untuk</a:t>
            </a:r>
            <a:r>
              <a:rPr lang="en-GB" sz="1000" dirty="0"/>
              <a:t> </a:t>
            </a:r>
            <a:r>
              <a:rPr lang="en-GB" sz="1000" dirty="0" err="1"/>
              <a:t>mendrop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D193DC7-63C9-440E-BC14-8E09BD40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t="9815" r="51368" b="7629"/>
          <a:stretch/>
        </p:blipFill>
        <p:spPr>
          <a:xfrm>
            <a:off x="32505" y="1741716"/>
            <a:ext cx="4126925" cy="4246245"/>
          </a:xfrm>
          <a:prstGeom prst="rect">
            <a:avLst/>
          </a:prstGeom>
        </p:spPr>
      </p:pic>
      <p:sp>
        <p:nvSpPr>
          <p:cNvPr id="19" name="Persegi: Sudut Lengkung 18">
            <a:extLst>
              <a:ext uri="{FF2B5EF4-FFF2-40B4-BE49-F238E27FC236}">
                <a16:creationId xmlns:a16="http://schemas.microsoft.com/office/drawing/2014/main" id="{7B50C833-32D4-4D0F-B89B-C07A58300B1A}"/>
              </a:ext>
            </a:extLst>
          </p:cNvPr>
          <p:cNvSpPr/>
          <p:nvPr/>
        </p:nvSpPr>
        <p:spPr>
          <a:xfrm>
            <a:off x="0" y="2061158"/>
            <a:ext cx="3518265" cy="1605151"/>
          </a:xfrm>
          <a:prstGeom prst="roundRect">
            <a:avLst>
              <a:gd name="adj" fmla="val 43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: Sudut Lengkung 9">
            <a:extLst>
              <a:ext uri="{FF2B5EF4-FFF2-40B4-BE49-F238E27FC236}">
                <a16:creationId xmlns:a16="http://schemas.microsoft.com/office/drawing/2014/main" id="{4DE07AEE-0323-4717-9C1E-20E31E63C0EA}"/>
              </a:ext>
            </a:extLst>
          </p:cNvPr>
          <p:cNvSpPr/>
          <p:nvPr/>
        </p:nvSpPr>
        <p:spPr>
          <a:xfrm>
            <a:off x="709598" y="4911634"/>
            <a:ext cx="2024893" cy="1108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ersegi: Sudut Lengkung 20">
            <a:extLst>
              <a:ext uri="{FF2B5EF4-FFF2-40B4-BE49-F238E27FC236}">
                <a16:creationId xmlns:a16="http://schemas.microsoft.com/office/drawing/2014/main" id="{6E45A08B-C5B5-4808-9F91-2B7A7F105157}"/>
              </a:ext>
            </a:extLst>
          </p:cNvPr>
          <p:cNvSpPr/>
          <p:nvPr/>
        </p:nvSpPr>
        <p:spPr>
          <a:xfrm>
            <a:off x="346166" y="3946193"/>
            <a:ext cx="3813264" cy="425506"/>
          </a:xfrm>
          <a:prstGeom prst="roundRect">
            <a:avLst>
              <a:gd name="adj" fmla="val 43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FFB5E040-2BDB-454E-A26C-9D17E5ADB53A}"/>
              </a:ext>
            </a:extLst>
          </p:cNvPr>
          <p:cNvSpPr/>
          <p:nvPr/>
        </p:nvSpPr>
        <p:spPr>
          <a:xfrm>
            <a:off x="1984863" y="4084320"/>
            <a:ext cx="357743" cy="2090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FE3DB7D1-2409-4BF9-9327-519CB90E5AC8}"/>
              </a:ext>
            </a:extLst>
          </p:cNvPr>
          <p:cNvSpPr txBox="1"/>
          <p:nvPr/>
        </p:nvSpPr>
        <p:spPr>
          <a:xfrm>
            <a:off x="95796" y="6032528"/>
            <a:ext cx="25429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Random daftar IP </a:t>
            </a:r>
            <a:r>
              <a:rPr lang="en-GB" sz="1000" dirty="0" err="1"/>
              <a:t>tujuan</a:t>
            </a:r>
            <a:r>
              <a:rPr lang="en-GB" sz="1000" dirty="0"/>
              <a:t> yang </a:t>
            </a:r>
            <a:r>
              <a:rPr lang="en-GB" sz="1000" dirty="0" err="1"/>
              <a:t>akan</a:t>
            </a:r>
            <a:r>
              <a:rPr lang="en-GB" sz="1000" dirty="0"/>
              <a:t> </a:t>
            </a:r>
            <a:r>
              <a:rPr lang="en-GB" sz="1000" dirty="0" err="1"/>
              <a:t>diblokir</a:t>
            </a:r>
            <a:endParaRPr lang="en-GB" sz="1000" dirty="0"/>
          </a:p>
        </p:txBody>
      </p:sp>
      <p:sp>
        <p:nvSpPr>
          <p:cNvPr id="17" name="Kotak Teks 46">
            <a:extLst>
              <a:ext uri="{FF2B5EF4-FFF2-40B4-BE49-F238E27FC236}">
                <a16:creationId xmlns:a16="http://schemas.microsoft.com/office/drawing/2014/main" id="{50052506-B9F9-4978-BBB2-3AA5CB52D5F0}"/>
              </a:ext>
            </a:extLst>
          </p:cNvPr>
          <p:cNvSpPr txBox="1"/>
          <p:nvPr/>
        </p:nvSpPr>
        <p:spPr>
          <a:xfrm>
            <a:off x="4572000" y="4499752"/>
            <a:ext cx="79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Alamat </a:t>
            </a:r>
            <a:r>
              <a:rPr lang="en-GB" sz="1000" dirty="0" err="1"/>
              <a:t>Url</a:t>
            </a:r>
            <a:endParaRPr lang="id-ID" sz="1200" dirty="0"/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068564B8-437F-4B29-8883-C72CC64FE12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2342606" y="4188823"/>
            <a:ext cx="2229394" cy="43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ambar 24">
            <a:extLst>
              <a:ext uri="{FF2B5EF4-FFF2-40B4-BE49-F238E27FC236}">
                <a16:creationId xmlns:a16="http://schemas.microsoft.com/office/drawing/2014/main" id="{F825EF9D-1C54-42C2-9233-6F1B4CFA4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45639" r="42191" b="24405"/>
          <a:stretch/>
        </p:blipFill>
        <p:spPr>
          <a:xfrm>
            <a:off x="4101738" y="1737615"/>
            <a:ext cx="4659086" cy="1540767"/>
          </a:xfrm>
          <a:prstGeom prst="rect">
            <a:avLst/>
          </a:prstGeom>
        </p:spPr>
      </p:pic>
      <p:sp>
        <p:nvSpPr>
          <p:cNvPr id="26" name="Persegi: Sudut Lengkung 25">
            <a:extLst>
              <a:ext uri="{FF2B5EF4-FFF2-40B4-BE49-F238E27FC236}">
                <a16:creationId xmlns:a16="http://schemas.microsoft.com/office/drawing/2014/main" id="{8557ED60-0A01-460C-95F2-149DAE746B29}"/>
              </a:ext>
            </a:extLst>
          </p:cNvPr>
          <p:cNvSpPr/>
          <p:nvPr/>
        </p:nvSpPr>
        <p:spPr>
          <a:xfrm>
            <a:off x="3623560" y="4065713"/>
            <a:ext cx="535870" cy="227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Konektor Panah Lurus 26">
            <a:extLst>
              <a:ext uri="{FF2B5EF4-FFF2-40B4-BE49-F238E27FC236}">
                <a16:creationId xmlns:a16="http://schemas.microsoft.com/office/drawing/2014/main" id="{F2E9E89B-A5DA-4D1D-A37A-A874DDDA1C43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4159430" y="4178382"/>
            <a:ext cx="357743" cy="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Kotak Teks 46">
            <a:extLst>
              <a:ext uri="{FF2B5EF4-FFF2-40B4-BE49-F238E27FC236}">
                <a16:creationId xmlns:a16="http://schemas.microsoft.com/office/drawing/2014/main" id="{CE5650EE-49F1-437E-9275-31CC31901404}"/>
              </a:ext>
            </a:extLst>
          </p:cNvPr>
          <p:cNvSpPr txBox="1"/>
          <p:nvPr/>
        </p:nvSpPr>
        <p:spPr>
          <a:xfrm>
            <a:off x="4517173" y="3978327"/>
            <a:ext cx="248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Fungsi</a:t>
            </a:r>
            <a:r>
              <a:rPr lang="en-GB" sz="1000" dirty="0"/>
              <a:t> handler </a:t>
            </a:r>
            <a:r>
              <a:rPr lang="en-GB" sz="1000" dirty="0" err="1"/>
              <a:t>untuk</a:t>
            </a:r>
            <a:r>
              <a:rPr lang="en-GB" sz="1000" dirty="0"/>
              <a:t> </a:t>
            </a:r>
            <a:r>
              <a:rPr lang="en-GB" sz="1000" dirty="0" err="1"/>
              <a:t>memproses</a:t>
            </a:r>
            <a:r>
              <a:rPr lang="en-GB" sz="1000" dirty="0"/>
              <a:t> </a:t>
            </a:r>
            <a:r>
              <a:rPr lang="en-GB" sz="1000" dirty="0" err="1"/>
              <a:t>alamat</a:t>
            </a:r>
            <a:r>
              <a:rPr lang="en-GB" sz="1000" dirty="0"/>
              <a:t> IP yang </a:t>
            </a:r>
            <a:r>
              <a:rPr lang="en-GB" sz="1000" dirty="0" err="1"/>
              <a:t>dikirim</a:t>
            </a:r>
            <a:r>
              <a:rPr lang="en-GB" sz="1000" dirty="0"/>
              <a:t> via web server</a:t>
            </a:r>
            <a:endParaRPr lang="id-ID" sz="1200" dirty="0"/>
          </a:p>
        </p:txBody>
      </p:sp>
      <p:cxnSp>
        <p:nvCxnSpPr>
          <p:cNvPr id="32" name="Konektor Panah Lurus 31">
            <a:extLst>
              <a:ext uri="{FF2B5EF4-FFF2-40B4-BE49-F238E27FC236}">
                <a16:creationId xmlns:a16="http://schemas.microsoft.com/office/drawing/2014/main" id="{01D00A4F-7CCE-428C-9E9F-5BC642866A1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59432" y="3436189"/>
            <a:ext cx="0" cy="5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52329C-0591-48A9-BDD9-3F8EC23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Langkah</a:t>
            </a:r>
            <a:r>
              <a:rPr lang="en-GB" sz="3200" dirty="0"/>
              <a:t> </a:t>
            </a:r>
            <a:r>
              <a:rPr lang="en-GB" sz="3200" dirty="0" err="1"/>
              <a:t>pengujian</a:t>
            </a:r>
            <a:endParaRPr lang="id-ID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5B1822F-C464-4D8E-BF8C-878740D4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01615" cy="4023360"/>
          </a:xfrm>
        </p:spPr>
        <p:txBody>
          <a:bodyPr>
            <a:normAutofit/>
          </a:bodyPr>
          <a:lstStyle/>
          <a:p>
            <a:r>
              <a:rPr lang="en-GB" sz="1400" dirty="0" err="1">
                <a:latin typeface="Monospace"/>
              </a:rPr>
              <a:t>Pengujian</a:t>
            </a:r>
            <a:r>
              <a:rPr lang="en-GB" sz="1800" dirty="0">
                <a:latin typeface="Monospace"/>
              </a:rPr>
              <a:t>:</a:t>
            </a:r>
          </a:p>
          <a:p>
            <a:pPr lvl="1"/>
            <a:r>
              <a:rPr lang="en-GB" sz="1200" dirty="0" err="1">
                <a:latin typeface="Monospace"/>
              </a:rPr>
              <a:t>Jalankan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aplikasi</a:t>
            </a:r>
            <a:r>
              <a:rPr lang="en-GB" sz="1200" dirty="0">
                <a:latin typeface="Monospace"/>
              </a:rPr>
              <a:t> controller simpleWebFilter.py</a:t>
            </a:r>
          </a:p>
          <a:p>
            <a:pPr marL="566928" lvl="3" indent="0">
              <a:buNone/>
            </a:pPr>
            <a:r>
              <a:rPr lang="en-GB" sz="1000" dirty="0">
                <a:highlight>
                  <a:srgbClr val="FFFF00"/>
                </a:highlight>
                <a:latin typeface="Monospace"/>
              </a:rPr>
              <a:t>Ryu-manager simpleWebFilter.py</a:t>
            </a:r>
            <a:endParaRPr lang="en-GB" sz="1200" dirty="0">
              <a:latin typeface="Monospace"/>
            </a:endParaRPr>
          </a:p>
          <a:p>
            <a:pPr lvl="1"/>
            <a:r>
              <a:rPr lang="en-GB" sz="1200" dirty="0" err="1">
                <a:latin typeface="Monospace"/>
              </a:rPr>
              <a:t>Jalankan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mininet</a:t>
            </a:r>
            <a:r>
              <a:rPr lang="en-GB" sz="1200" dirty="0">
                <a:latin typeface="Monospace"/>
              </a:rPr>
              <a:t>, </a:t>
            </a:r>
            <a:r>
              <a:rPr lang="en-GB" sz="1200" dirty="0" err="1">
                <a:latin typeface="Monospace"/>
              </a:rPr>
              <a:t>topologi</a:t>
            </a:r>
            <a:r>
              <a:rPr lang="en-GB" sz="1200" dirty="0">
                <a:latin typeface="Monospace"/>
              </a:rPr>
              <a:t>: simpleTopo.py</a:t>
            </a:r>
          </a:p>
          <a:p>
            <a:pPr marL="384048" lvl="2" indent="0">
              <a:buNone/>
            </a:pPr>
            <a:r>
              <a:rPr lang="en-GB" sz="800" dirty="0" err="1">
                <a:highlight>
                  <a:srgbClr val="FFFF00"/>
                </a:highlight>
                <a:latin typeface="Monospace"/>
              </a:rPr>
              <a:t>Sudo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python simpleTopo.py</a:t>
            </a:r>
          </a:p>
          <a:p>
            <a:pPr lvl="1"/>
            <a:r>
              <a:rPr lang="en-GB" sz="1200" dirty="0">
                <a:latin typeface="Monospace"/>
              </a:rPr>
              <a:t>H2 </a:t>
            </a:r>
            <a:r>
              <a:rPr lang="en-GB" sz="1200" dirty="0" err="1">
                <a:latin typeface="Monospace"/>
              </a:rPr>
              <a:t>menjalankan</a:t>
            </a:r>
            <a:r>
              <a:rPr lang="en-GB" sz="1200" dirty="0">
                <a:latin typeface="Monospace"/>
              </a:rPr>
              <a:t> program sniffer (</a:t>
            </a:r>
            <a:r>
              <a:rPr lang="en-GB" sz="1200" dirty="0" err="1">
                <a:latin typeface="Monospace"/>
              </a:rPr>
              <a:t>tcpdump</a:t>
            </a:r>
            <a:r>
              <a:rPr lang="en-GB" sz="1200" dirty="0">
                <a:latin typeface="Monospace"/>
              </a:rPr>
              <a:t>)</a:t>
            </a:r>
          </a:p>
          <a:p>
            <a:pPr marL="384048" lvl="2" indent="0">
              <a:buNone/>
            </a:pPr>
            <a:r>
              <a:rPr lang="en-GB" sz="800" dirty="0" err="1"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h2-eth0</a:t>
            </a:r>
          </a:p>
          <a:p>
            <a:pPr lvl="1"/>
            <a:r>
              <a:rPr lang="en-GB" sz="1200" dirty="0" err="1">
                <a:latin typeface="Monospace"/>
              </a:rPr>
              <a:t>Kirim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paket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tunggal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dari</a:t>
            </a:r>
            <a:r>
              <a:rPr lang="en-GB" sz="1200" dirty="0">
                <a:latin typeface="Monospace"/>
              </a:rPr>
              <a:t> H1 </a:t>
            </a:r>
            <a:r>
              <a:rPr lang="en-GB" sz="1200" dirty="0" err="1">
                <a:latin typeface="Monospace"/>
              </a:rPr>
              <a:t>ke</a:t>
            </a:r>
            <a:r>
              <a:rPr lang="en-GB" sz="1200" dirty="0">
                <a:latin typeface="Monospace"/>
              </a:rPr>
              <a:t> H2 </a:t>
            </a:r>
            <a:r>
              <a:rPr lang="en-GB" sz="1200" dirty="0" err="1">
                <a:latin typeface="Monospace"/>
              </a:rPr>
              <a:t>dengan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scapy</a:t>
            </a:r>
            <a:endParaRPr lang="en-GB" sz="1200" dirty="0">
              <a:latin typeface="Monospace"/>
            </a:endParaRPr>
          </a:p>
          <a:p>
            <a:pPr marL="384048" lvl="2" indent="0">
              <a:buNone/>
            </a:pPr>
            <a:r>
              <a:rPr lang="en-GB" sz="800" dirty="0">
                <a:highlight>
                  <a:srgbClr val="FFFF00"/>
                </a:highlight>
                <a:latin typeface="Monospace"/>
              </a:rPr>
              <a:t>Python scapyPktSender.py &lt;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ip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destination&gt; &lt;mac address destination&gt;</a:t>
            </a:r>
          </a:p>
          <a:p>
            <a:pPr lvl="1"/>
            <a:r>
              <a:rPr lang="en-GB" sz="1200" dirty="0" err="1">
                <a:latin typeface="Monospace"/>
              </a:rPr>
              <a:t>Tambahkan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alamat</a:t>
            </a:r>
            <a:r>
              <a:rPr lang="en-GB" sz="1200" dirty="0">
                <a:latin typeface="Monospace"/>
              </a:rPr>
              <a:t> IP yang </a:t>
            </a:r>
            <a:r>
              <a:rPr lang="en-GB" sz="1200" dirty="0" err="1">
                <a:latin typeface="Monospace"/>
              </a:rPr>
              <a:t>barusan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dicoba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ke</a:t>
            </a:r>
            <a:r>
              <a:rPr lang="en-GB" sz="1200" dirty="0">
                <a:latin typeface="Monospace"/>
              </a:rPr>
              <a:t> daftar </a:t>
            </a:r>
            <a:r>
              <a:rPr lang="en-GB" sz="1200" dirty="0" err="1">
                <a:latin typeface="Monospace"/>
              </a:rPr>
              <a:t>terblokir</a:t>
            </a:r>
            <a:r>
              <a:rPr lang="en-GB" sz="1200" dirty="0">
                <a:latin typeface="Monospace"/>
              </a:rPr>
              <a:t> via web browser</a:t>
            </a:r>
          </a:p>
          <a:p>
            <a:pPr marL="384048" lvl="2" indent="0">
              <a:buNone/>
            </a:pPr>
            <a:r>
              <a:rPr lang="en-GB" sz="800" dirty="0">
                <a:highlight>
                  <a:srgbClr val="FFFF00"/>
                </a:highlight>
                <a:latin typeface="Monospace"/>
              </a:rPr>
              <a:t>127.0.0.1:5000/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add?ip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=&lt;</a:t>
            </a:r>
            <a:r>
              <a:rPr lang="en-GB" sz="800" dirty="0" err="1">
                <a:highlight>
                  <a:srgbClr val="FFFF00"/>
                </a:highlight>
                <a:latin typeface="Monospace"/>
              </a:rPr>
              <a:t>ip</a:t>
            </a:r>
            <a:r>
              <a:rPr lang="en-GB" sz="800" dirty="0">
                <a:highlight>
                  <a:srgbClr val="FFFF00"/>
                </a:highlight>
                <a:latin typeface="Monospace"/>
              </a:rPr>
              <a:t> destination&gt; </a:t>
            </a:r>
          </a:p>
          <a:p>
            <a:pPr lvl="1"/>
            <a:r>
              <a:rPr lang="en-GB" sz="1200" dirty="0" err="1">
                <a:latin typeface="Monospace"/>
              </a:rPr>
              <a:t>Kirim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ulang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paket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dari</a:t>
            </a:r>
            <a:r>
              <a:rPr lang="en-GB" sz="1200" dirty="0">
                <a:latin typeface="Monospace"/>
              </a:rPr>
              <a:t> H1 </a:t>
            </a:r>
            <a:r>
              <a:rPr lang="en-GB" sz="1200" dirty="0" err="1">
                <a:latin typeface="Monospace"/>
              </a:rPr>
              <a:t>dengan</a:t>
            </a:r>
            <a:r>
              <a:rPr lang="en-GB" sz="1200" dirty="0">
                <a:latin typeface="Monospace"/>
              </a:rPr>
              <a:t> </a:t>
            </a:r>
            <a:r>
              <a:rPr lang="en-GB" sz="1200" dirty="0" err="1">
                <a:latin typeface="Monospace"/>
              </a:rPr>
              <a:t>alamat</a:t>
            </a:r>
            <a:r>
              <a:rPr lang="en-GB" sz="1200" dirty="0">
                <a:latin typeface="Monospace"/>
              </a:rPr>
              <a:t> IP dan mac address yang </a:t>
            </a:r>
            <a:r>
              <a:rPr lang="en-GB" sz="1200" dirty="0" err="1">
                <a:latin typeface="Monospace"/>
              </a:rPr>
              <a:t>sama</a:t>
            </a:r>
            <a:endParaRPr lang="en-GB" sz="1200" dirty="0">
              <a:latin typeface="Monospace"/>
            </a:endParaRP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B0861C6-A6E1-41DA-98ED-2DE62F2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2" name="Kotak Teks 46">
            <a:extLst>
              <a:ext uri="{FF2B5EF4-FFF2-40B4-BE49-F238E27FC236}">
                <a16:creationId xmlns:a16="http://schemas.microsoft.com/office/drawing/2014/main" id="{7DEBA89C-F9DF-47CB-8F75-FF4C590C909A}"/>
              </a:ext>
            </a:extLst>
          </p:cNvPr>
          <p:cNvSpPr txBox="1"/>
          <p:nvPr/>
        </p:nvSpPr>
        <p:spPr>
          <a:xfrm>
            <a:off x="7768638" y="328642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33" name="Kotak Teks 46">
            <a:extLst>
              <a:ext uri="{FF2B5EF4-FFF2-40B4-BE49-F238E27FC236}">
                <a16:creationId xmlns:a16="http://schemas.microsoft.com/office/drawing/2014/main" id="{DAE9705E-3C33-4141-B2F5-48DBE782EFC4}"/>
              </a:ext>
            </a:extLst>
          </p:cNvPr>
          <p:cNvSpPr txBox="1"/>
          <p:nvPr/>
        </p:nvSpPr>
        <p:spPr>
          <a:xfrm>
            <a:off x="5541363" y="3799037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5FEC67-D3E9-4115-83A7-410D3405D747}"/>
              </a:ext>
            </a:extLst>
          </p:cNvPr>
          <p:cNvSpPr/>
          <p:nvPr/>
        </p:nvSpPr>
        <p:spPr>
          <a:xfrm>
            <a:off x="5609719" y="3415473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18" name="Konektor Lurus 24">
            <a:extLst>
              <a:ext uri="{FF2B5EF4-FFF2-40B4-BE49-F238E27FC236}">
                <a16:creationId xmlns:a16="http://schemas.microsoft.com/office/drawing/2014/main" id="{BF01FB19-9948-4AF8-ABAE-D597ED55C609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>
            <a:off x="6054777" y="3622514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8A3ABAB-E3BA-4C53-B49B-1E4224E6FCFB}"/>
              </a:ext>
            </a:extLst>
          </p:cNvPr>
          <p:cNvSpPr/>
          <p:nvPr/>
        </p:nvSpPr>
        <p:spPr>
          <a:xfrm>
            <a:off x="6499835" y="2855600"/>
            <a:ext cx="445058" cy="42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832EA5-D57B-4294-9C6A-F4BB9E144ABF}"/>
              </a:ext>
            </a:extLst>
          </p:cNvPr>
          <p:cNvSpPr/>
          <p:nvPr/>
        </p:nvSpPr>
        <p:spPr>
          <a:xfrm>
            <a:off x="6499835" y="3457836"/>
            <a:ext cx="445058" cy="32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25" name="Konektor Lurus 24">
            <a:extLst>
              <a:ext uri="{FF2B5EF4-FFF2-40B4-BE49-F238E27FC236}">
                <a16:creationId xmlns:a16="http://schemas.microsoft.com/office/drawing/2014/main" id="{0282A34A-47E0-496D-BBFE-3182901DA46B}"/>
              </a:ext>
            </a:extLst>
          </p:cNvPr>
          <p:cNvCxnSpPr>
            <a:cxnSpLocks/>
            <a:stCxn id="24" idx="0"/>
            <a:endCxn id="19" idx="4"/>
          </p:cNvCxnSpPr>
          <p:nvPr/>
        </p:nvCxnSpPr>
        <p:spPr>
          <a:xfrm flipV="1">
            <a:off x="6722364" y="3276739"/>
            <a:ext cx="0" cy="181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wan 33">
            <a:extLst>
              <a:ext uri="{FF2B5EF4-FFF2-40B4-BE49-F238E27FC236}">
                <a16:creationId xmlns:a16="http://schemas.microsoft.com/office/drawing/2014/main" id="{2633AF14-CD1D-4882-8709-BC89FB6B6FDA}"/>
              </a:ext>
            </a:extLst>
          </p:cNvPr>
          <p:cNvSpPr/>
          <p:nvPr/>
        </p:nvSpPr>
        <p:spPr>
          <a:xfrm>
            <a:off x="7251350" y="2788904"/>
            <a:ext cx="1069691" cy="554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Internet</a:t>
            </a:r>
          </a:p>
          <a:p>
            <a:pPr algn="ctr"/>
            <a:r>
              <a:rPr lang="en-GB" sz="1100" dirty="0"/>
              <a:t>(H2)</a:t>
            </a:r>
            <a:endParaRPr lang="id-ID" sz="1100" dirty="0"/>
          </a:p>
        </p:txBody>
      </p:sp>
      <p:cxnSp>
        <p:nvCxnSpPr>
          <p:cNvPr id="35" name="Konektor: Siku 34">
            <a:extLst>
              <a:ext uri="{FF2B5EF4-FFF2-40B4-BE49-F238E27FC236}">
                <a16:creationId xmlns:a16="http://schemas.microsoft.com/office/drawing/2014/main" id="{79FC738F-CC16-438B-B19B-68695EE83530}"/>
              </a:ext>
            </a:extLst>
          </p:cNvPr>
          <p:cNvCxnSpPr>
            <a:cxnSpLocks/>
            <a:stCxn id="24" idx="6"/>
            <a:endCxn id="34" idx="1"/>
          </p:cNvCxnSpPr>
          <p:nvPr/>
        </p:nvCxnSpPr>
        <p:spPr>
          <a:xfrm flipV="1">
            <a:off x="6944893" y="3342844"/>
            <a:ext cx="841303" cy="279670"/>
          </a:xfrm>
          <a:prstGeom prst="bent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nektor: Siku 35">
            <a:extLst>
              <a:ext uri="{FF2B5EF4-FFF2-40B4-BE49-F238E27FC236}">
                <a16:creationId xmlns:a16="http://schemas.microsoft.com/office/drawing/2014/main" id="{62EFE4E0-D389-46CF-8FA0-DAEA715FFB1A}"/>
              </a:ext>
            </a:extLst>
          </p:cNvPr>
          <p:cNvCxnSpPr>
            <a:cxnSpLocks/>
          </p:cNvCxnSpPr>
          <p:nvPr/>
        </p:nvCxnSpPr>
        <p:spPr>
          <a:xfrm flipV="1">
            <a:off x="7268617" y="2904531"/>
            <a:ext cx="433651" cy="193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 36">
            <a:extLst>
              <a:ext uri="{FF2B5EF4-FFF2-40B4-BE49-F238E27FC236}">
                <a16:creationId xmlns:a16="http://schemas.microsoft.com/office/drawing/2014/main" id="{CC4E2B78-C1AC-470A-B85C-D4806826E2F3}"/>
              </a:ext>
            </a:extLst>
          </p:cNvPr>
          <p:cNvGrpSpPr/>
          <p:nvPr/>
        </p:nvGrpSpPr>
        <p:grpSpPr>
          <a:xfrm>
            <a:off x="5676088" y="2041522"/>
            <a:ext cx="2092549" cy="814074"/>
            <a:chOff x="5968834" y="3962412"/>
            <a:chExt cx="2092549" cy="814074"/>
          </a:xfrm>
        </p:grpSpPr>
        <p:sp>
          <p:nvSpPr>
            <p:cNvPr id="38" name="Panah: Pentagon 37">
              <a:extLst>
                <a:ext uri="{FF2B5EF4-FFF2-40B4-BE49-F238E27FC236}">
                  <a16:creationId xmlns:a16="http://schemas.microsoft.com/office/drawing/2014/main" id="{4B914F98-C479-44B0-A185-93CEB701C180}"/>
                </a:ext>
              </a:extLst>
            </p:cNvPr>
            <p:cNvSpPr/>
            <p:nvPr/>
          </p:nvSpPr>
          <p:spPr>
            <a:xfrm rot="5400000">
              <a:off x="6608072" y="3323174"/>
              <a:ext cx="814074" cy="2092549"/>
            </a:xfrm>
            <a:prstGeom prst="homePlate">
              <a:avLst>
                <a:gd name="adj" fmla="val 30886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Persegi: Sudut Lengkung 38">
              <a:extLst>
                <a:ext uri="{FF2B5EF4-FFF2-40B4-BE49-F238E27FC236}">
                  <a16:creationId xmlns:a16="http://schemas.microsoft.com/office/drawing/2014/main" id="{714F0FCD-31ED-4BB2-A2E8-423DE6477024}"/>
                </a:ext>
              </a:extLst>
            </p:cNvPr>
            <p:cNvSpPr/>
            <p:nvPr/>
          </p:nvSpPr>
          <p:spPr>
            <a:xfrm>
              <a:off x="7304010" y="4093596"/>
              <a:ext cx="705864" cy="3618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Firewall App.</a:t>
              </a:r>
              <a:endParaRPr lang="id-ID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Persegi: Sudut Lengkung 39">
              <a:extLst>
                <a:ext uri="{FF2B5EF4-FFF2-40B4-BE49-F238E27FC236}">
                  <a16:creationId xmlns:a16="http://schemas.microsoft.com/office/drawing/2014/main" id="{FA3E7E6F-FEE1-4B1A-8E6A-D5CDEE8E2409}"/>
                </a:ext>
              </a:extLst>
            </p:cNvPr>
            <p:cNvSpPr/>
            <p:nvPr/>
          </p:nvSpPr>
          <p:spPr>
            <a:xfrm>
              <a:off x="6060962" y="4093596"/>
              <a:ext cx="705864" cy="3618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Web server</a:t>
              </a:r>
              <a:endParaRPr lang="id-ID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Konektor Panah Lurus 40">
              <a:extLst>
                <a:ext uri="{FF2B5EF4-FFF2-40B4-BE49-F238E27FC236}">
                  <a16:creationId xmlns:a16="http://schemas.microsoft.com/office/drawing/2014/main" id="{731D9E73-F85E-43D2-91CC-EB6C2D9D30C9}"/>
                </a:ext>
              </a:extLst>
            </p:cNvPr>
            <p:cNvCxnSpPr>
              <a:stCxn id="40" idx="3"/>
              <a:endCxn id="39" idx="1"/>
            </p:cNvCxnSpPr>
            <p:nvPr/>
          </p:nvCxnSpPr>
          <p:spPr>
            <a:xfrm>
              <a:off x="6766826" y="4274540"/>
              <a:ext cx="537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Kotak Teks 46">
              <a:extLst>
                <a:ext uri="{FF2B5EF4-FFF2-40B4-BE49-F238E27FC236}">
                  <a16:creationId xmlns:a16="http://schemas.microsoft.com/office/drawing/2014/main" id="{85425C09-9449-431E-8926-F010331618E0}"/>
                </a:ext>
              </a:extLst>
            </p:cNvPr>
            <p:cNvSpPr txBox="1"/>
            <p:nvPr/>
          </p:nvSpPr>
          <p:spPr>
            <a:xfrm>
              <a:off x="6724204" y="4028319"/>
              <a:ext cx="60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Update</a:t>
              </a:r>
              <a:endParaRPr lang="id-ID" sz="1200" dirty="0"/>
            </a:p>
          </p:txBody>
        </p:sp>
      </p:grpSp>
      <p:sp>
        <p:nvSpPr>
          <p:cNvPr id="43" name="Kotak Teks 46">
            <a:extLst>
              <a:ext uri="{FF2B5EF4-FFF2-40B4-BE49-F238E27FC236}">
                <a16:creationId xmlns:a16="http://schemas.microsoft.com/office/drawing/2014/main" id="{4BF8562F-70DC-4566-BA0E-B0D7257D936B}"/>
              </a:ext>
            </a:extLst>
          </p:cNvPr>
          <p:cNvSpPr txBox="1"/>
          <p:nvPr/>
        </p:nvSpPr>
        <p:spPr>
          <a:xfrm>
            <a:off x="4916376" y="2230539"/>
            <a:ext cx="5371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Admin</a:t>
            </a:r>
            <a:endParaRPr lang="id-ID" sz="1200" dirty="0"/>
          </a:p>
        </p:txBody>
      </p:sp>
      <p:cxnSp>
        <p:nvCxnSpPr>
          <p:cNvPr id="44" name="Konektor Panah Lurus 43">
            <a:extLst>
              <a:ext uri="{FF2B5EF4-FFF2-40B4-BE49-F238E27FC236}">
                <a16:creationId xmlns:a16="http://schemas.microsoft.com/office/drawing/2014/main" id="{6B8186C0-F5E1-4B84-A83A-2549B17BD438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5453560" y="2353650"/>
            <a:ext cx="31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15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4350</TotalTime>
  <Words>737</Words>
  <Application>Microsoft Office PowerPoint</Application>
  <PresentationFormat>Tampilan Layar (4:3)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Monospace</vt:lpstr>
      <vt:lpstr>Times New Roman</vt:lpstr>
      <vt:lpstr>Retrospektif</vt:lpstr>
      <vt:lpstr> Workshop OpenFlow 3. Packet filtering (Firewall + Web Interface)</vt:lpstr>
      <vt:lpstr>Daftar Materi</vt:lpstr>
      <vt:lpstr>Packet filtering (Firewall)</vt:lpstr>
      <vt:lpstr>Studi kasus 1 – Firewall dengan bloom filter</vt:lpstr>
      <vt:lpstr>Source code</vt:lpstr>
      <vt:lpstr>Langkah pengujian</vt:lpstr>
      <vt:lpstr>Studi kasus 2 – Web interface dengan flask</vt:lpstr>
      <vt:lpstr>Source code</vt:lpstr>
      <vt:lpstr>Langkah pengujian</vt:lpstr>
      <vt:lpstr>Latihan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OpenFlow</dc:title>
  <dc:creator>tn246</dc:creator>
  <cp:lastModifiedBy>tn246 </cp:lastModifiedBy>
  <cp:revision>162</cp:revision>
  <dcterms:created xsi:type="dcterms:W3CDTF">2018-10-24T08:34:04Z</dcterms:created>
  <dcterms:modified xsi:type="dcterms:W3CDTF">2018-12-14T07:18:49Z</dcterms:modified>
</cp:coreProperties>
</file>