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5" r:id="rId1"/>
  </p:sldMasterIdLst>
  <p:notesMasterIdLst>
    <p:notesMasterId r:id="rId14"/>
  </p:notesMasterIdLst>
  <p:sldIdLst>
    <p:sldId id="256" r:id="rId2"/>
    <p:sldId id="273" r:id="rId3"/>
    <p:sldId id="283" r:id="rId4"/>
    <p:sldId id="292" r:id="rId5"/>
    <p:sldId id="294" r:id="rId6"/>
    <p:sldId id="293" r:id="rId7"/>
    <p:sldId id="296" r:id="rId8"/>
    <p:sldId id="295" r:id="rId9"/>
    <p:sldId id="297" r:id="rId10"/>
    <p:sldId id="299" r:id="rId11"/>
    <p:sldId id="30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Gaya Medium 4 - Aks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3DEB1-C1BB-44F9-8FA6-70BE1063684F}" type="datetimeFigureOut">
              <a:rPr lang="id-ID" smtClean="0"/>
              <a:t>14/12/2018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0D005-38B8-4E09-B629-55346978CD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6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D219-BB45-4FAC-A162-F7FB47AB1982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5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A0F8-01DE-40DC-9EB3-DED5BA6B7AC1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5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5F2-4667-41E7-AD5B-0BE70139BB30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020A-38E4-4EA8-B71F-ECD378D9AC8C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5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3522-430F-4A62-A3BC-05901ABE3C7A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6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1AE-0A39-4AAB-A2B9-BFADE5DE9963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1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A33E-C220-4996-87E6-6EDD0B15AB49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2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979-877C-4B45-A531-54393D5AD052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3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A303-1C2A-4027-93C9-4D9FD138976D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11DD79E-E904-44CF-B410-8D71176E317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3074-A435-4780-934B-00EC0D3424E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2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6C2738-3438-43FF-898E-156C596762E1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A12B39-05E4-4BBB-8863-F3486EB91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2400"/>
              </a:spcAft>
            </a:pP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OpenFlow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Stateful forwarding</a:t>
            </a:r>
            <a:endParaRPr lang="id-ID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295CC2F-447A-48C9-8CE6-220FB827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 fontScale="92500" lnSpcReduction="10000"/>
          </a:bodyPr>
          <a:lstStyle/>
          <a:p>
            <a:endParaRPr lang="en-GB" sz="1800" cap="none" spc="0" dirty="0"/>
          </a:p>
          <a:p>
            <a:endParaRPr lang="en-GB" sz="1800" cap="none" spc="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Akbari Indra Basuki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 </a:t>
            </a:r>
            <a:r>
              <a:rPr lang="en-GB" sz="130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LIPI</a:t>
            </a:r>
            <a:endParaRPr lang="id-ID" sz="1300" cap="none" spc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63B755-3C6E-439C-8E54-FE719F13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4034"/>
          </a:xfrm>
        </p:spPr>
        <p:txBody>
          <a:bodyPr>
            <a:normAutofit/>
          </a:bodyPr>
          <a:lstStyle/>
          <a:p>
            <a:r>
              <a:rPr lang="en-GB" sz="3200" b="1" dirty="0"/>
              <a:t>Source code</a:t>
            </a:r>
            <a:endParaRPr lang="id-ID" sz="3200" b="1" dirty="0"/>
          </a:p>
        </p:txBody>
      </p:sp>
      <p:pic>
        <p:nvPicPr>
          <p:cNvPr id="16" name="Gambar 15">
            <a:extLst>
              <a:ext uri="{FF2B5EF4-FFF2-40B4-BE49-F238E27FC236}">
                <a16:creationId xmlns:a16="http://schemas.microsoft.com/office/drawing/2014/main" id="{C72DE7A6-A115-4F4F-A45E-7239191C6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2" t="9447" r="7469" b="15212"/>
          <a:stretch/>
        </p:blipFill>
        <p:spPr>
          <a:xfrm>
            <a:off x="816846" y="1477997"/>
            <a:ext cx="7865600" cy="3875238"/>
          </a:xfrm>
          <a:prstGeom prst="rect">
            <a:avLst/>
          </a:prstGeom>
        </p:spPr>
      </p:pic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56B804-8DE6-40DB-84BF-C2866010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Persegi: Sudut Lengkung 5">
            <a:extLst>
              <a:ext uri="{FF2B5EF4-FFF2-40B4-BE49-F238E27FC236}">
                <a16:creationId xmlns:a16="http://schemas.microsoft.com/office/drawing/2014/main" id="{D7AA503E-46F7-452D-9AB3-93A1B38C5199}"/>
              </a:ext>
            </a:extLst>
          </p:cNvPr>
          <p:cNvSpPr/>
          <p:nvPr/>
        </p:nvSpPr>
        <p:spPr>
          <a:xfrm>
            <a:off x="4049625" y="2105339"/>
            <a:ext cx="1038221" cy="2462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: Sudut Lengkung 6">
            <a:extLst>
              <a:ext uri="{FF2B5EF4-FFF2-40B4-BE49-F238E27FC236}">
                <a16:creationId xmlns:a16="http://schemas.microsoft.com/office/drawing/2014/main" id="{23E21164-DAEC-447B-8449-3D2F44E9353E}"/>
              </a:ext>
            </a:extLst>
          </p:cNvPr>
          <p:cNvSpPr/>
          <p:nvPr/>
        </p:nvSpPr>
        <p:spPr>
          <a:xfrm>
            <a:off x="2722842" y="2499802"/>
            <a:ext cx="2651625" cy="26734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: Sudut Lengkung 7">
            <a:extLst>
              <a:ext uri="{FF2B5EF4-FFF2-40B4-BE49-F238E27FC236}">
                <a16:creationId xmlns:a16="http://schemas.microsoft.com/office/drawing/2014/main" id="{30569410-CAF2-4736-9A23-743213BFD58C}"/>
              </a:ext>
            </a:extLst>
          </p:cNvPr>
          <p:cNvSpPr/>
          <p:nvPr/>
        </p:nvSpPr>
        <p:spPr>
          <a:xfrm>
            <a:off x="1518082" y="3889521"/>
            <a:ext cx="3812936" cy="13206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: Sudut Lengkung 9">
            <a:extLst>
              <a:ext uri="{FF2B5EF4-FFF2-40B4-BE49-F238E27FC236}">
                <a16:creationId xmlns:a16="http://schemas.microsoft.com/office/drawing/2014/main" id="{69E20928-B8DD-48AB-91D3-06647CC5BFD5}"/>
              </a:ext>
            </a:extLst>
          </p:cNvPr>
          <p:cNvSpPr/>
          <p:nvPr/>
        </p:nvSpPr>
        <p:spPr>
          <a:xfrm>
            <a:off x="1160432" y="4936758"/>
            <a:ext cx="3897999" cy="44324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Kotak Teks 46">
            <a:extLst>
              <a:ext uri="{FF2B5EF4-FFF2-40B4-BE49-F238E27FC236}">
                <a16:creationId xmlns:a16="http://schemas.microsoft.com/office/drawing/2014/main" id="{D6C0F423-38EB-47E9-ABDD-FAB01D3C348F}"/>
              </a:ext>
            </a:extLst>
          </p:cNvPr>
          <p:cNvSpPr txBox="1"/>
          <p:nvPr/>
        </p:nvSpPr>
        <p:spPr>
          <a:xfrm>
            <a:off x="5094376" y="2115901"/>
            <a:ext cx="272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Stateful operation </a:t>
            </a:r>
            <a:r>
              <a:rPr lang="en-GB" sz="1000" dirty="0" err="1"/>
              <a:t>hanya</a:t>
            </a:r>
            <a:r>
              <a:rPr lang="en-GB" sz="1000" dirty="0"/>
              <a:t> </a:t>
            </a:r>
            <a:r>
              <a:rPr lang="en-GB" sz="1000" dirty="0" err="1"/>
              <a:t>berlaku</a:t>
            </a:r>
            <a:r>
              <a:rPr lang="en-GB" sz="1000" dirty="0"/>
              <a:t> di flow table 0</a:t>
            </a:r>
            <a:endParaRPr lang="id-ID" sz="1200" dirty="0"/>
          </a:p>
        </p:txBody>
      </p:sp>
      <p:sp>
        <p:nvSpPr>
          <p:cNvPr id="13" name="Kotak Teks 46">
            <a:extLst>
              <a:ext uri="{FF2B5EF4-FFF2-40B4-BE49-F238E27FC236}">
                <a16:creationId xmlns:a16="http://schemas.microsoft.com/office/drawing/2014/main" id="{D5CDBE8D-4389-4513-A191-6BC8381A538A}"/>
              </a:ext>
            </a:extLst>
          </p:cNvPr>
          <p:cNvSpPr txBox="1"/>
          <p:nvPr/>
        </p:nvSpPr>
        <p:spPr>
          <a:xfrm>
            <a:off x="5372289" y="2498025"/>
            <a:ext cx="272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Key lookup = IPV4_SRC(IPv4 source address)</a:t>
            </a:r>
            <a:endParaRPr lang="id-ID" sz="1200" dirty="0"/>
          </a:p>
        </p:txBody>
      </p:sp>
      <p:sp>
        <p:nvSpPr>
          <p:cNvPr id="14" name="Kotak Teks 46">
            <a:extLst>
              <a:ext uri="{FF2B5EF4-FFF2-40B4-BE49-F238E27FC236}">
                <a16:creationId xmlns:a16="http://schemas.microsoft.com/office/drawing/2014/main" id="{C0BFA9DD-D9DC-4A80-A7E0-07CFF526938D}"/>
              </a:ext>
            </a:extLst>
          </p:cNvPr>
          <p:cNvSpPr txBox="1"/>
          <p:nvPr/>
        </p:nvSpPr>
        <p:spPr>
          <a:xfrm>
            <a:off x="5320133" y="3885953"/>
            <a:ext cx="272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Paket</a:t>
            </a:r>
            <a:r>
              <a:rPr lang="en-GB" sz="1000" dirty="0"/>
              <a:t> </a:t>
            </a:r>
            <a:r>
              <a:rPr lang="en-GB" sz="1000" dirty="0" err="1"/>
              <a:t>pentrigger</a:t>
            </a:r>
            <a:r>
              <a:rPr lang="en-GB" sz="1000" dirty="0"/>
              <a:t>: UDP, (match: port </a:t>
            </a:r>
            <a:r>
              <a:rPr lang="en-GB" sz="1000" dirty="0" err="1"/>
              <a:t>tujuan</a:t>
            </a:r>
            <a:r>
              <a:rPr lang="en-GB" sz="1000" dirty="0"/>
              <a:t>)</a:t>
            </a:r>
            <a:endParaRPr lang="id-ID" sz="1200" dirty="0"/>
          </a:p>
        </p:txBody>
      </p:sp>
      <p:sp>
        <p:nvSpPr>
          <p:cNvPr id="25" name="Persegi: Sudut Lengkung 24">
            <a:extLst>
              <a:ext uri="{FF2B5EF4-FFF2-40B4-BE49-F238E27FC236}">
                <a16:creationId xmlns:a16="http://schemas.microsoft.com/office/drawing/2014/main" id="{68AC6367-1A1C-4922-89DF-546808237F0D}"/>
              </a:ext>
            </a:extLst>
          </p:cNvPr>
          <p:cNvSpPr/>
          <p:nvPr/>
        </p:nvSpPr>
        <p:spPr>
          <a:xfrm>
            <a:off x="1518082" y="4078943"/>
            <a:ext cx="3854207" cy="858203"/>
          </a:xfrm>
          <a:prstGeom prst="roundRect">
            <a:avLst>
              <a:gd name="adj" fmla="val 6323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Persegi: Sudut Lengkung 26">
            <a:extLst>
              <a:ext uri="{FF2B5EF4-FFF2-40B4-BE49-F238E27FC236}">
                <a16:creationId xmlns:a16="http://schemas.microsoft.com/office/drawing/2014/main" id="{8B4E541E-3B62-4D6D-9D4C-5F722C1317FF}"/>
              </a:ext>
            </a:extLst>
          </p:cNvPr>
          <p:cNvSpPr/>
          <p:nvPr/>
        </p:nvSpPr>
        <p:spPr>
          <a:xfrm>
            <a:off x="2722842" y="2962239"/>
            <a:ext cx="2651625" cy="26734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Kotak Teks 46">
            <a:extLst>
              <a:ext uri="{FF2B5EF4-FFF2-40B4-BE49-F238E27FC236}">
                <a16:creationId xmlns:a16="http://schemas.microsoft.com/office/drawing/2014/main" id="{3CF0370F-C3CB-4736-AFE8-4459BFCFA43F}"/>
              </a:ext>
            </a:extLst>
          </p:cNvPr>
          <p:cNvSpPr txBox="1"/>
          <p:nvPr/>
        </p:nvSpPr>
        <p:spPr>
          <a:xfrm>
            <a:off x="5372289" y="2960462"/>
            <a:ext cx="272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Key update = IPV4_SRC(IPv4 source address)</a:t>
            </a:r>
            <a:endParaRPr lang="id-ID" sz="1200" dirty="0"/>
          </a:p>
        </p:txBody>
      </p:sp>
      <p:pic>
        <p:nvPicPr>
          <p:cNvPr id="20" name="Gambar 19">
            <a:extLst>
              <a:ext uri="{FF2B5EF4-FFF2-40B4-BE49-F238E27FC236}">
                <a16:creationId xmlns:a16="http://schemas.microsoft.com/office/drawing/2014/main" id="{60D6E661-E781-433C-9CE9-D9A095E52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9" t="26829" r="69416" b="65749"/>
          <a:stretch/>
        </p:blipFill>
        <p:spPr>
          <a:xfrm>
            <a:off x="5087846" y="977549"/>
            <a:ext cx="2474725" cy="381741"/>
          </a:xfrm>
          <a:prstGeom prst="rect">
            <a:avLst/>
          </a:prstGeom>
        </p:spPr>
      </p:pic>
      <p:sp>
        <p:nvSpPr>
          <p:cNvPr id="26" name="Persegi: Sudut Lengkung 25">
            <a:extLst>
              <a:ext uri="{FF2B5EF4-FFF2-40B4-BE49-F238E27FC236}">
                <a16:creationId xmlns:a16="http://schemas.microsoft.com/office/drawing/2014/main" id="{73270685-59A5-4F81-9D9C-D7DF4DAD949E}"/>
              </a:ext>
            </a:extLst>
          </p:cNvPr>
          <p:cNvSpPr/>
          <p:nvPr/>
        </p:nvSpPr>
        <p:spPr>
          <a:xfrm>
            <a:off x="5058432" y="974082"/>
            <a:ext cx="1670842" cy="40282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Kotak Teks 46">
            <a:extLst>
              <a:ext uri="{FF2B5EF4-FFF2-40B4-BE49-F238E27FC236}">
                <a16:creationId xmlns:a16="http://schemas.microsoft.com/office/drawing/2014/main" id="{4F0F88CA-EC66-407B-8E9A-2F9783652419}"/>
              </a:ext>
            </a:extLst>
          </p:cNvPr>
          <p:cNvSpPr txBox="1"/>
          <p:nvPr/>
        </p:nvSpPr>
        <p:spPr>
          <a:xfrm>
            <a:off x="6758688" y="980486"/>
            <a:ext cx="1650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Daftar </a:t>
            </a:r>
            <a:r>
              <a:rPr lang="en-GB" sz="1000" dirty="0" err="1"/>
              <a:t>urutan</a:t>
            </a:r>
            <a:r>
              <a:rPr lang="en-GB" sz="1000" dirty="0"/>
              <a:t> port </a:t>
            </a:r>
            <a:r>
              <a:rPr lang="en-GB" sz="1000" dirty="0" err="1"/>
              <a:t>tujuan</a:t>
            </a:r>
            <a:r>
              <a:rPr lang="en-GB" sz="1000" dirty="0"/>
              <a:t> yang </a:t>
            </a:r>
            <a:r>
              <a:rPr lang="en-GB" sz="1000" dirty="0" err="1"/>
              <a:t>benar</a:t>
            </a:r>
            <a:endParaRPr lang="id-ID" sz="1200" dirty="0"/>
          </a:p>
        </p:txBody>
      </p:sp>
      <p:sp>
        <p:nvSpPr>
          <p:cNvPr id="31" name="Kotak Teks 46">
            <a:extLst>
              <a:ext uri="{FF2B5EF4-FFF2-40B4-BE49-F238E27FC236}">
                <a16:creationId xmlns:a16="http://schemas.microsoft.com/office/drawing/2014/main" id="{C19DC741-3732-451C-8FF8-2AA583C5828E}"/>
              </a:ext>
            </a:extLst>
          </p:cNvPr>
          <p:cNvSpPr txBox="1"/>
          <p:nvPr/>
        </p:nvSpPr>
        <p:spPr>
          <a:xfrm>
            <a:off x="5346211" y="4325164"/>
            <a:ext cx="272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Implementasi</a:t>
            </a:r>
            <a:r>
              <a:rPr lang="en-GB" sz="1000" dirty="0"/>
              <a:t> port knocking</a:t>
            </a:r>
            <a:endParaRPr lang="id-ID" sz="1200" dirty="0"/>
          </a:p>
        </p:txBody>
      </p:sp>
      <p:sp>
        <p:nvSpPr>
          <p:cNvPr id="33" name="Kotak Teks 46">
            <a:extLst>
              <a:ext uri="{FF2B5EF4-FFF2-40B4-BE49-F238E27FC236}">
                <a16:creationId xmlns:a16="http://schemas.microsoft.com/office/drawing/2014/main" id="{F0B08A91-DE57-49A5-83EB-0EE53209362C}"/>
              </a:ext>
            </a:extLst>
          </p:cNvPr>
          <p:cNvSpPr txBox="1"/>
          <p:nvPr/>
        </p:nvSpPr>
        <p:spPr>
          <a:xfrm>
            <a:off x="5084647" y="5024679"/>
            <a:ext cx="3467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Default flow rule: reset </a:t>
            </a:r>
            <a:r>
              <a:rPr lang="en-GB" sz="1000" dirty="0" err="1"/>
              <a:t>nilai</a:t>
            </a:r>
            <a:r>
              <a:rPr lang="en-GB" sz="1000" dirty="0"/>
              <a:t> state </a:t>
            </a:r>
            <a:r>
              <a:rPr lang="en-GB" sz="1000" dirty="0" err="1"/>
              <a:t>jika</a:t>
            </a:r>
            <a:r>
              <a:rPr lang="en-GB" sz="1000" dirty="0"/>
              <a:t> </a:t>
            </a:r>
            <a:r>
              <a:rPr lang="en-GB" sz="1000" dirty="0" err="1"/>
              <a:t>tidak</a:t>
            </a:r>
            <a:r>
              <a:rPr lang="en-GB" sz="1000" dirty="0"/>
              <a:t> </a:t>
            </a:r>
            <a:r>
              <a:rPr lang="en-GB" sz="1000" dirty="0" err="1"/>
              <a:t>paket</a:t>
            </a:r>
            <a:r>
              <a:rPr lang="en-GB" sz="1000" dirty="0"/>
              <a:t> yang </a:t>
            </a:r>
            <a:r>
              <a:rPr lang="en-GB" sz="1000" dirty="0" err="1"/>
              <a:t>dikirim</a:t>
            </a:r>
            <a:r>
              <a:rPr lang="en-GB" sz="1000" dirty="0"/>
              <a:t> </a:t>
            </a:r>
            <a:r>
              <a:rPr lang="en-GB" sz="1000" dirty="0" err="1"/>
              <a:t>tidak</a:t>
            </a:r>
            <a:r>
              <a:rPr lang="en-GB" sz="1000" dirty="0"/>
              <a:t> match </a:t>
            </a:r>
            <a:r>
              <a:rPr lang="en-GB" sz="1000" dirty="0" err="1"/>
              <a:t>dengan</a:t>
            </a:r>
            <a:r>
              <a:rPr lang="en-GB" sz="1000" dirty="0"/>
              <a:t> </a:t>
            </a:r>
            <a:r>
              <a:rPr lang="en-GB" sz="1000" dirty="0" err="1"/>
              <a:t>aturan</a:t>
            </a:r>
            <a:r>
              <a:rPr lang="en-GB" sz="1000" dirty="0"/>
              <a:t> port knocking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8507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F0946BA-200A-4ECE-A5CF-C51B2AAB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err="1"/>
              <a:t>Langkah</a:t>
            </a:r>
            <a:r>
              <a:rPr lang="en-GB" sz="3200" b="1" dirty="0"/>
              <a:t> </a:t>
            </a:r>
            <a:r>
              <a:rPr lang="en-GB" sz="3200" b="1" dirty="0" err="1"/>
              <a:t>pengujian</a:t>
            </a:r>
            <a:endParaRPr lang="id-ID" sz="3200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82E5DAC-E3A7-475B-BF7C-E1E96887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rgbClr val="1CADE4"/>
              </a:buClr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Pengujian: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Jalankan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mininet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dengan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jenis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topologi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Tree,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dua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host (PC):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sudo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python ~/Workshop/OpenFlow/Mininet/simpleTree.py </a:t>
            </a:r>
            <a:endParaRPr lang="en-GB" sz="12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00"/>
              </a:highlight>
              <a:latin typeface="Monospace"/>
            </a:endParaRPr>
          </a:p>
          <a:p>
            <a:pPr lvl="1">
              <a:buClr>
                <a:srgbClr val="1CADE4"/>
              </a:buClr>
            </a:pP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Buka host1 (h1) dan host2 (h2)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dari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jendela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mininet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Xterm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h1 h2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Jalankan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program controller portKnocking.py: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Ryu-manager ryu/ryu/app/openstate/portKnocking.py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Pastikan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semua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flow rule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telah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terinstall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di switch S1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Sudo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ovs-vsctl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–protocol=OpenFlow13 dump-flows S1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Matikan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controller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untuk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mengetest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kemampuan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stateful forwarding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Tekan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ctrl + c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di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jendela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controller</a:t>
            </a:r>
          </a:p>
          <a:p>
            <a:pPr lvl="1">
              <a:buClr>
                <a:srgbClr val="1CADE4"/>
              </a:buClr>
            </a:pP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Amati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perilaku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switch S1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untuk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pengiriman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paket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dengan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urutan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acak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dan yang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sesuai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aturan</a:t>
            </a:r>
            <a:endParaRPr lang="en-GB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12648" lvl="2" indent="-228600">
              <a:buClr>
                <a:srgbClr val="1CADE4"/>
              </a:buClr>
              <a:buFont typeface="+mj-lt"/>
              <a:buAutoNum type="arabicPeriod"/>
            </a:pPr>
            <a:r>
              <a:rPr lang="en-GB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Kirim</a:t>
            </a:r>
            <a:r>
              <a:rPr lang="en-GB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paket</a:t>
            </a:r>
            <a:r>
              <a:rPr lang="en-GB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dengan</a:t>
            </a:r>
            <a:r>
              <a:rPr lang="en-GB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port </a:t>
            </a:r>
            <a:r>
              <a:rPr lang="en-GB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tujuan</a:t>
            </a:r>
            <a:r>
              <a:rPr lang="en-GB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terpilih</a:t>
            </a:r>
            <a:r>
              <a:rPr lang="en-GB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secara</a:t>
            </a:r>
            <a:r>
              <a:rPr lang="en-GB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acak</a:t>
            </a:r>
            <a:r>
              <a:rPr lang="en-GB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marL="566928" lvl="3" indent="0">
              <a:buClr>
                <a:srgbClr val="1CADE4"/>
              </a:buClr>
              <a:buNone/>
            </a:pP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./random_port_knocking.sh</a:t>
            </a:r>
            <a:endParaRPr lang="en-GB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12648" lvl="2" indent="-228600">
              <a:buClr>
                <a:srgbClr val="1CADE4"/>
              </a:buClr>
              <a:buFont typeface="+mj-lt"/>
              <a:buAutoNum type="arabicPeriod"/>
            </a:pPr>
            <a:r>
              <a:rPr lang="en-GB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Kirim</a:t>
            </a:r>
            <a:r>
              <a:rPr lang="en-GB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paket</a:t>
            </a:r>
            <a:r>
              <a:rPr lang="en-GB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dengan</a:t>
            </a:r>
            <a:r>
              <a:rPr lang="en-GB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port </a:t>
            </a:r>
            <a:r>
              <a:rPr lang="en-GB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tujuan</a:t>
            </a:r>
            <a:r>
              <a:rPr lang="en-GB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yang </a:t>
            </a:r>
            <a:r>
              <a:rPr lang="en-GB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benar</a:t>
            </a:r>
            <a:r>
              <a:rPr lang="en-GB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marL="566928" lvl="3" indent="0">
              <a:buClr>
                <a:srgbClr val="1CADE4"/>
              </a:buClr>
              <a:buNone/>
            </a:pP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./test_port_knocking.sh</a:t>
            </a:r>
            <a:endParaRPr lang="en-GB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1CADE4"/>
              </a:buClr>
            </a:pP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Amati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respon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yang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dikirim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oleh host 2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ketika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berhasil</a:t>
            </a:r>
            <a:endParaRPr lang="en-GB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583B1F9D-F9A0-4540-B806-AF96B7B9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" name="Group 22">
            <a:extLst>
              <a:ext uri="{FF2B5EF4-FFF2-40B4-BE49-F238E27FC236}">
                <a16:creationId xmlns:a16="http://schemas.microsoft.com/office/drawing/2014/main" id="{B06CB4C4-1FD3-4F04-A4C8-66AE8E892C51}"/>
              </a:ext>
            </a:extLst>
          </p:cNvPr>
          <p:cNvGrpSpPr/>
          <p:nvPr/>
        </p:nvGrpSpPr>
        <p:grpSpPr>
          <a:xfrm>
            <a:off x="6400675" y="1845734"/>
            <a:ext cx="2409282" cy="2334312"/>
            <a:chOff x="6000081" y="2384936"/>
            <a:chExt cx="2409282" cy="2334312"/>
          </a:xfrm>
        </p:grpSpPr>
        <p:sp>
          <p:nvSpPr>
            <p:cNvPr id="7" name="Persegi: Sudut Lengkung 6">
              <a:extLst>
                <a:ext uri="{FF2B5EF4-FFF2-40B4-BE49-F238E27FC236}">
                  <a16:creationId xmlns:a16="http://schemas.microsoft.com/office/drawing/2014/main" id="{1ACBF4C6-3371-4537-9B00-D96B2A36F5BC}"/>
                </a:ext>
              </a:extLst>
            </p:cNvPr>
            <p:cNvSpPr/>
            <p:nvPr/>
          </p:nvSpPr>
          <p:spPr>
            <a:xfrm>
              <a:off x="6000081" y="2384936"/>
              <a:ext cx="2409282" cy="2334312"/>
            </a:xfrm>
            <a:prstGeom prst="roundRect">
              <a:avLst>
                <a:gd name="adj" fmla="val 734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01C979-5B23-45EB-B057-0A852F27D142}"/>
                </a:ext>
              </a:extLst>
            </p:cNvPr>
            <p:cNvSpPr/>
            <p:nvPr/>
          </p:nvSpPr>
          <p:spPr>
            <a:xfrm>
              <a:off x="6955044" y="3288328"/>
              <a:ext cx="525869" cy="331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S1</a:t>
              </a:r>
              <a:endParaRPr lang="id-ID" sz="1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DA4800-C004-4875-A954-1CE5393D3823}"/>
                </a:ext>
              </a:extLst>
            </p:cNvPr>
            <p:cNvSpPr/>
            <p:nvPr/>
          </p:nvSpPr>
          <p:spPr>
            <a:xfrm>
              <a:off x="6230552" y="3966903"/>
              <a:ext cx="512638" cy="4185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h1</a:t>
              </a:r>
              <a:endParaRPr lang="id-ID" sz="1000" dirty="0"/>
            </a:p>
          </p:txBody>
        </p:sp>
        <p:cxnSp>
          <p:nvCxnSpPr>
            <p:cNvPr id="10" name="Konektor Lurus 43">
              <a:extLst>
                <a:ext uri="{FF2B5EF4-FFF2-40B4-BE49-F238E27FC236}">
                  <a16:creationId xmlns:a16="http://schemas.microsoft.com/office/drawing/2014/main" id="{953AD2A3-DE4D-44E3-82AF-200DA3783E2E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6486871" y="3571203"/>
              <a:ext cx="545185" cy="395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DB2F1B-A5DA-4EAD-A826-A1C216273F02}"/>
                </a:ext>
              </a:extLst>
            </p:cNvPr>
            <p:cNvSpPr/>
            <p:nvPr/>
          </p:nvSpPr>
          <p:spPr>
            <a:xfrm>
              <a:off x="6955044" y="3976181"/>
              <a:ext cx="525869" cy="4185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h2</a:t>
              </a:r>
              <a:endParaRPr lang="id-ID" sz="1200" dirty="0"/>
            </a:p>
          </p:txBody>
        </p:sp>
        <p:cxnSp>
          <p:nvCxnSpPr>
            <p:cNvPr id="12" name="Konektor Lurus 45">
              <a:extLst>
                <a:ext uri="{FF2B5EF4-FFF2-40B4-BE49-F238E27FC236}">
                  <a16:creationId xmlns:a16="http://schemas.microsoft.com/office/drawing/2014/main" id="{6CD52A85-3D40-4333-9049-BBACE0E4FFF6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7217979" y="3619737"/>
              <a:ext cx="0" cy="356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Kotak Teks 46">
              <a:extLst>
                <a:ext uri="{FF2B5EF4-FFF2-40B4-BE49-F238E27FC236}">
                  <a16:creationId xmlns:a16="http://schemas.microsoft.com/office/drawing/2014/main" id="{4E776CC5-EE2A-4B21-9E20-7D6DF3980D8D}"/>
                </a:ext>
              </a:extLst>
            </p:cNvPr>
            <p:cNvSpPr txBox="1"/>
            <p:nvPr/>
          </p:nvSpPr>
          <p:spPr>
            <a:xfrm>
              <a:off x="6803041" y="2415296"/>
              <a:ext cx="810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/>
                <a:t>Controller</a:t>
              </a:r>
            </a:p>
          </p:txBody>
        </p:sp>
        <p:sp>
          <p:nvSpPr>
            <p:cNvPr id="14" name="Kotak Teks 47">
              <a:extLst>
                <a:ext uri="{FF2B5EF4-FFF2-40B4-BE49-F238E27FC236}">
                  <a16:creationId xmlns:a16="http://schemas.microsoft.com/office/drawing/2014/main" id="{52A91E2F-8851-4218-AF07-95EFE1DFBF6F}"/>
                </a:ext>
              </a:extLst>
            </p:cNvPr>
            <p:cNvSpPr txBox="1"/>
            <p:nvPr/>
          </p:nvSpPr>
          <p:spPr>
            <a:xfrm>
              <a:off x="6134034" y="4399078"/>
              <a:ext cx="609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10.0.0.1</a:t>
              </a:r>
              <a:endParaRPr lang="id-ID" sz="1000" dirty="0"/>
            </a:p>
          </p:txBody>
        </p:sp>
        <p:sp>
          <p:nvSpPr>
            <p:cNvPr id="15" name="Kotak Teks 48">
              <a:extLst>
                <a:ext uri="{FF2B5EF4-FFF2-40B4-BE49-F238E27FC236}">
                  <a16:creationId xmlns:a16="http://schemas.microsoft.com/office/drawing/2014/main" id="{AA2187C6-AF47-448C-8C1B-24FB40E11E7A}"/>
                </a:ext>
              </a:extLst>
            </p:cNvPr>
            <p:cNvSpPr txBox="1"/>
            <p:nvPr/>
          </p:nvSpPr>
          <p:spPr>
            <a:xfrm>
              <a:off x="6858313" y="4404015"/>
              <a:ext cx="609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10.0.0.2</a:t>
              </a:r>
              <a:endParaRPr lang="id-ID" sz="10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9AC397-D474-4231-9A96-1247F3EB43AC}"/>
                </a:ext>
              </a:extLst>
            </p:cNvPr>
            <p:cNvSpPr/>
            <p:nvPr/>
          </p:nvSpPr>
          <p:spPr>
            <a:xfrm>
              <a:off x="7743848" y="3965926"/>
              <a:ext cx="525869" cy="4185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h3</a:t>
              </a:r>
              <a:endParaRPr lang="id-ID" sz="1000" dirty="0"/>
            </a:p>
          </p:txBody>
        </p:sp>
        <p:cxnSp>
          <p:nvCxnSpPr>
            <p:cNvPr id="17" name="Konektor Lurus 24">
              <a:extLst>
                <a:ext uri="{FF2B5EF4-FFF2-40B4-BE49-F238E27FC236}">
                  <a16:creationId xmlns:a16="http://schemas.microsoft.com/office/drawing/2014/main" id="{6CB70336-4892-4F1C-8809-18BA3DDED127}"/>
                </a:ext>
              </a:extLst>
            </p:cNvPr>
            <p:cNvCxnSpPr>
              <a:cxnSpLocks/>
              <a:stCxn id="8" idx="5"/>
              <a:endCxn id="16" idx="0"/>
            </p:cNvCxnSpPr>
            <p:nvPr/>
          </p:nvCxnSpPr>
          <p:spPr>
            <a:xfrm>
              <a:off x="7403901" y="3571203"/>
              <a:ext cx="602882" cy="39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Kotak Teks 28">
              <a:extLst>
                <a:ext uri="{FF2B5EF4-FFF2-40B4-BE49-F238E27FC236}">
                  <a16:creationId xmlns:a16="http://schemas.microsoft.com/office/drawing/2014/main" id="{969D7FC0-0D9D-43A8-959A-FBE51F2A55F8}"/>
                </a:ext>
              </a:extLst>
            </p:cNvPr>
            <p:cNvSpPr txBox="1"/>
            <p:nvPr/>
          </p:nvSpPr>
          <p:spPr>
            <a:xfrm>
              <a:off x="7680589" y="4393289"/>
              <a:ext cx="609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10.0.0.3</a:t>
              </a:r>
              <a:endParaRPr lang="id-ID" sz="10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B04E20-D96A-4649-8130-82A13B56D9B5}"/>
                </a:ext>
              </a:extLst>
            </p:cNvPr>
            <p:cNvSpPr/>
            <p:nvPr/>
          </p:nvSpPr>
          <p:spPr>
            <a:xfrm>
              <a:off x="6955044" y="2702532"/>
              <a:ext cx="525869" cy="331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000" dirty="0"/>
                <a:t>C</a:t>
              </a:r>
              <a:endParaRPr lang="id-ID" sz="1200" dirty="0"/>
            </a:p>
          </p:txBody>
        </p:sp>
        <p:cxnSp>
          <p:nvCxnSpPr>
            <p:cNvPr id="20" name="Konektor Lurus 45">
              <a:extLst>
                <a:ext uri="{FF2B5EF4-FFF2-40B4-BE49-F238E27FC236}">
                  <a16:creationId xmlns:a16="http://schemas.microsoft.com/office/drawing/2014/main" id="{D1F1B6FD-DD92-4E05-8B6A-C1563778D55A}"/>
                </a:ext>
              </a:extLst>
            </p:cNvPr>
            <p:cNvCxnSpPr>
              <a:cxnSpLocks/>
              <a:stCxn id="19" idx="4"/>
              <a:endCxn id="8" idx="0"/>
            </p:cNvCxnSpPr>
            <p:nvPr/>
          </p:nvCxnSpPr>
          <p:spPr>
            <a:xfrm>
              <a:off x="7217979" y="3033941"/>
              <a:ext cx="0" cy="254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292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9F3EEC9-ED25-4765-98F1-79AB35AE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Daftar </a:t>
            </a:r>
            <a:r>
              <a:rPr lang="en-GB" dirty="0" err="1"/>
              <a:t>pustaka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770D9D7-AFBA-41CD-BB1B-7778B244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/>
              <a:t>http://openstate-sdn.org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https://github.com/OpenState-SDN/ryu/wiki/MAC-Learning-Tutorial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https://github.com/OpenState-SDN/ryu/wiki/Port-Knocking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05EB8856-5831-4A8D-9919-B0315B6F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1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EE94C1-4C92-4D73-981A-61BD1530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Daftar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E5365FD-F1DB-438D-83DE-BD23C918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452AFE7-4027-4E50-8558-72EEA767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7421D7C-8DB8-4409-90AE-733D11997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56896"/>
              </p:ext>
            </p:extLst>
          </p:nvPr>
        </p:nvGraphicFramePr>
        <p:xfrm>
          <a:off x="911134" y="1907419"/>
          <a:ext cx="6891746" cy="423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38055">
                  <a:extLst>
                    <a:ext uri="{9D8B030D-6E8A-4147-A177-3AD203B41FA5}">
                      <a16:colId xmlns:a16="http://schemas.microsoft.com/office/drawing/2014/main" val="1665950756"/>
                    </a:ext>
                  </a:extLst>
                </a:gridCol>
                <a:gridCol w="3953691">
                  <a:extLst>
                    <a:ext uri="{9D8B030D-6E8A-4147-A177-3AD203B41FA5}">
                      <a16:colId xmlns:a16="http://schemas.microsoft.com/office/drawing/2014/main" val="28866827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Topik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2637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forwarding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Dasar-</a:t>
                      </a:r>
                      <a:r>
                        <a:rPr lang="en-GB" sz="12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dasar</a:t>
                      </a:r>
                      <a:r>
                        <a:rPr lang="en-GB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OpenFlow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60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 &amp; Monitoring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Controller: Shortest-path routing</a:t>
                      </a:r>
                    </a:p>
                    <a:p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node and link status</a:t>
                      </a:r>
                    </a:p>
                    <a:p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Integrasi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NetworkX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dan matplotlib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21690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374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Filtering (Firewall + Web Interface)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Controller: Bloom Filter, Flask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56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bucket and group tables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robin load balancing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Main-backup path protection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531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1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 limiting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GB" sz="1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Meter tables</a:t>
                      </a:r>
                      <a:endParaRPr lang="en-US" sz="1200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5292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827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Stateful forwarding</a:t>
                      </a:r>
                      <a:endParaRPr lang="id-ID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Jenis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plane </a:t>
                      </a:r>
                      <a:r>
                        <a:rPr lang="en-GB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berdasarkan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pemrosesan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paket</a:t>
                      </a:r>
                      <a:endParaRPr lang="en-GB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Stateless vs stateful data plane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OpenState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SDN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 handling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Knocking</a:t>
                      </a:r>
                      <a:endParaRPr lang="id-ID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83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22E5F73-F260-4CA4-9C3E-81BDADDC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Stateless vs stateful forwarding</a:t>
            </a:r>
            <a:endParaRPr lang="id-ID" sz="3200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9720D1A-341A-4187-B895-599D7830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0" cy="4023360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Stateless </a:t>
            </a:r>
            <a:r>
              <a:rPr lang="en-GB" sz="1400" dirty="0" err="1"/>
              <a:t>dataplane</a:t>
            </a:r>
            <a:r>
              <a:rPr lang="en-GB" sz="1400" dirty="0"/>
              <a:t>: switch pada </a:t>
            </a:r>
            <a:r>
              <a:rPr lang="en-GB" sz="1400" dirty="0" err="1"/>
              <a:t>umumnya</a:t>
            </a:r>
            <a:r>
              <a:rPr lang="en-GB" sz="1400" dirty="0"/>
              <a:t> yang </a:t>
            </a:r>
            <a:r>
              <a:rPr lang="en-GB" sz="1400" dirty="0" err="1"/>
              <a:t>bekerja</a:t>
            </a:r>
            <a:r>
              <a:rPr lang="en-GB" sz="1400" dirty="0"/>
              <a:t> </a:t>
            </a:r>
            <a:r>
              <a:rPr lang="en-GB" sz="1400" dirty="0" err="1"/>
              <a:t>berdasarkan</a:t>
            </a:r>
            <a:r>
              <a:rPr lang="en-GB" sz="1400" dirty="0"/>
              <a:t> flow rule yang </a:t>
            </a:r>
            <a:r>
              <a:rPr lang="en-GB" sz="1400" dirty="0" err="1"/>
              <a:t>terinstall</a:t>
            </a:r>
            <a:r>
              <a:rPr lang="en-GB" sz="1400" dirty="0"/>
              <a:t>.</a:t>
            </a:r>
          </a:p>
          <a:p>
            <a:r>
              <a:rPr lang="en-GB" sz="1400" dirty="0"/>
              <a:t>Stateful </a:t>
            </a:r>
            <a:r>
              <a:rPr lang="en-GB" sz="1400" dirty="0" err="1"/>
              <a:t>dataplane</a:t>
            </a:r>
            <a:r>
              <a:rPr lang="en-GB" sz="1400" dirty="0"/>
              <a:t>: switch yang </a:t>
            </a:r>
            <a:r>
              <a:rPr lang="en-GB" sz="1400" dirty="0" err="1"/>
              <a:t>memiliki</a:t>
            </a:r>
            <a:r>
              <a:rPr lang="en-GB" sz="1400" dirty="0"/>
              <a:t> </a:t>
            </a:r>
            <a:r>
              <a:rPr lang="en-GB" sz="1400" dirty="0" err="1"/>
              <a:t>kemampuan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menyimpan</a:t>
            </a:r>
            <a:r>
              <a:rPr lang="en-GB" sz="1400" dirty="0"/>
              <a:t> state, </a:t>
            </a:r>
            <a:r>
              <a:rPr lang="en-GB" sz="1400" dirty="0" err="1"/>
              <a:t>suatu</a:t>
            </a:r>
            <a:r>
              <a:rPr lang="en-GB" sz="1400" dirty="0"/>
              <a:t> </a:t>
            </a:r>
            <a:r>
              <a:rPr lang="en-GB" sz="1400" dirty="0" err="1"/>
              <a:t>nilai</a:t>
            </a:r>
            <a:r>
              <a:rPr lang="en-GB" sz="1400" dirty="0"/>
              <a:t> </a:t>
            </a:r>
            <a:r>
              <a:rPr lang="en-GB" sz="1400" dirty="0" err="1"/>
              <a:t>berdasarkan</a:t>
            </a:r>
            <a:r>
              <a:rPr lang="en-GB" sz="1400" dirty="0"/>
              <a:t> </a:t>
            </a:r>
            <a:r>
              <a:rPr lang="en-GB" sz="1400" dirty="0" err="1"/>
              <a:t>kondisi</a:t>
            </a:r>
            <a:r>
              <a:rPr lang="en-GB" sz="1400" dirty="0"/>
              <a:t> </a:t>
            </a:r>
            <a:r>
              <a:rPr lang="en-GB" sz="1400" dirty="0" err="1"/>
              <a:t>terntentu</a:t>
            </a:r>
            <a:r>
              <a:rPr lang="en-GB" sz="1400" dirty="0"/>
              <a:t>. </a:t>
            </a:r>
          </a:p>
          <a:p>
            <a:pPr lvl="1"/>
            <a:r>
              <a:rPr lang="en-GB" sz="1200" dirty="0" err="1"/>
              <a:t>Misal</a:t>
            </a:r>
            <a:r>
              <a:rPr lang="en-GB" sz="1200" dirty="0"/>
              <a:t>: state </a:t>
            </a:r>
            <a:r>
              <a:rPr lang="en-GB" sz="1200" dirty="0" err="1"/>
              <a:t>telah</a:t>
            </a:r>
            <a:r>
              <a:rPr lang="en-GB" sz="1200" dirty="0"/>
              <a:t> </a:t>
            </a:r>
            <a:r>
              <a:rPr lang="en-GB" sz="1200" dirty="0" err="1"/>
              <a:t>menerima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, </a:t>
            </a:r>
            <a:r>
              <a:rPr lang="en-GB" sz="1200" dirty="0" err="1"/>
              <a:t>atau</a:t>
            </a:r>
            <a:r>
              <a:rPr lang="en-GB" sz="1200" dirty="0"/>
              <a:t> </a:t>
            </a:r>
            <a:r>
              <a:rPr lang="en-GB" sz="1200" dirty="0" err="1"/>
              <a:t>telah</a:t>
            </a:r>
            <a:r>
              <a:rPr lang="en-GB" sz="1200" dirty="0"/>
              <a:t> </a:t>
            </a:r>
            <a:r>
              <a:rPr lang="en-GB" sz="1200" dirty="0" err="1"/>
              <a:t>mengirim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tertentu</a:t>
            </a:r>
            <a:r>
              <a:rPr lang="en-GB" sz="1200" dirty="0"/>
              <a:t>.</a:t>
            </a:r>
          </a:p>
          <a:p>
            <a:pPr lvl="1"/>
            <a:r>
              <a:rPr lang="en-GB" sz="1200" dirty="0" err="1"/>
              <a:t>Dapat</a:t>
            </a:r>
            <a:r>
              <a:rPr lang="en-GB" sz="1200" dirty="0"/>
              <a:t> </a:t>
            </a:r>
            <a:r>
              <a:rPr lang="en-GB" sz="1200" dirty="0" err="1"/>
              <a:t>bekerja</a:t>
            </a:r>
            <a:r>
              <a:rPr lang="en-GB" sz="1200" dirty="0"/>
              <a:t> </a:t>
            </a:r>
            <a:r>
              <a:rPr lang="en-GB" sz="1200" dirty="0" err="1"/>
              <a:t>tanpa</a:t>
            </a:r>
            <a:r>
              <a:rPr lang="en-GB" sz="1200" dirty="0"/>
              <a:t> </a:t>
            </a:r>
            <a:r>
              <a:rPr lang="en-GB" sz="1200" dirty="0" err="1"/>
              <a:t>bantuan</a:t>
            </a:r>
            <a:r>
              <a:rPr lang="en-GB" sz="1200" dirty="0"/>
              <a:t> controller</a:t>
            </a:r>
          </a:p>
          <a:p>
            <a:pPr lvl="1"/>
            <a:r>
              <a:rPr lang="en-GB" sz="1200" dirty="0"/>
              <a:t>Controller </a:t>
            </a:r>
            <a:r>
              <a:rPr lang="en-GB" sz="1200" dirty="0" err="1"/>
              <a:t>cukup</a:t>
            </a:r>
            <a:r>
              <a:rPr lang="en-GB" sz="1200" dirty="0"/>
              <a:t> </a:t>
            </a:r>
            <a:r>
              <a:rPr lang="en-GB" sz="1200" dirty="0" err="1"/>
              <a:t>menginstall</a:t>
            </a:r>
            <a:r>
              <a:rPr lang="en-GB" sz="1200" dirty="0"/>
              <a:t> flow rule </a:t>
            </a:r>
            <a:r>
              <a:rPr lang="en-GB" sz="1200" dirty="0" err="1"/>
              <a:t>statis</a:t>
            </a:r>
            <a:r>
              <a:rPr lang="en-GB" sz="1200" dirty="0"/>
              <a:t> </a:t>
            </a:r>
            <a:r>
              <a:rPr lang="en-GB" sz="1200" dirty="0" err="1"/>
              <a:t>ketika</a:t>
            </a:r>
            <a:r>
              <a:rPr lang="en-GB" sz="1200" dirty="0"/>
              <a:t> start up</a:t>
            </a:r>
          </a:p>
          <a:p>
            <a:pPr lvl="1"/>
            <a:r>
              <a:rPr lang="en-GB" sz="1200" dirty="0" err="1"/>
              <a:t>Berikutnya</a:t>
            </a:r>
            <a:r>
              <a:rPr lang="en-GB" sz="1200" dirty="0"/>
              <a:t> switch </a:t>
            </a:r>
            <a:r>
              <a:rPr lang="en-GB" sz="1200" dirty="0" err="1"/>
              <a:t>dapat</a:t>
            </a:r>
            <a:r>
              <a:rPr lang="en-GB" sz="1200" dirty="0"/>
              <a:t> </a:t>
            </a:r>
            <a:r>
              <a:rPr lang="en-GB" sz="1200" dirty="0" err="1"/>
              <a:t>beroperasi</a:t>
            </a:r>
            <a:r>
              <a:rPr lang="en-GB" sz="1200" dirty="0"/>
              <a:t> </a:t>
            </a:r>
            <a:r>
              <a:rPr lang="en-GB" sz="1200" dirty="0" err="1"/>
              <a:t>secara</a:t>
            </a:r>
            <a:r>
              <a:rPr lang="en-GB" sz="1200" dirty="0"/>
              <a:t> </a:t>
            </a:r>
            <a:r>
              <a:rPr lang="en-GB" sz="1200" dirty="0" err="1"/>
              <a:t>mandiri</a:t>
            </a:r>
            <a:r>
              <a:rPr lang="en-GB" sz="1200" dirty="0"/>
              <a:t> </a:t>
            </a:r>
            <a:r>
              <a:rPr lang="en-GB" sz="1200" dirty="0" err="1"/>
              <a:t>menangani</a:t>
            </a:r>
            <a:r>
              <a:rPr lang="en-GB" sz="1200" dirty="0"/>
              <a:t> forwarding </a:t>
            </a:r>
            <a:r>
              <a:rPr lang="en-GB" sz="1200" dirty="0" err="1"/>
              <a:t>jenis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tertentu</a:t>
            </a:r>
            <a:endParaRPr lang="en-GB" sz="1200" dirty="0"/>
          </a:p>
          <a:p>
            <a:r>
              <a:rPr lang="en-GB" sz="1400" dirty="0"/>
              <a:t>Cara </a:t>
            </a:r>
            <a:r>
              <a:rPr lang="en-GB" sz="1400" dirty="0" err="1"/>
              <a:t>penyimpanan</a:t>
            </a:r>
            <a:r>
              <a:rPr lang="en-GB" sz="1400" dirty="0"/>
              <a:t> state </a:t>
            </a:r>
            <a:r>
              <a:rPr lang="en-GB" sz="1400" dirty="0" err="1"/>
              <a:t>tergantung</a:t>
            </a:r>
            <a:r>
              <a:rPr lang="en-GB" sz="1400" dirty="0"/>
              <a:t> </a:t>
            </a:r>
            <a:r>
              <a:rPr lang="en-GB" sz="1400" dirty="0" err="1"/>
              <a:t>dari</a:t>
            </a:r>
            <a:r>
              <a:rPr lang="en-GB" sz="1400" dirty="0"/>
              <a:t> </a:t>
            </a:r>
            <a:r>
              <a:rPr lang="en-GB" sz="1400" dirty="0" err="1"/>
              <a:t>jenis</a:t>
            </a:r>
            <a:r>
              <a:rPr lang="en-GB" sz="1400" dirty="0"/>
              <a:t> switch.</a:t>
            </a:r>
          </a:p>
          <a:p>
            <a:pPr lvl="1"/>
            <a:r>
              <a:rPr lang="en-GB" sz="1400" dirty="0" err="1"/>
              <a:t>OpenVswitch</a:t>
            </a:r>
            <a:r>
              <a:rPr lang="en-GB" sz="1400" dirty="0"/>
              <a:t>: </a:t>
            </a:r>
            <a:r>
              <a:rPr lang="en-GB" sz="1400" dirty="0" err="1"/>
              <a:t>menggunakan</a:t>
            </a:r>
            <a:r>
              <a:rPr lang="en-GB" sz="1400" dirty="0"/>
              <a:t> learn action,</a:t>
            </a:r>
          </a:p>
          <a:p>
            <a:pPr lvl="2"/>
            <a:r>
              <a:rPr lang="en-GB" sz="1200" dirty="0"/>
              <a:t>State di </a:t>
            </a:r>
            <a:r>
              <a:rPr lang="en-GB" sz="1200" dirty="0" err="1"/>
              <a:t>instal</a:t>
            </a:r>
            <a:r>
              <a:rPr lang="en-GB" sz="1200" dirty="0"/>
              <a:t> </a:t>
            </a:r>
            <a:r>
              <a:rPr lang="en-GB" sz="1200" dirty="0" err="1"/>
              <a:t>dalam</a:t>
            </a:r>
            <a:r>
              <a:rPr lang="en-GB" sz="1200" dirty="0"/>
              <a:t> </a:t>
            </a:r>
            <a:r>
              <a:rPr lang="en-GB" sz="1200" dirty="0" err="1"/>
              <a:t>bentuk</a:t>
            </a:r>
            <a:r>
              <a:rPr lang="en-GB" sz="1200" dirty="0"/>
              <a:t> </a:t>
            </a:r>
            <a:r>
              <a:rPr lang="en-GB" sz="1200" dirty="0" err="1"/>
              <a:t>sebuah</a:t>
            </a:r>
            <a:r>
              <a:rPr lang="en-GB" sz="1200" dirty="0"/>
              <a:t> flow rule </a:t>
            </a:r>
            <a:r>
              <a:rPr lang="en-GB" sz="1200" dirty="0" err="1"/>
              <a:t>baru</a:t>
            </a:r>
            <a:r>
              <a:rPr lang="en-GB" sz="1200" dirty="0"/>
              <a:t> di </a:t>
            </a:r>
            <a:r>
              <a:rPr lang="en-GB" sz="1200" dirty="0" err="1"/>
              <a:t>dalam</a:t>
            </a:r>
            <a:r>
              <a:rPr lang="en-GB" sz="1200" dirty="0"/>
              <a:t> flow table</a:t>
            </a:r>
          </a:p>
          <a:p>
            <a:pPr lvl="1"/>
            <a:r>
              <a:rPr lang="en-GB" sz="1400" dirty="0" err="1"/>
              <a:t>Userswitch</a:t>
            </a:r>
            <a:r>
              <a:rPr lang="en-GB" sz="1400" dirty="0"/>
              <a:t>: </a:t>
            </a:r>
            <a:r>
              <a:rPr lang="en-GB" sz="1400" dirty="0" err="1"/>
              <a:t>menggunakan</a:t>
            </a:r>
            <a:r>
              <a:rPr lang="en-GB" sz="1400" dirty="0"/>
              <a:t> state table</a:t>
            </a:r>
          </a:p>
          <a:p>
            <a:pPr lvl="2"/>
            <a:r>
              <a:rPr lang="en-GB" sz="1200" dirty="0"/>
              <a:t>State table </a:t>
            </a:r>
            <a:r>
              <a:rPr lang="en-GB" sz="1200" dirty="0" err="1"/>
              <a:t>dapat</a:t>
            </a:r>
            <a:r>
              <a:rPr lang="en-GB" sz="1200" dirty="0"/>
              <a:t> di  </a:t>
            </a:r>
            <a:r>
              <a:rPr lang="en-GB" sz="1200" i="1" dirty="0"/>
              <a:t>look up </a:t>
            </a:r>
            <a:r>
              <a:rPr lang="en-GB" sz="1200" dirty="0"/>
              <a:t>dan di </a:t>
            </a:r>
            <a:r>
              <a:rPr lang="en-GB" sz="1200" i="1" dirty="0"/>
              <a:t>update</a:t>
            </a:r>
            <a:r>
              <a:rPr lang="en-GB" sz="1200" dirty="0"/>
              <a:t> </a:t>
            </a:r>
            <a:r>
              <a:rPr lang="en-GB" sz="1200" dirty="0" err="1"/>
              <a:t>berdasarkan</a:t>
            </a:r>
            <a:r>
              <a:rPr lang="en-GB" sz="1200" dirty="0"/>
              <a:t> </a:t>
            </a:r>
            <a:r>
              <a:rPr lang="en-GB" sz="1200" dirty="0" err="1"/>
              <a:t>operasi</a:t>
            </a:r>
            <a:r>
              <a:rPr lang="en-GB" sz="1200" dirty="0"/>
              <a:t> m</a:t>
            </a:r>
            <a:r>
              <a:rPr lang="en-GB" sz="1200" i="1" dirty="0"/>
              <a:t>atch-actio</a:t>
            </a:r>
            <a:r>
              <a:rPr lang="en-GB" sz="1200" dirty="0"/>
              <a:t>n</a:t>
            </a:r>
          </a:p>
          <a:p>
            <a:pPr lvl="2"/>
            <a:r>
              <a:rPr lang="en-GB" sz="1200" dirty="0"/>
              <a:t>State </a:t>
            </a:r>
            <a:r>
              <a:rPr lang="en-GB" sz="1200" dirty="0" err="1"/>
              <a:t>berupa</a:t>
            </a:r>
            <a:r>
              <a:rPr lang="en-GB" sz="1200" dirty="0"/>
              <a:t> </a:t>
            </a:r>
            <a:r>
              <a:rPr lang="en-GB" sz="1200" dirty="0" err="1"/>
              <a:t>nilai</a:t>
            </a:r>
            <a:r>
              <a:rPr lang="en-GB" sz="1200" dirty="0"/>
              <a:t> integer</a:t>
            </a:r>
          </a:p>
          <a:p>
            <a:pPr lvl="1"/>
            <a:r>
              <a:rPr lang="en-GB" sz="1400" dirty="0"/>
              <a:t>P4-compatible Switch: </a:t>
            </a:r>
            <a:r>
              <a:rPr lang="en-GB" sz="1400" dirty="0" err="1"/>
              <a:t>menggunakan</a:t>
            </a:r>
            <a:r>
              <a:rPr lang="en-GB" sz="1400" dirty="0"/>
              <a:t> </a:t>
            </a:r>
            <a:r>
              <a:rPr lang="en-GB" sz="1400" dirty="0" err="1"/>
              <a:t>hashable</a:t>
            </a:r>
            <a:r>
              <a:rPr lang="en-GB" sz="1400" dirty="0"/>
              <a:t> register</a:t>
            </a:r>
          </a:p>
          <a:p>
            <a:pPr lvl="2"/>
            <a:r>
              <a:rPr lang="en-GB" sz="1200" dirty="0"/>
              <a:t>State </a:t>
            </a:r>
            <a:r>
              <a:rPr lang="en-GB" sz="1200" dirty="0" err="1"/>
              <a:t>disimpan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</a:t>
            </a:r>
            <a:r>
              <a:rPr lang="en-GB" sz="1200" dirty="0" err="1"/>
              <a:t>dalam</a:t>
            </a:r>
            <a:r>
              <a:rPr lang="en-GB" sz="1200" dirty="0"/>
              <a:t> register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alamat</a:t>
            </a:r>
            <a:r>
              <a:rPr lang="en-GB" sz="1200" dirty="0"/>
              <a:t> M, </a:t>
            </a:r>
            <a:r>
              <a:rPr lang="en-GB" sz="1200" dirty="0" err="1"/>
              <a:t>dimana</a:t>
            </a:r>
            <a:r>
              <a:rPr lang="en-GB" sz="1200" dirty="0"/>
              <a:t> M </a:t>
            </a:r>
            <a:r>
              <a:rPr lang="en-GB" sz="1200" dirty="0" err="1"/>
              <a:t>diperoleh</a:t>
            </a:r>
            <a:r>
              <a:rPr lang="en-GB" sz="1200" dirty="0"/>
              <a:t>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melakukan</a:t>
            </a:r>
            <a:r>
              <a:rPr lang="en-GB" sz="1200" dirty="0"/>
              <a:t> hash table pada header </a:t>
            </a:r>
            <a:r>
              <a:rPr lang="en-GB" sz="1200" dirty="0" err="1"/>
              <a:t>paket</a:t>
            </a:r>
            <a:r>
              <a:rPr lang="en-GB" sz="1200" dirty="0"/>
              <a:t> yang di match.</a:t>
            </a:r>
          </a:p>
          <a:p>
            <a:endParaRPr lang="en-GB" sz="1400" dirty="0"/>
          </a:p>
          <a:p>
            <a:endParaRPr lang="id-ID" sz="14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B47CD61A-048E-4514-A95E-66260F94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8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72EF7B3-B80A-4437-8C4D-6DF41D6C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err="1"/>
              <a:t>Openstate</a:t>
            </a:r>
            <a:r>
              <a:rPr lang="en-GB" sz="3200" b="1" dirty="0"/>
              <a:t> SDN</a:t>
            </a:r>
            <a:endParaRPr lang="id-ID" sz="3200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24FE5CB-9FF0-49F3-A015-22BDED4C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700" dirty="0" err="1"/>
              <a:t>OpenState</a:t>
            </a:r>
            <a:r>
              <a:rPr lang="en-GB" sz="1700" dirty="0"/>
              <a:t> SDN: </a:t>
            </a:r>
            <a:r>
              <a:rPr lang="en-GB" sz="1700" dirty="0" err="1"/>
              <a:t>proyek</a:t>
            </a:r>
            <a:r>
              <a:rPr lang="en-GB" sz="1700" dirty="0"/>
              <a:t> open source </a:t>
            </a:r>
            <a:r>
              <a:rPr lang="en-GB" sz="1700" dirty="0" err="1"/>
              <a:t>untuk</a:t>
            </a:r>
            <a:r>
              <a:rPr lang="en-GB" sz="1700" dirty="0"/>
              <a:t> stateful SDN.</a:t>
            </a:r>
          </a:p>
          <a:p>
            <a:r>
              <a:rPr lang="en-GB" sz="1700" dirty="0" err="1"/>
              <a:t>Berbasis</a:t>
            </a:r>
            <a:r>
              <a:rPr lang="en-GB" sz="1700" dirty="0"/>
              <a:t> user switch, </a:t>
            </a:r>
            <a:r>
              <a:rPr lang="en-GB" sz="1700" dirty="0" err="1"/>
              <a:t>dengan</a:t>
            </a:r>
            <a:r>
              <a:rPr lang="en-GB" sz="1700" dirty="0"/>
              <a:t> </a:t>
            </a:r>
            <a:r>
              <a:rPr lang="en-GB" sz="1700" dirty="0" err="1"/>
              <a:t>tambahan</a:t>
            </a:r>
            <a:r>
              <a:rPr lang="en-GB" sz="1700" dirty="0"/>
              <a:t>:</a:t>
            </a:r>
          </a:p>
          <a:p>
            <a:pPr lvl="1"/>
            <a:r>
              <a:rPr lang="en-GB" sz="1500" dirty="0"/>
              <a:t>Lookup key extractor: header field yang </a:t>
            </a:r>
            <a:r>
              <a:rPr lang="en-GB" sz="1500" dirty="0" err="1"/>
              <a:t>digunakan</a:t>
            </a:r>
            <a:r>
              <a:rPr lang="en-GB" sz="1500" dirty="0"/>
              <a:t> </a:t>
            </a:r>
            <a:r>
              <a:rPr lang="en-GB" sz="1500" dirty="0" err="1"/>
              <a:t>untuk</a:t>
            </a:r>
            <a:r>
              <a:rPr lang="en-GB" sz="1500" dirty="0"/>
              <a:t> lookup (stateful match )</a:t>
            </a:r>
          </a:p>
          <a:p>
            <a:pPr lvl="1"/>
            <a:r>
              <a:rPr lang="en-GB" sz="1500" dirty="0"/>
              <a:t>Update key extractor: header field yang </a:t>
            </a:r>
            <a:r>
              <a:rPr lang="en-GB" sz="1500" dirty="0" err="1"/>
              <a:t>digunakan</a:t>
            </a:r>
            <a:r>
              <a:rPr lang="en-GB" sz="1500" dirty="0"/>
              <a:t> </a:t>
            </a:r>
            <a:r>
              <a:rPr lang="en-GB" sz="1500" dirty="0" err="1"/>
              <a:t>untuk</a:t>
            </a:r>
            <a:r>
              <a:rPr lang="en-GB" sz="1500" dirty="0"/>
              <a:t> update (state update) </a:t>
            </a:r>
          </a:p>
          <a:p>
            <a:pPr lvl="1"/>
            <a:r>
              <a:rPr lang="en-GB" sz="1500" dirty="0"/>
              <a:t>State table: </a:t>
            </a:r>
            <a:r>
              <a:rPr lang="en-GB" sz="1500" dirty="0" err="1"/>
              <a:t>tempat</a:t>
            </a:r>
            <a:r>
              <a:rPr lang="en-GB" sz="1500" dirty="0"/>
              <a:t> </a:t>
            </a:r>
            <a:r>
              <a:rPr lang="en-GB" sz="1500" dirty="0" err="1"/>
              <a:t>penyimpanan</a:t>
            </a:r>
            <a:r>
              <a:rPr lang="en-GB" sz="1500" dirty="0"/>
              <a:t> state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r>
              <a:rPr lang="en-GB" sz="1700" dirty="0" err="1"/>
              <a:t>Studi</a:t>
            </a:r>
            <a:r>
              <a:rPr lang="en-GB" sz="1700" dirty="0"/>
              <a:t> </a:t>
            </a:r>
            <a:r>
              <a:rPr lang="en-GB" sz="1700" dirty="0" err="1"/>
              <a:t>kasus</a:t>
            </a:r>
            <a:r>
              <a:rPr lang="en-GB" sz="1700" dirty="0"/>
              <a:t>:</a:t>
            </a:r>
          </a:p>
          <a:p>
            <a:pPr lvl="1"/>
            <a:r>
              <a:rPr lang="en-GB" sz="1500" dirty="0"/>
              <a:t>ARP handling</a:t>
            </a:r>
          </a:p>
          <a:p>
            <a:pPr lvl="1"/>
            <a:r>
              <a:rPr lang="en-GB" sz="1500" dirty="0"/>
              <a:t>Port Knocking</a:t>
            </a:r>
          </a:p>
          <a:p>
            <a:pPr lvl="1"/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B2884A8-B894-46DB-BEA2-78B8BDA7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40A0027-3E76-4AAA-A025-9A2136B8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88" y="3516086"/>
            <a:ext cx="4402469" cy="125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3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5198D53-D250-4B42-A042-AEF75DA4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err="1"/>
              <a:t>Studi</a:t>
            </a:r>
            <a:r>
              <a:rPr lang="en-GB" sz="3200" b="1" dirty="0"/>
              <a:t> </a:t>
            </a:r>
            <a:r>
              <a:rPr lang="en-GB" sz="3200" b="1" dirty="0" err="1"/>
              <a:t>kasus</a:t>
            </a:r>
            <a:r>
              <a:rPr lang="en-GB" sz="3200" b="1" dirty="0"/>
              <a:t> 1 - </a:t>
            </a:r>
            <a:r>
              <a:rPr lang="en-GB" sz="2400" b="1" dirty="0"/>
              <a:t>ARP forwarding</a:t>
            </a:r>
            <a:endParaRPr lang="id-ID" sz="2400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4608EF8-0D84-4A45-BC27-880F2EEB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921079" cy="435476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Stateless switch: </a:t>
            </a:r>
            <a:r>
              <a:rPr lang="en-GB" sz="1400" dirty="0" err="1"/>
              <a:t>membutuhkan</a:t>
            </a:r>
            <a:r>
              <a:rPr lang="en-GB" sz="1400" dirty="0"/>
              <a:t> </a:t>
            </a:r>
            <a:r>
              <a:rPr lang="en-GB" sz="1400" dirty="0" err="1"/>
              <a:t>bantuan</a:t>
            </a:r>
            <a:r>
              <a:rPr lang="en-GB" sz="1400" dirty="0"/>
              <a:t> controller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menginstall</a:t>
            </a:r>
            <a:r>
              <a:rPr lang="en-GB" sz="1400" dirty="0"/>
              <a:t> ARP flow rule pada s1 (non-flooding)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i="1" dirty="0"/>
          </a:p>
          <a:p>
            <a:pPr>
              <a:buFont typeface="Arial" panose="020B0604020202020204" pitchFamily="34" charset="0"/>
              <a:buChar char="•"/>
            </a:pPr>
            <a:endParaRPr lang="en-GB" sz="1400" i="1" dirty="0"/>
          </a:p>
          <a:p>
            <a:pPr>
              <a:buFont typeface="Arial" panose="020B0604020202020204" pitchFamily="34" charset="0"/>
              <a:buChar char="•"/>
            </a:pPr>
            <a:endParaRPr lang="en-GB" sz="1400" i="1" dirty="0"/>
          </a:p>
          <a:p>
            <a:pPr>
              <a:buFont typeface="Arial" panose="020B0604020202020204" pitchFamily="34" charset="0"/>
              <a:buChar char="•"/>
            </a:pPr>
            <a:endParaRPr lang="en-GB" sz="1400" i="1" dirty="0"/>
          </a:p>
          <a:p>
            <a:pPr>
              <a:buFont typeface="Arial" panose="020B0604020202020204" pitchFamily="34" charset="0"/>
              <a:buChar char="•"/>
            </a:pPr>
            <a:endParaRPr lang="en-GB" sz="1400" i="1" dirty="0"/>
          </a:p>
          <a:p>
            <a:pPr>
              <a:buFont typeface="Arial" panose="020B0604020202020204" pitchFamily="34" charset="0"/>
              <a:buChar char="•"/>
            </a:pPr>
            <a:endParaRPr lang="en-GB" sz="1400" i="1" dirty="0"/>
          </a:p>
          <a:p>
            <a:pPr>
              <a:buFont typeface="Arial" panose="020B0604020202020204" pitchFamily="34" charset="0"/>
              <a:buChar char="•"/>
            </a:pPr>
            <a:endParaRPr lang="en-GB" sz="14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i="1" dirty="0"/>
              <a:t>Stateful</a:t>
            </a:r>
            <a:r>
              <a:rPr lang="en-GB" sz="1400" dirty="0"/>
              <a:t> switch: </a:t>
            </a:r>
            <a:r>
              <a:rPr lang="en-GB" sz="1400" i="1" dirty="0"/>
              <a:t>controller</a:t>
            </a:r>
            <a:r>
              <a:rPr lang="en-GB" sz="1400" dirty="0"/>
              <a:t> </a:t>
            </a:r>
            <a:r>
              <a:rPr lang="en-GB" sz="1400" dirty="0" err="1"/>
              <a:t>dapat</a:t>
            </a:r>
            <a:r>
              <a:rPr lang="en-GB" sz="1400" dirty="0"/>
              <a:t> </a:t>
            </a:r>
            <a:r>
              <a:rPr lang="en-GB" sz="1400" dirty="0" err="1"/>
              <a:t>menginstall</a:t>
            </a:r>
            <a:r>
              <a:rPr lang="en-GB" sz="1400" dirty="0"/>
              <a:t> flow rule </a:t>
            </a:r>
            <a:r>
              <a:rPr lang="en-GB" sz="1400" dirty="0" err="1"/>
              <a:t>statis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mengautomatisasi</a:t>
            </a:r>
            <a:r>
              <a:rPr lang="en-GB" sz="1400" dirty="0"/>
              <a:t> </a:t>
            </a:r>
            <a:r>
              <a:rPr lang="en-GB" sz="1400" dirty="0" err="1"/>
              <a:t>penginstalan</a:t>
            </a:r>
            <a:r>
              <a:rPr lang="en-GB" sz="1400" dirty="0"/>
              <a:t> flow rule </a:t>
            </a:r>
            <a:r>
              <a:rPr lang="en-GB" sz="1400" dirty="0" err="1"/>
              <a:t>paket</a:t>
            </a:r>
            <a:r>
              <a:rPr lang="en-GB" sz="1400" dirty="0"/>
              <a:t> ARP </a:t>
            </a:r>
            <a:r>
              <a:rPr lang="en-GB" sz="1400" dirty="0" err="1"/>
              <a:t>berdasarkan</a:t>
            </a:r>
            <a:r>
              <a:rPr lang="en-GB" sz="1400" dirty="0"/>
              <a:t> </a:t>
            </a:r>
            <a:r>
              <a:rPr lang="en-GB" sz="1400" dirty="0" err="1"/>
              <a:t>paket</a:t>
            </a:r>
            <a:r>
              <a:rPr lang="en-GB" sz="1400" dirty="0"/>
              <a:t> ARP request dan reply yang </a:t>
            </a:r>
            <a:r>
              <a:rPr lang="en-GB" sz="1400" dirty="0" err="1"/>
              <a:t>diterima</a:t>
            </a:r>
            <a:r>
              <a:rPr lang="en-GB" sz="1400" dirty="0"/>
              <a:t> </a:t>
            </a:r>
            <a:r>
              <a:rPr lang="en-GB" sz="1400" dirty="0" err="1"/>
              <a:t>tersebut</a:t>
            </a:r>
            <a:r>
              <a:rPr lang="en-GB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 err="1"/>
              <a:t>Tidak</a:t>
            </a:r>
            <a:r>
              <a:rPr lang="en-GB" sz="1400" dirty="0"/>
              <a:t> </a:t>
            </a:r>
            <a:r>
              <a:rPr lang="en-GB" sz="1400" dirty="0" err="1"/>
              <a:t>diperlukan</a:t>
            </a:r>
            <a:r>
              <a:rPr lang="en-GB" sz="1400" dirty="0"/>
              <a:t> </a:t>
            </a:r>
            <a:r>
              <a:rPr lang="en-GB" sz="1400" dirty="0" err="1"/>
              <a:t>bantuan</a:t>
            </a:r>
            <a:r>
              <a:rPr lang="en-GB" sz="1400" dirty="0"/>
              <a:t> </a:t>
            </a:r>
            <a:r>
              <a:rPr lang="en-GB" sz="1400" i="1" dirty="0"/>
              <a:t>controller</a:t>
            </a:r>
            <a:r>
              <a:rPr lang="en-GB" sz="1400" dirty="0"/>
              <a:t> </a:t>
            </a:r>
            <a:r>
              <a:rPr lang="en-GB" sz="1400" dirty="0" err="1"/>
              <a:t>lagi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memforward</a:t>
            </a:r>
            <a:r>
              <a:rPr lang="en-GB" sz="1400" dirty="0"/>
              <a:t> </a:t>
            </a:r>
            <a:r>
              <a:rPr lang="en-GB" sz="1400" dirty="0" err="1"/>
              <a:t>paket</a:t>
            </a:r>
            <a:r>
              <a:rPr lang="en-GB" sz="1400" dirty="0"/>
              <a:t> ARP </a:t>
            </a:r>
            <a:r>
              <a:rPr lang="en-GB" sz="1400" dirty="0" err="1"/>
              <a:t>ke</a:t>
            </a:r>
            <a:r>
              <a:rPr lang="en-GB" sz="1400" dirty="0"/>
              <a:t> host </a:t>
            </a:r>
            <a:r>
              <a:rPr lang="en-GB" sz="1400" dirty="0" err="1"/>
              <a:t>tujuan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 err="1"/>
              <a:t>Tidak</a:t>
            </a:r>
            <a:r>
              <a:rPr lang="en-GB" sz="1400" dirty="0"/>
              <a:t> </a:t>
            </a:r>
            <a:r>
              <a:rPr lang="en-GB" sz="1400" dirty="0" err="1"/>
              <a:t>perlu</a:t>
            </a:r>
            <a:r>
              <a:rPr lang="en-GB" sz="1400" dirty="0"/>
              <a:t> </a:t>
            </a:r>
            <a:r>
              <a:rPr lang="en-GB" sz="1400" dirty="0" err="1"/>
              <a:t>selalu</a:t>
            </a:r>
            <a:r>
              <a:rPr lang="en-GB" sz="1400" dirty="0"/>
              <a:t> mem flood ARP request </a:t>
            </a: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GB" sz="1400" dirty="0" err="1">
                <a:sym typeface="Wingdings" panose="05000000000000000000" pitchFamily="2" charset="2"/>
              </a:rPr>
              <a:t>dapat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err="1">
                <a:sym typeface="Wingdings" panose="05000000000000000000" pitchFamily="2" charset="2"/>
              </a:rPr>
              <a:t>bekerja</a:t>
            </a:r>
            <a:r>
              <a:rPr lang="en-GB" sz="1400" dirty="0">
                <a:sym typeface="Wingdings" panose="05000000000000000000" pitchFamily="2" charset="2"/>
              </a:rPr>
              <a:t> pada cyclic topology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 err="1"/>
              <a:t>Dapat</a:t>
            </a:r>
            <a:r>
              <a:rPr lang="en-GB" sz="1400" dirty="0"/>
              <a:t> </a:t>
            </a:r>
            <a:r>
              <a:rPr lang="en-GB" sz="1400" dirty="0" err="1"/>
              <a:t>mengurangi</a:t>
            </a:r>
            <a:r>
              <a:rPr lang="en-GB" sz="1400" dirty="0"/>
              <a:t> </a:t>
            </a:r>
            <a:r>
              <a:rPr lang="en-GB" sz="1400" i="1" dirty="0"/>
              <a:t>controller</a:t>
            </a:r>
            <a:r>
              <a:rPr lang="en-GB" sz="1400" dirty="0"/>
              <a:t> </a:t>
            </a:r>
            <a:r>
              <a:rPr lang="en-GB" sz="1400" i="1" dirty="0"/>
              <a:t>overhead</a:t>
            </a:r>
            <a:r>
              <a:rPr lang="en-GB" sz="1400" dirty="0"/>
              <a:t> dan </a:t>
            </a:r>
            <a:r>
              <a:rPr lang="en-GB" sz="1400" dirty="0" err="1"/>
              <a:t>menurunkan</a:t>
            </a:r>
            <a:r>
              <a:rPr lang="en-GB" sz="1400" dirty="0"/>
              <a:t> </a:t>
            </a:r>
            <a:r>
              <a:rPr lang="en-GB" sz="1400" i="1" dirty="0"/>
              <a:t>latency</a:t>
            </a:r>
            <a:r>
              <a:rPr lang="en-GB" sz="1400" dirty="0"/>
              <a:t> </a:t>
            </a:r>
            <a:r>
              <a:rPr lang="en-GB" sz="1400" dirty="0" err="1"/>
              <a:t>pengiriman</a:t>
            </a:r>
            <a:r>
              <a:rPr lang="en-GB" sz="1400" dirty="0"/>
              <a:t> </a:t>
            </a:r>
            <a:r>
              <a:rPr lang="en-GB" sz="1400" dirty="0" err="1"/>
              <a:t>berkat</a:t>
            </a:r>
            <a:r>
              <a:rPr lang="en-GB" sz="1400" dirty="0"/>
              <a:t> </a:t>
            </a:r>
            <a:r>
              <a:rPr lang="en-GB" sz="1400" i="1" dirty="0"/>
              <a:t>local process </a:t>
            </a:r>
            <a:r>
              <a:rPr lang="en-GB" sz="1400" dirty="0"/>
              <a:t> di switch</a:t>
            </a:r>
            <a:endParaRPr lang="id-ID" sz="14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31480D0-8999-4A5F-A7A1-7AFC12D8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09588B-6515-43E7-8A4A-CEADB65DDFDA}"/>
              </a:ext>
            </a:extLst>
          </p:cNvPr>
          <p:cNvSpPr/>
          <p:nvPr/>
        </p:nvSpPr>
        <p:spPr>
          <a:xfrm>
            <a:off x="1343479" y="2278486"/>
            <a:ext cx="516835" cy="41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H1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37524E-B83B-4E70-B838-DFBDCEB9CBBE}"/>
              </a:ext>
            </a:extLst>
          </p:cNvPr>
          <p:cNvCxnSpPr>
            <a:cxnSpLocks/>
            <a:stCxn id="6" idx="6"/>
            <a:endCxn id="26" idx="2"/>
          </p:cNvCxnSpPr>
          <p:nvPr/>
        </p:nvCxnSpPr>
        <p:spPr>
          <a:xfrm>
            <a:off x="1860314" y="2485551"/>
            <a:ext cx="98868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5A1D6F-415C-445B-9170-0E3EA18906C9}"/>
              </a:ext>
            </a:extLst>
          </p:cNvPr>
          <p:cNvSpPr txBox="1"/>
          <p:nvPr/>
        </p:nvSpPr>
        <p:spPr>
          <a:xfrm>
            <a:off x="1844762" y="2267431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Ping 10.0.0.2?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021B4-39D4-4B36-ACD3-B828DD014BF3}"/>
              </a:ext>
            </a:extLst>
          </p:cNvPr>
          <p:cNvSpPr txBox="1"/>
          <p:nvPr/>
        </p:nvSpPr>
        <p:spPr>
          <a:xfrm>
            <a:off x="118114" y="2654113"/>
            <a:ext cx="125097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1000" dirty="0"/>
              <a:t>10.0.0.1</a:t>
            </a:r>
            <a:r>
              <a:rPr lang="en-GB" sz="1000" dirty="0"/>
              <a:t>=</a:t>
            </a:r>
            <a:r>
              <a:rPr lang="id-ID" sz="1000" dirty="0"/>
              <a:t> 00:01:01:00:00:01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BCEB24BE-A09E-4FD9-83AC-2782F26DA325}"/>
              </a:ext>
            </a:extLst>
          </p:cNvPr>
          <p:cNvSpPr txBox="1"/>
          <p:nvPr/>
        </p:nvSpPr>
        <p:spPr>
          <a:xfrm>
            <a:off x="1910529" y="2506611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ARP Request,</a:t>
            </a:r>
          </a:p>
          <a:p>
            <a:r>
              <a:rPr lang="id-ID" sz="1000" dirty="0"/>
              <a:t>Mac adr 10.0.0.2?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CF3D81-22CF-43EF-8F3E-06318CAB3A92}"/>
              </a:ext>
            </a:extLst>
          </p:cNvPr>
          <p:cNvSpPr/>
          <p:nvPr/>
        </p:nvSpPr>
        <p:spPr>
          <a:xfrm>
            <a:off x="4356573" y="2278486"/>
            <a:ext cx="516835" cy="41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H2</a:t>
            </a: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F9B5AE89-DE42-4A87-A090-D0B173E03458}"/>
              </a:ext>
            </a:extLst>
          </p:cNvPr>
          <p:cNvCxnSpPr>
            <a:cxnSpLocks/>
            <a:stCxn id="14" idx="2"/>
            <a:endCxn id="26" idx="6"/>
          </p:cNvCxnSpPr>
          <p:nvPr/>
        </p:nvCxnSpPr>
        <p:spPr>
          <a:xfrm flipH="1">
            <a:off x="3365834" y="2485551"/>
            <a:ext cx="99073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0">
            <a:extLst>
              <a:ext uri="{FF2B5EF4-FFF2-40B4-BE49-F238E27FC236}">
                <a16:creationId xmlns:a16="http://schemas.microsoft.com/office/drawing/2014/main" id="{0EC2E008-07E9-45C4-8855-08048C937F0E}"/>
              </a:ext>
            </a:extLst>
          </p:cNvPr>
          <p:cNvSpPr txBox="1"/>
          <p:nvPr/>
        </p:nvSpPr>
        <p:spPr>
          <a:xfrm>
            <a:off x="5002873" y="2306556"/>
            <a:ext cx="113794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1000" dirty="0"/>
              <a:t>10.0.0.2</a:t>
            </a:r>
            <a:r>
              <a:rPr lang="en-GB" sz="1000" dirty="0"/>
              <a:t> = </a:t>
            </a:r>
            <a:r>
              <a:rPr lang="id-ID" sz="1000" dirty="0"/>
              <a:t>00:01:01:00:00:02</a:t>
            </a: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C1468B0E-8F76-422D-87A3-38695A9563DB}"/>
              </a:ext>
            </a:extLst>
          </p:cNvPr>
          <p:cNvSpPr txBox="1"/>
          <p:nvPr/>
        </p:nvSpPr>
        <p:spPr>
          <a:xfrm>
            <a:off x="3242833" y="2518401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ARP Reply,</a:t>
            </a:r>
          </a:p>
          <a:p>
            <a:r>
              <a:rPr lang="id-ID" sz="1000" dirty="0"/>
              <a:t>10.0.0.2=00:01:01:00:00:02</a:t>
            </a: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82D06DA7-B6C0-46AF-B7D5-7F292BE71961}"/>
              </a:ext>
            </a:extLst>
          </p:cNvPr>
          <p:cNvSpPr txBox="1"/>
          <p:nvPr/>
        </p:nvSpPr>
        <p:spPr>
          <a:xfrm>
            <a:off x="1842696" y="3389400"/>
            <a:ext cx="1588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Ping 10.0.0.2, </a:t>
            </a:r>
          </a:p>
          <a:p>
            <a:r>
              <a:rPr lang="en-GB" sz="1000" dirty="0" err="1"/>
              <a:t>src</a:t>
            </a:r>
            <a:r>
              <a:rPr lang="id-ID" sz="1000" dirty="0" err="1"/>
              <a:t>Mac</a:t>
            </a:r>
            <a:r>
              <a:rPr lang="id-ID" sz="1000" dirty="0"/>
              <a:t>: 00:01:01:00:00:0</a:t>
            </a:r>
            <a:r>
              <a:rPr lang="en-GB" sz="1000" dirty="0"/>
              <a:t>1</a:t>
            </a:r>
          </a:p>
          <a:p>
            <a:r>
              <a:rPr lang="en-GB" sz="1000" dirty="0" err="1"/>
              <a:t>dst</a:t>
            </a:r>
            <a:r>
              <a:rPr lang="id-ID" sz="1000" dirty="0" err="1"/>
              <a:t>Mac</a:t>
            </a:r>
            <a:r>
              <a:rPr lang="id-ID" sz="1000" dirty="0"/>
              <a:t>: 00:01:01:00:00:02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EC85AE97-655E-474C-B30F-B6F4BB250A65}"/>
              </a:ext>
            </a:extLst>
          </p:cNvPr>
          <p:cNvSpPr txBox="1"/>
          <p:nvPr/>
        </p:nvSpPr>
        <p:spPr>
          <a:xfrm>
            <a:off x="3431593" y="3440599"/>
            <a:ext cx="1588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ICMP </a:t>
            </a:r>
            <a:r>
              <a:rPr lang="id-ID" sz="1000" dirty="0" err="1"/>
              <a:t>echo</a:t>
            </a:r>
            <a:r>
              <a:rPr lang="id-ID" sz="1000" dirty="0"/>
              <a:t> </a:t>
            </a:r>
            <a:r>
              <a:rPr lang="id-ID" sz="1000" dirty="0" err="1"/>
              <a:t>reply</a:t>
            </a:r>
            <a:endParaRPr lang="en-GB" sz="1000" dirty="0"/>
          </a:p>
          <a:p>
            <a:r>
              <a:rPr lang="en-GB" sz="1000" dirty="0" err="1"/>
              <a:t>src</a:t>
            </a:r>
            <a:r>
              <a:rPr lang="id-ID" sz="1000" dirty="0" err="1"/>
              <a:t>Mac</a:t>
            </a:r>
            <a:r>
              <a:rPr lang="id-ID" sz="1000" dirty="0"/>
              <a:t>: 00:01:01:00:00:0</a:t>
            </a:r>
            <a:r>
              <a:rPr lang="en-GB" sz="1000" dirty="0"/>
              <a:t>2</a:t>
            </a:r>
            <a:endParaRPr lang="id-ID" sz="1000" dirty="0"/>
          </a:p>
          <a:p>
            <a:r>
              <a:rPr lang="en-GB" sz="1000" dirty="0" err="1"/>
              <a:t>dst</a:t>
            </a:r>
            <a:r>
              <a:rPr lang="id-ID" sz="1000" dirty="0" err="1"/>
              <a:t>Mac</a:t>
            </a:r>
            <a:r>
              <a:rPr lang="id-ID" sz="1000" dirty="0"/>
              <a:t>: 00:01:01:00:00:0</a:t>
            </a:r>
            <a:r>
              <a:rPr lang="en-GB" sz="1000" dirty="0"/>
              <a:t>1</a:t>
            </a:r>
            <a:endParaRPr lang="id-ID" sz="1000" dirty="0"/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B2B896D9-3BD2-4698-8A4A-C3AA991F6CAE}"/>
              </a:ext>
            </a:extLst>
          </p:cNvPr>
          <p:cNvSpPr txBox="1"/>
          <p:nvPr/>
        </p:nvSpPr>
        <p:spPr>
          <a:xfrm>
            <a:off x="127108" y="3599799"/>
            <a:ext cx="127773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1000" dirty="0"/>
              <a:t>10.0.0.1</a:t>
            </a:r>
            <a:r>
              <a:rPr lang="en-GB" sz="1000" dirty="0"/>
              <a:t> = </a:t>
            </a:r>
            <a:r>
              <a:rPr lang="id-ID" sz="1000" dirty="0"/>
              <a:t>00:01:01:00:00:01</a:t>
            </a:r>
            <a:endParaRPr lang="en-GB" sz="1000" dirty="0"/>
          </a:p>
          <a:p>
            <a:r>
              <a:rPr lang="en-GB" sz="1000" dirty="0"/>
              <a:t>10.0.0.2 = </a:t>
            </a:r>
            <a:r>
              <a:rPr lang="id-ID" sz="1000" dirty="0"/>
              <a:t>00:01:01:00:00:0</a:t>
            </a:r>
            <a:r>
              <a:rPr lang="en-GB" sz="10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AFDCA1-B22F-4CF6-95B0-23918E6FC113}"/>
              </a:ext>
            </a:extLst>
          </p:cNvPr>
          <p:cNvSpPr/>
          <p:nvPr/>
        </p:nvSpPr>
        <p:spPr>
          <a:xfrm>
            <a:off x="2848999" y="2278486"/>
            <a:ext cx="516835" cy="41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S1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F2B660-0A94-46AE-BA46-D14E3E9641FC}"/>
              </a:ext>
            </a:extLst>
          </p:cNvPr>
          <p:cNvSpPr/>
          <p:nvPr/>
        </p:nvSpPr>
        <p:spPr>
          <a:xfrm>
            <a:off x="1343479" y="3185669"/>
            <a:ext cx="516835" cy="41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H1</a:t>
            </a:r>
          </a:p>
        </p:txBody>
      </p:sp>
      <p:cxnSp>
        <p:nvCxnSpPr>
          <p:cNvPr id="31" name="Straight Arrow Connector 6">
            <a:extLst>
              <a:ext uri="{FF2B5EF4-FFF2-40B4-BE49-F238E27FC236}">
                <a16:creationId xmlns:a16="http://schemas.microsoft.com/office/drawing/2014/main" id="{706432E2-5A3D-43F1-86E3-7985BB2AF33A}"/>
              </a:ext>
            </a:extLst>
          </p:cNvPr>
          <p:cNvCxnSpPr>
            <a:cxnSpLocks/>
            <a:stCxn id="30" idx="6"/>
            <a:endCxn id="39" idx="2"/>
          </p:cNvCxnSpPr>
          <p:nvPr/>
        </p:nvCxnSpPr>
        <p:spPr>
          <a:xfrm>
            <a:off x="1860314" y="3392734"/>
            <a:ext cx="98868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C62AC86-E2BD-4F06-B8BE-81C4C83C22E5}"/>
              </a:ext>
            </a:extLst>
          </p:cNvPr>
          <p:cNvSpPr/>
          <p:nvPr/>
        </p:nvSpPr>
        <p:spPr>
          <a:xfrm>
            <a:off x="4356573" y="3185669"/>
            <a:ext cx="516835" cy="41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H2</a:t>
            </a:r>
          </a:p>
        </p:txBody>
      </p:sp>
      <p:cxnSp>
        <p:nvCxnSpPr>
          <p:cNvPr id="36" name="Straight Arrow Connector 16">
            <a:extLst>
              <a:ext uri="{FF2B5EF4-FFF2-40B4-BE49-F238E27FC236}">
                <a16:creationId xmlns:a16="http://schemas.microsoft.com/office/drawing/2014/main" id="{01AC6F10-FF59-4359-9DB9-687F71D22229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365834" y="3392734"/>
            <a:ext cx="99073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4F58FAB-C41A-4659-AF16-700E29E8A688}"/>
              </a:ext>
            </a:extLst>
          </p:cNvPr>
          <p:cNvSpPr/>
          <p:nvPr/>
        </p:nvSpPr>
        <p:spPr>
          <a:xfrm>
            <a:off x="2848999" y="3185669"/>
            <a:ext cx="516835" cy="41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S1</a:t>
            </a: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C77CF181-810A-4E31-BCCE-3DA8BCC7F9F1}"/>
              </a:ext>
            </a:extLst>
          </p:cNvPr>
          <p:cNvSpPr txBox="1"/>
          <p:nvPr/>
        </p:nvSpPr>
        <p:spPr>
          <a:xfrm>
            <a:off x="5002873" y="3235512"/>
            <a:ext cx="113794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1000" dirty="0"/>
              <a:t>10.0.0.1</a:t>
            </a:r>
            <a:r>
              <a:rPr lang="en-GB" sz="1000" dirty="0"/>
              <a:t> = </a:t>
            </a:r>
            <a:r>
              <a:rPr lang="id-ID" sz="1000" dirty="0"/>
              <a:t>00:01:01:00:00:01</a:t>
            </a:r>
            <a:endParaRPr lang="en-GB" sz="1000" dirty="0"/>
          </a:p>
          <a:p>
            <a:r>
              <a:rPr lang="en-GB" sz="1000" dirty="0"/>
              <a:t>10.0.0.2 = </a:t>
            </a:r>
            <a:r>
              <a:rPr lang="id-ID" sz="1000" dirty="0"/>
              <a:t>00:01:01:00:00:0</a:t>
            </a:r>
            <a:r>
              <a:rPr lang="en-GB" sz="1000" dirty="0"/>
              <a:t>2</a:t>
            </a:r>
          </a:p>
        </p:txBody>
      </p:sp>
      <p:sp>
        <p:nvSpPr>
          <p:cNvPr id="43" name="Persegi: Sudut Lengkung 6">
            <a:extLst>
              <a:ext uri="{FF2B5EF4-FFF2-40B4-BE49-F238E27FC236}">
                <a16:creationId xmlns:a16="http://schemas.microsoft.com/office/drawing/2014/main" id="{85591230-CE3C-4052-96AB-7A207A9233AF}"/>
              </a:ext>
            </a:extLst>
          </p:cNvPr>
          <p:cNvSpPr/>
          <p:nvPr/>
        </p:nvSpPr>
        <p:spPr>
          <a:xfrm>
            <a:off x="6483111" y="2305361"/>
            <a:ext cx="2409282" cy="2020389"/>
          </a:xfrm>
          <a:prstGeom prst="roundRect">
            <a:avLst>
              <a:gd name="adj" fmla="val 98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03AE76A-770B-44E7-96EA-EA1FDBA22E21}"/>
              </a:ext>
            </a:extLst>
          </p:cNvPr>
          <p:cNvSpPr/>
          <p:nvPr/>
        </p:nvSpPr>
        <p:spPr>
          <a:xfrm>
            <a:off x="7438074" y="3071347"/>
            <a:ext cx="525869" cy="33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S1</a:t>
            </a:r>
            <a:endParaRPr lang="id-ID" sz="12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BE7293-A155-4E5D-B48C-2FDA31FE0B65}"/>
              </a:ext>
            </a:extLst>
          </p:cNvPr>
          <p:cNvSpPr/>
          <p:nvPr/>
        </p:nvSpPr>
        <p:spPr>
          <a:xfrm>
            <a:off x="6713582" y="3749922"/>
            <a:ext cx="512638" cy="418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h1</a:t>
            </a:r>
            <a:endParaRPr lang="id-ID" sz="1200" dirty="0"/>
          </a:p>
        </p:txBody>
      </p:sp>
      <p:cxnSp>
        <p:nvCxnSpPr>
          <p:cNvPr id="46" name="Konektor Lurus 43">
            <a:extLst>
              <a:ext uri="{FF2B5EF4-FFF2-40B4-BE49-F238E27FC236}">
                <a16:creationId xmlns:a16="http://schemas.microsoft.com/office/drawing/2014/main" id="{6CDB89B3-D96E-4B0C-BA7D-4C2FD9B87C3D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 flipH="1">
            <a:off x="6969901" y="3354222"/>
            <a:ext cx="545185" cy="39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9395552-B9D1-4404-B0B4-01AF4427D154}"/>
              </a:ext>
            </a:extLst>
          </p:cNvPr>
          <p:cNvSpPr/>
          <p:nvPr/>
        </p:nvSpPr>
        <p:spPr>
          <a:xfrm>
            <a:off x="7438074" y="3759200"/>
            <a:ext cx="525869" cy="418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h2</a:t>
            </a:r>
            <a:endParaRPr lang="id-ID" sz="1200" dirty="0"/>
          </a:p>
        </p:txBody>
      </p:sp>
      <p:cxnSp>
        <p:nvCxnSpPr>
          <p:cNvPr id="48" name="Konektor Lurus 45">
            <a:extLst>
              <a:ext uri="{FF2B5EF4-FFF2-40B4-BE49-F238E27FC236}">
                <a16:creationId xmlns:a16="http://schemas.microsoft.com/office/drawing/2014/main" id="{BC49DBB6-6F4C-4CDD-87D1-ED870484B131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>
            <a:off x="7701009" y="3402756"/>
            <a:ext cx="0" cy="35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Kotak Teks 46">
            <a:extLst>
              <a:ext uri="{FF2B5EF4-FFF2-40B4-BE49-F238E27FC236}">
                <a16:creationId xmlns:a16="http://schemas.microsoft.com/office/drawing/2014/main" id="{CE2268BC-E8DE-4814-9B25-11F3B0D3D819}"/>
              </a:ext>
            </a:extLst>
          </p:cNvPr>
          <p:cNvSpPr txBox="1"/>
          <p:nvPr/>
        </p:nvSpPr>
        <p:spPr>
          <a:xfrm>
            <a:off x="7345782" y="229254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Controller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9862E8-65BC-4E5F-976E-3CF10CDCBFEB}"/>
              </a:ext>
            </a:extLst>
          </p:cNvPr>
          <p:cNvSpPr/>
          <p:nvPr/>
        </p:nvSpPr>
        <p:spPr>
          <a:xfrm>
            <a:off x="8226878" y="3748945"/>
            <a:ext cx="525869" cy="418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h3</a:t>
            </a:r>
            <a:endParaRPr lang="id-ID" sz="1200" dirty="0"/>
          </a:p>
        </p:txBody>
      </p:sp>
      <p:cxnSp>
        <p:nvCxnSpPr>
          <p:cNvPr id="53" name="Konektor Lurus 24">
            <a:extLst>
              <a:ext uri="{FF2B5EF4-FFF2-40B4-BE49-F238E27FC236}">
                <a16:creationId xmlns:a16="http://schemas.microsoft.com/office/drawing/2014/main" id="{0796A89E-E576-4B70-86A0-BDD5EF394D0B}"/>
              </a:ext>
            </a:extLst>
          </p:cNvPr>
          <p:cNvCxnSpPr>
            <a:cxnSpLocks/>
            <a:stCxn id="44" idx="5"/>
            <a:endCxn id="52" idx="0"/>
          </p:cNvCxnSpPr>
          <p:nvPr/>
        </p:nvCxnSpPr>
        <p:spPr>
          <a:xfrm>
            <a:off x="7886931" y="3354222"/>
            <a:ext cx="602882" cy="39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C651025-10D6-464D-960C-84D7B26E0D07}"/>
              </a:ext>
            </a:extLst>
          </p:cNvPr>
          <p:cNvSpPr/>
          <p:nvPr/>
        </p:nvSpPr>
        <p:spPr>
          <a:xfrm>
            <a:off x="7438074" y="2485551"/>
            <a:ext cx="525869" cy="33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/>
              <a:t>C</a:t>
            </a:r>
          </a:p>
        </p:txBody>
      </p:sp>
      <p:cxnSp>
        <p:nvCxnSpPr>
          <p:cNvPr id="56" name="Konektor Lurus 45">
            <a:extLst>
              <a:ext uri="{FF2B5EF4-FFF2-40B4-BE49-F238E27FC236}">
                <a16:creationId xmlns:a16="http://schemas.microsoft.com/office/drawing/2014/main" id="{CCDEABA8-92D9-4392-8A05-485E4D9F6261}"/>
              </a:ext>
            </a:extLst>
          </p:cNvPr>
          <p:cNvCxnSpPr>
            <a:cxnSpLocks/>
            <a:stCxn id="55" idx="4"/>
            <a:endCxn id="44" idx="0"/>
          </p:cNvCxnSpPr>
          <p:nvPr/>
        </p:nvCxnSpPr>
        <p:spPr>
          <a:xfrm>
            <a:off x="7701009" y="2816960"/>
            <a:ext cx="0" cy="25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87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63B755-3C6E-439C-8E54-FE719F13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Source code</a:t>
            </a:r>
            <a:endParaRPr lang="id-ID" sz="3200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45BC0FD-A070-4C43-BF0E-1031522C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56B804-8DE6-40DB-84BF-C2866010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0C02944-FE53-4ADD-9F55-E7762C624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8" t="19218" r="43904" b="8476"/>
          <a:stretch/>
        </p:blipFill>
        <p:spPr>
          <a:xfrm>
            <a:off x="822959" y="1845734"/>
            <a:ext cx="4889585" cy="4023360"/>
          </a:xfrm>
          <a:prstGeom prst="rect">
            <a:avLst/>
          </a:prstGeom>
        </p:spPr>
      </p:pic>
      <p:sp>
        <p:nvSpPr>
          <p:cNvPr id="6" name="Persegi: Sudut Lengkung 5">
            <a:extLst>
              <a:ext uri="{FF2B5EF4-FFF2-40B4-BE49-F238E27FC236}">
                <a16:creationId xmlns:a16="http://schemas.microsoft.com/office/drawing/2014/main" id="{D7AA503E-46F7-452D-9AB3-93A1B38C5199}"/>
              </a:ext>
            </a:extLst>
          </p:cNvPr>
          <p:cNvSpPr/>
          <p:nvPr/>
        </p:nvSpPr>
        <p:spPr>
          <a:xfrm>
            <a:off x="1928949" y="2961638"/>
            <a:ext cx="674914" cy="26734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ersegi: Sudut Lengkung 6">
            <a:extLst>
              <a:ext uri="{FF2B5EF4-FFF2-40B4-BE49-F238E27FC236}">
                <a16:creationId xmlns:a16="http://schemas.microsoft.com/office/drawing/2014/main" id="{23E21164-DAEC-447B-8449-3D2F44E9353E}"/>
              </a:ext>
            </a:extLst>
          </p:cNvPr>
          <p:cNvSpPr/>
          <p:nvPr/>
        </p:nvSpPr>
        <p:spPr>
          <a:xfrm>
            <a:off x="1928949" y="3590068"/>
            <a:ext cx="2042160" cy="26734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ersegi: Sudut Lengkung 7">
            <a:extLst>
              <a:ext uri="{FF2B5EF4-FFF2-40B4-BE49-F238E27FC236}">
                <a16:creationId xmlns:a16="http://schemas.microsoft.com/office/drawing/2014/main" id="{30569410-CAF2-4736-9A23-743213BFD58C}"/>
              </a:ext>
            </a:extLst>
          </p:cNvPr>
          <p:cNvSpPr/>
          <p:nvPr/>
        </p:nvSpPr>
        <p:spPr>
          <a:xfrm>
            <a:off x="1928949" y="4218498"/>
            <a:ext cx="2042160" cy="26734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: Sudut Lengkung 8">
            <a:extLst>
              <a:ext uri="{FF2B5EF4-FFF2-40B4-BE49-F238E27FC236}">
                <a16:creationId xmlns:a16="http://schemas.microsoft.com/office/drawing/2014/main" id="{85B2728A-24D9-43E5-974D-7765B64B7D75}"/>
              </a:ext>
            </a:extLst>
          </p:cNvPr>
          <p:cNvSpPr/>
          <p:nvPr/>
        </p:nvSpPr>
        <p:spPr>
          <a:xfrm>
            <a:off x="3178629" y="4875287"/>
            <a:ext cx="557348" cy="18439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Persegi: Sudut Lengkung 9">
            <a:extLst>
              <a:ext uri="{FF2B5EF4-FFF2-40B4-BE49-F238E27FC236}">
                <a16:creationId xmlns:a16="http://schemas.microsoft.com/office/drawing/2014/main" id="{69E20928-B8DD-48AB-91D3-06647CC5BFD5}"/>
              </a:ext>
            </a:extLst>
          </p:cNvPr>
          <p:cNvSpPr/>
          <p:nvPr/>
        </p:nvSpPr>
        <p:spPr>
          <a:xfrm>
            <a:off x="1184645" y="4725732"/>
            <a:ext cx="1175378" cy="18439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ersegi: Sudut Lengkung 10">
            <a:extLst>
              <a:ext uri="{FF2B5EF4-FFF2-40B4-BE49-F238E27FC236}">
                <a16:creationId xmlns:a16="http://schemas.microsoft.com/office/drawing/2014/main" id="{E2B91CBE-7039-4E19-9B4C-5EC17806CD07}"/>
              </a:ext>
            </a:extLst>
          </p:cNvPr>
          <p:cNvSpPr/>
          <p:nvPr/>
        </p:nvSpPr>
        <p:spPr>
          <a:xfrm>
            <a:off x="3823063" y="5372191"/>
            <a:ext cx="470262" cy="1426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Kotak Teks 46">
            <a:extLst>
              <a:ext uri="{FF2B5EF4-FFF2-40B4-BE49-F238E27FC236}">
                <a16:creationId xmlns:a16="http://schemas.microsoft.com/office/drawing/2014/main" id="{D6C0F423-38EB-47E9-ABDD-FAB01D3C348F}"/>
              </a:ext>
            </a:extLst>
          </p:cNvPr>
          <p:cNvSpPr txBox="1"/>
          <p:nvPr/>
        </p:nvSpPr>
        <p:spPr>
          <a:xfrm>
            <a:off x="2610393" y="2972200"/>
            <a:ext cx="272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Stateful operation </a:t>
            </a:r>
            <a:r>
              <a:rPr lang="en-GB" sz="1000" dirty="0" err="1"/>
              <a:t>hanya</a:t>
            </a:r>
            <a:r>
              <a:rPr lang="en-GB" sz="1000" dirty="0"/>
              <a:t> </a:t>
            </a:r>
            <a:r>
              <a:rPr lang="en-GB" sz="1000" dirty="0" err="1"/>
              <a:t>berlaku</a:t>
            </a:r>
            <a:r>
              <a:rPr lang="en-GB" sz="1000" dirty="0"/>
              <a:t> di flow table 0</a:t>
            </a:r>
            <a:endParaRPr lang="id-ID" sz="1200" dirty="0"/>
          </a:p>
        </p:txBody>
      </p:sp>
      <p:sp>
        <p:nvSpPr>
          <p:cNvPr id="13" name="Kotak Teks 46">
            <a:extLst>
              <a:ext uri="{FF2B5EF4-FFF2-40B4-BE49-F238E27FC236}">
                <a16:creationId xmlns:a16="http://schemas.microsoft.com/office/drawing/2014/main" id="{D5CDBE8D-4389-4513-A191-6BC8381A538A}"/>
              </a:ext>
            </a:extLst>
          </p:cNvPr>
          <p:cNvSpPr txBox="1"/>
          <p:nvPr/>
        </p:nvSpPr>
        <p:spPr>
          <a:xfrm>
            <a:off x="3968931" y="3588291"/>
            <a:ext cx="272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Key lookup = ETH_DST (mac address </a:t>
            </a:r>
            <a:r>
              <a:rPr lang="en-GB" sz="1000" dirty="0" err="1"/>
              <a:t>tujuan</a:t>
            </a:r>
            <a:r>
              <a:rPr lang="en-GB" sz="1000" dirty="0"/>
              <a:t>)</a:t>
            </a:r>
            <a:endParaRPr lang="id-ID" sz="1200" dirty="0"/>
          </a:p>
        </p:txBody>
      </p:sp>
      <p:sp>
        <p:nvSpPr>
          <p:cNvPr id="14" name="Kotak Teks 46">
            <a:extLst>
              <a:ext uri="{FF2B5EF4-FFF2-40B4-BE49-F238E27FC236}">
                <a16:creationId xmlns:a16="http://schemas.microsoft.com/office/drawing/2014/main" id="{C0BFA9DD-D9DC-4A80-A7E0-07CFF526938D}"/>
              </a:ext>
            </a:extLst>
          </p:cNvPr>
          <p:cNvSpPr txBox="1"/>
          <p:nvPr/>
        </p:nvSpPr>
        <p:spPr>
          <a:xfrm>
            <a:off x="3960224" y="4214930"/>
            <a:ext cx="272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Key update = ETH_SRC (mac address </a:t>
            </a:r>
            <a:r>
              <a:rPr lang="en-GB" sz="1000" dirty="0" err="1"/>
              <a:t>tujuan</a:t>
            </a:r>
            <a:r>
              <a:rPr lang="en-GB" sz="1000" dirty="0"/>
              <a:t>)</a:t>
            </a:r>
            <a:endParaRPr lang="id-ID" sz="1200" dirty="0"/>
          </a:p>
        </p:txBody>
      </p:sp>
      <p:sp>
        <p:nvSpPr>
          <p:cNvPr id="15" name="Kotak Teks 46">
            <a:extLst>
              <a:ext uri="{FF2B5EF4-FFF2-40B4-BE49-F238E27FC236}">
                <a16:creationId xmlns:a16="http://schemas.microsoft.com/office/drawing/2014/main" id="{27D55A85-8CFA-4F97-B651-072184F6E8EA}"/>
              </a:ext>
            </a:extLst>
          </p:cNvPr>
          <p:cNvSpPr txBox="1"/>
          <p:nvPr/>
        </p:nvSpPr>
        <p:spPr>
          <a:xfrm>
            <a:off x="4572000" y="4708266"/>
            <a:ext cx="272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Set </a:t>
            </a:r>
            <a:r>
              <a:rPr lang="en-GB" sz="1000" dirty="0" err="1"/>
              <a:t>nilai</a:t>
            </a:r>
            <a:r>
              <a:rPr lang="en-GB" sz="1000" dirty="0"/>
              <a:t> state </a:t>
            </a:r>
            <a:r>
              <a:rPr lang="en-GB" sz="1000" dirty="0" err="1"/>
              <a:t>berdasarkan</a:t>
            </a:r>
            <a:r>
              <a:rPr lang="en-GB" sz="1000" dirty="0"/>
              <a:t> </a:t>
            </a:r>
            <a:r>
              <a:rPr lang="en-GB" sz="1000" dirty="0" err="1"/>
              <a:t>nilai</a:t>
            </a:r>
            <a:r>
              <a:rPr lang="en-GB" sz="1000" dirty="0"/>
              <a:t> input port</a:t>
            </a:r>
            <a:endParaRPr lang="id-ID" sz="1200" dirty="0"/>
          </a:p>
        </p:txBody>
      </p: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F3208743-6941-4870-914A-A70050107B9E}"/>
              </a:ext>
            </a:extLst>
          </p:cNvPr>
          <p:cNvCxnSpPr>
            <a:stCxn id="10" idx="3"/>
          </p:cNvCxnSpPr>
          <p:nvPr/>
        </p:nvCxnSpPr>
        <p:spPr>
          <a:xfrm flipV="1">
            <a:off x="2360023" y="4802269"/>
            <a:ext cx="2234836" cy="1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Konektor Panah Lurus 17">
            <a:extLst>
              <a:ext uri="{FF2B5EF4-FFF2-40B4-BE49-F238E27FC236}">
                <a16:creationId xmlns:a16="http://schemas.microsoft.com/office/drawing/2014/main" id="{661A173C-0DD1-4AFF-89D8-3A0044262B9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735977" y="4859629"/>
            <a:ext cx="858882" cy="10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Konektor Panah Lurus 20">
            <a:extLst>
              <a:ext uri="{FF2B5EF4-FFF2-40B4-BE49-F238E27FC236}">
                <a16:creationId xmlns:a16="http://schemas.microsoft.com/office/drawing/2014/main" id="{8D58CBD3-D555-47F9-8753-3472B25F99A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058194" y="4927541"/>
            <a:ext cx="602649" cy="44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Kotak Teks 46">
            <a:extLst>
              <a:ext uri="{FF2B5EF4-FFF2-40B4-BE49-F238E27FC236}">
                <a16:creationId xmlns:a16="http://schemas.microsoft.com/office/drawing/2014/main" id="{4F0F88CA-EC66-407B-8E9A-2F9783652419}"/>
              </a:ext>
            </a:extLst>
          </p:cNvPr>
          <p:cNvSpPr txBox="1"/>
          <p:nvPr/>
        </p:nvSpPr>
        <p:spPr>
          <a:xfrm>
            <a:off x="5001314" y="5078491"/>
            <a:ext cx="2727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Forward </a:t>
            </a:r>
            <a:r>
              <a:rPr lang="en-GB" sz="1000" dirty="0" err="1"/>
              <a:t>paket</a:t>
            </a:r>
            <a:r>
              <a:rPr lang="en-GB" sz="1000" dirty="0"/>
              <a:t> ARP </a:t>
            </a:r>
            <a:r>
              <a:rPr lang="en-GB" sz="1000" dirty="0" err="1"/>
              <a:t>berdasarkan</a:t>
            </a:r>
            <a:r>
              <a:rPr lang="en-GB" sz="1000" dirty="0"/>
              <a:t> </a:t>
            </a:r>
            <a:r>
              <a:rPr lang="en-GB" sz="1000" dirty="0" err="1"/>
              <a:t>nilai</a:t>
            </a:r>
            <a:r>
              <a:rPr lang="en-GB" sz="1000" dirty="0"/>
              <a:t> state</a:t>
            </a:r>
            <a:endParaRPr lang="id-ID" sz="1200" dirty="0"/>
          </a:p>
        </p:txBody>
      </p:sp>
      <p:sp>
        <p:nvSpPr>
          <p:cNvPr id="25" name="Persegi: Sudut Lengkung 24">
            <a:extLst>
              <a:ext uri="{FF2B5EF4-FFF2-40B4-BE49-F238E27FC236}">
                <a16:creationId xmlns:a16="http://schemas.microsoft.com/office/drawing/2014/main" id="{68AC6367-1A1C-4922-89DF-546808237F0D}"/>
              </a:ext>
            </a:extLst>
          </p:cNvPr>
          <p:cNvSpPr/>
          <p:nvPr/>
        </p:nvSpPr>
        <p:spPr>
          <a:xfrm>
            <a:off x="1924313" y="5058365"/>
            <a:ext cx="1798739" cy="36080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Persegi: Sudut Lengkung 25">
            <a:extLst>
              <a:ext uri="{FF2B5EF4-FFF2-40B4-BE49-F238E27FC236}">
                <a16:creationId xmlns:a16="http://schemas.microsoft.com/office/drawing/2014/main" id="{73270685-59A5-4F81-9D9C-D7DF4DAD949E}"/>
              </a:ext>
            </a:extLst>
          </p:cNvPr>
          <p:cNvSpPr/>
          <p:nvPr/>
        </p:nvSpPr>
        <p:spPr>
          <a:xfrm>
            <a:off x="3474720" y="5524109"/>
            <a:ext cx="1265337" cy="13206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Konektor Panah Lurus 27">
            <a:extLst>
              <a:ext uri="{FF2B5EF4-FFF2-40B4-BE49-F238E27FC236}">
                <a16:creationId xmlns:a16="http://schemas.microsoft.com/office/drawing/2014/main" id="{8E35669C-494D-434A-B5CF-08B0B62783D7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3723052" y="5201602"/>
            <a:ext cx="1278262" cy="3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Konektor Panah Lurus 28">
            <a:extLst>
              <a:ext uri="{FF2B5EF4-FFF2-40B4-BE49-F238E27FC236}">
                <a16:creationId xmlns:a16="http://schemas.microsoft.com/office/drawing/2014/main" id="{3BECF636-0FBF-4CAF-885F-CC8D9E4F44DC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740057" y="5311187"/>
            <a:ext cx="355615" cy="2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0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F0946BA-200A-4ECE-A5CF-C51B2AAB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err="1"/>
              <a:t>Langkah</a:t>
            </a:r>
            <a:r>
              <a:rPr lang="en-GB" sz="3200" b="1" dirty="0"/>
              <a:t> </a:t>
            </a:r>
            <a:r>
              <a:rPr lang="en-GB" sz="3200" b="1" dirty="0" err="1"/>
              <a:t>pengujian</a:t>
            </a:r>
            <a:endParaRPr lang="id-ID" sz="3200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82E5DAC-E3A7-475B-BF7C-E1E96887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1CADE4"/>
              </a:buClr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Pengujian: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Jalankan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mininet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dengan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jenis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topologi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Tree,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dua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host (PC):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sudo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python ~/Workshop/OpenFlow/Mininet/simpleTree.py </a:t>
            </a:r>
            <a:endParaRPr lang="en-GB" sz="12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00"/>
              </a:highlight>
              <a:latin typeface="Monospace"/>
            </a:endParaRPr>
          </a:p>
          <a:p>
            <a:pPr lvl="1">
              <a:buClr>
                <a:srgbClr val="1CADE4"/>
              </a:buClr>
            </a:pP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Buka host1 (h1) dan host2 (h2)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dari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jendela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mininet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Xterm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h1 h2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Jalankan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program controller macLearning.py: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Ryu-manager ryu/ryu/app/openstate/macLearning.py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Pastikan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semua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flow rule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telah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terinstall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di switch S1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Sudo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ovs-vsctl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 –protocol=OpenFlow13 dump-flows S1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Matikan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controller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untuk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mengetest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kemampuan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stateful forwarding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Tekan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</a:rPr>
              <a:t>ctrl + c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di 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jendela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controller</a:t>
            </a:r>
          </a:p>
          <a:p>
            <a:pPr lvl="1">
              <a:buClr>
                <a:srgbClr val="1CADE4"/>
              </a:buClr>
            </a:pP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Ping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dari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h1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ke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h2: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Ping 10.0.0.2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583B1F9D-F9A0-4540-B806-AF96B7B9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22">
            <a:extLst>
              <a:ext uri="{FF2B5EF4-FFF2-40B4-BE49-F238E27FC236}">
                <a16:creationId xmlns:a16="http://schemas.microsoft.com/office/drawing/2014/main" id="{B06CB4C4-1FD3-4F04-A4C8-66AE8E892C51}"/>
              </a:ext>
            </a:extLst>
          </p:cNvPr>
          <p:cNvGrpSpPr/>
          <p:nvPr/>
        </p:nvGrpSpPr>
        <p:grpSpPr>
          <a:xfrm>
            <a:off x="6452927" y="2070255"/>
            <a:ext cx="2409282" cy="2334312"/>
            <a:chOff x="6000081" y="2384936"/>
            <a:chExt cx="2409282" cy="2334312"/>
          </a:xfrm>
        </p:grpSpPr>
        <p:sp>
          <p:nvSpPr>
            <p:cNvPr id="7" name="Persegi: Sudut Lengkung 6">
              <a:extLst>
                <a:ext uri="{FF2B5EF4-FFF2-40B4-BE49-F238E27FC236}">
                  <a16:creationId xmlns:a16="http://schemas.microsoft.com/office/drawing/2014/main" id="{1ACBF4C6-3371-4537-9B00-D96B2A36F5BC}"/>
                </a:ext>
              </a:extLst>
            </p:cNvPr>
            <p:cNvSpPr/>
            <p:nvPr/>
          </p:nvSpPr>
          <p:spPr>
            <a:xfrm>
              <a:off x="6000081" y="2384936"/>
              <a:ext cx="2409282" cy="2334312"/>
            </a:xfrm>
            <a:prstGeom prst="roundRect">
              <a:avLst>
                <a:gd name="adj" fmla="val 734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01C979-5B23-45EB-B057-0A852F27D142}"/>
                </a:ext>
              </a:extLst>
            </p:cNvPr>
            <p:cNvSpPr/>
            <p:nvPr/>
          </p:nvSpPr>
          <p:spPr>
            <a:xfrm>
              <a:off x="6955044" y="3288328"/>
              <a:ext cx="525869" cy="331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S1</a:t>
              </a:r>
              <a:endParaRPr lang="id-ID" sz="1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DA4800-C004-4875-A954-1CE5393D3823}"/>
                </a:ext>
              </a:extLst>
            </p:cNvPr>
            <p:cNvSpPr/>
            <p:nvPr/>
          </p:nvSpPr>
          <p:spPr>
            <a:xfrm>
              <a:off x="6230552" y="3966903"/>
              <a:ext cx="512638" cy="4185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h1</a:t>
              </a:r>
              <a:endParaRPr lang="id-ID" sz="1000" dirty="0"/>
            </a:p>
          </p:txBody>
        </p:sp>
        <p:cxnSp>
          <p:nvCxnSpPr>
            <p:cNvPr id="10" name="Konektor Lurus 43">
              <a:extLst>
                <a:ext uri="{FF2B5EF4-FFF2-40B4-BE49-F238E27FC236}">
                  <a16:creationId xmlns:a16="http://schemas.microsoft.com/office/drawing/2014/main" id="{953AD2A3-DE4D-44E3-82AF-200DA3783E2E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6486871" y="3571203"/>
              <a:ext cx="545185" cy="395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DB2F1B-A5DA-4EAD-A826-A1C216273F02}"/>
                </a:ext>
              </a:extLst>
            </p:cNvPr>
            <p:cNvSpPr/>
            <p:nvPr/>
          </p:nvSpPr>
          <p:spPr>
            <a:xfrm>
              <a:off x="6955044" y="3976181"/>
              <a:ext cx="525869" cy="4185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h2</a:t>
              </a:r>
              <a:endParaRPr lang="id-ID" sz="1200" dirty="0"/>
            </a:p>
          </p:txBody>
        </p:sp>
        <p:cxnSp>
          <p:nvCxnSpPr>
            <p:cNvPr id="12" name="Konektor Lurus 45">
              <a:extLst>
                <a:ext uri="{FF2B5EF4-FFF2-40B4-BE49-F238E27FC236}">
                  <a16:creationId xmlns:a16="http://schemas.microsoft.com/office/drawing/2014/main" id="{6CD52A85-3D40-4333-9049-BBACE0E4FFF6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7217979" y="3619737"/>
              <a:ext cx="0" cy="356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Kotak Teks 46">
              <a:extLst>
                <a:ext uri="{FF2B5EF4-FFF2-40B4-BE49-F238E27FC236}">
                  <a16:creationId xmlns:a16="http://schemas.microsoft.com/office/drawing/2014/main" id="{4E776CC5-EE2A-4B21-9E20-7D6DF3980D8D}"/>
                </a:ext>
              </a:extLst>
            </p:cNvPr>
            <p:cNvSpPr txBox="1"/>
            <p:nvPr/>
          </p:nvSpPr>
          <p:spPr>
            <a:xfrm>
              <a:off x="6803041" y="2415296"/>
              <a:ext cx="810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/>
                <a:t>Controller</a:t>
              </a:r>
            </a:p>
          </p:txBody>
        </p:sp>
        <p:sp>
          <p:nvSpPr>
            <p:cNvPr id="14" name="Kotak Teks 47">
              <a:extLst>
                <a:ext uri="{FF2B5EF4-FFF2-40B4-BE49-F238E27FC236}">
                  <a16:creationId xmlns:a16="http://schemas.microsoft.com/office/drawing/2014/main" id="{52A91E2F-8851-4218-AF07-95EFE1DFBF6F}"/>
                </a:ext>
              </a:extLst>
            </p:cNvPr>
            <p:cNvSpPr txBox="1"/>
            <p:nvPr/>
          </p:nvSpPr>
          <p:spPr>
            <a:xfrm>
              <a:off x="6134034" y="4399078"/>
              <a:ext cx="609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10.0.0.1</a:t>
              </a:r>
              <a:endParaRPr lang="id-ID" sz="1000" dirty="0"/>
            </a:p>
          </p:txBody>
        </p:sp>
        <p:sp>
          <p:nvSpPr>
            <p:cNvPr id="15" name="Kotak Teks 48">
              <a:extLst>
                <a:ext uri="{FF2B5EF4-FFF2-40B4-BE49-F238E27FC236}">
                  <a16:creationId xmlns:a16="http://schemas.microsoft.com/office/drawing/2014/main" id="{AA2187C6-AF47-448C-8C1B-24FB40E11E7A}"/>
                </a:ext>
              </a:extLst>
            </p:cNvPr>
            <p:cNvSpPr txBox="1"/>
            <p:nvPr/>
          </p:nvSpPr>
          <p:spPr>
            <a:xfrm>
              <a:off x="6858313" y="4404015"/>
              <a:ext cx="609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10.0.0.2</a:t>
              </a:r>
              <a:endParaRPr lang="id-ID" sz="10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49AC397-D474-4231-9A96-1247F3EB43AC}"/>
                </a:ext>
              </a:extLst>
            </p:cNvPr>
            <p:cNvSpPr/>
            <p:nvPr/>
          </p:nvSpPr>
          <p:spPr>
            <a:xfrm>
              <a:off x="7743848" y="3965926"/>
              <a:ext cx="525869" cy="4185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h3</a:t>
              </a:r>
              <a:endParaRPr lang="id-ID" sz="1000" dirty="0"/>
            </a:p>
          </p:txBody>
        </p:sp>
        <p:cxnSp>
          <p:nvCxnSpPr>
            <p:cNvPr id="17" name="Konektor Lurus 24">
              <a:extLst>
                <a:ext uri="{FF2B5EF4-FFF2-40B4-BE49-F238E27FC236}">
                  <a16:creationId xmlns:a16="http://schemas.microsoft.com/office/drawing/2014/main" id="{6CB70336-4892-4F1C-8809-18BA3DDED127}"/>
                </a:ext>
              </a:extLst>
            </p:cNvPr>
            <p:cNvCxnSpPr>
              <a:cxnSpLocks/>
              <a:stCxn id="8" idx="5"/>
              <a:endCxn id="16" idx="0"/>
            </p:cNvCxnSpPr>
            <p:nvPr/>
          </p:nvCxnSpPr>
          <p:spPr>
            <a:xfrm>
              <a:off x="7403901" y="3571203"/>
              <a:ext cx="602882" cy="39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Kotak Teks 28">
              <a:extLst>
                <a:ext uri="{FF2B5EF4-FFF2-40B4-BE49-F238E27FC236}">
                  <a16:creationId xmlns:a16="http://schemas.microsoft.com/office/drawing/2014/main" id="{969D7FC0-0D9D-43A8-959A-FBE51F2A55F8}"/>
                </a:ext>
              </a:extLst>
            </p:cNvPr>
            <p:cNvSpPr txBox="1"/>
            <p:nvPr/>
          </p:nvSpPr>
          <p:spPr>
            <a:xfrm>
              <a:off x="7680589" y="4393289"/>
              <a:ext cx="6094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10.0.0.3</a:t>
              </a:r>
              <a:endParaRPr lang="id-ID" sz="10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B04E20-D96A-4649-8130-82A13B56D9B5}"/>
                </a:ext>
              </a:extLst>
            </p:cNvPr>
            <p:cNvSpPr/>
            <p:nvPr/>
          </p:nvSpPr>
          <p:spPr>
            <a:xfrm>
              <a:off x="6955044" y="2702532"/>
              <a:ext cx="525869" cy="331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000" dirty="0"/>
                <a:t>C</a:t>
              </a:r>
              <a:endParaRPr lang="id-ID" sz="1200" dirty="0"/>
            </a:p>
          </p:txBody>
        </p:sp>
        <p:cxnSp>
          <p:nvCxnSpPr>
            <p:cNvPr id="20" name="Konektor Lurus 45">
              <a:extLst>
                <a:ext uri="{FF2B5EF4-FFF2-40B4-BE49-F238E27FC236}">
                  <a16:creationId xmlns:a16="http://schemas.microsoft.com/office/drawing/2014/main" id="{D1F1B6FD-DD92-4E05-8B6A-C1563778D55A}"/>
                </a:ext>
              </a:extLst>
            </p:cNvPr>
            <p:cNvCxnSpPr>
              <a:cxnSpLocks/>
              <a:stCxn id="19" idx="4"/>
              <a:endCxn id="8" idx="0"/>
            </p:cNvCxnSpPr>
            <p:nvPr/>
          </p:nvCxnSpPr>
          <p:spPr>
            <a:xfrm>
              <a:off x="7217979" y="3033941"/>
              <a:ext cx="0" cy="254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39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7C353A7-C85F-43FB-96F8-C9990AF5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err="1"/>
              <a:t>Latihan</a:t>
            </a:r>
            <a:endParaRPr lang="id-ID" sz="3200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C2BBD8E-144F-4638-8E3B-DB5CDC00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600" dirty="0" err="1"/>
              <a:t>Tambahkan</a:t>
            </a:r>
            <a:r>
              <a:rPr lang="en-GB" sz="1600" dirty="0"/>
              <a:t> </a:t>
            </a:r>
            <a:r>
              <a:rPr lang="en-GB" sz="1600" dirty="0" err="1"/>
              <a:t>operasi</a:t>
            </a:r>
            <a:r>
              <a:rPr lang="en-GB" sz="1600" dirty="0"/>
              <a:t> </a:t>
            </a:r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memforward</a:t>
            </a:r>
            <a:r>
              <a:rPr lang="en-GB" sz="1600" dirty="0"/>
              <a:t> </a:t>
            </a:r>
            <a:r>
              <a:rPr lang="en-GB" sz="1600" dirty="0" err="1"/>
              <a:t>paket</a:t>
            </a:r>
            <a:r>
              <a:rPr lang="en-GB" sz="1600" dirty="0"/>
              <a:t> IP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cara</a:t>
            </a:r>
            <a:r>
              <a:rPr lang="en-GB" sz="1600" dirty="0"/>
              <a:t> yang </a:t>
            </a:r>
            <a:r>
              <a:rPr lang="en-GB" sz="1600" dirty="0" err="1"/>
              <a:t>hampir</a:t>
            </a:r>
            <a:r>
              <a:rPr lang="en-GB" sz="1600" dirty="0"/>
              <a:t> </a:t>
            </a:r>
            <a:r>
              <a:rPr lang="en-GB" sz="1600" dirty="0" err="1"/>
              <a:t>sama</a:t>
            </a:r>
            <a:r>
              <a:rPr lang="en-GB" sz="1600" dirty="0"/>
              <a:t>,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merubah</a:t>
            </a:r>
            <a:r>
              <a:rPr lang="en-GB" sz="1600" dirty="0"/>
              <a:t> key lookup dan update </a:t>
            </a:r>
            <a:r>
              <a:rPr lang="en-GB" sz="1600" dirty="0" err="1"/>
              <a:t>dengan</a:t>
            </a:r>
            <a:r>
              <a:rPr lang="en-GB" sz="1600" dirty="0"/>
              <a:t> Ip destination dan Ip source</a:t>
            </a:r>
            <a:endParaRPr lang="id-ID" sz="16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F8E3DB13-41FE-4794-9AE5-53DC1AE6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5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8E35AE4-B07E-4BF9-AA1D-1D8D17C5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Studi</a:t>
            </a:r>
            <a:r>
              <a:rPr lang="en-GB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3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kasus</a:t>
            </a:r>
            <a:r>
              <a:rPr lang="en-GB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2 – </a:t>
            </a:r>
            <a:r>
              <a:rPr lang="en-GB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Port knocking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7682C21-E260-4CA8-A73C-E95F653E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784746" cy="4023360"/>
          </a:xfrm>
        </p:spPr>
        <p:txBody>
          <a:bodyPr>
            <a:normAutofit/>
          </a:bodyPr>
          <a:lstStyle/>
          <a:p>
            <a:r>
              <a:rPr lang="en-GB" sz="1400" dirty="0"/>
              <a:t>Port knocking: </a:t>
            </a:r>
            <a:r>
              <a:rPr lang="en-GB" sz="1400" dirty="0" err="1"/>
              <a:t>akses</a:t>
            </a:r>
            <a:r>
              <a:rPr lang="en-GB" sz="1400" dirty="0"/>
              <a:t> </a:t>
            </a:r>
            <a:r>
              <a:rPr lang="en-GB" sz="1400" dirty="0" err="1"/>
              <a:t>hanya</a:t>
            </a:r>
            <a:r>
              <a:rPr lang="en-GB" sz="1400" dirty="0"/>
              <a:t> </a:t>
            </a:r>
            <a:r>
              <a:rPr lang="en-GB" sz="1400" dirty="0" err="1"/>
              <a:t>diberikan</a:t>
            </a:r>
            <a:r>
              <a:rPr lang="en-GB" sz="1400" dirty="0"/>
              <a:t> </a:t>
            </a:r>
            <a:r>
              <a:rPr lang="en-GB" sz="1400" dirty="0" err="1"/>
              <a:t>apabila</a:t>
            </a:r>
            <a:r>
              <a:rPr lang="en-GB" sz="1400" dirty="0"/>
              <a:t> </a:t>
            </a:r>
            <a:r>
              <a:rPr lang="en-GB" sz="1400" dirty="0" err="1"/>
              <a:t>pihak</a:t>
            </a:r>
            <a:r>
              <a:rPr lang="en-GB" sz="1400" dirty="0"/>
              <a:t> yang </a:t>
            </a:r>
            <a:r>
              <a:rPr lang="en-GB" sz="1400" dirty="0" err="1"/>
              <a:t>akan</a:t>
            </a:r>
            <a:r>
              <a:rPr lang="en-GB" sz="1400" dirty="0"/>
              <a:t> </a:t>
            </a:r>
            <a:r>
              <a:rPr lang="en-GB" sz="1400" dirty="0" err="1"/>
              <a:t>mengajak</a:t>
            </a:r>
            <a:r>
              <a:rPr lang="en-GB" sz="1400" dirty="0"/>
              <a:t> </a:t>
            </a:r>
            <a:r>
              <a:rPr lang="en-GB" sz="1400" dirty="0" err="1"/>
              <a:t>berkomunikasi</a:t>
            </a:r>
            <a:r>
              <a:rPr lang="en-GB" sz="1400" dirty="0"/>
              <a:t> </a:t>
            </a:r>
            <a:r>
              <a:rPr lang="en-GB" sz="1400" dirty="0" err="1"/>
              <a:t>mampu</a:t>
            </a:r>
            <a:r>
              <a:rPr lang="en-GB" sz="1400" dirty="0"/>
              <a:t> </a:t>
            </a:r>
            <a:r>
              <a:rPr lang="en-GB" sz="1400" dirty="0" err="1"/>
              <a:t>mengirimkan</a:t>
            </a:r>
            <a:r>
              <a:rPr lang="en-GB" sz="1400" dirty="0"/>
              <a:t> </a:t>
            </a:r>
            <a:r>
              <a:rPr lang="en-GB" sz="1400" dirty="0" err="1"/>
              <a:t>urutan</a:t>
            </a:r>
            <a:r>
              <a:rPr lang="en-GB" sz="1400" dirty="0"/>
              <a:t> </a:t>
            </a:r>
            <a:r>
              <a:rPr lang="en-GB" sz="1400" dirty="0" err="1"/>
              <a:t>paket</a:t>
            </a:r>
            <a:r>
              <a:rPr lang="en-GB" sz="1400" dirty="0"/>
              <a:t> </a:t>
            </a:r>
            <a:r>
              <a:rPr lang="en-GB" sz="1400" dirty="0" err="1"/>
              <a:t>dengan</a:t>
            </a:r>
            <a:r>
              <a:rPr lang="en-GB" sz="1400" dirty="0"/>
              <a:t> port yang </a:t>
            </a:r>
            <a:r>
              <a:rPr lang="en-GB" sz="1400" dirty="0" err="1"/>
              <a:t>sesuai</a:t>
            </a:r>
            <a:endParaRPr lang="en-GB" sz="1400" dirty="0"/>
          </a:p>
          <a:p>
            <a:r>
              <a:rPr lang="en-GB" sz="1400" dirty="0" err="1"/>
              <a:t>Contoh</a:t>
            </a:r>
            <a:r>
              <a:rPr lang="en-GB" sz="1400" dirty="0"/>
              <a:t> </a:t>
            </a:r>
            <a:r>
              <a:rPr lang="en-GB" sz="1400" dirty="0" err="1"/>
              <a:t>urutan</a:t>
            </a:r>
            <a:r>
              <a:rPr lang="en-GB" sz="1400" dirty="0"/>
              <a:t> port </a:t>
            </a:r>
            <a:r>
              <a:rPr lang="en-GB" sz="1400" dirty="0" err="1"/>
              <a:t>untuk</a:t>
            </a:r>
            <a:r>
              <a:rPr lang="en-GB" sz="1400" dirty="0"/>
              <a:t> knocking: [2000, 3000, 4000, 5000 ]</a:t>
            </a:r>
          </a:p>
          <a:p>
            <a:r>
              <a:rPr lang="en-GB" sz="1400" dirty="0" err="1"/>
              <a:t>Implementasi</a:t>
            </a:r>
            <a:r>
              <a:rPr lang="en-GB" sz="1400" dirty="0"/>
              <a:t>:</a:t>
            </a:r>
          </a:p>
          <a:p>
            <a:pPr lvl="1"/>
            <a:r>
              <a:rPr lang="en-GB" sz="1200" dirty="0"/>
              <a:t>Controller </a:t>
            </a:r>
            <a:r>
              <a:rPr lang="en-GB" sz="1200" dirty="0" err="1"/>
              <a:t>menginstall</a:t>
            </a:r>
            <a:r>
              <a:rPr lang="en-GB" sz="1200" dirty="0"/>
              <a:t> flow rule </a:t>
            </a:r>
            <a:r>
              <a:rPr lang="en-GB" sz="1200" dirty="0" err="1"/>
              <a:t>untuk</a:t>
            </a:r>
            <a:r>
              <a:rPr lang="en-GB" sz="1200" dirty="0"/>
              <a:t> port knocking</a:t>
            </a:r>
          </a:p>
          <a:p>
            <a:pPr lvl="1"/>
            <a:r>
              <a:rPr lang="en-GB" sz="1200" dirty="0"/>
              <a:t>User </a:t>
            </a:r>
            <a:r>
              <a:rPr lang="en-GB" sz="1200" dirty="0" err="1"/>
              <a:t>harus</a:t>
            </a:r>
            <a:r>
              <a:rPr lang="en-GB" sz="1200" dirty="0"/>
              <a:t> </a:t>
            </a:r>
            <a:r>
              <a:rPr lang="en-GB" sz="1200" dirty="0" err="1"/>
              <a:t>mengirimkan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IP </a:t>
            </a:r>
            <a:r>
              <a:rPr lang="en-GB" sz="1200" dirty="0" err="1"/>
              <a:t>secara</a:t>
            </a:r>
            <a:r>
              <a:rPr lang="en-GB" sz="1200" dirty="0"/>
              <a:t> </a:t>
            </a:r>
            <a:r>
              <a:rPr lang="en-GB" sz="1200" dirty="0" err="1"/>
              <a:t>beruturan</a:t>
            </a:r>
            <a:r>
              <a:rPr lang="en-GB" sz="1200" dirty="0"/>
              <a:t> </a:t>
            </a:r>
            <a:r>
              <a:rPr lang="en-GB" sz="1200" dirty="0" err="1"/>
              <a:t>dengan</a:t>
            </a:r>
            <a:r>
              <a:rPr lang="en-GB" sz="1200" dirty="0"/>
              <a:t> </a:t>
            </a:r>
            <a:r>
              <a:rPr lang="en-GB" sz="1200" dirty="0" err="1"/>
              <a:t>konfigurasi</a:t>
            </a:r>
            <a:r>
              <a:rPr lang="en-GB" sz="1200" dirty="0"/>
              <a:t> port </a:t>
            </a:r>
            <a:r>
              <a:rPr lang="en-GB" sz="1200" dirty="0" err="1"/>
              <a:t>sesuai</a:t>
            </a:r>
            <a:r>
              <a:rPr lang="en-GB" sz="1200" dirty="0"/>
              <a:t> yang </a:t>
            </a:r>
            <a:r>
              <a:rPr lang="en-GB" sz="1200" dirty="0" err="1"/>
              <a:t>telah</a:t>
            </a:r>
            <a:r>
              <a:rPr lang="en-GB" sz="1200" dirty="0"/>
              <a:t> </a:t>
            </a:r>
            <a:r>
              <a:rPr lang="en-GB" sz="1200" dirty="0" err="1"/>
              <a:t>ditentukan</a:t>
            </a:r>
            <a:endParaRPr lang="en-GB" sz="1200" dirty="0"/>
          </a:p>
          <a:p>
            <a:pPr lvl="1"/>
            <a:r>
              <a:rPr lang="en-GB" sz="1200" dirty="0"/>
              <a:t>Switch </a:t>
            </a:r>
            <a:r>
              <a:rPr lang="en-GB" sz="1200" dirty="0" err="1"/>
              <a:t>akan</a:t>
            </a:r>
            <a:r>
              <a:rPr lang="en-GB" sz="1200" dirty="0"/>
              <a:t> </a:t>
            </a:r>
            <a:r>
              <a:rPr lang="en-GB" sz="1200" dirty="0" err="1"/>
              <a:t>mengeset</a:t>
            </a:r>
            <a:r>
              <a:rPr lang="en-GB" sz="1200" dirty="0"/>
              <a:t> </a:t>
            </a:r>
            <a:r>
              <a:rPr lang="en-GB" sz="1200" dirty="0" err="1"/>
              <a:t>nilai</a:t>
            </a:r>
            <a:r>
              <a:rPr lang="en-GB" sz="1200" dirty="0"/>
              <a:t> state </a:t>
            </a:r>
            <a:r>
              <a:rPr lang="en-GB" sz="1200" dirty="0" err="1"/>
              <a:t>secara</a:t>
            </a:r>
            <a:r>
              <a:rPr lang="en-GB" sz="1200" dirty="0"/>
              <a:t> increment </a:t>
            </a:r>
            <a:r>
              <a:rPr lang="en-GB" sz="1200" dirty="0" err="1"/>
              <a:t>apabila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yang </a:t>
            </a:r>
            <a:r>
              <a:rPr lang="en-GB" sz="1200" dirty="0" err="1"/>
              <a:t>dikirim</a:t>
            </a:r>
            <a:r>
              <a:rPr lang="en-GB" sz="1200" dirty="0"/>
              <a:t> </a:t>
            </a:r>
            <a:r>
              <a:rPr lang="en-GB" sz="1200" dirty="0" err="1"/>
              <a:t>sesuai</a:t>
            </a:r>
            <a:r>
              <a:rPr lang="en-GB" sz="1200" dirty="0"/>
              <a:t> </a:t>
            </a:r>
            <a:r>
              <a:rPr lang="en-GB" sz="1200" dirty="0" err="1"/>
              <a:t>urutan</a:t>
            </a:r>
            <a:endParaRPr lang="en-GB" sz="1200" dirty="0"/>
          </a:p>
          <a:p>
            <a:pPr lvl="1"/>
            <a:r>
              <a:rPr lang="en-GB" sz="1200" dirty="0" err="1"/>
              <a:t>Apabila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yang </a:t>
            </a:r>
            <a:r>
              <a:rPr lang="en-GB" sz="1200" dirty="0" err="1"/>
              <a:t>dikirim</a:t>
            </a:r>
            <a:r>
              <a:rPr lang="en-GB" sz="1200" dirty="0"/>
              <a:t> </a:t>
            </a:r>
            <a:r>
              <a:rPr lang="en-GB" sz="1200" dirty="0" err="1"/>
              <a:t>tidak</a:t>
            </a:r>
            <a:r>
              <a:rPr lang="en-GB" sz="1200" dirty="0"/>
              <a:t> </a:t>
            </a:r>
            <a:r>
              <a:rPr lang="en-GB" sz="1200" dirty="0" err="1"/>
              <a:t>sesuai</a:t>
            </a:r>
            <a:r>
              <a:rPr lang="en-GB" sz="1200" dirty="0"/>
              <a:t>, </a:t>
            </a:r>
            <a:r>
              <a:rPr lang="en-GB" sz="1200" dirty="0" err="1"/>
              <a:t>maka</a:t>
            </a:r>
            <a:r>
              <a:rPr lang="en-GB" sz="1200" dirty="0"/>
              <a:t> </a:t>
            </a:r>
            <a:r>
              <a:rPr lang="en-GB" sz="1200" dirty="0" err="1"/>
              <a:t>nilai</a:t>
            </a:r>
            <a:r>
              <a:rPr lang="en-GB" sz="1200" dirty="0"/>
              <a:t> state </a:t>
            </a:r>
            <a:r>
              <a:rPr lang="en-GB" sz="1200" dirty="0" err="1"/>
              <a:t>direset</a:t>
            </a:r>
            <a:r>
              <a:rPr lang="en-GB" sz="1200" dirty="0"/>
              <a:t> </a:t>
            </a:r>
            <a:r>
              <a:rPr lang="en-GB" sz="1200" dirty="0" err="1"/>
              <a:t>menjadi</a:t>
            </a:r>
            <a:r>
              <a:rPr lang="en-GB" sz="1200" dirty="0"/>
              <a:t> default (0)</a:t>
            </a:r>
          </a:p>
          <a:p>
            <a:pPr lvl="1"/>
            <a:r>
              <a:rPr lang="en-GB" sz="1200" dirty="0" err="1"/>
              <a:t>Apabila</a:t>
            </a:r>
            <a:r>
              <a:rPr lang="en-GB" sz="1200" dirty="0"/>
              <a:t> </a:t>
            </a:r>
            <a:r>
              <a:rPr lang="en-GB" sz="1200" dirty="0" err="1"/>
              <a:t>pengguna</a:t>
            </a:r>
            <a:r>
              <a:rPr lang="en-GB" sz="1200" dirty="0"/>
              <a:t> </a:t>
            </a:r>
            <a:r>
              <a:rPr lang="en-GB" sz="1200" dirty="0" err="1"/>
              <a:t>tidak</a:t>
            </a:r>
            <a:r>
              <a:rPr lang="en-GB" sz="1200" dirty="0"/>
              <a:t> </a:t>
            </a:r>
            <a:r>
              <a:rPr lang="en-GB" sz="1200" dirty="0" err="1"/>
              <a:t>mengirim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dalam</a:t>
            </a:r>
            <a:r>
              <a:rPr lang="en-GB" sz="1200" dirty="0"/>
              <a:t> </a:t>
            </a:r>
            <a:r>
              <a:rPr lang="en-GB" sz="1200" dirty="0" err="1"/>
              <a:t>waktu</a:t>
            </a:r>
            <a:r>
              <a:rPr lang="en-GB" sz="1200" dirty="0"/>
              <a:t> 5 </a:t>
            </a:r>
            <a:r>
              <a:rPr lang="en-GB" sz="1200" dirty="0" err="1"/>
              <a:t>sampai</a:t>
            </a:r>
            <a:r>
              <a:rPr lang="en-GB" sz="1200" dirty="0"/>
              <a:t> 10 </a:t>
            </a:r>
            <a:r>
              <a:rPr lang="en-GB" sz="1200" dirty="0" err="1"/>
              <a:t>detik</a:t>
            </a:r>
            <a:r>
              <a:rPr lang="en-GB" sz="1200" dirty="0"/>
              <a:t>, </a:t>
            </a:r>
            <a:r>
              <a:rPr lang="en-GB" sz="1200" dirty="0" err="1"/>
              <a:t>maka</a:t>
            </a:r>
            <a:r>
              <a:rPr lang="en-GB" sz="1200" dirty="0"/>
              <a:t> </a:t>
            </a:r>
            <a:r>
              <a:rPr lang="en-GB" sz="1200" dirty="0" err="1"/>
              <a:t>nilai</a:t>
            </a:r>
            <a:r>
              <a:rPr lang="en-GB" sz="1200" dirty="0"/>
              <a:t> state </a:t>
            </a:r>
            <a:r>
              <a:rPr lang="en-GB" sz="1200" dirty="0" err="1"/>
              <a:t>akan</a:t>
            </a:r>
            <a:r>
              <a:rPr lang="en-GB" sz="1200" dirty="0"/>
              <a:t> </a:t>
            </a:r>
            <a:r>
              <a:rPr lang="en-GB" sz="1200" dirty="0" err="1"/>
              <a:t>direset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default (0)</a:t>
            </a:r>
          </a:p>
          <a:p>
            <a:pPr lvl="1"/>
            <a:r>
              <a:rPr lang="en-GB" sz="1200" dirty="0" err="1"/>
              <a:t>Apabila</a:t>
            </a:r>
            <a:r>
              <a:rPr lang="en-GB" sz="1200" dirty="0"/>
              <a:t> </a:t>
            </a:r>
            <a:r>
              <a:rPr lang="en-GB" sz="1200" dirty="0" err="1"/>
              <a:t>pengguna</a:t>
            </a:r>
            <a:r>
              <a:rPr lang="en-GB" sz="1200" dirty="0"/>
              <a:t> </a:t>
            </a:r>
            <a:r>
              <a:rPr lang="en-GB" sz="1200" dirty="0" err="1"/>
              <a:t>suskses</a:t>
            </a:r>
            <a:r>
              <a:rPr lang="en-GB" sz="1200" dirty="0"/>
              <a:t> </a:t>
            </a:r>
            <a:r>
              <a:rPr lang="en-GB" sz="1200" dirty="0" err="1"/>
              <a:t>mengirimkan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sampai</a:t>
            </a:r>
            <a:r>
              <a:rPr lang="en-GB" sz="1200" dirty="0"/>
              <a:t> </a:t>
            </a:r>
            <a:r>
              <a:rPr lang="en-GB" sz="1200" dirty="0" err="1"/>
              <a:t>selesai</a:t>
            </a:r>
            <a:r>
              <a:rPr lang="en-GB" sz="1200" dirty="0"/>
              <a:t>, switch </a:t>
            </a:r>
            <a:r>
              <a:rPr lang="en-GB" sz="1200" dirty="0" err="1"/>
              <a:t>akan</a:t>
            </a:r>
            <a:r>
              <a:rPr lang="en-GB" sz="1200" dirty="0"/>
              <a:t> </a:t>
            </a:r>
            <a:r>
              <a:rPr lang="en-GB" sz="1200" dirty="0" err="1"/>
              <a:t>memforward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dari</a:t>
            </a:r>
            <a:r>
              <a:rPr lang="en-GB" sz="1200" dirty="0"/>
              <a:t> IP </a:t>
            </a:r>
            <a:r>
              <a:rPr lang="en-GB" sz="1200" dirty="0" err="1"/>
              <a:t>pengguna</a:t>
            </a:r>
            <a:r>
              <a:rPr lang="en-GB" sz="1200" dirty="0"/>
              <a:t> </a:t>
            </a:r>
            <a:r>
              <a:rPr lang="en-GB" sz="1200" dirty="0" err="1"/>
              <a:t>ke</a:t>
            </a:r>
            <a:r>
              <a:rPr lang="en-GB" sz="1200" dirty="0"/>
              <a:t> switch/host </a:t>
            </a:r>
            <a:r>
              <a:rPr lang="en-GB" sz="1200" dirty="0" err="1"/>
              <a:t>tujuan</a:t>
            </a:r>
            <a:r>
              <a:rPr lang="en-GB" sz="1200" dirty="0"/>
              <a:t>.</a:t>
            </a:r>
          </a:p>
          <a:p>
            <a:pPr lvl="1"/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A5A8F34F-4BEC-47BB-9939-53B70B4E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6C21E9-C003-4491-9E14-10AB2CF64DA0}"/>
              </a:ext>
            </a:extLst>
          </p:cNvPr>
          <p:cNvSpPr/>
          <p:nvPr/>
        </p:nvSpPr>
        <p:spPr>
          <a:xfrm>
            <a:off x="7538555" y="1998134"/>
            <a:ext cx="792480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State=1</a:t>
            </a:r>
            <a:endParaRPr lang="id-ID" sz="1000" dirty="0"/>
          </a:p>
        </p:txBody>
      </p:sp>
      <p:cxnSp>
        <p:nvCxnSpPr>
          <p:cNvPr id="12" name="Konektor Panah Lurus 11">
            <a:extLst>
              <a:ext uri="{FF2B5EF4-FFF2-40B4-BE49-F238E27FC236}">
                <a16:creationId xmlns:a16="http://schemas.microsoft.com/office/drawing/2014/main" id="{0F6579A5-CBBC-4980-8202-5CA1D304BE5E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576258" y="2194077"/>
            <a:ext cx="962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1E7381-4650-4E38-B1B5-F8EE77A8CF2E}"/>
              </a:ext>
            </a:extLst>
          </p:cNvPr>
          <p:cNvSpPr/>
          <p:nvPr/>
        </p:nvSpPr>
        <p:spPr>
          <a:xfrm>
            <a:off x="7538555" y="2808032"/>
            <a:ext cx="792480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State=2</a:t>
            </a:r>
            <a:endParaRPr lang="id-ID" sz="1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B57D2B-FD29-476E-8B33-D0D2C4999A27}"/>
              </a:ext>
            </a:extLst>
          </p:cNvPr>
          <p:cNvSpPr/>
          <p:nvPr/>
        </p:nvSpPr>
        <p:spPr>
          <a:xfrm>
            <a:off x="7538555" y="3681066"/>
            <a:ext cx="792480" cy="391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State=3</a:t>
            </a:r>
            <a:endParaRPr lang="id-ID" sz="1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F8BFC4-6C10-4D1E-8FBB-6557AB9AB752}"/>
              </a:ext>
            </a:extLst>
          </p:cNvPr>
          <p:cNvSpPr/>
          <p:nvPr/>
        </p:nvSpPr>
        <p:spPr>
          <a:xfrm>
            <a:off x="7538555" y="4562062"/>
            <a:ext cx="792480" cy="770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State=4</a:t>
            </a:r>
          </a:p>
          <a:p>
            <a:pPr algn="ctr"/>
            <a:r>
              <a:rPr lang="en-GB" sz="1000" dirty="0"/>
              <a:t>Install </a:t>
            </a:r>
            <a:r>
              <a:rPr lang="en-GB" sz="1000" dirty="0" err="1"/>
              <a:t>akses</a:t>
            </a:r>
            <a:endParaRPr lang="id-ID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9FE1B4-E479-40F9-86D6-B0BB50CDF43A}"/>
              </a:ext>
            </a:extLst>
          </p:cNvPr>
          <p:cNvSpPr/>
          <p:nvPr/>
        </p:nvSpPr>
        <p:spPr>
          <a:xfrm>
            <a:off x="5783778" y="1845734"/>
            <a:ext cx="792480" cy="696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State=0</a:t>
            </a:r>
          </a:p>
          <a:p>
            <a:pPr algn="ctr"/>
            <a:r>
              <a:rPr lang="en-GB" sz="1000" dirty="0"/>
              <a:t>(Default)</a:t>
            </a:r>
            <a:endParaRPr lang="id-ID" sz="1000" dirty="0"/>
          </a:p>
        </p:txBody>
      </p:sp>
      <p:cxnSp>
        <p:nvCxnSpPr>
          <p:cNvPr id="19" name="Konektor Panah Lurus 18">
            <a:extLst>
              <a:ext uri="{FF2B5EF4-FFF2-40B4-BE49-F238E27FC236}">
                <a16:creationId xmlns:a16="http://schemas.microsoft.com/office/drawing/2014/main" id="{1D5C6314-372D-4EC1-9432-6BA8FAA35E92}"/>
              </a:ext>
            </a:extLst>
          </p:cNvPr>
          <p:cNvCxnSpPr>
            <a:stCxn id="6" idx="4"/>
            <a:endCxn id="14" idx="0"/>
          </p:cNvCxnSpPr>
          <p:nvPr/>
        </p:nvCxnSpPr>
        <p:spPr>
          <a:xfrm>
            <a:off x="7934795" y="2390020"/>
            <a:ext cx="0" cy="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Konektor Panah Lurus 20">
            <a:extLst>
              <a:ext uri="{FF2B5EF4-FFF2-40B4-BE49-F238E27FC236}">
                <a16:creationId xmlns:a16="http://schemas.microsoft.com/office/drawing/2014/main" id="{DB3B26ED-12E4-46DD-A45A-539E57756B5E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>
            <a:off x="7934795" y="3199918"/>
            <a:ext cx="0" cy="48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Konektor Panah Lurus 22">
            <a:extLst>
              <a:ext uri="{FF2B5EF4-FFF2-40B4-BE49-F238E27FC236}">
                <a16:creationId xmlns:a16="http://schemas.microsoft.com/office/drawing/2014/main" id="{1C2C6527-1EE0-4EAB-844E-E20FBC0114F4}"/>
              </a:ext>
            </a:extLst>
          </p:cNvPr>
          <p:cNvCxnSpPr>
            <a:stCxn id="15" idx="4"/>
          </p:cNvCxnSpPr>
          <p:nvPr/>
        </p:nvCxnSpPr>
        <p:spPr>
          <a:xfrm>
            <a:off x="7934795" y="4072952"/>
            <a:ext cx="0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Kotak Teks 46">
            <a:extLst>
              <a:ext uri="{FF2B5EF4-FFF2-40B4-BE49-F238E27FC236}">
                <a16:creationId xmlns:a16="http://schemas.microsoft.com/office/drawing/2014/main" id="{42E850B2-A3E1-4181-9C5B-C14140BE3A35}"/>
              </a:ext>
            </a:extLst>
          </p:cNvPr>
          <p:cNvSpPr txBox="1"/>
          <p:nvPr/>
        </p:nvSpPr>
        <p:spPr>
          <a:xfrm>
            <a:off x="6595006" y="1982666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IP, port=2000</a:t>
            </a:r>
          </a:p>
        </p:txBody>
      </p:sp>
      <p:sp>
        <p:nvSpPr>
          <p:cNvPr id="25" name="Kotak Teks 46">
            <a:extLst>
              <a:ext uri="{FF2B5EF4-FFF2-40B4-BE49-F238E27FC236}">
                <a16:creationId xmlns:a16="http://schemas.microsoft.com/office/drawing/2014/main" id="{629DF699-C6AC-447D-BE1A-89A1F212E856}"/>
              </a:ext>
            </a:extLst>
          </p:cNvPr>
          <p:cNvSpPr txBox="1"/>
          <p:nvPr/>
        </p:nvSpPr>
        <p:spPr>
          <a:xfrm>
            <a:off x="7930837" y="2447463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IP, port=3000</a:t>
            </a:r>
            <a:endParaRPr lang="id-ID" sz="1000" dirty="0"/>
          </a:p>
        </p:txBody>
      </p:sp>
      <p:sp>
        <p:nvSpPr>
          <p:cNvPr id="26" name="Kotak Teks 46">
            <a:extLst>
              <a:ext uri="{FF2B5EF4-FFF2-40B4-BE49-F238E27FC236}">
                <a16:creationId xmlns:a16="http://schemas.microsoft.com/office/drawing/2014/main" id="{71CCEA79-A315-426A-BC18-3460515CFD16}"/>
              </a:ext>
            </a:extLst>
          </p:cNvPr>
          <p:cNvSpPr txBox="1"/>
          <p:nvPr/>
        </p:nvSpPr>
        <p:spPr>
          <a:xfrm>
            <a:off x="7972396" y="3301992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IP, port=4000</a:t>
            </a:r>
            <a:endParaRPr lang="id-ID" sz="1000" dirty="0"/>
          </a:p>
        </p:txBody>
      </p:sp>
      <p:sp>
        <p:nvSpPr>
          <p:cNvPr id="27" name="Kotak Teks 46">
            <a:extLst>
              <a:ext uri="{FF2B5EF4-FFF2-40B4-BE49-F238E27FC236}">
                <a16:creationId xmlns:a16="http://schemas.microsoft.com/office/drawing/2014/main" id="{C2C8C98D-451A-4DBA-B33D-08EA7852A4D8}"/>
              </a:ext>
            </a:extLst>
          </p:cNvPr>
          <p:cNvSpPr txBox="1"/>
          <p:nvPr/>
        </p:nvSpPr>
        <p:spPr>
          <a:xfrm>
            <a:off x="7972396" y="4186225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IP, port=5000</a:t>
            </a:r>
            <a:endParaRPr lang="id-ID" sz="1000" dirty="0"/>
          </a:p>
        </p:txBody>
      </p:sp>
      <p:sp>
        <p:nvSpPr>
          <p:cNvPr id="29" name="Bentuk Bebas: Bentuk 28">
            <a:extLst>
              <a:ext uri="{FF2B5EF4-FFF2-40B4-BE49-F238E27FC236}">
                <a16:creationId xmlns:a16="http://schemas.microsoft.com/office/drawing/2014/main" id="{50A4D8DA-00E1-41FF-ADFC-BA32A41E1854}"/>
              </a:ext>
            </a:extLst>
          </p:cNvPr>
          <p:cNvSpPr/>
          <p:nvPr/>
        </p:nvSpPr>
        <p:spPr>
          <a:xfrm>
            <a:off x="6548845" y="2329805"/>
            <a:ext cx="1088572" cy="159054"/>
          </a:xfrm>
          <a:custGeom>
            <a:avLst/>
            <a:gdLst>
              <a:gd name="connsiteX0" fmla="*/ 1088572 w 1088572"/>
              <a:gd name="connsiteY0" fmla="*/ 17417 h 339673"/>
              <a:gd name="connsiteX1" fmla="*/ 714103 w 1088572"/>
              <a:gd name="connsiteY1" fmla="*/ 339635 h 339673"/>
              <a:gd name="connsiteX2" fmla="*/ 0 w 1088572"/>
              <a:gd name="connsiteY2" fmla="*/ 0 h 33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8572" h="339673">
                <a:moveTo>
                  <a:pt x="1088572" y="17417"/>
                </a:moveTo>
                <a:cubicBezTo>
                  <a:pt x="992052" y="179977"/>
                  <a:pt x="895532" y="342538"/>
                  <a:pt x="714103" y="339635"/>
                </a:cubicBezTo>
                <a:cubicBezTo>
                  <a:pt x="532674" y="336732"/>
                  <a:pt x="203200" y="162560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entuk Bebas: Bentuk 29">
            <a:extLst>
              <a:ext uri="{FF2B5EF4-FFF2-40B4-BE49-F238E27FC236}">
                <a16:creationId xmlns:a16="http://schemas.microsoft.com/office/drawing/2014/main" id="{E8C994C1-93B2-4F18-B445-AE6AB88F81D4}"/>
              </a:ext>
            </a:extLst>
          </p:cNvPr>
          <p:cNvSpPr/>
          <p:nvPr/>
        </p:nvSpPr>
        <p:spPr>
          <a:xfrm rot="1371067">
            <a:off x="6316236" y="2766095"/>
            <a:ext cx="1197855" cy="187695"/>
          </a:xfrm>
          <a:custGeom>
            <a:avLst/>
            <a:gdLst>
              <a:gd name="connsiteX0" fmla="*/ 1088572 w 1088572"/>
              <a:gd name="connsiteY0" fmla="*/ 17417 h 339673"/>
              <a:gd name="connsiteX1" fmla="*/ 714103 w 1088572"/>
              <a:gd name="connsiteY1" fmla="*/ 339635 h 339673"/>
              <a:gd name="connsiteX2" fmla="*/ 0 w 1088572"/>
              <a:gd name="connsiteY2" fmla="*/ 0 h 33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8572" h="339673">
                <a:moveTo>
                  <a:pt x="1088572" y="17417"/>
                </a:moveTo>
                <a:cubicBezTo>
                  <a:pt x="992052" y="179977"/>
                  <a:pt x="895532" y="342538"/>
                  <a:pt x="714103" y="339635"/>
                </a:cubicBezTo>
                <a:cubicBezTo>
                  <a:pt x="532674" y="336732"/>
                  <a:pt x="203200" y="162560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Bentuk Bebas: Bentuk 30">
            <a:extLst>
              <a:ext uri="{FF2B5EF4-FFF2-40B4-BE49-F238E27FC236}">
                <a16:creationId xmlns:a16="http://schemas.microsoft.com/office/drawing/2014/main" id="{B80C6105-1429-4488-A19C-88553B683720}"/>
              </a:ext>
            </a:extLst>
          </p:cNvPr>
          <p:cNvSpPr/>
          <p:nvPr/>
        </p:nvSpPr>
        <p:spPr>
          <a:xfrm>
            <a:off x="6313714" y="2634604"/>
            <a:ext cx="1201783" cy="1280160"/>
          </a:xfrm>
          <a:custGeom>
            <a:avLst/>
            <a:gdLst>
              <a:gd name="connsiteX0" fmla="*/ 1201783 w 1201783"/>
              <a:gd name="connsiteY0" fmla="*/ 1280160 h 1280160"/>
              <a:gd name="connsiteX1" fmla="*/ 243840 w 1201783"/>
              <a:gd name="connsiteY1" fmla="*/ 818606 h 1280160"/>
              <a:gd name="connsiteX2" fmla="*/ 0 w 1201783"/>
              <a:gd name="connsiteY2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783" h="1280160">
                <a:moveTo>
                  <a:pt x="1201783" y="1280160"/>
                </a:moveTo>
                <a:cubicBezTo>
                  <a:pt x="822960" y="1156063"/>
                  <a:pt x="444137" y="1031966"/>
                  <a:pt x="243840" y="818606"/>
                </a:cubicBezTo>
                <a:cubicBezTo>
                  <a:pt x="43543" y="605246"/>
                  <a:pt x="21771" y="302623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Kotak Teks 46">
            <a:extLst>
              <a:ext uri="{FF2B5EF4-FFF2-40B4-BE49-F238E27FC236}">
                <a16:creationId xmlns:a16="http://schemas.microsoft.com/office/drawing/2014/main" id="{A69D065B-D713-4E81-94F3-6C003054716D}"/>
              </a:ext>
            </a:extLst>
          </p:cNvPr>
          <p:cNvSpPr txBox="1"/>
          <p:nvPr/>
        </p:nvSpPr>
        <p:spPr>
          <a:xfrm>
            <a:off x="6732108" y="2466666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IP, port!=3000</a:t>
            </a:r>
          </a:p>
          <a:p>
            <a:r>
              <a:rPr lang="en-GB" sz="1000" dirty="0" err="1"/>
              <a:t>Atau</a:t>
            </a:r>
            <a:r>
              <a:rPr lang="en-GB" sz="1000" dirty="0"/>
              <a:t> timeout 10 s</a:t>
            </a:r>
            <a:endParaRPr lang="id-ID" sz="1000" dirty="0"/>
          </a:p>
        </p:txBody>
      </p:sp>
      <p:sp>
        <p:nvSpPr>
          <p:cNvPr id="34" name="Kotak Teks 46">
            <a:extLst>
              <a:ext uri="{FF2B5EF4-FFF2-40B4-BE49-F238E27FC236}">
                <a16:creationId xmlns:a16="http://schemas.microsoft.com/office/drawing/2014/main" id="{FF6DE613-B1D4-4EB5-92C8-49F143865FDD}"/>
              </a:ext>
            </a:extLst>
          </p:cNvPr>
          <p:cNvSpPr txBox="1"/>
          <p:nvPr/>
        </p:nvSpPr>
        <p:spPr>
          <a:xfrm>
            <a:off x="6650383" y="3064609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IP, port!=4000</a:t>
            </a:r>
          </a:p>
          <a:p>
            <a:r>
              <a:rPr lang="en-GB" sz="1000" dirty="0" err="1"/>
              <a:t>Atau</a:t>
            </a:r>
            <a:r>
              <a:rPr lang="en-GB" sz="1000" dirty="0"/>
              <a:t> timeout 10 s</a:t>
            </a:r>
            <a:endParaRPr lang="id-ID" sz="1000" dirty="0"/>
          </a:p>
        </p:txBody>
      </p:sp>
      <p:sp>
        <p:nvSpPr>
          <p:cNvPr id="35" name="Kotak Teks 46">
            <a:extLst>
              <a:ext uri="{FF2B5EF4-FFF2-40B4-BE49-F238E27FC236}">
                <a16:creationId xmlns:a16="http://schemas.microsoft.com/office/drawing/2014/main" id="{848A9CE7-89D6-4990-BABB-4B05E923C6F0}"/>
              </a:ext>
            </a:extLst>
          </p:cNvPr>
          <p:cNvSpPr txBox="1"/>
          <p:nvPr/>
        </p:nvSpPr>
        <p:spPr>
          <a:xfrm>
            <a:off x="6619859" y="3776006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IP, port!=5000</a:t>
            </a:r>
          </a:p>
          <a:p>
            <a:r>
              <a:rPr lang="en-GB" sz="1000" dirty="0" err="1"/>
              <a:t>Atau</a:t>
            </a:r>
            <a:r>
              <a:rPr lang="en-GB" sz="1000" dirty="0"/>
              <a:t> timeout 10 s</a:t>
            </a:r>
            <a:endParaRPr lang="id-ID" sz="1000" dirty="0"/>
          </a:p>
        </p:txBody>
      </p:sp>
      <p:sp>
        <p:nvSpPr>
          <p:cNvPr id="36" name="Bentuk Bebas: Bentuk 35">
            <a:extLst>
              <a:ext uri="{FF2B5EF4-FFF2-40B4-BE49-F238E27FC236}">
                <a16:creationId xmlns:a16="http://schemas.microsoft.com/office/drawing/2014/main" id="{C85E7898-EE09-46B1-912E-1E06B7F86527}"/>
              </a:ext>
            </a:extLst>
          </p:cNvPr>
          <p:cNvSpPr/>
          <p:nvPr/>
        </p:nvSpPr>
        <p:spPr>
          <a:xfrm>
            <a:off x="5960471" y="2673531"/>
            <a:ext cx="1563735" cy="2307772"/>
          </a:xfrm>
          <a:custGeom>
            <a:avLst/>
            <a:gdLst>
              <a:gd name="connsiteX0" fmla="*/ 1563735 w 1563735"/>
              <a:gd name="connsiteY0" fmla="*/ 2307772 h 2307772"/>
              <a:gd name="connsiteX1" fmla="*/ 187780 w 1563735"/>
              <a:gd name="connsiteY1" fmla="*/ 1297578 h 2307772"/>
              <a:gd name="connsiteX2" fmla="*/ 48443 w 1563735"/>
              <a:gd name="connsiteY2" fmla="*/ 0 h 230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35" h="2307772">
                <a:moveTo>
                  <a:pt x="1563735" y="2307772"/>
                </a:moveTo>
                <a:cubicBezTo>
                  <a:pt x="1002032" y="1994989"/>
                  <a:pt x="440329" y="1682207"/>
                  <a:pt x="187780" y="1297578"/>
                </a:cubicBezTo>
                <a:cubicBezTo>
                  <a:pt x="-64769" y="912949"/>
                  <a:pt x="-8163" y="456474"/>
                  <a:pt x="48443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Kotak Teks 46">
            <a:extLst>
              <a:ext uri="{FF2B5EF4-FFF2-40B4-BE49-F238E27FC236}">
                <a16:creationId xmlns:a16="http://schemas.microsoft.com/office/drawing/2014/main" id="{D68AA2D5-ABCD-49AA-9BFA-3F96F19EEE87}"/>
              </a:ext>
            </a:extLst>
          </p:cNvPr>
          <p:cNvSpPr txBox="1"/>
          <p:nvPr/>
        </p:nvSpPr>
        <p:spPr>
          <a:xfrm>
            <a:off x="6596509" y="4364292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Timeout 10 s</a:t>
            </a:r>
            <a:endParaRPr lang="id-ID" sz="1000" dirty="0"/>
          </a:p>
        </p:txBody>
      </p:sp>
    </p:spTree>
    <p:extLst>
      <p:ext uri="{BB962C8B-B14F-4D97-AF65-F5344CB8AC3E}">
        <p14:creationId xmlns:p14="http://schemas.microsoft.com/office/powerpoint/2010/main" val="10889110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f">
  <a:themeElements>
    <a:clrScheme name="Retrospektif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3949</TotalTime>
  <Words>1115</Words>
  <Application>Microsoft Office PowerPoint</Application>
  <PresentationFormat>Tampilan Layar (4:3)</PresentationFormat>
  <Paragraphs>207</Paragraphs>
  <Slides>12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Monospace</vt:lpstr>
      <vt:lpstr>Times New Roman</vt:lpstr>
      <vt:lpstr>Retrospektif</vt:lpstr>
      <vt:lpstr> Workshop OpenFlow 6. Stateful forwarding</vt:lpstr>
      <vt:lpstr>Daftar Materi</vt:lpstr>
      <vt:lpstr>Stateless vs stateful forwarding</vt:lpstr>
      <vt:lpstr>Openstate SDN</vt:lpstr>
      <vt:lpstr>Studi kasus 1 - ARP forwarding</vt:lpstr>
      <vt:lpstr>Source code</vt:lpstr>
      <vt:lpstr>Langkah pengujian</vt:lpstr>
      <vt:lpstr>Latihan</vt:lpstr>
      <vt:lpstr>Studi kasus 2 – Port knocking</vt:lpstr>
      <vt:lpstr>Source code</vt:lpstr>
      <vt:lpstr>Langkah pengujian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OpenFlow</dc:title>
  <dc:creator>tn246</dc:creator>
  <cp:lastModifiedBy>tn246 </cp:lastModifiedBy>
  <cp:revision>216</cp:revision>
  <dcterms:created xsi:type="dcterms:W3CDTF">2018-10-24T08:34:04Z</dcterms:created>
  <dcterms:modified xsi:type="dcterms:W3CDTF">2018-12-14T07:19:15Z</dcterms:modified>
</cp:coreProperties>
</file>