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5" r:id="rId1"/>
  </p:sldMasterIdLst>
  <p:notesMasterIdLst>
    <p:notesMasterId r:id="rId13"/>
  </p:notesMasterIdLst>
  <p:sldIdLst>
    <p:sldId id="256" r:id="rId2"/>
    <p:sldId id="273" r:id="rId3"/>
    <p:sldId id="283" r:id="rId4"/>
    <p:sldId id="285" r:id="rId5"/>
    <p:sldId id="284" r:id="rId6"/>
    <p:sldId id="288" r:id="rId7"/>
    <p:sldId id="286" r:id="rId8"/>
    <p:sldId id="287" r:id="rId9"/>
    <p:sldId id="291" r:id="rId10"/>
    <p:sldId id="29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Gaya Medium 4 - Aks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DEB1-C1BB-44F9-8FA6-70BE1063684F}" type="datetimeFigureOut">
              <a:rPr lang="id-ID" smtClean="0"/>
              <a:t>14/12/2018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D005-38B8-4E09-B629-55346978CD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D219-BB45-4FAC-A162-F7FB47AB198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A0F8-01DE-40DC-9EB3-DED5BA6B7AC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5F2-4667-41E7-AD5B-0BE70139BB30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020A-38E4-4EA8-B71F-ECD378D9AC8C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522-430F-4A62-A3BC-05901ABE3C7A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1AE-0A39-4AAB-A2B9-BFADE5DE9963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A33E-C220-4996-87E6-6EDD0B15AB49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979-877C-4B45-A531-54393D5AD05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A303-1C2A-4027-93C9-4D9FD138976D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1DD79E-E904-44CF-B410-8D71176E317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074-A435-4780-934B-00EC0D3424E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C2738-3438-43FF-898E-156C596762E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A12B39-05E4-4BBB-8863-F3486EB91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2400"/>
              </a:spcAft>
            </a:pP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OpenFlow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Load balancing</a:t>
            </a:r>
            <a:endParaRPr lang="id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295CC2F-447A-48C9-8CE6-220FB827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 fontScale="92500" lnSpcReduction="10000"/>
          </a:bodyPr>
          <a:lstStyle/>
          <a:p>
            <a:endParaRPr lang="en-GB" sz="1800" cap="none" spc="0" dirty="0"/>
          </a:p>
          <a:p>
            <a:endParaRPr lang="en-GB" sz="1800" cap="none" spc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Akbari Indra Basuki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LIPI</a:t>
            </a:r>
            <a:endParaRPr lang="id-ID" sz="1300" cap="none" spc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EB596A-1E4B-4550-AF4C-0D2B94E1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Latihan: </a:t>
            </a:r>
            <a:r>
              <a:rPr lang="en-GB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Packet hijacking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menggunakan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Group All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E17D3D6-05E5-4B10-A62E-7D840F21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743289" cy="40233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/>
              <a:t>Host 3 </a:t>
            </a:r>
            <a:r>
              <a:rPr lang="en-GB" sz="1400" dirty="0" err="1"/>
              <a:t>berusaha</a:t>
            </a:r>
            <a:r>
              <a:rPr lang="en-GB" sz="1400" dirty="0"/>
              <a:t> </a:t>
            </a:r>
            <a:r>
              <a:rPr lang="en-GB" sz="1400" dirty="0" err="1"/>
              <a:t>menyadap</a:t>
            </a:r>
            <a:r>
              <a:rPr lang="en-GB" sz="1400" dirty="0"/>
              <a:t> </a:t>
            </a:r>
            <a:r>
              <a:rPr lang="en-GB" sz="1400" dirty="0" err="1"/>
              <a:t>semua</a:t>
            </a:r>
            <a:r>
              <a:rPr lang="en-GB" sz="1400" dirty="0"/>
              <a:t> </a:t>
            </a:r>
            <a:r>
              <a:rPr lang="en-GB" sz="1400" dirty="0" err="1"/>
              <a:t>trafik</a:t>
            </a:r>
            <a:r>
              <a:rPr lang="en-GB" sz="1400" dirty="0"/>
              <a:t> Host 1 yang </a:t>
            </a:r>
            <a:r>
              <a:rPr lang="en-GB" sz="1400" dirty="0" err="1"/>
              <a:t>melalui</a:t>
            </a:r>
            <a:r>
              <a:rPr lang="en-GB" sz="1400" dirty="0"/>
              <a:t> switch S1.</a:t>
            </a:r>
          </a:p>
          <a:p>
            <a:pPr marL="0" indent="0">
              <a:buNone/>
            </a:pPr>
            <a:r>
              <a:rPr lang="en-GB" sz="1400" dirty="0"/>
              <a:t>Tips:</a:t>
            </a:r>
          </a:p>
          <a:p>
            <a:r>
              <a:rPr lang="en-GB" sz="1400" dirty="0"/>
              <a:t>Install flow rule di Switch 1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mengirim</a:t>
            </a:r>
            <a:r>
              <a:rPr lang="en-GB" sz="1400" dirty="0"/>
              <a:t> </a:t>
            </a:r>
            <a:r>
              <a:rPr lang="en-GB" sz="1400" dirty="0" err="1"/>
              <a:t>kopian</a:t>
            </a:r>
            <a:r>
              <a:rPr lang="en-GB" sz="1400" dirty="0"/>
              <a:t> </a:t>
            </a:r>
            <a:r>
              <a:rPr lang="en-GB" sz="1400" dirty="0" err="1"/>
              <a:t>paket</a:t>
            </a:r>
            <a:r>
              <a:rPr lang="en-GB" sz="1400" dirty="0"/>
              <a:t> </a:t>
            </a:r>
            <a:r>
              <a:rPr lang="en-GB" sz="1400" dirty="0" err="1"/>
              <a:t>ke</a:t>
            </a:r>
            <a:r>
              <a:rPr lang="en-GB" sz="1400" dirty="0"/>
              <a:t> h3 </a:t>
            </a:r>
            <a:r>
              <a:rPr lang="en-GB" sz="1400" dirty="0" err="1"/>
              <a:t>menggunakan</a:t>
            </a:r>
            <a:r>
              <a:rPr lang="en-GB" sz="1400" dirty="0"/>
              <a:t> group table mode All.</a:t>
            </a:r>
          </a:p>
          <a:p>
            <a:pPr marL="635508" lvl="1" indent="-342900"/>
            <a:r>
              <a:rPr lang="en-GB" sz="1200" dirty="0"/>
              <a:t>Bucket 1: </a:t>
            </a:r>
            <a:r>
              <a:rPr lang="en-GB" sz="1200" dirty="0" err="1"/>
              <a:t>kirim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main path (port 2/Switch S2)</a:t>
            </a:r>
          </a:p>
          <a:p>
            <a:pPr marL="635508" lvl="1" indent="-342900"/>
            <a:r>
              <a:rPr lang="en-GB" sz="1200" dirty="0"/>
              <a:t>Bucket 2: </a:t>
            </a:r>
            <a:r>
              <a:rPr lang="en-GB" sz="1200" dirty="0" err="1"/>
              <a:t>kirim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Host 3 (port 4)</a:t>
            </a:r>
          </a:p>
          <a:p>
            <a:pPr marL="342900" indent="-342900">
              <a:buFont typeface="+mj-lt"/>
              <a:buAutoNum type="arabicPeriod"/>
            </a:pPr>
            <a:endParaRPr lang="id-ID" sz="14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39FCE8FE-F10E-4714-8A60-5339CD21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Persegi: Sudut Lengkung 4">
            <a:extLst>
              <a:ext uri="{FF2B5EF4-FFF2-40B4-BE49-F238E27FC236}">
                <a16:creationId xmlns:a16="http://schemas.microsoft.com/office/drawing/2014/main" id="{F0A14ED9-B738-4CC4-AD1C-A525BF35B5AE}"/>
              </a:ext>
            </a:extLst>
          </p:cNvPr>
          <p:cNvSpPr/>
          <p:nvPr/>
        </p:nvSpPr>
        <p:spPr>
          <a:xfrm>
            <a:off x="5061042" y="1845734"/>
            <a:ext cx="3579223" cy="1898951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51C99F-3F29-4F75-8E14-4EB9A788B0DA}"/>
              </a:ext>
            </a:extLst>
          </p:cNvPr>
          <p:cNvSpPr/>
          <p:nvPr/>
        </p:nvSpPr>
        <p:spPr>
          <a:xfrm>
            <a:off x="6039219" y="240134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F17AF-AAD6-42F3-ACCC-59D1C4C2CF23}"/>
              </a:ext>
            </a:extLst>
          </p:cNvPr>
          <p:cNvSpPr/>
          <p:nvPr/>
        </p:nvSpPr>
        <p:spPr>
          <a:xfrm>
            <a:off x="5359220" y="2374262"/>
            <a:ext cx="433860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8" name="Konektor Lurus 43">
            <a:extLst>
              <a:ext uri="{FF2B5EF4-FFF2-40B4-BE49-F238E27FC236}">
                <a16:creationId xmlns:a16="http://schemas.microsoft.com/office/drawing/2014/main" id="{BC280EFB-1462-47B2-8DDB-D90D999B0A4F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 flipV="1">
            <a:off x="5793080" y="2504327"/>
            <a:ext cx="24613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8EEE06-6403-471B-868E-EE3E8A5240E7}"/>
              </a:ext>
            </a:extLst>
          </p:cNvPr>
          <p:cNvSpPr/>
          <p:nvPr/>
        </p:nvSpPr>
        <p:spPr>
          <a:xfrm>
            <a:off x="7907383" y="237426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B6F703-53CA-436A-B079-D13301DF3D76}"/>
              </a:ext>
            </a:extLst>
          </p:cNvPr>
          <p:cNvSpPr/>
          <p:nvPr/>
        </p:nvSpPr>
        <p:spPr>
          <a:xfrm>
            <a:off x="6628125" y="2054768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S2</a:t>
            </a:r>
            <a:endParaRPr lang="id-ID" sz="1200" dirty="0"/>
          </a:p>
        </p:txBody>
      </p:sp>
      <p:cxnSp>
        <p:nvCxnSpPr>
          <p:cNvPr id="11" name="Konektor Lurus 10">
            <a:extLst>
              <a:ext uri="{FF2B5EF4-FFF2-40B4-BE49-F238E27FC236}">
                <a16:creationId xmlns:a16="http://schemas.microsoft.com/office/drawing/2014/main" id="{2E12450F-2805-4DA2-A6ED-6F3F3CEA7741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6419100" y="2157752"/>
            <a:ext cx="209025" cy="27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4DF0067-0467-4968-997B-A378E4E8AEF9}"/>
              </a:ext>
            </a:extLst>
          </p:cNvPr>
          <p:cNvSpPr/>
          <p:nvPr/>
        </p:nvSpPr>
        <p:spPr>
          <a:xfrm>
            <a:off x="6628125" y="274305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S3</a:t>
            </a:r>
            <a:endParaRPr lang="id-ID" sz="1200" dirty="0"/>
          </a:p>
        </p:txBody>
      </p: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777BF220-79AA-4C68-A624-BE30A8D41147}"/>
              </a:ext>
            </a:extLst>
          </p:cNvPr>
          <p:cNvCxnSpPr>
            <a:cxnSpLocks/>
            <a:stCxn id="6" idx="5"/>
            <a:endCxn id="12" idx="2"/>
          </p:cNvCxnSpPr>
          <p:nvPr/>
        </p:nvCxnSpPr>
        <p:spPr>
          <a:xfrm>
            <a:off x="6419100" y="2577150"/>
            <a:ext cx="209025" cy="26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FCB2F2-6B7F-4329-82D3-E65CCD41D566}"/>
              </a:ext>
            </a:extLst>
          </p:cNvPr>
          <p:cNvSpPr/>
          <p:nvPr/>
        </p:nvSpPr>
        <p:spPr>
          <a:xfrm>
            <a:off x="7230535" y="2401344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S4</a:t>
            </a:r>
            <a:endParaRPr lang="id-ID" sz="1200" dirty="0"/>
          </a:p>
        </p:txBody>
      </p: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425B7110-5181-4248-9FC6-51A75EE7184B}"/>
              </a:ext>
            </a:extLst>
          </p:cNvPr>
          <p:cNvCxnSpPr>
            <a:cxnSpLocks/>
            <a:stCxn id="14" idx="1"/>
            <a:endCxn id="10" idx="6"/>
          </p:cNvCxnSpPr>
          <p:nvPr/>
        </p:nvCxnSpPr>
        <p:spPr>
          <a:xfrm flipH="1" flipV="1">
            <a:off x="7073183" y="2157752"/>
            <a:ext cx="222529" cy="27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Konektor Lurus 15">
            <a:extLst>
              <a:ext uri="{FF2B5EF4-FFF2-40B4-BE49-F238E27FC236}">
                <a16:creationId xmlns:a16="http://schemas.microsoft.com/office/drawing/2014/main" id="{A2572CA4-B32C-43AC-BA0B-2A32A79D82C4}"/>
              </a:ext>
            </a:extLst>
          </p:cNvPr>
          <p:cNvCxnSpPr>
            <a:cxnSpLocks/>
            <a:stCxn id="14" idx="3"/>
            <a:endCxn id="12" idx="6"/>
          </p:cNvCxnSpPr>
          <p:nvPr/>
        </p:nvCxnSpPr>
        <p:spPr>
          <a:xfrm flipH="1">
            <a:off x="7073183" y="2577149"/>
            <a:ext cx="222529" cy="2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Lurus 43">
            <a:extLst>
              <a:ext uri="{FF2B5EF4-FFF2-40B4-BE49-F238E27FC236}">
                <a16:creationId xmlns:a16="http://schemas.microsoft.com/office/drawing/2014/main" id="{2EF42F5B-CF4E-46AF-A50E-52C8D7000434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7675593" y="2504328"/>
            <a:ext cx="23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otak Teks 46">
            <a:extLst>
              <a:ext uri="{FF2B5EF4-FFF2-40B4-BE49-F238E27FC236}">
                <a16:creationId xmlns:a16="http://schemas.microsoft.com/office/drawing/2014/main" id="{3C45DF41-A5C9-435D-A895-0B4A593EDDBD}"/>
              </a:ext>
            </a:extLst>
          </p:cNvPr>
          <p:cNvSpPr txBox="1"/>
          <p:nvPr/>
        </p:nvSpPr>
        <p:spPr>
          <a:xfrm>
            <a:off x="6039219" y="335373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20" name="Kotak Teks 46">
            <a:extLst>
              <a:ext uri="{FF2B5EF4-FFF2-40B4-BE49-F238E27FC236}">
                <a16:creationId xmlns:a16="http://schemas.microsoft.com/office/drawing/2014/main" id="{011507BB-FAC5-49DF-90EC-5F14AFA3804E}"/>
              </a:ext>
            </a:extLst>
          </p:cNvPr>
          <p:cNvSpPr txBox="1"/>
          <p:nvPr/>
        </p:nvSpPr>
        <p:spPr>
          <a:xfrm>
            <a:off x="7827236" y="2614265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21" name="Kotak Teks 46">
            <a:extLst>
              <a:ext uri="{FF2B5EF4-FFF2-40B4-BE49-F238E27FC236}">
                <a16:creationId xmlns:a16="http://schemas.microsoft.com/office/drawing/2014/main" id="{B64A3A41-C952-4C2E-9479-B423E9844E8A}"/>
              </a:ext>
            </a:extLst>
          </p:cNvPr>
          <p:cNvSpPr txBox="1"/>
          <p:nvPr/>
        </p:nvSpPr>
        <p:spPr>
          <a:xfrm>
            <a:off x="5313552" y="2641345"/>
            <a:ext cx="547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pktgen</a:t>
            </a:r>
            <a:endParaRPr lang="id-ID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9CC44E-4774-471C-A73E-DD7B563B416C}"/>
              </a:ext>
            </a:extLst>
          </p:cNvPr>
          <p:cNvSpPr/>
          <p:nvPr/>
        </p:nvSpPr>
        <p:spPr>
          <a:xfrm>
            <a:off x="6039219" y="310153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h3</a:t>
            </a:r>
            <a:endParaRPr lang="id-ID" sz="800" dirty="0"/>
          </a:p>
        </p:txBody>
      </p:sp>
      <p:cxnSp>
        <p:nvCxnSpPr>
          <p:cNvPr id="24" name="Konektor Lurus 43">
            <a:extLst>
              <a:ext uri="{FF2B5EF4-FFF2-40B4-BE49-F238E27FC236}">
                <a16:creationId xmlns:a16="http://schemas.microsoft.com/office/drawing/2014/main" id="{199C75F5-2BFC-4BD0-977D-E8F4F22703BA}"/>
              </a:ext>
            </a:extLst>
          </p:cNvPr>
          <p:cNvCxnSpPr>
            <a:cxnSpLocks/>
            <a:stCxn id="6" idx="4"/>
            <a:endCxn id="23" idx="0"/>
          </p:cNvCxnSpPr>
          <p:nvPr/>
        </p:nvCxnSpPr>
        <p:spPr>
          <a:xfrm>
            <a:off x="6261748" y="2607313"/>
            <a:ext cx="0" cy="49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Kotak Teks 46">
            <a:extLst>
              <a:ext uri="{FF2B5EF4-FFF2-40B4-BE49-F238E27FC236}">
                <a16:creationId xmlns:a16="http://schemas.microsoft.com/office/drawing/2014/main" id="{04761B69-E523-4B29-9A1A-809ECE0B83C8}"/>
              </a:ext>
            </a:extLst>
          </p:cNvPr>
          <p:cNvSpPr txBox="1"/>
          <p:nvPr/>
        </p:nvSpPr>
        <p:spPr>
          <a:xfrm>
            <a:off x="6567333" y="179854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Main path</a:t>
            </a:r>
            <a:endParaRPr lang="id-ID" sz="1200" dirty="0"/>
          </a:p>
        </p:txBody>
      </p:sp>
      <p:sp>
        <p:nvSpPr>
          <p:cNvPr id="28" name="Kotak Teks 46">
            <a:extLst>
              <a:ext uri="{FF2B5EF4-FFF2-40B4-BE49-F238E27FC236}">
                <a16:creationId xmlns:a16="http://schemas.microsoft.com/office/drawing/2014/main" id="{5111F62E-50D7-4B52-8352-B7F2EA2C1F66}"/>
              </a:ext>
            </a:extLst>
          </p:cNvPr>
          <p:cNvSpPr txBox="1"/>
          <p:nvPr/>
        </p:nvSpPr>
        <p:spPr>
          <a:xfrm>
            <a:off x="7085043" y="280179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Backup path</a:t>
            </a:r>
            <a:endParaRPr lang="id-ID" sz="1200" dirty="0"/>
          </a:p>
        </p:txBody>
      </p:sp>
      <p:sp>
        <p:nvSpPr>
          <p:cNvPr id="29" name="Bentuk Bebas: Bentuk 28">
            <a:extLst>
              <a:ext uri="{FF2B5EF4-FFF2-40B4-BE49-F238E27FC236}">
                <a16:creationId xmlns:a16="http://schemas.microsoft.com/office/drawing/2014/main" id="{9659E667-84B2-4B58-9667-4059F8B30AB7}"/>
              </a:ext>
            </a:extLst>
          </p:cNvPr>
          <p:cNvSpPr/>
          <p:nvPr/>
        </p:nvSpPr>
        <p:spPr>
          <a:xfrm>
            <a:off x="6307062" y="1962001"/>
            <a:ext cx="1079862" cy="348444"/>
          </a:xfrm>
          <a:custGeom>
            <a:avLst/>
            <a:gdLst>
              <a:gd name="connsiteX0" fmla="*/ 0 w 1079862"/>
              <a:gd name="connsiteY0" fmla="*/ 348444 h 348444"/>
              <a:gd name="connsiteX1" fmla="*/ 487680 w 1079862"/>
              <a:gd name="connsiteY1" fmla="*/ 101 h 348444"/>
              <a:gd name="connsiteX2" fmla="*/ 1079862 w 1079862"/>
              <a:gd name="connsiteY2" fmla="*/ 313609 h 34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862" h="348444">
                <a:moveTo>
                  <a:pt x="0" y="348444"/>
                </a:moveTo>
                <a:cubicBezTo>
                  <a:pt x="153851" y="177175"/>
                  <a:pt x="307703" y="5907"/>
                  <a:pt x="487680" y="101"/>
                </a:cubicBezTo>
                <a:cubicBezTo>
                  <a:pt x="667657" y="-5705"/>
                  <a:pt x="971005" y="239586"/>
                  <a:pt x="1079862" y="313609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entuk Bebas: Bentuk 29">
            <a:extLst>
              <a:ext uri="{FF2B5EF4-FFF2-40B4-BE49-F238E27FC236}">
                <a16:creationId xmlns:a16="http://schemas.microsoft.com/office/drawing/2014/main" id="{7CBB45DE-79AC-4A12-90F7-896AAF574EE4}"/>
              </a:ext>
            </a:extLst>
          </p:cNvPr>
          <p:cNvSpPr/>
          <p:nvPr/>
        </p:nvSpPr>
        <p:spPr>
          <a:xfrm>
            <a:off x="6341896" y="2658787"/>
            <a:ext cx="1071154" cy="374503"/>
          </a:xfrm>
          <a:custGeom>
            <a:avLst/>
            <a:gdLst>
              <a:gd name="connsiteX0" fmla="*/ 0 w 1071154"/>
              <a:gd name="connsiteY0" fmla="*/ 17418 h 374503"/>
              <a:gd name="connsiteX1" fmla="*/ 548640 w 1071154"/>
              <a:gd name="connsiteY1" fmla="*/ 374469 h 374503"/>
              <a:gd name="connsiteX2" fmla="*/ 1071154 w 1071154"/>
              <a:gd name="connsiteY2" fmla="*/ 0 h 3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154" h="374503">
                <a:moveTo>
                  <a:pt x="0" y="17418"/>
                </a:moveTo>
                <a:cubicBezTo>
                  <a:pt x="185057" y="197395"/>
                  <a:pt x="370114" y="377372"/>
                  <a:pt x="548640" y="374469"/>
                </a:cubicBezTo>
                <a:cubicBezTo>
                  <a:pt x="727166" y="371566"/>
                  <a:pt x="955040" y="26126"/>
                  <a:pt x="1071154" y="0"/>
                </a:cubicBezTo>
              </a:path>
            </a:pathLst>
          </a:custGeom>
          <a:noFill/>
          <a:ln w="127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08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F3EEC9-ED25-4765-98F1-79AB35AE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Daftar </a:t>
            </a:r>
            <a:r>
              <a:rPr lang="en-GB" dirty="0" err="1"/>
              <a:t>pustaka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70D9D7-AFBA-41CD-BB1B-7778B244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https://floodlight.atlassian.net/wiki/spaces/floodlightcontroller/pages/7995427/How+to+Work+with+Fast-Failover+OpenFlow+Groups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5EB8856-5831-4A8D-9919-B0315B6F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1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EE94C1-4C92-4D73-981A-61BD153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E5365FD-F1DB-438D-83DE-BD23C918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452AFE7-4027-4E50-8558-72EEA76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7421D7C-8DB8-4409-90AE-733D11997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45082"/>
              </p:ext>
            </p:extLst>
          </p:nvPr>
        </p:nvGraphicFramePr>
        <p:xfrm>
          <a:off x="911134" y="1907419"/>
          <a:ext cx="6891746" cy="4047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38055">
                  <a:extLst>
                    <a:ext uri="{9D8B030D-6E8A-4147-A177-3AD203B41FA5}">
                      <a16:colId xmlns:a16="http://schemas.microsoft.com/office/drawing/2014/main" val="1665950756"/>
                    </a:ext>
                  </a:extLst>
                </a:gridCol>
                <a:gridCol w="3953691">
                  <a:extLst>
                    <a:ext uri="{9D8B030D-6E8A-4147-A177-3AD203B41FA5}">
                      <a16:colId xmlns:a16="http://schemas.microsoft.com/office/drawing/2014/main" val="28866827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Topik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637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forwarding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Dasar-</a:t>
                      </a:r>
                      <a:r>
                        <a:rPr lang="en-GB" sz="12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</a:t>
                      </a: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OpenFlow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60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&amp; Monitoring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Shortest-path routing</a:t>
                      </a:r>
                    </a:p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node and link status</a:t>
                      </a:r>
                    </a:p>
                    <a:p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Integrasi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NetworkX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matplotlib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690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374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Filtering (Firewall + Web 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Bloom Filter, Flask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6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bucket and group tables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 load balancing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Main-backup path protection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53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limiting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GB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 tables</a:t>
                      </a:r>
                      <a:endParaRPr lang="en-US" sz="1200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292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82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Stateless vs Stateful data plane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Stateful data plane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plane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memproses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paket</a:t>
                      </a:r>
                      <a:endParaRPr lang="en-GB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OpenState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SDN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 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Knocking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2E5F73-F260-4CA4-9C3E-81BDADDC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Load balancing</a:t>
            </a:r>
            <a:endParaRPr lang="id-ID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9720D1A-341A-4187-B895-599D7830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/>
              <a:t>Keguanaan</a:t>
            </a:r>
            <a:r>
              <a:rPr lang="en-GB" sz="1600" dirty="0"/>
              <a:t> Load balancing:</a:t>
            </a:r>
          </a:p>
          <a:p>
            <a:pPr lvl="1"/>
            <a:r>
              <a:rPr lang="en-GB" sz="1200" dirty="0" err="1"/>
              <a:t>Membagi</a:t>
            </a:r>
            <a:r>
              <a:rPr lang="en-GB" sz="1200" dirty="0"/>
              <a:t> </a:t>
            </a:r>
            <a:r>
              <a:rPr lang="en-GB" sz="1200" dirty="0" err="1"/>
              <a:t>trafik</a:t>
            </a:r>
            <a:r>
              <a:rPr lang="en-GB" sz="1200" dirty="0"/>
              <a:t> </a:t>
            </a:r>
            <a:r>
              <a:rPr lang="en-GB" sz="1200" dirty="0" err="1"/>
              <a:t>jaringan</a:t>
            </a:r>
            <a:r>
              <a:rPr lang="en-GB" sz="1200" dirty="0"/>
              <a:t> </a:t>
            </a:r>
            <a:r>
              <a:rPr lang="en-GB" sz="1200" dirty="0" err="1"/>
              <a:t>sesuai</a:t>
            </a:r>
            <a:r>
              <a:rPr lang="en-GB" sz="1200" dirty="0"/>
              <a:t> </a:t>
            </a:r>
            <a:r>
              <a:rPr lang="en-GB" sz="1200" dirty="0" err="1"/>
              <a:t>kapasitas</a:t>
            </a:r>
            <a:r>
              <a:rPr lang="en-GB" sz="1200" dirty="0"/>
              <a:t> bandwidth </a:t>
            </a:r>
            <a:r>
              <a:rPr lang="en-GB" sz="1200" dirty="0" err="1"/>
              <a:t>jalur</a:t>
            </a:r>
            <a:r>
              <a:rPr lang="en-GB" sz="1200" dirty="0"/>
              <a:t> </a:t>
            </a:r>
            <a:r>
              <a:rPr lang="en-GB" sz="1200" dirty="0" err="1"/>
              <a:t>pengiriman</a:t>
            </a:r>
            <a:endParaRPr lang="en-GB" sz="1200" dirty="0"/>
          </a:p>
          <a:p>
            <a:pPr lvl="1"/>
            <a:r>
              <a:rPr lang="en-GB" sz="1200" dirty="0" err="1"/>
              <a:t>Mencegah</a:t>
            </a:r>
            <a:r>
              <a:rPr lang="en-GB" sz="1200" dirty="0"/>
              <a:t> overload pada salah </a:t>
            </a:r>
            <a:r>
              <a:rPr lang="en-GB" sz="1200" dirty="0" err="1"/>
              <a:t>datu</a:t>
            </a:r>
            <a:r>
              <a:rPr lang="en-GB" sz="1200" dirty="0"/>
              <a:t> </a:t>
            </a:r>
            <a:r>
              <a:rPr lang="en-GB" sz="1200" dirty="0" err="1"/>
              <a:t>jalur</a:t>
            </a:r>
            <a:r>
              <a:rPr lang="en-GB" sz="1200" dirty="0"/>
              <a:t>/server</a:t>
            </a:r>
          </a:p>
          <a:p>
            <a:pPr lvl="1"/>
            <a:r>
              <a:rPr lang="en-GB" sz="1200" dirty="0" err="1"/>
              <a:t>Meminimalisir</a:t>
            </a:r>
            <a:r>
              <a:rPr lang="en-GB" sz="1200" dirty="0"/>
              <a:t> latency/delay </a:t>
            </a:r>
            <a:r>
              <a:rPr lang="en-GB" sz="1200" dirty="0" err="1"/>
              <a:t>pengiriman</a:t>
            </a:r>
            <a:endParaRPr lang="en-GB" sz="1200" dirty="0"/>
          </a:p>
          <a:p>
            <a:r>
              <a:rPr lang="en-GB" sz="1400" dirty="0" err="1"/>
              <a:t>OpenFLow</a:t>
            </a:r>
            <a:r>
              <a:rPr lang="en-GB" sz="1400" dirty="0"/>
              <a:t>: Load balancing </a:t>
            </a:r>
            <a:r>
              <a:rPr lang="en-GB" sz="1400" dirty="0" err="1"/>
              <a:t>menggunakan</a:t>
            </a:r>
            <a:r>
              <a:rPr lang="en-GB" sz="1400" dirty="0"/>
              <a:t> </a:t>
            </a:r>
            <a:r>
              <a:rPr lang="en-GB" sz="1400" b="1" dirty="0"/>
              <a:t>Group table</a:t>
            </a:r>
            <a:r>
              <a:rPr lang="en-GB" sz="1400" dirty="0"/>
              <a:t>. </a:t>
            </a:r>
            <a:r>
              <a:rPr lang="en-GB" sz="1400" dirty="0" err="1"/>
              <a:t>Jenis</a:t>
            </a:r>
            <a:r>
              <a:rPr lang="en-GB" sz="1400" dirty="0"/>
              <a:t> group table:</a:t>
            </a:r>
          </a:p>
          <a:p>
            <a:pPr lvl="1" defTabSz="762000"/>
            <a:r>
              <a:rPr lang="en-GB" sz="1200" dirty="0"/>
              <a:t>All		: </a:t>
            </a:r>
            <a:r>
              <a:rPr lang="en-GB" sz="1200" dirty="0" err="1"/>
              <a:t>Menduplikasi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dikirim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</a:t>
            </a:r>
            <a:r>
              <a:rPr lang="en-GB" sz="1200" dirty="0" err="1"/>
              <a:t>seluruh</a:t>
            </a:r>
            <a:r>
              <a:rPr lang="en-GB" sz="1200" dirty="0"/>
              <a:t> bucket di </a:t>
            </a:r>
            <a:r>
              <a:rPr lang="en-GB" sz="1200" dirty="0" err="1"/>
              <a:t>dalam</a:t>
            </a:r>
            <a:r>
              <a:rPr lang="en-GB" sz="1200" dirty="0"/>
              <a:t> group table</a:t>
            </a:r>
          </a:p>
          <a:p>
            <a:pPr lvl="1" defTabSz="762000"/>
            <a:r>
              <a:rPr lang="en-GB" sz="1200" dirty="0"/>
              <a:t>Select		: </a:t>
            </a:r>
            <a:r>
              <a:rPr lang="en-GB" sz="1200" dirty="0" err="1"/>
              <a:t>Mengirim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salah </a:t>
            </a:r>
            <a:r>
              <a:rPr lang="en-GB" sz="1200" dirty="0" err="1"/>
              <a:t>satu</a:t>
            </a:r>
            <a:r>
              <a:rPr lang="en-GB" sz="1200" dirty="0"/>
              <a:t> bucket </a:t>
            </a:r>
            <a:r>
              <a:rPr lang="en-GB" sz="1200" dirty="0" err="1"/>
              <a:t>saja</a:t>
            </a:r>
            <a:r>
              <a:rPr lang="en-GB" sz="1200" dirty="0"/>
              <a:t> </a:t>
            </a:r>
            <a:r>
              <a:rPr lang="en-GB" sz="1200" dirty="0" err="1"/>
              <a:t>menggunakan</a:t>
            </a:r>
            <a:r>
              <a:rPr lang="en-GB" sz="1200" dirty="0"/>
              <a:t> </a:t>
            </a:r>
            <a:r>
              <a:rPr lang="en-GB" sz="1200" dirty="0" err="1"/>
              <a:t>probabilitas</a:t>
            </a:r>
            <a:endParaRPr lang="en-GB" sz="1200" dirty="0"/>
          </a:p>
          <a:p>
            <a:pPr lvl="1" defTabSz="762000"/>
            <a:r>
              <a:rPr lang="en-GB" sz="1200" dirty="0"/>
              <a:t>Fast Failover (FF)	: </a:t>
            </a:r>
            <a:r>
              <a:rPr lang="en-GB" sz="1200" dirty="0" err="1"/>
              <a:t>Mengirim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bucket </a:t>
            </a:r>
            <a:r>
              <a:rPr lang="en-GB" sz="1200" dirty="0" err="1"/>
              <a:t>urutan</a:t>
            </a:r>
            <a:r>
              <a:rPr lang="en-GB" sz="1200" dirty="0"/>
              <a:t> </a:t>
            </a:r>
            <a:r>
              <a:rPr lang="en-GB" sz="1200" dirty="0" err="1"/>
              <a:t>pertama</a:t>
            </a:r>
            <a:r>
              <a:rPr lang="en-GB" sz="1200" dirty="0"/>
              <a:t> yang </a:t>
            </a:r>
            <a:r>
              <a:rPr lang="en-GB" sz="1200" dirty="0" err="1"/>
              <a:t>masih</a:t>
            </a:r>
            <a:r>
              <a:rPr lang="en-GB" sz="1200" dirty="0"/>
              <a:t> </a:t>
            </a:r>
            <a:r>
              <a:rPr lang="en-GB" sz="1200" dirty="0" err="1"/>
              <a:t>aktif</a:t>
            </a:r>
            <a:endParaRPr lang="en-GB" sz="1200" dirty="0"/>
          </a:p>
          <a:p>
            <a:r>
              <a:rPr lang="en-GB" sz="1400" dirty="0"/>
              <a:t>Daftar </a:t>
            </a:r>
            <a:r>
              <a:rPr lang="en-GB" sz="1400" dirty="0" err="1"/>
              <a:t>topik</a:t>
            </a:r>
            <a:r>
              <a:rPr lang="en-GB" sz="1400" dirty="0"/>
              <a:t>:</a:t>
            </a:r>
          </a:p>
          <a:p>
            <a:pPr lvl="1"/>
            <a:r>
              <a:rPr lang="en-GB" sz="1200" dirty="0"/>
              <a:t>Weighted Round robin load balancing	(Group select)</a:t>
            </a:r>
          </a:p>
          <a:p>
            <a:pPr lvl="1"/>
            <a:r>
              <a:rPr lang="en-GB" sz="1200" dirty="0"/>
              <a:t>Main-backup path balancing	(Group FF)</a:t>
            </a:r>
          </a:p>
          <a:p>
            <a:r>
              <a:rPr lang="en-GB" sz="1400" dirty="0"/>
              <a:t>Latihan</a:t>
            </a:r>
          </a:p>
          <a:p>
            <a:pPr lvl="1"/>
            <a:r>
              <a:rPr lang="en-GB" sz="1200" i="1" dirty="0"/>
              <a:t>Packet hijacking </a:t>
            </a:r>
            <a:r>
              <a:rPr lang="en-GB" sz="1200" dirty="0" err="1"/>
              <a:t>menggunakan</a:t>
            </a:r>
            <a:r>
              <a:rPr lang="en-GB" sz="1200" dirty="0"/>
              <a:t> Group All</a:t>
            </a:r>
          </a:p>
          <a:p>
            <a:endParaRPr lang="id-ID" sz="14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47CD61A-048E-4514-A95E-66260F94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969C2328-230A-4CA8-AF01-C1AB47BCC21A}"/>
              </a:ext>
            </a:extLst>
          </p:cNvPr>
          <p:cNvGrpSpPr/>
          <p:nvPr/>
        </p:nvGrpSpPr>
        <p:grpSpPr>
          <a:xfrm>
            <a:off x="6484819" y="4040777"/>
            <a:ext cx="2508068" cy="2159726"/>
            <a:chOff x="914400" y="1889760"/>
            <a:chExt cx="2508068" cy="2159726"/>
          </a:xfrm>
        </p:grpSpPr>
        <p:sp>
          <p:nvSpPr>
            <p:cNvPr id="18" name="Persegi: Sudut Lengkung 17">
              <a:extLst>
                <a:ext uri="{FF2B5EF4-FFF2-40B4-BE49-F238E27FC236}">
                  <a16:creationId xmlns:a16="http://schemas.microsoft.com/office/drawing/2014/main" id="{2A22C99D-05C6-424F-9C6B-E75D1C4BDC90}"/>
                </a:ext>
              </a:extLst>
            </p:cNvPr>
            <p:cNvSpPr/>
            <p:nvPr/>
          </p:nvSpPr>
          <p:spPr>
            <a:xfrm>
              <a:off x="914400" y="1889760"/>
              <a:ext cx="2508068" cy="2159726"/>
            </a:xfrm>
            <a:prstGeom prst="roundRect">
              <a:avLst>
                <a:gd name="adj" fmla="val 292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Group table</a:t>
              </a:r>
            </a:p>
            <a:p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…..</a:t>
              </a:r>
            </a:p>
            <a:p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/>
            </a:p>
          </p:txBody>
        </p:sp>
        <p:sp>
          <p:nvSpPr>
            <p:cNvPr id="19" name="Persegi: Sudut Lengkung 18">
              <a:extLst>
                <a:ext uri="{FF2B5EF4-FFF2-40B4-BE49-F238E27FC236}">
                  <a16:creationId xmlns:a16="http://schemas.microsoft.com/office/drawing/2014/main" id="{39F646B6-70CD-405E-8A64-61E52A6B92F3}"/>
                </a:ext>
              </a:extLst>
            </p:cNvPr>
            <p:cNvSpPr/>
            <p:nvPr/>
          </p:nvSpPr>
          <p:spPr>
            <a:xfrm>
              <a:off x="1066800" y="2203267"/>
              <a:ext cx="2207620" cy="365761"/>
            </a:xfrm>
            <a:prstGeom prst="roundRect">
              <a:avLst>
                <a:gd name="adj" fmla="val 69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</a:rPr>
                <a:t>Bucket 1: [Action1, Action2,… ]</a:t>
              </a:r>
            </a:p>
          </p:txBody>
        </p:sp>
        <p:sp>
          <p:nvSpPr>
            <p:cNvPr id="20" name="Persegi: Sudut Lengkung 19">
              <a:extLst>
                <a:ext uri="{FF2B5EF4-FFF2-40B4-BE49-F238E27FC236}">
                  <a16:creationId xmlns:a16="http://schemas.microsoft.com/office/drawing/2014/main" id="{024D74BD-6944-4939-A8DF-0455BBAEB954}"/>
                </a:ext>
              </a:extLst>
            </p:cNvPr>
            <p:cNvSpPr/>
            <p:nvPr/>
          </p:nvSpPr>
          <p:spPr>
            <a:xfrm>
              <a:off x="1066799" y="2699494"/>
              <a:ext cx="2207621" cy="365761"/>
            </a:xfrm>
            <a:prstGeom prst="roundRect">
              <a:avLst>
                <a:gd name="adj" fmla="val 69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</a:rPr>
                <a:t>Bucket 2: [Action1, Action2,… ]</a:t>
              </a:r>
            </a:p>
          </p:txBody>
        </p:sp>
        <p:sp>
          <p:nvSpPr>
            <p:cNvPr id="21" name="Persegi: Sudut Lengkung 20">
              <a:extLst>
                <a:ext uri="{FF2B5EF4-FFF2-40B4-BE49-F238E27FC236}">
                  <a16:creationId xmlns:a16="http://schemas.microsoft.com/office/drawing/2014/main" id="{B266DBEB-450B-4349-8A2D-2CFE45D978C0}"/>
                </a:ext>
              </a:extLst>
            </p:cNvPr>
            <p:cNvSpPr/>
            <p:nvPr/>
          </p:nvSpPr>
          <p:spPr>
            <a:xfrm>
              <a:off x="1066800" y="3561562"/>
              <a:ext cx="2207622" cy="365761"/>
            </a:xfrm>
            <a:prstGeom prst="roundRect">
              <a:avLst>
                <a:gd name="adj" fmla="val 69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</a:rPr>
                <a:t>Bucket N: [Action1, Action2,…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8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ersegi: Sudut Lengkung 68">
            <a:extLst>
              <a:ext uri="{FF2B5EF4-FFF2-40B4-BE49-F238E27FC236}">
                <a16:creationId xmlns:a16="http://schemas.microsoft.com/office/drawing/2014/main" id="{A390E4A4-F7AC-4ED8-A1E7-A1E9B0FA0E9A}"/>
              </a:ext>
            </a:extLst>
          </p:cNvPr>
          <p:cNvSpPr/>
          <p:nvPr/>
        </p:nvSpPr>
        <p:spPr>
          <a:xfrm>
            <a:off x="5452927" y="1845734"/>
            <a:ext cx="3579223" cy="1245809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ampungan Konten 2">
            <a:extLst>
              <a:ext uri="{FF2B5EF4-FFF2-40B4-BE49-F238E27FC236}">
                <a16:creationId xmlns:a16="http://schemas.microsoft.com/office/drawing/2014/main" id="{DDA09FC5-752C-4130-923A-36EA5B20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629967" cy="4023360"/>
          </a:xfrm>
        </p:spPr>
        <p:txBody>
          <a:bodyPr>
            <a:normAutofit/>
          </a:bodyPr>
          <a:lstStyle/>
          <a:p>
            <a:r>
              <a:rPr lang="en-GB" sz="1200" u="sng" dirty="0" err="1"/>
              <a:t>Skenario</a:t>
            </a:r>
            <a:r>
              <a:rPr lang="en-GB" sz="12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Switch S1 </a:t>
            </a:r>
            <a:r>
              <a:rPr lang="en-GB" sz="1200" dirty="0" err="1"/>
              <a:t>membagi</a:t>
            </a:r>
            <a:r>
              <a:rPr lang="en-GB" sz="1200" dirty="0"/>
              <a:t> </a:t>
            </a:r>
            <a:r>
              <a:rPr lang="en-GB" sz="1200" dirty="0" err="1"/>
              <a:t>trafik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H1 </a:t>
            </a:r>
            <a:r>
              <a:rPr lang="en-GB" sz="1200" dirty="0" err="1"/>
              <a:t>ke</a:t>
            </a:r>
            <a:r>
              <a:rPr lang="en-GB" sz="1200" dirty="0"/>
              <a:t> H2 </a:t>
            </a:r>
            <a:r>
              <a:rPr lang="en-GB" sz="1200" dirty="0" err="1"/>
              <a:t>secara</a:t>
            </a:r>
            <a:r>
              <a:rPr lang="en-GB" sz="1200" dirty="0"/>
              <a:t> rata (50:50) </a:t>
            </a:r>
            <a:r>
              <a:rPr lang="en-GB" sz="1200" dirty="0" err="1"/>
              <a:t>melalui</a:t>
            </a:r>
            <a:r>
              <a:rPr lang="en-GB" sz="1200" dirty="0"/>
              <a:t> Switch  S2 dan S3.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</a:t>
            </a:r>
            <a:r>
              <a:rPr lang="en-GB" sz="1200" dirty="0" err="1"/>
              <a:t>Trafik</a:t>
            </a:r>
            <a:r>
              <a:rPr lang="en-GB" sz="1200" dirty="0"/>
              <a:t>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kembali</a:t>
            </a:r>
            <a:r>
              <a:rPr lang="en-GB" sz="1200" dirty="0"/>
              <a:t> </a:t>
            </a:r>
            <a:r>
              <a:rPr lang="en-GB" sz="1200" dirty="0" err="1"/>
              <a:t>disatukan</a:t>
            </a:r>
            <a:r>
              <a:rPr lang="en-GB" sz="1200" dirty="0"/>
              <a:t> di Switch S4 dan </a:t>
            </a:r>
            <a:r>
              <a:rPr lang="en-GB" sz="1200" dirty="0" err="1"/>
              <a:t>dikirim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host2.</a:t>
            </a:r>
          </a:p>
          <a:p>
            <a:endParaRPr lang="en-GB" sz="1200" dirty="0"/>
          </a:p>
          <a:p>
            <a:r>
              <a:rPr lang="en-GB" sz="1200" u="sng" dirty="0" err="1"/>
              <a:t>Implementasi</a:t>
            </a:r>
            <a:r>
              <a:rPr lang="en-GB" sz="12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Switch 1: Group table SELECT </a:t>
            </a:r>
            <a:r>
              <a:rPr lang="en-GB" sz="1200" dirty="0" err="1"/>
              <a:t>dengan</a:t>
            </a:r>
            <a:r>
              <a:rPr lang="en-GB" sz="1200" dirty="0"/>
              <a:t> 2 bucket, @weight = 50 (%)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Switch S2 dan S3 </a:t>
            </a:r>
            <a:r>
              <a:rPr lang="en-GB" sz="1200" dirty="0" err="1"/>
              <a:t>memforward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port 1 </a:t>
            </a:r>
            <a:r>
              <a:rPr lang="en-GB" sz="1200" dirty="0" err="1"/>
              <a:t>ke</a:t>
            </a:r>
            <a:r>
              <a:rPr lang="en-GB" sz="1200" dirty="0"/>
              <a:t> port 2 (Switch S4)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Switch S4 forward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Host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Host 1 </a:t>
            </a:r>
            <a:r>
              <a:rPr lang="en-GB" sz="1200" dirty="0" err="1"/>
              <a:t>mengirim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pktgen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Host 2 </a:t>
            </a:r>
            <a:r>
              <a:rPr lang="en-GB" sz="1200" dirty="0" err="1"/>
              <a:t>menjalankan</a:t>
            </a:r>
            <a:r>
              <a:rPr lang="en-GB" sz="1200" dirty="0"/>
              <a:t> sniffer (</a:t>
            </a:r>
            <a:r>
              <a:rPr lang="en-GB" sz="1200" dirty="0" err="1"/>
              <a:t>tcpdump</a:t>
            </a:r>
            <a:r>
              <a:rPr lang="en-GB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Controller </a:t>
            </a:r>
            <a:r>
              <a:rPr lang="en-GB" sz="1200" dirty="0" err="1"/>
              <a:t>menginstall</a:t>
            </a:r>
            <a:r>
              <a:rPr lang="en-GB" sz="1200" dirty="0"/>
              <a:t> flow rule </a:t>
            </a:r>
            <a:r>
              <a:rPr lang="en-GB" sz="1200" dirty="0" err="1"/>
              <a:t>secara</a:t>
            </a:r>
            <a:r>
              <a:rPr lang="en-GB" sz="1200" dirty="0"/>
              <a:t> </a:t>
            </a:r>
            <a:r>
              <a:rPr lang="en-GB" sz="1200" dirty="0" err="1"/>
              <a:t>statis</a:t>
            </a:r>
            <a:r>
              <a:rPr lang="en-GB" sz="1200" dirty="0"/>
              <a:t> </a:t>
            </a:r>
            <a:r>
              <a:rPr lang="en-GB" sz="1200" dirty="0" err="1"/>
              <a:t>ketika</a:t>
            </a:r>
            <a:r>
              <a:rPr lang="en-GB" sz="1200" dirty="0"/>
              <a:t> switch </a:t>
            </a:r>
            <a:r>
              <a:rPr lang="en-GB" sz="1200" dirty="0" err="1"/>
              <a:t>terkoneksi</a:t>
            </a:r>
            <a:endParaRPr lang="en-GB" sz="1200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B30E584-6CB6-4D5B-84E0-84C7FA80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Studi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kasus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 – </a:t>
            </a: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Weighted round robin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B1E3129-30B1-4C99-9F93-C3FE83E7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642F8D-BF60-4817-BE5C-C7E8C215D8B9}"/>
              </a:ext>
            </a:extLst>
          </p:cNvPr>
          <p:cNvSpPr/>
          <p:nvPr/>
        </p:nvSpPr>
        <p:spPr>
          <a:xfrm>
            <a:off x="6431104" y="240134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9A687D-89C1-490B-A785-9E831A3CC623}"/>
              </a:ext>
            </a:extLst>
          </p:cNvPr>
          <p:cNvSpPr/>
          <p:nvPr/>
        </p:nvSpPr>
        <p:spPr>
          <a:xfrm>
            <a:off x="5751105" y="2374262"/>
            <a:ext cx="433860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7" name="Konektor Lurus 43">
            <a:extLst>
              <a:ext uri="{FF2B5EF4-FFF2-40B4-BE49-F238E27FC236}">
                <a16:creationId xmlns:a16="http://schemas.microsoft.com/office/drawing/2014/main" id="{8986A929-028A-42FC-8F74-9FB1194299C3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6184965" y="2504327"/>
            <a:ext cx="24613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45284E2-4C16-4499-963B-8AD958AE999A}"/>
              </a:ext>
            </a:extLst>
          </p:cNvPr>
          <p:cNvSpPr/>
          <p:nvPr/>
        </p:nvSpPr>
        <p:spPr>
          <a:xfrm>
            <a:off x="8299268" y="237426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599700-B6BA-4326-AA15-82DCD24B2AF6}"/>
              </a:ext>
            </a:extLst>
          </p:cNvPr>
          <p:cNvSpPr/>
          <p:nvPr/>
        </p:nvSpPr>
        <p:spPr>
          <a:xfrm>
            <a:off x="7020010" y="2054768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S2</a:t>
            </a:r>
            <a:endParaRPr lang="id-ID" sz="1200" dirty="0"/>
          </a:p>
        </p:txBody>
      </p: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462589C1-C2DB-4D81-B3D2-B5E0BFE49A43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6810985" y="2157752"/>
            <a:ext cx="209025" cy="27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5854C2A-9AA1-456D-B29B-31CDA36CE829}"/>
              </a:ext>
            </a:extLst>
          </p:cNvPr>
          <p:cNvSpPr/>
          <p:nvPr/>
        </p:nvSpPr>
        <p:spPr>
          <a:xfrm>
            <a:off x="7020010" y="274305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S3</a:t>
            </a:r>
            <a:endParaRPr lang="id-ID" sz="1200" dirty="0"/>
          </a:p>
        </p:txBody>
      </p:sp>
      <p:cxnSp>
        <p:nvCxnSpPr>
          <p:cNvPr id="37" name="Konektor Lurus 36">
            <a:extLst>
              <a:ext uri="{FF2B5EF4-FFF2-40B4-BE49-F238E27FC236}">
                <a16:creationId xmlns:a16="http://schemas.microsoft.com/office/drawing/2014/main" id="{E4A8C456-6872-4BFD-A040-7C366AA31DE5}"/>
              </a:ext>
            </a:extLst>
          </p:cNvPr>
          <p:cNvCxnSpPr>
            <a:cxnSpLocks/>
            <a:stCxn id="5" idx="5"/>
            <a:endCxn id="36" idx="2"/>
          </p:cNvCxnSpPr>
          <p:nvPr/>
        </p:nvCxnSpPr>
        <p:spPr>
          <a:xfrm>
            <a:off x="6810985" y="2577150"/>
            <a:ext cx="209025" cy="26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2A18CC-A69A-417F-A35A-18394FC51A96}"/>
              </a:ext>
            </a:extLst>
          </p:cNvPr>
          <p:cNvSpPr/>
          <p:nvPr/>
        </p:nvSpPr>
        <p:spPr>
          <a:xfrm>
            <a:off x="7622420" y="2401344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S4</a:t>
            </a:r>
            <a:endParaRPr lang="id-ID" sz="1200" dirty="0"/>
          </a:p>
        </p:txBody>
      </p:sp>
      <p:cxnSp>
        <p:nvCxnSpPr>
          <p:cNvPr id="42" name="Konektor Lurus 41">
            <a:extLst>
              <a:ext uri="{FF2B5EF4-FFF2-40B4-BE49-F238E27FC236}">
                <a16:creationId xmlns:a16="http://schemas.microsoft.com/office/drawing/2014/main" id="{74AF1F3D-EF95-4E4C-93D9-7163EC281AD7}"/>
              </a:ext>
            </a:extLst>
          </p:cNvPr>
          <p:cNvCxnSpPr>
            <a:cxnSpLocks/>
            <a:stCxn id="41" idx="1"/>
            <a:endCxn id="12" idx="6"/>
          </p:cNvCxnSpPr>
          <p:nvPr/>
        </p:nvCxnSpPr>
        <p:spPr>
          <a:xfrm flipH="1" flipV="1">
            <a:off x="7465068" y="2157752"/>
            <a:ext cx="222529" cy="27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Konektor Lurus 44">
            <a:extLst>
              <a:ext uri="{FF2B5EF4-FFF2-40B4-BE49-F238E27FC236}">
                <a16:creationId xmlns:a16="http://schemas.microsoft.com/office/drawing/2014/main" id="{EC751CBB-BF04-4239-92A7-D39ED3B1E9B4}"/>
              </a:ext>
            </a:extLst>
          </p:cNvPr>
          <p:cNvCxnSpPr>
            <a:cxnSpLocks/>
            <a:stCxn id="41" idx="3"/>
            <a:endCxn id="36" idx="6"/>
          </p:cNvCxnSpPr>
          <p:nvPr/>
        </p:nvCxnSpPr>
        <p:spPr>
          <a:xfrm flipH="1">
            <a:off x="7465068" y="2577149"/>
            <a:ext cx="222529" cy="2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Konektor Lurus 43">
            <a:extLst>
              <a:ext uri="{FF2B5EF4-FFF2-40B4-BE49-F238E27FC236}">
                <a16:creationId xmlns:a16="http://schemas.microsoft.com/office/drawing/2014/main" id="{8AC39AA8-A3D1-4C72-96F0-482AEB92F6F4}"/>
              </a:ext>
            </a:extLst>
          </p:cNvPr>
          <p:cNvCxnSpPr>
            <a:cxnSpLocks/>
            <a:stCxn id="8" idx="2"/>
            <a:endCxn id="41" idx="6"/>
          </p:cNvCxnSpPr>
          <p:nvPr/>
        </p:nvCxnSpPr>
        <p:spPr>
          <a:xfrm flipH="1">
            <a:off x="8067478" y="2504328"/>
            <a:ext cx="23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Kotak Teks 46">
            <a:extLst>
              <a:ext uri="{FF2B5EF4-FFF2-40B4-BE49-F238E27FC236}">
                <a16:creationId xmlns:a16="http://schemas.microsoft.com/office/drawing/2014/main" id="{21B063CF-FC9B-4873-B818-BD14D9EA55DD}"/>
              </a:ext>
            </a:extLst>
          </p:cNvPr>
          <p:cNvSpPr txBox="1"/>
          <p:nvPr/>
        </p:nvSpPr>
        <p:spPr>
          <a:xfrm>
            <a:off x="6555444" y="2103632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50 %</a:t>
            </a:r>
            <a:endParaRPr lang="id-ID" sz="1200" dirty="0"/>
          </a:p>
        </p:txBody>
      </p:sp>
      <p:sp>
        <p:nvSpPr>
          <p:cNvPr id="71" name="Kotak Teks 46">
            <a:extLst>
              <a:ext uri="{FF2B5EF4-FFF2-40B4-BE49-F238E27FC236}">
                <a16:creationId xmlns:a16="http://schemas.microsoft.com/office/drawing/2014/main" id="{3B3DA894-71FA-40B5-8398-3323F3A16AEE}"/>
              </a:ext>
            </a:extLst>
          </p:cNvPr>
          <p:cNvSpPr txBox="1"/>
          <p:nvPr/>
        </p:nvSpPr>
        <p:spPr>
          <a:xfrm>
            <a:off x="6552910" y="265880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50 %</a:t>
            </a:r>
            <a:endParaRPr lang="id-ID" sz="1200" dirty="0"/>
          </a:p>
        </p:txBody>
      </p:sp>
      <p:sp>
        <p:nvSpPr>
          <p:cNvPr id="72" name="Kotak Teks 46">
            <a:extLst>
              <a:ext uri="{FF2B5EF4-FFF2-40B4-BE49-F238E27FC236}">
                <a16:creationId xmlns:a16="http://schemas.microsoft.com/office/drawing/2014/main" id="{B855DC3C-07FC-4169-AFD8-12968E1A6B5C}"/>
              </a:ext>
            </a:extLst>
          </p:cNvPr>
          <p:cNvSpPr txBox="1"/>
          <p:nvPr/>
        </p:nvSpPr>
        <p:spPr>
          <a:xfrm>
            <a:off x="8219121" y="2614265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73" name="Kotak Teks 46">
            <a:extLst>
              <a:ext uri="{FF2B5EF4-FFF2-40B4-BE49-F238E27FC236}">
                <a16:creationId xmlns:a16="http://schemas.microsoft.com/office/drawing/2014/main" id="{EDE02432-5CDB-4876-9668-9AE1FCE022F4}"/>
              </a:ext>
            </a:extLst>
          </p:cNvPr>
          <p:cNvSpPr txBox="1"/>
          <p:nvPr/>
        </p:nvSpPr>
        <p:spPr>
          <a:xfrm>
            <a:off x="5705437" y="2641345"/>
            <a:ext cx="547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pktgen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3321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322FB38-4CC5-49E5-8BED-793E8DE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B3927C0-B360-4F30-BA89-DA8297CD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551D5000-0027-42AB-95BF-0235B74D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2" y="1044323"/>
            <a:ext cx="7543800" cy="566836"/>
          </a:xfrm>
        </p:spPr>
        <p:txBody>
          <a:bodyPr/>
          <a:lstStyle/>
          <a:p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Source code</a:t>
            </a:r>
            <a:endParaRPr lang="id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948B8A03-66A2-4724-932A-6DCE1699C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2" t="21776" r="26857" b="13557"/>
          <a:stretch/>
        </p:blipFill>
        <p:spPr>
          <a:xfrm>
            <a:off x="822959" y="1845734"/>
            <a:ext cx="6052457" cy="3326131"/>
          </a:xfrm>
          <a:prstGeom prst="rect">
            <a:avLst/>
          </a:prstGeom>
        </p:spPr>
      </p:pic>
      <p:sp>
        <p:nvSpPr>
          <p:cNvPr id="7" name="Persegi: Sudut Lengkung 6">
            <a:extLst>
              <a:ext uri="{FF2B5EF4-FFF2-40B4-BE49-F238E27FC236}">
                <a16:creationId xmlns:a16="http://schemas.microsoft.com/office/drawing/2014/main" id="{698DBEA6-937F-43F2-BE42-9BC366CDA1B9}"/>
              </a:ext>
            </a:extLst>
          </p:cNvPr>
          <p:cNvSpPr/>
          <p:nvPr/>
        </p:nvSpPr>
        <p:spPr>
          <a:xfrm>
            <a:off x="1502229" y="2709090"/>
            <a:ext cx="2956560" cy="26734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46">
            <a:extLst>
              <a:ext uri="{FF2B5EF4-FFF2-40B4-BE49-F238E27FC236}">
                <a16:creationId xmlns:a16="http://schemas.microsoft.com/office/drawing/2014/main" id="{F6158E95-16B1-4C22-9A69-7EDFAD92503A}"/>
              </a:ext>
            </a:extLst>
          </p:cNvPr>
          <p:cNvSpPr txBox="1"/>
          <p:nvPr/>
        </p:nvSpPr>
        <p:spPr>
          <a:xfrm>
            <a:off x="4458789" y="2730214"/>
            <a:ext cx="679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Bucket 1</a:t>
            </a:r>
            <a:endParaRPr lang="id-ID" sz="1200" dirty="0"/>
          </a:p>
        </p:txBody>
      </p:sp>
      <p:sp>
        <p:nvSpPr>
          <p:cNvPr id="9" name="Persegi: Sudut Lengkung 8">
            <a:extLst>
              <a:ext uri="{FF2B5EF4-FFF2-40B4-BE49-F238E27FC236}">
                <a16:creationId xmlns:a16="http://schemas.microsoft.com/office/drawing/2014/main" id="{BBD77196-2836-4E29-9E8C-9924C0BFCA27}"/>
              </a:ext>
            </a:extLst>
          </p:cNvPr>
          <p:cNvSpPr/>
          <p:nvPr/>
        </p:nvSpPr>
        <p:spPr>
          <a:xfrm>
            <a:off x="1502229" y="2985145"/>
            <a:ext cx="2956560" cy="2462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Kotak Teks 46">
            <a:extLst>
              <a:ext uri="{FF2B5EF4-FFF2-40B4-BE49-F238E27FC236}">
                <a16:creationId xmlns:a16="http://schemas.microsoft.com/office/drawing/2014/main" id="{673EFD05-F99B-4893-BD6D-1EDCBA774BD6}"/>
              </a:ext>
            </a:extLst>
          </p:cNvPr>
          <p:cNvSpPr txBox="1"/>
          <p:nvPr/>
        </p:nvSpPr>
        <p:spPr>
          <a:xfrm>
            <a:off x="4458789" y="2978893"/>
            <a:ext cx="679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Bucket 2</a:t>
            </a:r>
            <a:endParaRPr lang="id-ID" sz="1200" dirty="0"/>
          </a:p>
        </p:txBody>
      </p:sp>
      <p:sp>
        <p:nvSpPr>
          <p:cNvPr id="11" name="Persegi: Sudut Lengkung 10">
            <a:extLst>
              <a:ext uri="{FF2B5EF4-FFF2-40B4-BE49-F238E27FC236}">
                <a16:creationId xmlns:a16="http://schemas.microsoft.com/office/drawing/2014/main" id="{F234F2B0-8144-4835-AF8D-D05C95CE4B89}"/>
              </a:ext>
            </a:extLst>
          </p:cNvPr>
          <p:cNvSpPr/>
          <p:nvPr/>
        </p:nvSpPr>
        <p:spPr>
          <a:xfrm>
            <a:off x="1502229" y="4094296"/>
            <a:ext cx="2956560" cy="58220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Kotak Teks 46">
            <a:extLst>
              <a:ext uri="{FF2B5EF4-FFF2-40B4-BE49-F238E27FC236}">
                <a16:creationId xmlns:a16="http://schemas.microsoft.com/office/drawing/2014/main" id="{33E12CD5-1FA7-44F2-B12D-4684C28C2B43}"/>
              </a:ext>
            </a:extLst>
          </p:cNvPr>
          <p:cNvSpPr txBox="1"/>
          <p:nvPr/>
        </p:nvSpPr>
        <p:spPr>
          <a:xfrm>
            <a:off x="4458789" y="4217407"/>
            <a:ext cx="679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Switch S4</a:t>
            </a:r>
            <a:endParaRPr lang="id-ID" sz="1200" dirty="0"/>
          </a:p>
        </p:txBody>
      </p:sp>
      <p:sp>
        <p:nvSpPr>
          <p:cNvPr id="13" name="Kotak Teks 46">
            <a:extLst>
              <a:ext uri="{FF2B5EF4-FFF2-40B4-BE49-F238E27FC236}">
                <a16:creationId xmlns:a16="http://schemas.microsoft.com/office/drawing/2014/main" id="{C45BFF91-7E05-40B6-80BB-86B6810959B2}"/>
              </a:ext>
            </a:extLst>
          </p:cNvPr>
          <p:cNvSpPr txBox="1"/>
          <p:nvPr/>
        </p:nvSpPr>
        <p:spPr>
          <a:xfrm>
            <a:off x="4458789" y="4814146"/>
            <a:ext cx="67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Switch S2 dan S3</a:t>
            </a:r>
            <a:endParaRPr lang="id-ID" sz="1200" dirty="0"/>
          </a:p>
        </p:txBody>
      </p:sp>
      <p:sp>
        <p:nvSpPr>
          <p:cNvPr id="14" name="Persegi: Sudut Lengkung 13">
            <a:extLst>
              <a:ext uri="{FF2B5EF4-FFF2-40B4-BE49-F238E27FC236}">
                <a16:creationId xmlns:a16="http://schemas.microsoft.com/office/drawing/2014/main" id="{20FF4C08-0C90-47A0-A258-D5B7ED60549E}"/>
              </a:ext>
            </a:extLst>
          </p:cNvPr>
          <p:cNvSpPr/>
          <p:nvPr/>
        </p:nvSpPr>
        <p:spPr>
          <a:xfrm>
            <a:off x="1502229" y="4683519"/>
            <a:ext cx="2956560" cy="58220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Persegi: Sudut Lengkung 14">
            <a:extLst>
              <a:ext uri="{FF2B5EF4-FFF2-40B4-BE49-F238E27FC236}">
                <a16:creationId xmlns:a16="http://schemas.microsoft.com/office/drawing/2014/main" id="{A7ED7DD4-2909-4A84-8396-ED1537A72928}"/>
              </a:ext>
            </a:extLst>
          </p:cNvPr>
          <p:cNvSpPr/>
          <p:nvPr/>
        </p:nvSpPr>
        <p:spPr>
          <a:xfrm>
            <a:off x="5543009" y="3125073"/>
            <a:ext cx="548639" cy="2462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Kotak Teks 46">
            <a:extLst>
              <a:ext uri="{FF2B5EF4-FFF2-40B4-BE49-F238E27FC236}">
                <a16:creationId xmlns:a16="http://schemas.microsoft.com/office/drawing/2014/main" id="{AB005A57-9691-437A-B645-B8B199BD4D1B}"/>
              </a:ext>
            </a:extLst>
          </p:cNvPr>
          <p:cNvSpPr txBox="1"/>
          <p:nvPr/>
        </p:nvSpPr>
        <p:spPr>
          <a:xfrm>
            <a:off x="5138059" y="2844894"/>
            <a:ext cx="173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Group table 1, mode = Select</a:t>
            </a:r>
            <a:endParaRPr lang="id-ID" sz="1200" dirty="0"/>
          </a:p>
        </p:txBody>
      </p:sp>
      <p:sp>
        <p:nvSpPr>
          <p:cNvPr id="17" name="Kurung Kurawal Tutup 16">
            <a:extLst>
              <a:ext uri="{FF2B5EF4-FFF2-40B4-BE49-F238E27FC236}">
                <a16:creationId xmlns:a16="http://schemas.microsoft.com/office/drawing/2014/main" id="{F2723376-C263-4B5B-BC4F-6C701EF3AE0F}"/>
              </a:ext>
            </a:extLst>
          </p:cNvPr>
          <p:cNvSpPr/>
          <p:nvPr/>
        </p:nvSpPr>
        <p:spPr>
          <a:xfrm>
            <a:off x="4998720" y="2730214"/>
            <a:ext cx="139339" cy="494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Kotak Teks 46">
            <a:extLst>
              <a:ext uri="{FF2B5EF4-FFF2-40B4-BE49-F238E27FC236}">
                <a16:creationId xmlns:a16="http://schemas.microsoft.com/office/drawing/2014/main" id="{0B72F5D2-41A0-4E70-8501-C1D73C3AB1BE}"/>
              </a:ext>
            </a:extLst>
          </p:cNvPr>
          <p:cNvSpPr txBox="1"/>
          <p:nvPr/>
        </p:nvSpPr>
        <p:spPr>
          <a:xfrm>
            <a:off x="2268584" y="2382900"/>
            <a:ext cx="679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Switch S1</a:t>
            </a:r>
            <a:endParaRPr lang="id-ID" sz="1200" dirty="0"/>
          </a:p>
        </p:txBody>
      </p:sp>
      <p:sp>
        <p:nvSpPr>
          <p:cNvPr id="19" name="Persegi: Sudut Lengkung 18">
            <a:extLst>
              <a:ext uri="{FF2B5EF4-FFF2-40B4-BE49-F238E27FC236}">
                <a16:creationId xmlns:a16="http://schemas.microsoft.com/office/drawing/2014/main" id="{E5CB5F84-0876-4196-B3F4-FD68BE91E0DA}"/>
              </a:ext>
            </a:extLst>
          </p:cNvPr>
          <p:cNvSpPr/>
          <p:nvPr/>
        </p:nvSpPr>
        <p:spPr>
          <a:xfrm>
            <a:off x="1114697" y="2395144"/>
            <a:ext cx="1153887" cy="241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Persegi: Sudut Lengkung 19">
            <a:extLst>
              <a:ext uri="{FF2B5EF4-FFF2-40B4-BE49-F238E27FC236}">
                <a16:creationId xmlns:a16="http://schemas.microsoft.com/office/drawing/2014/main" id="{75AFB356-7294-4870-94AA-6A05DC0C8D12}"/>
              </a:ext>
            </a:extLst>
          </p:cNvPr>
          <p:cNvSpPr/>
          <p:nvPr/>
        </p:nvSpPr>
        <p:spPr>
          <a:xfrm>
            <a:off x="1502228" y="3452521"/>
            <a:ext cx="4140925" cy="5337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Kotak Teks 46">
            <a:extLst>
              <a:ext uri="{FF2B5EF4-FFF2-40B4-BE49-F238E27FC236}">
                <a16:creationId xmlns:a16="http://schemas.microsoft.com/office/drawing/2014/main" id="{A9E56220-CA43-4C7E-BB88-42B8413774C5}"/>
              </a:ext>
            </a:extLst>
          </p:cNvPr>
          <p:cNvSpPr txBox="1"/>
          <p:nvPr/>
        </p:nvSpPr>
        <p:spPr>
          <a:xfrm>
            <a:off x="5651863" y="3519350"/>
            <a:ext cx="154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Kirim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IP </a:t>
            </a:r>
            <a:r>
              <a:rPr lang="en-GB" sz="1000" dirty="0" err="1"/>
              <a:t>dari</a:t>
            </a:r>
            <a:r>
              <a:rPr lang="en-GB" sz="1000" dirty="0"/>
              <a:t> Host 1 </a:t>
            </a:r>
            <a:r>
              <a:rPr lang="en-GB" sz="1000" dirty="0" err="1"/>
              <a:t>ke</a:t>
            </a:r>
            <a:r>
              <a:rPr lang="en-GB" sz="1000" dirty="0"/>
              <a:t> group table 1</a:t>
            </a:r>
            <a:endParaRPr lang="id-ID" sz="1200" dirty="0"/>
          </a:p>
        </p:txBody>
      </p:sp>
      <p:sp>
        <p:nvSpPr>
          <p:cNvPr id="22" name="Persegi: Sudut Lengkung 21">
            <a:extLst>
              <a:ext uri="{FF2B5EF4-FFF2-40B4-BE49-F238E27FC236}">
                <a16:creationId xmlns:a16="http://schemas.microsoft.com/office/drawing/2014/main" id="{58D999A8-A455-4A11-B157-9A3FEB8E7E0D}"/>
              </a:ext>
            </a:extLst>
          </p:cNvPr>
          <p:cNvSpPr/>
          <p:nvPr/>
        </p:nvSpPr>
        <p:spPr>
          <a:xfrm>
            <a:off x="4994370" y="3126331"/>
            <a:ext cx="548639" cy="2462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Persegi: Sudut Lengkung 22">
            <a:extLst>
              <a:ext uri="{FF2B5EF4-FFF2-40B4-BE49-F238E27FC236}">
                <a16:creationId xmlns:a16="http://schemas.microsoft.com/office/drawing/2014/main" id="{8BF0FB3D-CA98-4A94-B040-794488D1C431}"/>
              </a:ext>
            </a:extLst>
          </p:cNvPr>
          <p:cNvSpPr/>
          <p:nvPr/>
        </p:nvSpPr>
        <p:spPr>
          <a:xfrm>
            <a:off x="2760620" y="3559858"/>
            <a:ext cx="853437" cy="1231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68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EACE6E6-E83D-4D6C-9AB9-12E57361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Langkah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pengujian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1CE9DC-4949-450F-A6D2-3CF37A2D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1CADE4"/>
              </a:buClr>
            </a:pPr>
            <a:r>
              <a:rPr lang="en-GB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Pengujian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: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aplikasi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controller (simpleBalancer.py)</a:t>
            </a:r>
          </a:p>
          <a:p>
            <a:pPr marL="201168" lvl="1" indent="0">
              <a:buClr>
                <a:srgbClr val="1CADE4"/>
              </a:buClr>
              <a:buNone/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     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Ryu-manager simpleBalancer.py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mininet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,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topologi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: topoBalancer.py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Sudo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python topoBalancer.py</a:t>
            </a:r>
          </a:p>
          <a:p>
            <a:pPr lvl="1">
              <a:buClr>
                <a:srgbClr val="1CADE4"/>
              </a:buClr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H2, S2, dan S3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menjalankan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program sniffer (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tcpdump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)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Tcpdump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–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ni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h2-eth0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Tcpdump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–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ni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s2-eth1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Tcpdump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–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ni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s3-eth1</a:t>
            </a:r>
            <a:endParaRPr lang="en-GB" sz="1400" dirty="0">
              <a:solidFill>
                <a:prstClr val="black">
                  <a:lumMod val="75000"/>
                  <a:lumOff val="25000"/>
                </a:prstClr>
              </a:solidFill>
              <a:latin typeface="Monospace"/>
            </a:endParaRP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Kirim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paket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dari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H1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dengan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pktgen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ke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H2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./pktgen.sh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Ctrl+C</a:t>
            </a:r>
            <a:r>
              <a:rPr lang="en-GB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untuk</a:t>
            </a:r>
            <a:r>
              <a:rPr lang="en-GB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mengakhiri</a:t>
            </a:r>
            <a:r>
              <a:rPr lang="en-GB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program </a:t>
            </a:r>
            <a:r>
              <a:rPr lang="en-GB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tcpdump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Monospace"/>
            </a:endParaRP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Amati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jumlah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paket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total yang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diterima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oleh H2</a:t>
            </a:r>
          </a:p>
          <a:p>
            <a:pPr lvl="2">
              <a:buClr>
                <a:srgbClr val="1CADE4"/>
              </a:buClr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Jumlah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total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paket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H2 =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paket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yang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dterima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S2 + S3</a:t>
            </a:r>
          </a:p>
          <a:p>
            <a:pPr lvl="2">
              <a:buClr>
                <a:srgbClr val="1CADE4"/>
              </a:buClr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Apakah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jumlah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paket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yang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diterima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oleh S2 dan S3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sama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persis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jumlahnya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?</a:t>
            </a:r>
          </a:p>
          <a:p>
            <a:pPr lvl="2">
              <a:buClr>
                <a:srgbClr val="1CADE4"/>
              </a:buClr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Variasi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nilai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weight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dari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bucket 1 dan bucket 2,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dengan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skema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: (x) dan (100-x)</a:t>
            </a:r>
          </a:p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F3D30901-517D-4709-AC53-3051BD23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Persegi: Sudut Lengkung 4">
            <a:extLst>
              <a:ext uri="{FF2B5EF4-FFF2-40B4-BE49-F238E27FC236}">
                <a16:creationId xmlns:a16="http://schemas.microsoft.com/office/drawing/2014/main" id="{CD3CCCED-EF9E-4DB4-8C81-AA736D5571C9}"/>
              </a:ext>
            </a:extLst>
          </p:cNvPr>
          <p:cNvSpPr/>
          <p:nvPr/>
        </p:nvSpPr>
        <p:spPr>
          <a:xfrm>
            <a:off x="5209087" y="1845734"/>
            <a:ext cx="3579223" cy="1245809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38168C-3F6C-4FAB-9710-AD0F9B993BD2}"/>
              </a:ext>
            </a:extLst>
          </p:cNvPr>
          <p:cNvSpPr/>
          <p:nvPr/>
        </p:nvSpPr>
        <p:spPr>
          <a:xfrm>
            <a:off x="6187264" y="240134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CA655C-FF9F-48CB-ABC9-153C0F5CB37B}"/>
              </a:ext>
            </a:extLst>
          </p:cNvPr>
          <p:cNvSpPr/>
          <p:nvPr/>
        </p:nvSpPr>
        <p:spPr>
          <a:xfrm>
            <a:off x="5507265" y="2374262"/>
            <a:ext cx="433860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8" name="Konektor Lurus 43">
            <a:extLst>
              <a:ext uri="{FF2B5EF4-FFF2-40B4-BE49-F238E27FC236}">
                <a16:creationId xmlns:a16="http://schemas.microsoft.com/office/drawing/2014/main" id="{6A3115DD-B194-4B0B-A09A-09980581B693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 flipV="1">
            <a:off x="5941125" y="2504327"/>
            <a:ext cx="24613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F8C5CE8-13A6-4F2B-9963-11E330ABDB62}"/>
              </a:ext>
            </a:extLst>
          </p:cNvPr>
          <p:cNvSpPr/>
          <p:nvPr/>
        </p:nvSpPr>
        <p:spPr>
          <a:xfrm>
            <a:off x="8055428" y="237426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5D0933-3555-49BA-A4AB-E81D7A38F63C}"/>
              </a:ext>
            </a:extLst>
          </p:cNvPr>
          <p:cNvSpPr/>
          <p:nvPr/>
        </p:nvSpPr>
        <p:spPr>
          <a:xfrm>
            <a:off x="6776170" y="2054768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S2</a:t>
            </a:r>
            <a:endParaRPr lang="id-ID" sz="1200" dirty="0"/>
          </a:p>
        </p:txBody>
      </p:sp>
      <p:cxnSp>
        <p:nvCxnSpPr>
          <p:cNvPr id="11" name="Konektor Lurus 10">
            <a:extLst>
              <a:ext uri="{FF2B5EF4-FFF2-40B4-BE49-F238E27FC236}">
                <a16:creationId xmlns:a16="http://schemas.microsoft.com/office/drawing/2014/main" id="{E9B01827-27F4-4A35-9B13-7C2EE5FE5C48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6567145" y="2157752"/>
            <a:ext cx="209025" cy="27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E5310D5-7A3B-4EF8-B72F-CC18DE448637}"/>
              </a:ext>
            </a:extLst>
          </p:cNvPr>
          <p:cNvSpPr/>
          <p:nvPr/>
        </p:nvSpPr>
        <p:spPr>
          <a:xfrm>
            <a:off x="6776170" y="274305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S3</a:t>
            </a:r>
            <a:endParaRPr lang="id-ID" sz="1200" dirty="0"/>
          </a:p>
        </p:txBody>
      </p: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DC19768A-A877-4BEB-A313-B81C8283A70E}"/>
              </a:ext>
            </a:extLst>
          </p:cNvPr>
          <p:cNvCxnSpPr>
            <a:cxnSpLocks/>
            <a:stCxn id="6" idx="5"/>
            <a:endCxn id="12" idx="2"/>
          </p:cNvCxnSpPr>
          <p:nvPr/>
        </p:nvCxnSpPr>
        <p:spPr>
          <a:xfrm>
            <a:off x="6567145" y="2577150"/>
            <a:ext cx="209025" cy="26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914E15D-AB8D-4902-A565-5FA5CB06342C}"/>
              </a:ext>
            </a:extLst>
          </p:cNvPr>
          <p:cNvSpPr/>
          <p:nvPr/>
        </p:nvSpPr>
        <p:spPr>
          <a:xfrm>
            <a:off x="7378580" y="2401344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S4</a:t>
            </a:r>
            <a:endParaRPr lang="id-ID" sz="1200" dirty="0"/>
          </a:p>
        </p:txBody>
      </p: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C0FA37F0-1D3A-4E4D-951B-9C0FEFC44BE3}"/>
              </a:ext>
            </a:extLst>
          </p:cNvPr>
          <p:cNvCxnSpPr>
            <a:cxnSpLocks/>
            <a:stCxn id="14" idx="1"/>
            <a:endCxn id="10" idx="6"/>
          </p:cNvCxnSpPr>
          <p:nvPr/>
        </p:nvCxnSpPr>
        <p:spPr>
          <a:xfrm flipH="1" flipV="1">
            <a:off x="7221228" y="2157752"/>
            <a:ext cx="222529" cy="27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Konektor Lurus 15">
            <a:extLst>
              <a:ext uri="{FF2B5EF4-FFF2-40B4-BE49-F238E27FC236}">
                <a16:creationId xmlns:a16="http://schemas.microsoft.com/office/drawing/2014/main" id="{867CF556-336B-4175-AEF4-39D66258F471}"/>
              </a:ext>
            </a:extLst>
          </p:cNvPr>
          <p:cNvCxnSpPr>
            <a:cxnSpLocks/>
            <a:stCxn id="14" idx="3"/>
            <a:endCxn id="12" idx="6"/>
          </p:cNvCxnSpPr>
          <p:nvPr/>
        </p:nvCxnSpPr>
        <p:spPr>
          <a:xfrm flipH="1">
            <a:off x="7221228" y="2577149"/>
            <a:ext cx="222529" cy="2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Lurus 43">
            <a:extLst>
              <a:ext uri="{FF2B5EF4-FFF2-40B4-BE49-F238E27FC236}">
                <a16:creationId xmlns:a16="http://schemas.microsoft.com/office/drawing/2014/main" id="{E393CBE9-AB6B-4BDF-A2B7-3ED39D9253AD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7823638" y="2504328"/>
            <a:ext cx="23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otak Teks 46">
            <a:extLst>
              <a:ext uri="{FF2B5EF4-FFF2-40B4-BE49-F238E27FC236}">
                <a16:creationId xmlns:a16="http://schemas.microsoft.com/office/drawing/2014/main" id="{B2F954AB-9561-4BA1-82C7-195139E4460D}"/>
              </a:ext>
            </a:extLst>
          </p:cNvPr>
          <p:cNvSpPr txBox="1"/>
          <p:nvPr/>
        </p:nvSpPr>
        <p:spPr>
          <a:xfrm>
            <a:off x="6311604" y="2103632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50 %</a:t>
            </a:r>
            <a:endParaRPr lang="id-ID" sz="1200" dirty="0"/>
          </a:p>
        </p:txBody>
      </p:sp>
      <p:sp>
        <p:nvSpPr>
          <p:cNvPr id="19" name="Kotak Teks 46">
            <a:extLst>
              <a:ext uri="{FF2B5EF4-FFF2-40B4-BE49-F238E27FC236}">
                <a16:creationId xmlns:a16="http://schemas.microsoft.com/office/drawing/2014/main" id="{EA6AF1EC-0DAF-4C0C-A7D5-78A6C3FCFD03}"/>
              </a:ext>
            </a:extLst>
          </p:cNvPr>
          <p:cNvSpPr txBox="1"/>
          <p:nvPr/>
        </p:nvSpPr>
        <p:spPr>
          <a:xfrm>
            <a:off x="6309070" y="265880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50 %</a:t>
            </a:r>
            <a:endParaRPr lang="id-ID" sz="1200" dirty="0"/>
          </a:p>
        </p:txBody>
      </p:sp>
      <p:sp>
        <p:nvSpPr>
          <p:cNvPr id="20" name="Kotak Teks 46">
            <a:extLst>
              <a:ext uri="{FF2B5EF4-FFF2-40B4-BE49-F238E27FC236}">
                <a16:creationId xmlns:a16="http://schemas.microsoft.com/office/drawing/2014/main" id="{A8E2AB09-9550-4484-B0F0-788627509F46}"/>
              </a:ext>
            </a:extLst>
          </p:cNvPr>
          <p:cNvSpPr txBox="1"/>
          <p:nvPr/>
        </p:nvSpPr>
        <p:spPr>
          <a:xfrm>
            <a:off x="7975281" y="2614265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21" name="Kotak Teks 46">
            <a:extLst>
              <a:ext uri="{FF2B5EF4-FFF2-40B4-BE49-F238E27FC236}">
                <a16:creationId xmlns:a16="http://schemas.microsoft.com/office/drawing/2014/main" id="{B131F14E-B9F8-4F1D-AAB7-9CE5533F2EEC}"/>
              </a:ext>
            </a:extLst>
          </p:cNvPr>
          <p:cNvSpPr txBox="1"/>
          <p:nvPr/>
        </p:nvSpPr>
        <p:spPr>
          <a:xfrm>
            <a:off x="5461597" y="2641345"/>
            <a:ext cx="547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pktgen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67229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ersegi: Sudut Lengkung 68">
            <a:extLst>
              <a:ext uri="{FF2B5EF4-FFF2-40B4-BE49-F238E27FC236}">
                <a16:creationId xmlns:a16="http://schemas.microsoft.com/office/drawing/2014/main" id="{A390E4A4-F7AC-4ED8-A1E7-A1E9B0FA0E9A}"/>
              </a:ext>
            </a:extLst>
          </p:cNvPr>
          <p:cNvSpPr/>
          <p:nvPr/>
        </p:nvSpPr>
        <p:spPr>
          <a:xfrm>
            <a:off x="5452927" y="1845734"/>
            <a:ext cx="3579223" cy="1245809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ampungan Konten 2">
            <a:extLst>
              <a:ext uri="{FF2B5EF4-FFF2-40B4-BE49-F238E27FC236}">
                <a16:creationId xmlns:a16="http://schemas.microsoft.com/office/drawing/2014/main" id="{DDA09FC5-752C-4130-923A-36EA5B20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629967" cy="4023360"/>
          </a:xfrm>
        </p:spPr>
        <p:txBody>
          <a:bodyPr>
            <a:normAutofit/>
          </a:bodyPr>
          <a:lstStyle/>
          <a:p>
            <a:r>
              <a:rPr lang="en-GB" sz="1200" u="sng" dirty="0" err="1"/>
              <a:t>Skenario</a:t>
            </a:r>
            <a:r>
              <a:rPr lang="en-GB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</a:t>
            </a:r>
            <a:r>
              <a:rPr lang="en-GB" sz="1200" dirty="0" err="1"/>
              <a:t>Jaringan</a:t>
            </a:r>
            <a:r>
              <a:rPr lang="en-GB" sz="1200" dirty="0"/>
              <a:t> </a:t>
            </a:r>
            <a:r>
              <a:rPr lang="en-GB" sz="1200" dirty="0" err="1"/>
              <a:t>menggunakan</a:t>
            </a:r>
            <a:r>
              <a:rPr lang="en-GB" sz="1200" dirty="0"/>
              <a:t> </a:t>
            </a:r>
            <a:r>
              <a:rPr lang="en-GB" sz="1200" dirty="0" err="1"/>
              <a:t>jalur</a:t>
            </a:r>
            <a:r>
              <a:rPr lang="en-GB" sz="1200" dirty="0"/>
              <a:t> S1-S2-S4 </a:t>
            </a:r>
            <a:r>
              <a:rPr lang="en-GB" sz="1200" dirty="0" err="1"/>
              <a:t>sebagai</a:t>
            </a:r>
            <a:r>
              <a:rPr lang="en-GB" sz="1200" dirty="0"/>
              <a:t> </a:t>
            </a:r>
            <a:r>
              <a:rPr lang="en-GB" sz="1200" dirty="0" err="1"/>
              <a:t>jalur</a:t>
            </a:r>
            <a:r>
              <a:rPr lang="en-GB" sz="1200" dirty="0"/>
              <a:t> </a:t>
            </a:r>
            <a:r>
              <a:rPr lang="en-GB" sz="1200" dirty="0" err="1"/>
              <a:t>utama</a:t>
            </a:r>
            <a:r>
              <a:rPr lang="en-GB" sz="1200" dirty="0"/>
              <a:t>, dan </a:t>
            </a:r>
          </a:p>
          <a:p>
            <a:pPr marL="0" indent="0">
              <a:buNone/>
            </a:pPr>
            <a:r>
              <a:rPr lang="en-GB" sz="1200" dirty="0"/>
              <a:t>    S1-S3-S4 </a:t>
            </a:r>
            <a:r>
              <a:rPr lang="en-GB" sz="1200" dirty="0" err="1"/>
              <a:t>sebagai</a:t>
            </a:r>
            <a:r>
              <a:rPr lang="en-GB" sz="1200" dirty="0"/>
              <a:t> </a:t>
            </a:r>
            <a:r>
              <a:rPr lang="en-GB" sz="1200" dirty="0" err="1"/>
              <a:t>jalur</a:t>
            </a:r>
            <a:r>
              <a:rPr lang="en-GB" sz="1200" dirty="0"/>
              <a:t> </a:t>
            </a:r>
            <a:r>
              <a:rPr lang="en-GB" sz="1200" dirty="0" err="1"/>
              <a:t>cadangan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</a:t>
            </a:r>
            <a:r>
              <a:rPr lang="en-GB" sz="1200" dirty="0" err="1"/>
              <a:t>Trafik</a:t>
            </a:r>
            <a:r>
              <a:rPr lang="en-GB" sz="1200" dirty="0"/>
              <a:t>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dibelokkan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</a:t>
            </a:r>
            <a:r>
              <a:rPr lang="en-GB" sz="1200" dirty="0" err="1"/>
              <a:t>jalur</a:t>
            </a:r>
            <a:r>
              <a:rPr lang="en-GB" sz="1200" dirty="0"/>
              <a:t> </a:t>
            </a:r>
            <a:r>
              <a:rPr lang="en-GB" sz="1200" dirty="0" err="1"/>
              <a:t>cadangan</a:t>
            </a:r>
            <a:r>
              <a:rPr lang="en-GB" sz="1200" dirty="0"/>
              <a:t> </a:t>
            </a:r>
            <a:r>
              <a:rPr lang="en-GB" sz="1200" dirty="0" err="1"/>
              <a:t>apabila</a:t>
            </a:r>
            <a:r>
              <a:rPr lang="en-GB" sz="1200" dirty="0"/>
              <a:t> </a:t>
            </a:r>
            <a:r>
              <a:rPr lang="en-GB" sz="1200" dirty="0" err="1"/>
              <a:t>jalur</a:t>
            </a:r>
            <a:r>
              <a:rPr lang="en-GB" sz="1200" dirty="0"/>
              <a:t> </a:t>
            </a:r>
            <a:r>
              <a:rPr lang="en-GB" sz="1200" dirty="0" err="1"/>
              <a:t>utama</a:t>
            </a:r>
            <a:r>
              <a:rPr lang="en-GB" sz="1200" dirty="0"/>
              <a:t> </a:t>
            </a:r>
            <a:r>
              <a:rPr lang="en-GB" sz="1200" dirty="0" err="1"/>
              <a:t>terputus</a:t>
            </a:r>
            <a:endParaRPr lang="en-GB" sz="1200" dirty="0"/>
          </a:p>
          <a:p>
            <a:r>
              <a:rPr lang="en-GB" sz="1200" u="sng" dirty="0" err="1"/>
              <a:t>Implementasi</a:t>
            </a:r>
            <a:r>
              <a:rPr lang="en-GB" sz="12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Switch 1: Group table FF </a:t>
            </a:r>
            <a:r>
              <a:rPr lang="en-GB" sz="1200" dirty="0" err="1"/>
              <a:t>dengan</a:t>
            </a:r>
            <a:r>
              <a:rPr lang="en-GB" sz="1200" dirty="0"/>
              <a:t> 2 bucket,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Bucket 1: watch port = 2 , status bucket </a:t>
            </a:r>
            <a:r>
              <a:rPr lang="en-GB" sz="1000" dirty="0" err="1"/>
              <a:t>aktif</a:t>
            </a:r>
            <a:r>
              <a:rPr lang="en-GB" sz="1000" dirty="0"/>
              <a:t> </a:t>
            </a:r>
            <a:r>
              <a:rPr lang="en-GB" sz="1000" dirty="0" err="1"/>
              <a:t>apabila</a:t>
            </a:r>
            <a:r>
              <a:rPr lang="en-GB" sz="1000" dirty="0"/>
              <a:t> port 2 UP (link s1-s2 UP)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Bucket 2: watch port = 3 , </a:t>
            </a:r>
            <a:r>
              <a:rPr lang="en-GB" sz="1000" dirty="0" err="1"/>
              <a:t>jika</a:t>
            </a:r>
            <a:r>
              <a:rPr lang="en-GB" sz="1000" dirty="0"/>
              <a:t> status bucket 1 non-</a:t>
            </a:r>
            <a:r>
              <a:rPr lang="en-GB" sz="1000" dirty="0" err="1"/>
              <a:t>aktif</a:t>
            </a:r>
            <a:r>
              <a:rPr lang="en-GB" sz="1000" dirty="0"/>
              <a:t>, bucket 2 </a:t>
            </a:r>
            <a:r>
              <a:rPr lang="en-GB" sz="1000" dirty="0" err="1"/>
              <a:t>akan</a:t>
            </a:r>
            <a:r>
              <a:rPr lang="en-GB" sz="1000" dirty="0"/>
              <a:t> </a:t>
            </a:r>
            <a:r>
              <a:rPr lang="en-GB" sz="1000" dirty="0" err="1"/>
              <a:t>dieksekusi</a:t>
            </a:r>
            <a:r>
              <a:rPr lang="en-GB" sz="1000" dirty="0"/>
              <a:t> (</a:t>
            </a:r>
            <a:r>
              <a:rPr lang="en-GB" sz="1000" dirty="0" err="1"/>
              <a:t>sesuai</a:t>
            </a:r>
            <a:r>
              <a:rPr lang="en-GB" sz="1000" dirty="0"/>
              <a:t> </a:t>
            </a:r>
            <a:r>
              <a:rPr lang="en-GB" sz="1000" dirty="0" err="1"/>
              <a:t>urutan</a:t>
            </a:r>
            <a:r>
              <a:rPr lang="en-GB" sz="1000" dirty="0"/>
              <a:t> list/array bucket)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</a:t>
            </a:r>
            <a:r>
              <a:rPr lang="en-GB" sz="1200" dirty="0" err="1"/>
              <a:t>Konfigurasi</a:t>
            </a:r>
            <a:r>
              <a:rPr lang="en-GB" sz="1200" dirty="0"/>
              <a:t> H1, H2, S2, S3, dan S4 </a:t>
            </a:r>
            <a:r>
              <a:rPr lang="en-GB" sz="1200" dirty="0" err="1"/>
              <a:t>sama</a:t>
            </a:r>
            <a:r>
              <a:rPr lang="en-GB" sz="1200" dirty="0"/>
              <a:t> </a:t>
            </a:r>
            <a:r>
              <a:rPr lang="en-GB" sz="1200" dirty="0" err="1"/>
              <a:t>seperti</a:t>
            </a:r>
            <a:r>
              <a:rPr lang="en-GB" sz="1200" dirty="0"/>
              <a:t> </a:t>
            </a:r>
            <a:r>
              <a:rPr lang="en-GB" sz="1200" dirty="0" err="1"/>
              <a:t>studi</a:t>
            </a:r>
            <a:r>
              <a:rPr lang="en-GB" sz="1200" dirty="0"/>
              <a:t> </a:t>
            </a:r>
            <a:r>
              <a:rPr lang="en-GB" sz="1200" dirty="0" err="1"/>
              <a:t>kasus</a:t>
            </a:r>
            <a:r>
              <a:rPr lang="en-GB" sz="1200" dirty="0"/>
              <a:t>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Controller </a:t>
            </a:r>
            <a:r>
              <a:rPr lang="en-GB" sz="1200" dirty="0" err="1"/>
              <a:t>menginstall</a:t>
            </a:r>
            <a:r>
              <a:rPr lang="en-GB" sz="1200" dirty="0"/>
              <a:t> flow rule </a:t>
            </a:r>
            <a:r>
              <a:rPr lang="en-GB" sz="1200" dirty="0" err="1"/>
              <a:t>secara</a:t>
            </a:r>
            <a:r>
              <a:rPr lang="en-GB" sz="1200" dirty="0"/>
              <a:t> </a:t>
            </a:r>
            <a:r>
              <a:rPr lang="en-GB" sz="1200" dirty="0" err="1"/>
              <a:t>statis</a:t>
            </a:r>
            <a:r>
              <a:rPr lang="en-GB" sz="1200" dirty="0"/>
              <a:t> </a:t>
            </a:r>
            <a:r>
              <a:rPr lang="en-GB" sz="1200" dirty="0" err="1"/>
              <a:t>ketika</a:t>
            </a:r>
            <a:r>
              <a:rPr lang="en-GB" sz="1200" dirty="0"/>
              <a:t> switch </a:t>
            </a:r>
            <a:r>
              <a:rPr lang="en-GB" sz="1200" dirty="0" err="1"/>
              <a:t>terkoneksi</a:t>
            </a:r>
            <a:endParaRPr lang="en-GB" sz="1200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B30E584-6CB6-4D5B-84E0-84C7FA80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Studi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kasus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 – </a:t>
            </a: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Main-backup path balancing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B1E3129-30B1-4C99-9F93-C3FE83E7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642F8D-BF60-4817-BE5C-C7E8C215D8B9}"/>
              </a:ext>
            </a:extLst>
          </p:cNvPr>
          <p:cNvSpPr/>
          <p:nvPr/>
        </p:nvSpPr>
        <p:spPr>
          <a:xfrm>
            <a:off x="6431104" y="240134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9A687D-89C1-490B-A785-9E831A3CC623}"/>
              </a:ext>
            </a:extLst>
          </p:cNvPr>
          <p:cNvSpPr/>
          <p:nvPr/>
        </p:nvSpPr>
        <p:spPr>
          <a:xfrm>
            <a:off x="5751105" y="2374262"/>
            <a:ext cx="433860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7" name="Konektor Lurus 43">
            <a:extLst>
              <a:ext uri="{FF2B5EF4-FFF2-40B4-BE49-F238E27FC236}">
                <a16:creationId xmlns:a16="http://schemas.microsoft.com/office/drawing/2014/main" id="{8986A929-028A-42FC-8F74-9FB1194299C3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6184965" y="2504327"/>
            <a:ext cx="24613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45284E2-4C16-4499-963B-8AD958AE999A}"/>
              </a:ext>
            </a:extLst>
          </p:cNvPr>
          <p:cNvSpPr/>
          <p:nvPr/>
        </p:nvSpPr>
        <p:spPr>
          <a:xfrm>
            <a:off x="8299268" y="237426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599700-B6BA-4326-AA15-82DCD24B2AF6}"/>
              </a:ext>
            </a:extLst>
          </p:cNvPr>
          <p:cNvSpPr/>
          <p:nvPr/>
        </p:nvSpPr>
        <p:spPr>
          <a:xfrm>
            <a:off x="7020010" y="2054768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S2</a:t>
            </a:r>
            <a:endParaRPr lang="id-ID" sz="1200" dirty="0"/>
          </a:p>
        </p:txBody>
      </p: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462589C1-C2DB-4D81-B3D2-B5E0BFE49A43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6810985" y="2157752"/>
            <a:ext cx="209025" cy="27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5854C2A-9AA1-456D-B29B-31CDA36CE829}"/>
              </a:ext>
            </a:extLst>
          </p:cNvPr>
          <p:cNvSpPr/>
          <p:nvPr/>
        </p:nvSpPr>
        <p:spPr>
          <a:xfrm>
            <a:off x="7020010" y="274305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S3</a:t>
            </a:r>
            <a:endParaRPr lang="id-ID" sz="1200" dirty="0"/>
          </a:p>
        </p:txBody>
      </p:sp>
      <p:cxnSp>
        <p:nvCxnSpPr>
          <p:cNvPr id="37" name="Konektor Lurus 36">
            <a:extLst>
              <a:ext uri="{FF2B5EF4-FFF2-40B4-BE49-F238E27FC236}">
                <a16:creationId xmlns:a16="http://schemas.microsoft.com/office/drawing/2014/main" id="{E4A8C456-6872-4BFD-A040-7C366AA31DE5}"/>
              </a:ext>
            </a:extLst>
          </p:cNvPr>
          <p:cNvCxnSpPr>
            <a:cxnSpLocks/>
            <a:stCxn id="5" idx="5"/>
            <a:endCxn id="36" idx="2"/>
          </p:cNvCxnSpPr>
          <p:nvPr/>
        </p:nvCxnSpPr>
        <p:spPr>
          <a:xfrm>
            <a:off x="6810985" y="2577150"/>
            <a:ext cx="209025" cy="26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2A18CC-A69A-417F-A35A-18394FC51A96}"/>
              </a:ext>
            </a:extLst>
          </p:cNvPr>
          <p:cNvSpPr/>
          <p:nvPr/>
        </p:nvSpPr>
        <p:spPr>
          <a:xfrm>
            <a:off x="7622420" y="2401344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S4</a:t>
            </a:r>
            <a:endParaRPr lang="id-ID" sz="1200" dirty="0"/>
          </a:p>
        </p:txBody>
      </p:sp>
      <p:cxnSp>
        <p:nvCxnSpPr>
          <p:cNvPr id="42" name="Konektor Lurus 41">
            <a:extLst>
              <a:ext uri="{FF2B5EF4-FFF2-40B4-BE49-F238E27FC236}">
                <a16:creationId xmlns:a16="http://schemas.microsoft.com/office/drawing/2014/main" id="{74AF1F3D-EF95-4E4C-93D9-7163EC281AD7}"/>
              </a:ext>
            </a:extLst>
          </p:cNvPr>
          <p:cNvCxnSpPr>
            <a:cxnSpLocks/>
            <a:stCxn id="41" idx="1"/>
            <a:endCxn id="12" idx="6"/>
          </p:cNvCxnSpPr>
          <p:nvPr/>
        </p:nvCxnSpPr>
        <p:spPr>
          <a:xfrm flipH="1" flipV="1">
            <a:off x="7465068" y="2157752"/>
            <a:ext cx="222529" cy="27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Konektor Lurus 44">
            <a:extLst>
              <a:ext uri="{FF2B5EF4-FFF2-40B4-BE49-F238E27FC236}">
                <a16:creationId xmlns:a16="http://schemas.microsoft.com/office/drawing/2014/main" id="{EC751CBB-BF04-4239-92A7-D39ED3B1E9B4}"/>
              </a:ext>
            </a:extLst>
          </p:cNvPr>
          <p:cNvCxnSpPr>
            <a:cxnSpLocks/>
            <a:stCxn id="41" idx="3"/>
            <a:endCxn id="36" idx="6"/>
          </p:cNvCxnSpPr>
          <p:nvPr/>
        </p:nvCxnSpPr>
        <p:spPr>
          <a:xfrm flipH="1">
            <a:off x="7465068" y="2577149"/>
            <a:ext cx="222529" cy="2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Konektor Lurus 43">
            <a:extLst>
              <a:ext uri="{FF2B5EF4-FFF2-40B4-BE49-F238E27FC236}">
                <a16:creationId xmlns:a16="http://schemas.microsoft.com/office/drawing/2014/main" id="{8AC39AA8-A3D1-4C72-96F0-482AEB92F6F4}"/>
              </a:ext>
            </a:extLst>
          </p:cNvPr>
          <p:cNvCxnSpPr>
            <a:cxnSpLocks/>
            <a:stCxn id="8" idx="2"/>
            <a:endCxn id="41" idx="6"/>
          </p:cNvCxnSpPr>
          <p:nvPr/>
        </p:nvCxnSpPr>
        <p:spPr>
          <a:xfrm flipH="1">
            <a:off x="8067478" y="2504328"/>
            <a:ext cx="23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Kotak Teks 46">
            <a:extLst>
              <a:ext uri="{FF2B5EF4-FFF2-40B4-BE49-F238E27FC236}">
                <a16:creationId xmlns:a16="http://schemas.microsoft.com/office/drawing/2014/main" id="{21B063CF-FC9B-4873-B818-BD14D9EA55DD}"/>
              </a:ext>
            </a:extLst>
          </p:cNvPr>
          <p:cNvSpPr txBox="1"/>
          <p:nvPr/>
        </p:nvSpPr>
        <p:spPr>
          <a:xfrm>
            <a:off x="6974580" y="1813285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Main path</a:t>
            </a:r>
            <a:endParaRPr lang="id-ID" sz="1200" dirty="0"/>
          </a:p>
        </p:txBody>
      </p:sp>
      <p:sp>
        <p:nvSpPr>
          <p:cNvPr id="71" name="Kotak Teks 46">
            <a:extLst>
              <a:ext uri="{FF2B5EF4-FFF2-40B4-BE49-F238E27FC236}">
                <a16:creationId xmlns:a16="http://schemas.microsoft.com/office/drawing/2014/main" id="{3B3DA894-71FA-40B5-8398-3323F3A16AEE}"/>
              </a:ext>
            </a:extLst>
          </p:cNvPr>
          <p:cNvSpPr txBox="1"/>
          <p:nvPr/>
        </p:nvSpPr>
        <p:spPr>
          <a:xfrm>
            <a:off x="7492290" y="281653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Backup path</a:t>
            </a:r>
            <a:endParaRPr lang="id-ID" sz="1200" dirty="0"/>
          </a:p>
        </p:txBody>
      </p:sp>
      <p:sp>
        <p:nvSpPr>
          <p:cNvPr id="72" name="Kotak Teks 46">
            <a:extLst>
              <a:ext uri="{FF2B5EF4-FFF2-40B4-BE49-F238E27FC236}">
                <a16:creationId xmlns:a16="http://schemas.microsoft.com/office/drawing/2014/main" id="{B855DC3C-07FC-4169-AFD8-12968E1A6B5C}"/>
              </a:ext>
            </a:extLst>
          </p:cNvPr>
          <p:cNvSpPr txBox="1"/>
          <p:nvPr/>
        </p:nvSpPr>
        <p:spPr>
          <a:xfrm>
            <a:off x="8219121" y="2614265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73" name="Kotak Teks 46">
            <a:extLst>
              <a:ext uri="{FF2B5EF4-FFF2-40B4-BE49-F238E27FC236}">
                <a16:creationId xmlns:a16="http://schemas.microsoft.com/office/drawing/2014/main" id="{EDE02432-5CDB-4876-9668-9AE1FCE022F4}"/>
              </a:ext>
            </a:extLst>
          </p:cNvPr>
          <p:cNvSpPr txBox="1"/>
          <p:nvPr/>
        </p:nvSpPr>
        <p:spPr>
          <a:xfrm>
            <a:off x="5676373" y="2616282"/>
            <a:ext cx="547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pktgen</a:t>
            </a:r>
            <a:endParaRPr lang="id-ID" sz="1200" dirty="0"/>
          </a:p>
        </p:txBody>
      </p:sp>
      <p:sp>
        <p:nvSpPr>
          <p:cNvPr id="9" name="Bentuk Bebas: Bentuk 8">
            <a:extLst>
              <a:ext uri="{FF2B5EF4-FFF2-40B4-BE49-F238E27FC236}">
                <a16:creationId xmlns:a16="http://schemas.microsoft.com/office/drawing/2014/main" id="{3342F251-C346-4E7C-8E23-9F8463FBFF59}"/>
              </a:ext>
            </a:extLst>
          </p:cNvPr>
          <p:cNvSpPr/>
          <p:nvPr/>
        </p:nvSpPr>
        <p:spPr>
          <a:xfrm>
            <a:off x="6714309" y="1976745"/>
            <a:ext cx="1079862" cy="348444"/>
          </a:xfrm>
          <a:custGeom>
            <a:avLst/>
            <a:gdLst>
              <a:gd name="connsiteX0" fmla="*/ 0 w 1079862"/>
              <a:gd name="connsiteY0" fmla="*/ 348444 h 348444"/>
              <a:gd name="connsiteX1" fmla="*/ 487680 w 1079862"/>
              <a:gd name="connsiteY1" fmla="*/ 101 h 348444"/>
              <a:gd name="connsiteX2" fmla="*/ 1079862 w 1079862"/>
              <a:gd name="connsiteY2" fmla="*/ 313609 h 34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862" h="348444">
                <a:moveTo>
                  <a:pt x="0" y="348444"/>
                </a:moveTo>
                <a:cubicBezTo>
                  <a:pt x="153851" y="177175"/>
                  <a:pt x="307703" y="5907"/>
                  <a:pt x="487680" y="101"/>
                </a:cubicBezTo>
                <a:cubicBezTo>
                  <a:pt x="667657" y="-5705"/>
                  <a:pt x="971005" y="239586"/>
                  <a:pt x="1079862" y="313609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Bentuk Bebas: Bentuk 9">
            <a:extLst>
              <a:ext uri="{FF2B5EF4-FFF2-40B4-BE49-F238E27FC236}">
                <a16:creationId xmlns:a16="http://schemas.microsoft.com/office/drawing/2014/main" id="{B7A1AFAF-13D4-489B-9FAD-4902C6AE66C2}"/>
              </a:ext>
            </a:extLst>
          </p:cNvPr>
          <p:cNvSpPr/>
          <p:nvPr/>
        </p:nvSpPr>
        <p:spPr>
          <a:xfrm>
            <a:off x="6749143" y="2673531"/>
            <a:ext cx="1071154" cy="374503"/>
          </a:xfrm>
          <a:custGeom>
            <a:avLst/>
            <a:gdLst>
              <a:gd name="connsiteX0" fmla="*/ 0 w 1071154"/>
              <a:gd name="connsiteY0" fmla="*/ 17418 h 374503"/>
              <a:gd name="connsiteX1" fmla="*/ 548640 w 1071154"/>
              <a:gd name="connsiteY1" fmla="*/ 374469 h 374503"/>
              <a:gd name="connsiteX2" fmla="*/ 1071154 w 1071154"/>
              <a:gd name="connsiteY2" fmla="*/ 0 h 3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154" h="374503">
                <a:moveTo>
                  <a:pt x="0" y="17418"/>
                </a:moveTo>
                <a:cubicBezTo>
                  <a:pt x="185057" y="197395"/>
                  <a:pt x="370114" y="377372"/>
                  <a:pt x="548640" y="374469"/>
                </a:cubicBezTo>
                <a:cubicBezTo>
                  <a:pt x="727166" y="371566"/>
                  <a:pt x="955040" y="26126"/>
                  <a:pt x="1071154" y="0"/>
                </a:cubicBezTo>
              </a:path>
            </a:pathLst>
          </a:custGeom>
          <a:noFill/>
          <a:ln w="127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815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322FB38-4CC5-49E5-8BED-793E8DE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B3927C0-B360-4F30-BA89-DA8297CD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551D5000-0027-42AB-95BF-0235B74D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3" y="1112002"/>
            <a:ext cx="7543800" cy="566836"/>
          </a:xfrm>
        </p:spPr>
        <p:txBody>
          <a:bodyPr/>
          <a:lstStyle/>
          <a:p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Source code</a:t>
            </a:r>
            <a:endParaRPr lang="id-ID" dirty="0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09D14BCF-14E1-4534-953D-365FBFCAD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1" t="15672" r="28571" b="20498"/>
          <a:stretch/>
        </p:blipFill>
        <p:spPr>
          <a:xfrm>
            <a:off x="822959" y="1845734"/>
            <a:ext cx="5930538" cy="3283133"/>
          </a:xfrm>
          <a:prstGeom prst="rect">
            <a:avLst/>
          </a:prstGeom>
        </p:spPr>
      </p:pic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66EAD999-6B3E-4C76-A23D-1E0D89E23AFB}"/>
              </a:ext>
            </a:extLst>
          </p:cNvPr>
          <p:cNvSpPr/>
          <p:nvPr/>
        </p:nvSpPr>
        <p:spPr>
          <a:xfrm>
            <a:off x="1545771" y="2746363"/>
            <a:ext cx="3191691" cy="2842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Kotak Teks 46">
            <a:extLst>
              <a:ext uri="{FF2B5EF4-FFF2-40B4-BE49-F238E27FC236}">
                <a16:creationId xmlns:a16="http://schemas.microsoft.com/office/drawing/2014/main" id="{F5302FFB-F5E1-4FEB-9AED-9339A09D96DD}"/>
              </a:ext>
            </a:extLst>
          </p:cNvPr>
          <p:cNvSpPr txBox="1"/>
          <p:nvPr/>
        </p:nvSpPr>
        <p:spPr>
          <a:xfrm>
            <a:off x="4726573" y="2746363"/>
            <a:ext cx="202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Bucket 1, watch port: 2 (link </a:t>
            </a:r>
            <a:r>
              <a:rPr lang="en-GB" sz="1000" dirty="0" err="1"/>
              <a:t>ke</a:t>
            </a:r>
            <a:r>
              <a:rPr lang="en-GB" sz="1000" dirty="0"/>
              <a:t> S2)</a:t>
            </a:r>
            <a:endParaRPr lang="id-ID" sz="1200" dirty="0"/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8DAD1060-63D2-4B11-A531-36296C0D90B6}"/>
              </a:ext>
            </a:extLst>
          </p:cNvPr>
          <p:cNvSpPr/>
          <p:nvPr/>
        </p:nvSpPr>
        <p:spPr>
          <a:xfrm>
            <a:off x="1545771" y="3039291"/>
            <a:ext cx="3191691" cy="2462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46">
            <a:extLst>
              <a:ext uri="{FF2B5EF4-FFF2-40B4-BE49-F238E27FC236}">
                <a16:creationId xmlns:a16="http://schemas.microsoft.com/office/drawing/2014/main" id="{24330AA4-FC00-4018-977D-C86E75EBAC4D}"/>
              </a:ext>
            </a:extLst>
          </p:cNvPr>
          <p:cNvSpPr txBox="1"/>
          <p:nvPr/>
        </p:nvSpPr>
        <p:spPr>
          <a:xfrm>
            <a:off x="4726574" y="3030582"/>
            <a:ext cx="2026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Bucket 2, watch port: 3 (link </a:t>
            </a:r>
            <a:r>
              <a:rPr lang="en-GB" sz="1000" dirty="0" err="1"/>
              <a:t>ke</a:t>
            </a:r>
            <a:r>
              <a:rPr lang="en-GB" sz="1000" dirty="0"/>
              <a:t> S3)</a:t>
            </a:r>
            <a:endParaRPr lang="id-ID" sz="1200" dirty="0"/>
          </a:p>
        </p:txBody>
      </p:sp>
      <p:sp>
        <p:nvSpPr>
          <p:cNvPr id="10" name="Persegi: Sudut Lengkung 9">
            <a:extLst>
              <a:ext uri="{FF2B5EF4-FFF2-40B4-BE49-F238E27FC236}">
                <a16:creationId xmlns:a16="http://schemas.microsoft.com/office/drawing/2014/main" id="{3893DC7D-9B0C-4F52-95BC-9BF70F68C25E}"/>
              </a:ext>
            </a:extLst>
          </p:cNvPr>
          <p:cNvSpPr/>
          <p:nvPr/>
        </p:nvSpPr>
        <p:spPr>
          <a:xfrm>
            <a:off x="5431969" y="3274829"/>
            <a:ext cx="542112" cy="15417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ersegi: Sudut Lengkung 10">
            <a:extLst>
              <a:ext uri="{FF2B5EF4-FFF2-40B4-BE49-F238E27FC236}">
                <a16:creationId xmlns:a16="http://schemas.microsoft.com/office/drawing/2014/main" id="{6B655849-8099-455F-9B02-2DEE742D3800}"/>
              </a:ext>
            </a:extLst>
          </p:cNvPr>
          <p:cNvSpPr/>
          <p:nvPr/>
        </p:nvSpPr>
        <p:spPr>
          <a:xfrm>
            <a:off x="2778034" y="3583173"/>
            <a:ext cx="831670" cy="1702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CB3D893C-0528-4426-B35C-1543AD1949AC}"/>
              </a:ext>
            </a:extLst>
          </p:cNvPr>
          <p:cNvSpPr/>
          <p:nvPr/>
        </p:nvSpPr>
        <p:spPr>
          <a:xfrm>
            <a:off x="4652553" y="3274828"/>
            <a:ext cx="745672" cy="15417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46">
            <a:extLst>
              <a:ext uri="{FF2B5EF4-FFF2-40B4-BE49-F238E27FC236}">
                <a16:creationId xmlns:a16="http://schemas.microsoft.com/office/drawing/2014/main" id="{6E8C4BE5-36DB-41C2-B3FF-6BAF063AB671}"/>
              </a:ext>
            </a:extLst>
          </p:cNvPr>
          <p:cNvSpPr txBox="1"/>
          <p:nvPr/>
        </p:nvSpPr>
        <p:spPr>
          <a:xfrm>
            <a:off x="4826723" y="3397938"/>
            <a:ext cx="2026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Group table 2, mode FF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8928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EACE6E6-E83D-4D6C-9AB9-12E57361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Langkah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pengujian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1CE9DC-4949-450F-A6D2-3CF37A2D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1CADE4"/>
              </a:buClr>
            </a:pPr>
            <a:r>
              <a:rPr lang="en-GB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Pengujian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: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aplikasi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controller (simpleBackup.py)</a:t>
            </a:r>
          </a:p>
          <a:p>
            <a:pPr marL="201168" lvl="1" indent="0">
              <a:buClr>
                <a:srgbClr val="1CADE4"/>
              </a:buClr>
              <a:buNone/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     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Ryu-manager simpleBackup.py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mininet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,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topologi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: topoBalancer.py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Sudo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python topoBalancer.py</a:t>
            </a:r>
          </a:p>
          <a:p>
            <a:pPr lvl="1">
              <a:buClr>
                <a:srgbClr val="1CADE4"/>
              </a:buClr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H2,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menjalankan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program sniffer (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tcpdump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)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Tcpdump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–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ni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h2-eth0</a:t>
            </a: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  <a:latin typeface="Monospace"/>
            </a:endParaRP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Kirim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paket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dari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H1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dengan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pktgen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ke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H2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./pktgen.sh</a:t>
            </a:r>
          </a:p>
          <a:p>
            <a:pPr lvl="1">
              <a:buClr>
                <a:srgbClr val="1CADE4"/>
              </a:buClr>
            </a:pP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Matikan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link S1-S2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dari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jendela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mininet</a:t>
            </a: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  <a:latin typeface="Monospace"/>
            </a:endParaRP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Link s1 s2 down</a:t>
            </a: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Amati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jumlah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paket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total yang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diterima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oleh H2</a:t>
            </a:r>
          </a:p>
          <a:p>
            <a:pPr lvl="2">
              <a:buClr>
                <a:srgbClr val="1CADE4"/>
              </a:buClr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Apakah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semua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paket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berhasil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dikirim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,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atau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ada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yang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hilang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?</a:t>
            </a:r>
          </a:p>
          <a:p>
            <a:pPr lvl="2">
              <a:buClr>
                <a:srgbClr val="1CADE4"/>
              </a:buClr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Switch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membutuhkan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waktu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untuk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mendeteksi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sebuah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port/link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telah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mati</a:t>
            </a:r>
            <a:endParaRPr lang="en-GB" sz="1000" dirty="0">
              <a:solidFill>
                <a:prstClr val="black">
                  <a:lumMod val="75000"/>
                  <a:lumOff val="25000"/>
                </a:prstClr>
              </a:solidFill>
              <a:latin typeface="Monospace"/>
            </a:endParaRPr>
          </a:p>
          <a:p>
            <a:pPr lvl="2">
              <a:buClr>
                <a:srgbClr val="1CADE4"/>
              </a:buClr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Berapa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kisaran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waktu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yang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dibutuhkan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oleh s1?</a:t>
            </a:r>
          </a:p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F3D30901-517D-4709-AC53-3051BD23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22" name="Persegi: Sudut Lengkung 21">
            <a:extLst>
              <a:ext uri="{FF2B5EF4-FFF2-40B4-BE49-F238E27FC236}">
                <a16:creationId xmlns:a16="http://schemas.microsoft.com/office/drawing/2014/main" id="{FC0C6018-4747-4850-AFAA-0D9FA2CAFF01}"/>
              </a:ext>
            </a:extLst>
          </p:cNvPr>
          <p:cNvSpPr/>
          <p:nvPr/>
        </p:nvSpPr>
        <p:spPr>
          <a:xfrm>
            <a:off x="5452927" y="1845734"/>
            <a:ext cx="3579223" cy="1245809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C8B372-C96E-4CEF-AA1E-A4683FE983D0}"/>
              </a:ext>
            </a:extLst>
          </p:cNvPr>
          <p:cNvSpPr/>
          <p:nvPr/>
        </p:nvSpPr>
        <p:spPr>
          <a:xfrm>
            <a:off x="6431104" y="240134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3D7527-9972-481A-B0B6-52BDEBC17971}"/>
              </a:ext>
            </a:extLst>
          </p:cNvPr>
          <p:cNvSpPr/>
          <p:nvPr/>
        </p:nvSpPr>
        <p:spPr>
          <a:xfrm>
            <a:off x="5751105" y="2374262"/>
            <a:ext cx="433860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25" name="Konektor Lurus 43">
            <a:extLst>
              <a:ext uri="{FF2B5EF4-FFF2-40B4-BE49-F238E27FC236}">
                <a16:creationId xmlns:a16="http://schemas.microsoft.com/office/drawing/2014/main" id="{49DA4392-0F27-40EA-AA1F-845996B6B8DB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 flipV="1">
            <a:off x="6184965" y="2504327"/>
            <a:ext cx="24613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CEC9BA4-B85B-4EAB-B303-4D9BCC32BD55}"/>
              </a:ext>
            </a:extLst>
          </p:cNvPr>
          <p:cNvSpPr/>
          <p:nvPr/>
        </p:nvSpPr>
        <p:spPr>
          <a:xfrm>
            <a:off x="8299268" y="237426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FD95A1-4FB2-4940-9FEC-01834484CEE8}"/>
              </a:ext>
            </a:extLst>
          </p:cNvPr>
          <p:cNvSpPr/>
          <p:nvPr/>
        </p:nvSpPr>
        <p:spPr>
          <a:xfrm>
            <a:off x="7020010" y="2054768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S2</a:t>
            </a:r>
            <a:endParaRPr lang="id-ID" sz="1200" dirty="0"/>
          </a:p>
        </p:txBody>
      </p:sp>
      <p:cxnSp>
        <p:nvCxnSpPr>
          <p:cNvPr id="28" name="Konektor Lurus 27">
            <a:extLst>
              <a:ext uri="{FF2B5EF4-FFF2-40B4-BE49-F238E27FC236}">
                <a16:creationId xmlns:a16="http://schemas.microsoft.com/office/drawing/2014/main" id="{06DFD2B0-8225-48A8-8A45-A09206A3BB43}"/>
              </a:ext>
            </a:extLst>
          </p:cNvPr>
          <p:cNvCxnSpPr>
            <a:cxnSpLocks/>
            <a:stCxn id="23" idx="7"/>
            <a:endCxn id="27" idx="2"/>
          </p:cNvCxnSpPr>
          <p:nvPr/>
        </p:nvCxnSpPr>
        <p:spPr>
          <a:xfrm flipV="1">
            <a:off x="6810985" y="2157752"/>
            <a:ext cx="209025" cy="27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081A173-1161-467F-A516-8EB3E869ACB7}"/>
              </a:ext>
            </a:extLst>
          </p:cNvPr>
          <p:cNvSpPr/>
          <p:nvPr/>
        </p:nvSpPr>
        <p:spPr>
          <a:xfrm>
            <a:off x="7020010" y="274305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S3</a:t>
            </a:r>
            <a:endParaRPr lang="id-ID" sz="1200" dirty="0"/>
          </a:p>
        </p:txBody>
      </p:sp>
      <p:cxnSp>
        <p:nvCxnSpPr>
          <p:cNvPr id="30" name="Konektor Lurus 29">
            <a:extLst>
              <a:ext uri="{FF2B5EF4-FFF2-40B4-BE49-F238E27FC236}">
                <a16:creationId xmlns:a16="http://schemas.microsoft.com/office/drawing/2014/main" id="{E745055A-BF5E-4E7A-AA43-66D8CEB13639}"/>
              </a:ext>
            </a:extLst>
          </p:cNvPr>
          <p:cNvCxnSpPr>
            <a:cxnSpLocks/>
            <a:stCxn id="23" idx="5"/>
            <a:endCxn id="29" idx="2"/>
          </p:cNvCxnSpPr>
          <p:nvPr/>
        </p:nvCxnSpPr>
        <p:spPr>
          <a:xfrm>
            <a:off x="6810985" y="2577150"/>
            <a:ext cx="209025" cy="26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F8F81E-4E2E-4EC3-9F6F-C28D4F0F9ECC}"/>
              </a:ext>
            </a:extLst>
          </p:cNvPr>
          <p:cNvSpPr/>
          <p:nvPr/>
        </p:nvSpPr>
        <p:spPr>
          <a:xfrm>
            <a:off x="7622420" y="2401344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S4</a:t>
            </a:r>
            <a:endParaRPr lang="id-ID" sz="1200" dirty="0"/>
          </a:p>
        </p:txBody>
      </p:sp>
      <p:cxnSp>
        <p:nvCxnSpPr>
          <p:cNvPr id="32" name="Konektor Lurus 31">
            <a:extLst>
              <a:ext uri="{FF2B5EF4-FFF2-40B4-BE49-F238E27FC236}">
                <a16:creationId xmlns:a16="http://schemas.microsoft.com/office/drawing/2014/main" id="{AA3C040E-E27B-472D-A099-55E2C820D344}"/>
              </a:ext>
            </a:extLst>
          </p:cNvPr>
          <p:cNvCxnSpPr>
            <a:cxnSpLocks/>
            <a:stCxn id="31" idx="1"/>
            <a:endCxn id="27" idx="6"/>
          </p:cNvCxnSpPr>
          <p:nvPr/>
        </p:nvCxnSpPr>
        <p:spPr>
          <a:xfrm flipH="1" flipV="1">
            <a:off x="7465068" y="2157752"/>
            <a:ext cx="222529" cy="27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Konektor Lurus 32">
            <a:extLst>
              <a:ext uri="{FF2B5EF4-FFF2-40B4-BE49-F238E27FC236}">
                <a16:creationId xmlns:a16="http://schemas.microsoft.com/office/drawing/2014/main" id="{5E443066-6C47-43DE-90F5-7644DB4745FD}"/>
              </a:ext>
            </a:extLst>
          </p:cNvPr>
          <p:cNvCxnSpPr>
            <a:cxnSpLocks/>
            <a:stCxn id="31" idx="3"/>
            <a:endCxn id="29" idx="6"/>
          </p:cNvCxnSpPr>
          <p:nvPr/>
        </p:nvCxnSpPr>
        <p:spPr>
          <a:xfrm flipH="1">
            <a:off x="7465068" y="2577149"/>
            <a:ext cx="222529" cy="2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Konektor Lurus 43">
            <a:extLst>
              <a:ext uri="{FF2B5EF4-FFF2-40B4-BE49-F238E27FC236}">
                <a16:creationId xmlns:a16="http://schemas.microsoft.com/office/drawing/2014/main" id="{EBC26AE2-C7E8-4105-B28D-32E6EC107B44}"/>
              </a:ext>
            </a:extLst>
          </p:cNvPr>
          <p:cNvCxnSpPr>
            <a:cxnSpLocks/>
            <a:stCxn id="26" idx="2"/>
            <a:endCxn id="31" idx="6"/>
          </p:cNvCxnSpPr>
          <p:nvPr/>
        </p:nvCxnSpPr>
        <p:spPr>
          <a:xfrm flipH="1">
            <a:off x="8067478" y="2504328"/>
            <a:ext cx="23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Kotak Teks 46">
            <a:extLst>
              <a:ext uri="{FF2B5EF4-FFF2-40B4-BE49-F238E27FC236}">
                <a16:creationId xmlns:a16="http://schemas.microsoft.com/office/drawing/2014/main" id="{6B283A27-503A-4238-9876-122376657C11}"/>
              </a:ext>
            </a:extLst>
          </p:cNvPr>
          <p:cNvSpPr txBox="1"/>
          <p:nvPr/>
        </p:nvSpPr>
        <p:spPr>
          <a:xfrm>
            <a:off x="6974580" y="1813285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Main path</a:t>
            </a:r>
            <a:endParaRPr lang="id-ID" sz="1200" dirty="0"/>
          </a:p>
        </p:txBody>
      </p:sp>
      <p:sp>
        <p:nvSpPr>
          <p:cNvPr id="36" name="Kotak Teks 46">
            <a:extLst>
              <a:ext uri="{FF2B5EF4-FFF2-40B4-BE49-F238E27FC236}">
                <a16:creationId xmlns:a16="http://schemas.microsoft.com/office/drawing/2014/main" id="{5C917EDE-FEBA-44BF-A5F1-0992451A7276}"/>
              </a:ext>
            </a:extLst>
          </p:cNvPr>
          <p:cNvSpPr txBox="1"/>
          <p:nvPr/>
        </p:nvSpPr>
        <p:spPr>
          <a:xfrm>
            <a:off x="7492290" y="281653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Backup path</a:t>
            </a:r>
            <a:endParaRPr lang="id-ID" sz="1200" dirty="0"/>
          </a:p>
        </p:txBody>
      </p:sp>
      <p:sp>
        <p:nvSpPr>
          <p:cNvPr id="37" name="Kotak Teks 46">
            <a:extLst>
              <a:ext uri="{FF2B5EF4-FFF2-40B4-BE49-F238E27FC236}">
                <a16:creationId xmlns:a16="http://schemas.microsoft.com/office/drawing/2014/main" id="{B93F84C9-A23E-4F6A-9ECC-FC911A8B8C96}"/>
              </a:ext>
            </a:extLst>
          </p:cNvPr>
          <p:cNvSpPr txBox="1"/>
          <p:nvPr/>
        </p:nvSpPr>
        <p:spPr>
          <a:xfrm>
            <a:off x="8219121" y="2614265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38" name="Kotak Teks 46">
            <a:extLst>
              <a:ext uri="{FF2B5EF4-FFF2-40B4-BE49-F238E27FC236}">
                <a16:creationId xmlns:a16="http://schemas.microsoft.com/office/drawing/2014/main" id="{CAB8EFBC-29A6-48A0-BB42-71F608C5C8AB}"/>
              </a:ext>
            </a:extLst>
          </p:cNvPr>
          <p:cNvSpPr txBox="1"/>
          <p:nvPr/>
        </p:nvSpPr>
        <p:spPr>
          <a:xfrm>
            <a:off x="5676373" y="2616282"/>
            <a:ext cx="547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pktgen</a:t>
            </a:r>
            <a:endParaRPr lang="id-ID" sz="1200" dirty="0"/>
          </a:p>
        </p:txBody>
      </p:sp>
      <p:sp>
        <p:nvSpPr>
          <p:cNvPr id="39" name="Bentuk Bebas: Bentuk 38">
            <a:extLst>
              <a:ext uri="{FF2B5EF4-FFF2-40B4-BE49-F238E27FC236}">
                <a16:creationId xmlns:a16="http://schemas.microsoft.com/office/drawing/2014/main" id="{908900D9-E355-426D-B136-62006E23BDD7}"/>
              </a:ext>
            </a:extLst>
          </p:cNvPr>
          <p:cNvSpPr/>
          <p:nvPr/>
        </p:nvSpPr>
        <p:spPr>
          <a:xfrm>
            <a:off x="6714309" y="1976745"/>
            <a:ext cx="1079862" cy="348444"/>
          </a:xfrm>
          <a:custGeom>
            <a:avLst/>
            <a:gdLst>
              <a:gd name="connsiteX0" fmla="*/ 0 w 1079862"/>
              <a:gd name="connsiteY0" fmla="*/ 348444 h 348444"/>
              <a:gd name="connsiteX1" fmla="*/ 487680 w 1079862"/>
              <a:gd name="connsiteY1" fmla="*/ 101 h 348444"/>
              <a:gd name="connsiteX2" fmla="*/ 1079862 w 1079862"/>
              <a:gd name="connsiteY2" fmla="*/ 313609 h 34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862" h="348444">
                <a:moveTo>
                  <a:pt x="0" y="348444"/>
                </a:moveTo>
                <a:cubicBezTo>
                  <a:pt x="153851" y="177175"/>
                  <a:pt x="307703" y="5907"/>
                  <a:pt x="487680" y="101"/>
                </a:cubicBezTo>
                <a:cubicBezTo>
                  <a:pt x="667657" y="-5705"/>
                  <a:pt x="971005" y="239586"/>
                  <a:pt x="1079862" y="313609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Bentuk Bebas: Bentuk 39">
            <a:extLst>
              <a:ext uri="{FF2B5EF4-FFF2-40B4-BE49-F238E27FC236}">
                <a16:creationId xmlns:a16="http://schemas.microsoft.com/office/drawing/2014/main" id="{F9B8722B-5764-4134-98A2-F2C042F2F290}"/>
              </a:ext>
            </a:extLst>
          </p:cNvPr>
          <p:cNvSpPr/>
          <p:nvPr/>
        </p:nvSpPr>
        <p:spPr>
          <a:xfrm>
            <a:off x="6749143" y="2673531"/>
            <a:ext cx="1071154" cy="374503"/>
          </a:xfrm>
          <a:custGeom>
            <a:avLst/>
            <a:gdLst>
              <a:gd name="connsiteX0" fmla="*/ 0 w 1071154"/>
              <a:gd name="connsiteY0" fmla="*/ 17418 h 374503"/>
              <a:gd name="connsiteX1" fmla="*/ 548640 w 1071154"/>
              <a:gd name="connsiteY1" fmla="*/ 374469 h 374503"/>
              <a:gd name="connsiteX2" fmla="*/ 1071154 w 1071154"/>
              <a:gd name="connsiteY2" fmla="*/ 0 h 3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154" h="374503">
                <a:moveTo>
                  <a:pt x="0" y="17418"/>
                </a:moveTo>
                <a:cubicBezTo>
                  <a:pt x="185057" y="197395"/>
                  <a:pt x="370114" y="377372"/>
                  <a:pt x="548640" y="374469"/>
                </a:cubicBezTo>
                <a:cubicBezTo>
                  <a:pt x="727166" y="371566"/>
                  <a:pt x="955040" y="26126"/>
                  <a:pt x="1071154" y="0"/>
                </a:cubicBezTo>
              </a:path>
            </a:pathLst>
          </a:custGeom>
          <a:noFill/>
          <a:ln w="127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349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3808</TotalTime>
  <Words>847</Words>
  <Application>Microsoft Office PowerPoint</Application>
  <PresentationFormat>Tampilan Layar (4:3)</PresentationFormat>
  <Paragraphs>192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Monospace</vt:lpstr>
      <vt:lpstr>Times New Roman</vt:lpstr>
      <vt:lpstr>Retrospektif</vt:lpstr>
      <vt:lpstr> Workshop OpenFlow 4. Load balancing</vt:lpstr>
      <vt:lpstr>Daftar Materi</vt:lpstr>
      <vt:lpstr>Load balancing</vt:lpstr>
      <vt:lpstr>Studi kasus 1 – Weighted round robin</vt:lpstr>
      <vt:lpstr>Source code</vt:lpstr>
      <vt:lpstr>Langkah pengujian</vt:lpstr>
      <vt:lpstr>Studi kasus 2 – Main-backup path balancing</vt:lpstr>
      <vt:lpstr>Source code</vt:lpstr>
      <vt:lpstr>Langkah pengujian</vt:lpstr>
      <vt:lpstr>Latihan: Packet hijacking menggunakan Group All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OpenFlow</dc:title>
  <dc:creator>tn246</dc:creator>
  <cp:lastModifiedBy>tn246 </cp:lastModifiedBy>
  <cp:revision>174</cp:revision>
  <dcterms:created xsi:type="dcterms:W3CDTF">2018-10-24T08:34:04Z</dcterms:created>
  <dcterms:modified xsi:type="dcterms:W3CDTF">2018-12-14T07:18:58Z</dcterms:modified>
</cp:coreProperties>
</file>