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5" r:id="rId1"/>
  </p:sldMasterIdLst>
  <p:notesMasterIdLst>
    <p:notesMasterId r:id="rId10"/>
  </p:notesMasterIdLst>
  <p:sldIdLst>
    <p:sldId id="256" r:id="rId2"/>
    <p:sldId id="273" r:id="rId3"/>
    <p:sldId id="283" r:id="rId4"/>
    <p:sldId id="285" r:id="rId5"/>
    <p:sldId id="284" r:id="rId6"/>
    <p:sldId id="288" r:id="rId7"/>
    <p:sldId id="290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DEB1-C1BB-44F9-8FA6-70BE1063684F}" type="datetimeFigureOut">
              <a:rPr lang="id-ID" smtClean="0"/>
              <a:t>14/12/2018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D005-38B8-4E09-B629-55346978CD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219-BB45-4FAC-A162-F7FB47AB198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A0F8-01DE-40DC-9EB3-DED5BA6B7AC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5F2-4667-41E7-AD5B-0BE70139BB3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020A-38E4-4EA8-B71F-ECD378D9AC8C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522-430F-4A62-A3BC-05901ABE3C7A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1AE-0A39-4AAB-A2B9-BFADE5DE996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A33E-C220-4996-87E6-6EDD0B15AB4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979-877C-4B45-A531-54393D5AD05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A303-1C2A-4027-93C9-4D9FD138976D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1DD79E-E904-44CF-B410-8D71176E317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074-A435-4780-934B-00EC0D3424E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C2738-3438-43FF-898E-156C596762E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A12B39-05E4-4BBB-8863-F3486EB91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2400"/>
              </a:spcAft>
            </a:pP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OpenFlow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Rate limiter (traffic metering)</a:t>
            </a:r>
            <a:endParaRPr lang="id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295CC2F-447A-48C9-8CE6-220FB827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 fontScale="92500" lnSpcReduction="10000"/>
          </a:bodyPr>
          <a:lstStyle/>
          <a:p>
            <a:endParaRPr lang="en-GB" sz="1800" cap="none" spc="0" dirty="0"/>
          </a:p>
          <a:p>
            <a:endParaRPr lang="en-GB" sz="1800" cap="none" spc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Akbari Indra Basuki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LIPI</a:t>
            </a:r>
            <a:endParaRPr lang="id-ID" sz="1300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EE94C1-4C92-4D73-981A-61BD15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E5365FD-F1DB-438D-83DE-BD23C918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452AFE7-4027-4E50-8558-72EEA76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7421D7C-8DB8-4409-90AE-733D1199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0577"/>
              </p:ext>
            </p:extLst>
          </p:nvPr>
        </p:nvGraphicFramePr>
        <p:xfrm>
          <a:off x="911134" y="1907419"/>
          <a:ext cx="6891746" cy="4047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38055">
                  <a:extLst>
                    <a:ext uri="{9D8B030D-6E8A-4147-A177-3AD203B41FA5}">
                      <a16:colId xmlns:a16="http://schemas.microsoft.com/office/drawing/2014/main" val="1665950756"/>
                    </a:ext>
                  </a:extLst>
                </a:gridCol>
                <a:gridCol w="3953691">
                  <a:extLst>
                    <a:ext uri="{9D8B030D-6E8A-4147-A177-3AD203B41FA5}">
                      <a16:colId xmlns:a16="http://schemas.microsoft.com/office/drawing/2014/main" val="28866827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Topik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637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Dasar-</a:t>
                      </a:r>
                      <a:r>
                        <a:rPr lang="en-GB" sz="12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</a:t>
                      </a:r>
                      <a:r>
                        <a:rPr lang="en-GB" sz="12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OpenFlow</a:t>
                      </a:r>
                      <a:endParaRPr 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60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&amp; Monitoring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Shortest-path routing</a:t>
                      </a:r>
                    </a:p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node and link status</a:t>
                      </a:r>
                    </a:p>
                    <a:p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Integrasi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NetworkX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dan matplotlib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690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7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Filtering (Firewall + Web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Bloom Filter, Flask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6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bucket and group tables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load balancing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Main-backup path protection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53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200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GB" sz="1200" strike="noStrik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 table</a:t>
                      </a:r>
                      <a:endParaRPr lang="en-US" sz="1200" strike="noStrik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292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82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 vs Stateful data plane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 data plane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plane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memproses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paket</a:t>
                      </a:r>
                      <a:endParaRPr lang="en-GB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OpenState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SDN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 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Knocking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22E5F73-F260-4CA4-9C3E-81BDADDC1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Rate limiter (meter table)</a:t>
            </a:r>
            <a:endParaRPr lang="id-ID" sz="3200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9720D1A-341A-4187-B895-599D7830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/>
              <a:t>Bagaimana</a:t>
            </a:r>
            <a:r>
              <a:rPr lang="en-GB" sz="1600" dirty="0"/>
              <a:t> operator </a:t>
            </a:r>
            <a:r>
              <a:rPr lang="en-GB" sz="1600" dirty="0" err="1"/>
              <a:t>membatasi</a:t>
            </a:r>
            <a:r>
              <a:rPr lang="en-GB" sz="1600" dirty="0"/>
              <a:t> </a:t>
            </a:r>
            <a:r>
              <a:rPr lang="en-GB" sz="1600" dirty="0" err="1"/>
              <a:t>kecepatan</a:t>
            </a:r>
            <a:r>
              <a:rPr lang="en-GB" sz="1600" dirty="0"/>
              <a:t> </a:t>
            </a:r>
            <a:r>
              <a:rPr lang="en-GB" sz="1600" dirty="0" err="1"/>
              <a:t>jaringan</a:t>
            </a:r>
            <a:r>
              <a:rPr lang="en-GB" sz="1600" dirty="0"/>
              <a:t> </a:t>
            </a:r>
            <a:r>
              <a:rPr lang="en-GB" sz="1600" dirty="0" err="1"/>
              <a:t>untuk</a:t>
            </a:r>
            <a:r>
              <a:rPr lang="en-GB" sz="1600" dirty="0"/>
              <a:t> </a:t>
            </a:r>
            <a:r>
              <a:rPr lang="en-GB" sz="1600" dirty="0" err="1"/>
              <a:t>setiap</a:t>
            </a:r>
            <a:r>
              <a:rPr lang="en-GB" sz="1600" dirty="0"/>
              <a:t> </a:t>
            </a:r>
            <a:r>
              <a:rPr lang="en-GB" sz="1600" dirty="0" err="1"/>
              <a:t>pengguna</a:t>
            </a:r>
            <a:r>
              <a:rPr lang="en-GB" sz="1600" dirty="0"/>
              <a:t>?</a:t>
            </a:r>
          </a:p>
          <a:p>
            <a:pPr lvl="1"/>
            <a:r>
              <a:rPr lang="en-GB" sz="1100" dirty="0" err="1"/>
              <a:t>Menggunakan</a:t>
            </a:r>
            <a:r>
              <a:rPr lang="en-GB" sz="1100" dirty="0"/>
              <a:t> meter table </a:t>
            </a:r>
            <a:r>
              <a:rPr lang="en-GB" sz="1100" dirty="0" err="1"/>
              <a:t>berdasarkan</a:t>
            </a:r>
            <a:r>
              <a:rPr lang="en-GB" sz="1100" dirty="0"/>
              <a:t> </a:t>
            </a:r>
            <a:r>
              <a:rPr lang="en-GB" sz="1100" dirty="0" err="1"/>
              <a:t>alamat</a:t>
            </a:r>
            <a:r>
              <a:rPr lang="en-GB" sz="1100" dirty="0"/>
              <a:t> IP </a:t>
            </a:r>
            <a:r>
              <a:rPr lang="en-GB" sz="1100" dirty="0" err="1"/>
              <a:t>pengguna</a:t>
            </a:r>
            <a:endParaRPr lang="en-GB" sz="1100" dirty="0"/>
          </a:p>
          <a:p>
            <a:endParaRPr lang="en-GB" sz="1400" dirty="0"/>
          </a:p>
          <a:p>
            <a:r>
              <a:rPr lang="en-GB" sz="1400" dirty="0"/>
              <a:t>OpenFlow </a:t>
            </a:r>
            <a:r>
              <a:rPr lang="en-GB" sz="1400" dirty="0" err="1"/>
              <a:t>mendukung</a:t>
            </a:r>
            <a:r>
              <a:rPr lang="en-GB" sz="1400" dirty="0"/>
              <a:t> </a:t>
            </a:r>
            <a:r>
              <a:rPr lang="en-GB" sz="1400" dirty="0" err="1"/>
              <a:t>pembatasan</a:t>
            </a:r>
            <a:r>
              <a:rPr lang="en-GB" sz="1400" dirty="0"/>
              <a:t> </a:t>
            </a:r>
            <a:r>
              <a:rPr lang="en-GB" sz="1400" dirty="0" err="1"/>
              <a:t>kecepatan</a:t>
            </a:r>
            <a:r>
              <a:rPr lang="en-GB" sz="1400" dirty="0"/>
              <a:t> dan bandwidth </a:t>
            </a:r>
            <a:r>
              <a:rPr lang="en-GB" sz="1400" dirty="0" err="1"/>
              <a:t>menggunakan</a:t>
            </a:r>
            <a:r>
              <a:rPr lang="en-GB" sz="1400" dirty="0"/>
              <a:t> Meter table</a:t>
            </a:r>
          </a:p>
          <a:p>
            <a:r>
              <a:rPr lang="en-GB" sz="1400" dirty="0" err="1"/>
              <a:t>Hanya</a:t>
            </a:r>
            <a:r>
              <a:rPr lang="en-GB" sz="1400" dirty="0"/>
              <a:t> </a:t>
            </a:r>
            <a:r>
              <a:rPr lang="en-GB" sz="1400" dirty="0" err="1"/>
              <a:t>berjalan</a:t>
            </a:r>
            <a:r>
              <a:rPr lang="en-GB" sz="1400" dirty="0"/>
              <a:t> pada  </a:t>
            </a:r>
            <a:r>
              <a:rPr lang="en-GB" sz="1400" dirty="0" err="1">
                <a:sym typeface="Wingdings" panose="05000000000000000000" pitchFamily="2" charset="2"/>
              </a:rPr>
              <a:t>userswitch</a:t>
            </a:r>
            <a:r>
              <a:rPr lang="en-GB" sz="1400" dirty="0">
                <a:sym typeface="Wingdings" panose="05000000000000000000" pitchFamily="2" charset="2"/>
              </a:rPr>
              <a:t> (</a:t>
            </a:r>
            <a:r>
              <a:rPr lang="en-GB" sz="1400" dirty="0" err="1">
                <a:sym typeface="Wingdings" panose="05000000000000000000" pitchFamily="2" charset="2"/>
              </a:rPr>
              <a:t>bukan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OpenVSwitch</a:t>
            </a:r>
            <a:r>
              <a:rPr lang="en-GB" sz="1400" dirty="0">
                <a:sym typeface="Wingdings" panose="05000000000000000000" pitchFamily="2" charset="2"/>
              </a:rPr>
              <a:t>)</a:t>
            </a:r>
            <a:endParaRPr lang="en-GB" sz="1400" dirty="0"/>
          </a:p>
          <a:p>
            <a:r>
              <a:rPr lang="en-GB" sz="1400" dirty="0" err="1"/>
              <a:t>Jenis</a:t>
            </a:r>
            <a:r>
              <a:rPr lang="en-GB" sz="1400" dirty="0"/>
              <a:t> </a:t>
            </a:r>
            <a:r>
              <a:rPr lang="en-GB" sz="1400" dirty="0" err="1"/>
              <a:t>pembatasan</a:t>
            </a:r>
            <a:r>
              <a:rPr lang="en-GB" sz="1400" dirty="0"/>
              <a:t> </a:t>
            </a:r>
            <a:r>
              <a:rPr lang="en-GB" sz="1400" dirty="0" err="1"/>
              <a:t>kecepatan</a:t>
            </a:r>
            <a:r>
              <a:rPr lang="en-GB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Drop limiter	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 err="1"/>
              <a:t>DscpRemark</a:t>
            </a:r>
            <a:r>
              <a:rPr lang="en-GB" sz="1200" dirty="0"/>
              <a:t> limiter	</a:t>
            </a:r>
          </a:p>
          <a:p>
            <a:r>
              <a:rPr lang="en-GB" sz="1400" dirty="0" err="1"/>
              <a:t>Acuan</a:t>
            </a:r>
            <a:r>
              <a:rPr lang="en-GB" sz="1400" dirty="0"/>
              <a:t> </a:t>
            </a:r>
            <a:r>
              <a:rPr lang="en-GB" sz="1400" dirty="0" err="1"/>
              <a:t>pembatasan</a:t>
            </a:r>
            <a:r>
              <a:rPr lang="en-GB" sz="1400" dirty="0"/>
              <a:t>:</a:t>
            </a:r>
          </a:p>
          <a:p>
            <a:pPr lvl="1"/>
            <a:r>
              <a:rPr lang="id-ID" sz="1200" dirty="0"/>
              <a:t>Ukuran paket:	OFPMF_KBPS</a:t>
            </a:r>
          </a:p>
          <a:p>
            <a:pPr lvl="1"/>
            <a:r>
              <a:rPr lang="id-ID" sz="1200" dirty="0"/>
              <a:t>Jumlah paket:	OFPMF_PKTPS</a:t>
            </a:r>
          </a:p>
          <a:p>
            <a:pPr lvl="1"/>
            <a:r>
              <a:rPr lang="id-ID" sz="1200" dirty="0"/>
              <a:t>Paket </a:t>
            </a:r>
            <a:r>
              <a:rPr lang="id-ID" sz="1200" dirty="0" err="1"/>
              <a:t>brust</a:t>
            </a:r>
            <a:r>
              <a:rPr lang="id-ID" sz="1200" dirty="0"/>
              <a:t>:	OFPMF_BURST</a:t>
            </a:r>
          </a:p>
          <a:p>
            <a:pPr lvl="1"/>
            <a:r>
              <a:rPr lang="id-ID" sz="1200" dirty="0"/>
              <a:t>Statistik paket:	OFPMF_STATS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47CD61A-048E-4514-A95E-66260F94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8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ampungan Konten 2">
            <a:extLst>
              <a:ext uri="{FF2B5EF4-FFF2-40B4-BE49-F238E27FC236}">
                <a16:creationId xmlns:a16="http://schemas.microsoft.com/office/drawing/2014/main" id="{DDA09FC5-752C-4130-923A-36EA5B20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629967" cy="4023360"/>
          </a:xfrm>
        </p:spPr>
        <p:txBody>
          <a:bodyPr>
            <a:normAutofit/>
          </a:bodyPr>
          <a:lstStyle/>
          <a:p>
            <a:r>
              <a:rPr lang="en-GB" sz="1200" u="sng" dirty="0" err="1"/>
              <a:t>Skenario</a:t>
            </a:r>
            <a:r>
              <a:rPr lang="en-GB" sz="12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Switch S1 </a:t>
            </a:r>
            <a:r>
              <a:rPr lang="en-GB" sz="1200" dirty="0" err="1"/>
              <a:t>dapat</a:t>
            </a:r>
            <a:r>
              <a:rPr lang="en-GB" sz="1200" dirty="0"/>
              <a:t> </a:t>
            </a:r>
            <a:r>
              <a:rPr lang="en-GB" sz="1200" dirty="0" err="1"/>
              <a:t>membatasi</a:t>
            </a:r>
            <a:r>
              <a:rPr lang="en-GB" sz="1200" dirty="0"/>
              <a:t> </a:t>
            </a:r>
            <a:r>
              <a:rPr lang="en-GB" sz="1200" dirty="0" err="1"/>
              <a:t>kecepatan</a:t>
            </a:r>
            <a:r>
              <a:rPr lang="en-GB" sz="1200" dirty="0"/>
              <a:t> </a:t>
            </a:r>
            <a:r>
              <a:rPr lang="en-GB" sz="1200" dirty="0" err="1"/>
              <a:t>pengiriman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</a:t>
            </a:r>
            <a:r>
              <a:rPr lang="en-GB" sz="1200" dirty="0" err="1"/>
              <a:t>dari</a:t>
            </a:r>
            <a:r>
              <a:rPr lang="en-GB" sz="1200" dirty="0"/>
              <a:t> Host 1 </a:t>
            </a:r>
            <a:r>
              <a:rPr lang="en-GB" sz="1200" dirty="0" err="1"/>
              <a:t>ke</a:t>
            </a:r>
            <a:r>
              <a:rPr lang="en-GB" sz="1200" dirty="0"/>
              <a:t> Host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 err="1"/>
              <a:t>Kecepatan</a:t>
            </a:r>
            <a:r>
              <a:rPr lang="en-GB" sz="1200" dirty="0"/>
              <a:t> </a:t>
            </a:r>
            <a:r>
              <a:rPr lang="en-GB" sz="1200" dirty="0" err="1"/>
              <a:t>pengiriman</a:t>
            </a:r>
            <a:r>
              <a:rPr lang="en-GB" sz="1200" dirty="0"/>
              <a:t> </a:t>
            </a:r>
            <a:r>
              <a:rPr lang="en-GB" sz="1200" dirty="0" err="1"/>
              <a:t>ditentukan</a:t>
            </a:r>
            <a:r>
              <a:rPr lang="en-GB" sz="1200" dirty="0"/>
              <a:t> 100 Kbps</a:t>
            </a:r>
          </a:p>
          <a:p>
            <a:endParaRPr lang="en-GB" sz="1200" dirty="0"/>
          </a:p>
          <a:p>
            <a:r>
              <a:rPr lang="en-GB" sz="1200" u="sng" dirty="0" err="1"/>
              <a:t>Implementasi</a:t>
            </a:r>
            <a:r>
              <a:rPr lang="en-GB" sz="1200" u="sng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 Switch 1: Meter table SELECT </a:t>
            </a:r>
            <a:r>
              <a:rPr lang="en-GB" sz="1200" dirty="0" err="1"/>
              <a:t>dengan</a:t>
            </a:r>
            <a:r>
              <a:rPr lang="en-GB" sz="1200" dirty="0"/>
              <a:t> mode </a:t>
            </a:r>
            <a:r>
              <a:rPr lang="en-GB" sz="1200" dirty="0" err="1"/>
              <a:t>DropLmiter</a:t>
            </a:r>
            <a:r>
              <a:rPr lang="en-GB" sz="1200" dirty="0"/>
              <a:t> </a:t>
            </a:r>
            <a:r>
              <a:rPr lang="en-GB" sz="1200" dirty="0" err="1"/>
              <a:t>berdasarkan</a:t>
            </a:r>
            <a:r>
              <a:rPr lang="en-GB" sz="1200" dirty="0"/>
              <a:t> </a:t>
            </a:r>
            <a:r>
              <a:rPr lang="en-GB" sz="1200" dirty="0" err="1"/>
              <a:t>ukuran</a:t>
            </a:r>
            <a:r>
              <a:rPr lang="en-GB" sz="1200" dirty="0"/>
              <a:t> </a:t>
            </a:r>
            <a:r>
              <a:rPr lang="en-GB" sz="1200" dirty="0" err="1"/>
              <a:t>paket</a:t>
            </a:r>
            <a:r>
              <a:rPr lang="en-GB" sz="1200" dirty="0"/>
              <a:t> (OFPMF_KBPS)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Controller </a:t>
            </a:r>
            <a:r>
              <a:rPr lang="en-GB" sz="1200" dirty="0" err="1"/>
              <a:t>menginstall</a:t>
            </a:r>
            <a:r>
              <a:rPr lang="en-GB" sz="1200" dirty="0"/>
              <a:t> flow rule </a:t>
            </a:r>
            <a:r>
              <a:rPr lang="en-GB" sz="1200" dirty="0" err="1"/>
              <a:t>secara</a:t>
            </a:r>
            <a:r>
              <a:rPr lang="en-GB" sz="1200" dirty="0"/>
              <a:t> </a:t>
            </a:r>
            <a:r>
              <a:rPr lang="en-GB" sz="1200" dirty="0" err="1"/>
              <a:t>statis</a:t>
            </a:r>
            <a:r>
              <a:rPr lang="en-GB" sz="1200" dirty="0"/>
              <a:t> </a:t>
            </a:r>
            <a:r>
              <a:rPr lang="en-GB" sz="1200" dirty="0" err="1"/>
              <a:t>ketika</a:t>
            </a:r>
            <a:r>
              <a:rPr lang="en-GB" sz="1200" dirty="0"/>
              <a:t> switch </a:t>
            </a:r>
            <a:r>
              <a:rPr lang="en-GB" sz="1200" dirty="0" err="1"/>
              <a:t>terkoneksi</a:t>
            </a:r>
            <a:endParaRPr lang="en-GB" sz="1200" dirty="0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5B30E584-6CB6-4D5B-84E0-84C7FA80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Studi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kasus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 </a:t>
            </a: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Speed limiter </a:t>
            </a:r>
            <a:r>
              <a:rPr lang="en-GB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dengan</a:t>
            </a: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meter table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B1E3129-30B1-4C99-9F93-C3FE83E7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23" name="Persegi: Sudut Lengkung 22">
            <a:extLst>
              <a:ext uri="{FF2B5EF4-FFF2-40B4-BE49-F238E27FC236}">
                <a16:creationId xmlns:a16="http://schemas.microsoft.com/office/drawing/2014/main" id="{A510CE40-EC1A-4C32-91F1-77DAA8265017}"/>
              </a:ext>
            </a:extLst>
          </p:cNvPr>
          <p:cNvSpPr/>
          <p:nvPr/>
        </p:nvSpPr>
        <p:spPr>
          <a:xfrm>
            <a:off x="5939246" y="1845735"/>
            <a:ext cx="2427514" cy="1872826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C23A20-2C87-4AA8-8FDA-FDFA82F66DD3}"/>
              </a:ext>
            </a:extLst>
          </p:cNvPr>
          <p:cNvSpPr/>
          <p:nvPr/>
        </p:nvSpPr>
        <p:spPr>
          <a:xfrm>
            <a:off x="6026929" y="3183990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25" name="Konektor Lurus 24">
            <a:extLst>
              <a:ext uri="{FF2B5EF4-FFF2-40B4-BE49-F238E27FC236}">
                <a16:creationId xmlns:a16="http://schemas.microsoft.com/office/drawing/2014/main" id="{927EBCEB-3E4E-4F8D-BC9A-3FCDC006CB30}"/>
              </a:ext>
            </a:extLst>
          </p:cNvPr>
          <p:cNvCxnSpPr>
            <a:cxnSpLocks/>
            <a:stCxn id="27" idx="2"/>
            <a:endCxn id="24" idx="6"/>
          </p:cNvCxnSpPr>
          <p:nvPr/>
        </p:nvCxnSpPr>
        <p:spPr>
          <a:xfrm flipH="1">
            <a:off x="6471987" y="3391031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8B9849F-5EB0-46E7-8BC3-BC74B550C315}"/>
              </a:ext>
            </a:extLst>
          </p:cNvPr>
          <p:cNvSpPr/>
          <p:nvPr/>
        </p:nvSpPr>
        <p:spPr>
          <a:xfrm>
            <a:off x="6917045" y="2512865"/>
            <a:ext cx="445058" cy="42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5B4B441-DECA-4E64-AECC-B86000989CCB}"/>
              </a:ext>
            </a:extLst>
          </p:cNvPr>
          <p:cNvSpPr/>
          <p:nvPr/>
        </p:nvSpPr>
        <p:spPr>
          <a:xfrm>
            <a:off x="6917045" y="3226353"/>
            <a:ext cx="445058" cy="32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cxnSp>
        <p:nvCxnSpPr>
          <p:cNvPr id="28" name="Konektor Lurus 27">
            <a:extLst>
              <a:ext uri="{FF2B5EF4-FFF2-40B4-BE49-F238E27FC236}">
                <a16:creationId xmlns:a16="http://schemas.microsoft.com/office/drawing/2014/main" id="{8B16C754-A1AE-40BF-AEE0-1975A44FD0B8}"/>
              </a:ext>
            </a:extLst>
          </p:cNvPr>
          <p:cNvCxnSpPr>
            <a:cxnSpLocks/>
            <a:stCxn id="27" idx="0"/>
            <a:endCxn id="26" idx="4"/>
          </p:cNvCxnSpPr>
          <p:nvPr/>
        </p:nvCxnSpPr>
        <p:spPr>
          <a:xfrm flipV="1">
            <a:off x="7139574" y="2934004"/>
            <a:ext cx="0" cy="292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ersegi: Sudut Lengkung 28">
            <a:extLst>
              <a:ext uri="{FF2B5EF4-FFF2-40B4-BE49-F238E27FC236}">
                <a16:creationId xmlns:a16="http://schemas.microsoft.com/office/drawing/2014/main" id="{09A34253-9E94-40D0-8638-56A63105B157}"/>
              </a:ext>
            </a:extLst>
          </p:cNvPr>
          <p:cNvSpPr/>
          <p:nvPr/>
        </p:nvSpPr>
        <p:spPr>
          <a:xfrm>
            <a:off x="6777573" y="1959048"/>
            <a:ext cx="705864" cy="361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Metering App.</a:t>
            </a:r>
            <a:endParaRPr lang="id-ID" sz="1000" dirty="0">
              <a:solidFill>
                <a:schemeClr val="tx1"/>
              </a:solidFill>
            </a:endParaRPr>
          </a:p>
        </p:txBody>
      </p:sp>
      <p:cxnSp>
        <p:nvCxnSpPr>
          <p:cNvPr id="30" name="Konektor Panah Lurus 29">
            <a:extLst>
              <a:ext uri="{FF2B5EF4-FFF2-40B4-BE49-F238E27FC236}">
                <a16:creationId xmlns:a16="http://schemas.microsoft.com/office/drawing/2014/main" id="{40D20419-ADD5-4CF0-BE8C-AE12A6EFC8E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130505" y="2320936"/>
            <a:ext cx="0" cy="3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E9AF9E4-D5C4-4BAE-A939-7BBBC72799F1}"/>
              </a:ext>
            </a:extLst>
          </p:cNvPr>
          <p:cNvSpPr/>
          <p:nvPr/>
        </p:nvSpPr>
        <p:spPr>
          <a:xfrm>
            <a:off x="7807161" y="3183990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cxnSp>
        <p:nvCxnSpPr>
          <p:cNvPr id="32" name="Konektor Lurus 24">
            <a:extLst>
              <a:ext uri="{FF2B5EF4-FFF2-40B4-BE49-F238E27FC236}">
                <a16:creationId xmlns:a16="http://schemas.microsoft.com/office/drawing/2014/main" id="{336EBB83-A5E9-4181-AD6D-72D145767F8E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>
            <a:off x="7362103" y="3391031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13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14FFAB6A-093B-49A6-B654-F8108CBA2B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7" t="28201" r="22190" b="26610"/>
          <a:stretch/>
        </p:blipFill>
        <p:spPr>
          <a:xfrm>
            <a:off x="822020" y="1849666"/>
            <a:ext cx="6487886" cy="2324278"/>
          </a:xfrm>
          <a:prstGeom prst="rect">
            <a:avLst/>
          </a:prstGeom>
        </p:spPr>
      </p:pic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B3927C0-B360-4F30-BA89-DA8297CD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Judul 1">
            <a:extLst>
              <a:ext uri="{FF2B5EF4-FFF2-40B4-BE49-F238E27FC236}">
                <a16:creationId xmlns:a16="http://schemas.microsoft.com/office/drawing/2014/main" id="{551D5000-0027-42AB-95BF-0235B74D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82" y="1044323"/>
            <a:ext cx="7543800" cy="566836"/>
          </a:xfrm>
        </p:spPr>
        <p:txBody>
          <a:bodyPr/>
          <a:lstStyle/>
          <a:p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Source code</a:t>
            </a:r>
            <a:endParaRPr lang="id-ID" dirty="0"/>
          </a:p>
        </p:txBody>
      </p:sp>
      <p:sp>
        <p:nvSpPr>
          <p:cNvPr id="18" name="Kotak Teks 46">
            <a:extLst>
              <a:ext uri="{FF2B5EF4-FFF2-40B4-BE49-F238E27FC236}">
                <a16:creationId xmlns:a16="http://schemas.microsoft.com/office/drawing/2014/main" id="{0B72F5D2-41A0-4E70-8501-C1D73C3AB1BE}"/>
              </a:ext>
            </a:extLst>
          </p:cNvPr>
          <p:cNvSpPr txBox="1"/>
          <p:nvPr/>
        </p:nvSpPr>
        <p:spPr>
          <a:xfrm>
            <a:off x="3386693" y="2214416"/>
            <a:ext cx="2104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Metering per-</a:t>
            </a:r>
            <a:r>
              <a:rPr lang="en-GB" sz="1000" dirty="0" err="1"/>
              <a:t>ukuran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100 Kbps</a:t>
            </a:r>
            <a:endParaRPr lang="id-ID" sz="1200" dirty="0"/>
          </a:p>
        </p:txBody>
      </p:sp>
      <p:sp>
        <p:nvSpPr>
          <p:cNvPr id="23" name="Persegi: Sudut Lengkung 22">
            <a:extLst>
              <a:ext uri="{FF2B5EF4-FFF2-40B4-BE49-F238E27FC236}">
                <a16:creationId xmlns:a16="http://schemas.microsoft.com/office/drawing/2014/main" id="{8BF0FB3D-CA98-4A94-B040-794488D1C431}"/>
              </a:ext>
            </a:extLst>
          </p:cNvPr>
          <p:cNvSpPr/>
          <p:nvPr/>
        </p:nvSpPr>
        <p:spPr>
          <a:xfrm>
            <a:off x="2220688" y="2471040"/>
            <a:ext cx="853437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Persegi: Sudut Lengkung 23">
            <a:extLst>
              <a:ext uri="{FF2B5EF4-FFF2-40B4-BE49-F238E27FC236}">
                <a16:creationId xmlns:a16="http://schemas.microsoft.com/office/drawing/2014/main" id="{09E2A234-2C46-4035-9DC5-3DB2276D8BF5}"/>
              </a:ext>
            </a:extLst>
          </p:cNvPr>
          <p:cNvSpPr/>
          <p:nvPr/>
        </p:nvSpPr>
        <p:spPr>
          <a:xfrm>
            <a:off x="3082834" y="2469346"/>
            <a:ext cx="457200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Persegi: Sudut Lengkung 24">
            <a:extLst>
              <a:ext uri="{FF2B5EF4-FFF2-40B4-BE49-F238E27FC236}">
                <a16:creationId xmlns:a16="http://schemas.microsoft.com/office/drawing/2014/main" id="{B6B28A97-B285-4FA9-85F2-7A237A021DCA}"/>
              </a:ext>
            </a:extLst>
          </p:cNvPr>
          <p:cNvSpPr/>
          <p:nvPr/>
        </p:nvSpPr>
        <p:spPr>
          <a:xfrm>
            <a:off x="5033553" y="2565734"/>
            <a:ext cx="457200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Persegi: Sudut Lengkung 25">
            <a:extLst>
              <a:ext uri="{FF2B5EF4-FFF2-40B4-BE49-F238E27FC236}">
                <a16:creationId xmlns:a16="http://schemas.microsoft.com/office/drawing/2014/main" id="{1D20972B-E181-44BD-8D4B-EA15B949972B}"/>
              </a:ext>
            </a:extLst>
          </p:cNvPr>
          <p:cNvSpPr/>
          <p:nvPr/>
        </p:nvSpPr>
        <p:spPr>
          <a:xfrm>
            <a:off x="4343400" y="3086978"/>
            <a:ext cx="457200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Persegi: Sudut Lengkung 26">
            <a:extLst>
              <a:ext uri="{FF2B5EF4-FFF2-40B4-BE49-F238E27FC236}">
                <a16:creationId xmlns:a16="http://schemas.microsoft.com/office/drawing/2014/main" id="{00553987-24D9-41BA-941A-AF4903B09D53}"/>
              </a:ext>
            </a:extLst>
          </p:cNvPr>
          <p:cNvSpPr/>
          <p:nvPr/>
        </p:nvSpPr>
        <p:spPr>
          <a:xfrm>
            <a:off x="2429691" y="3148533"/>
            <a:ext cx="924345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Kotak Teks 46">
            <a:extLst>
              <a:ext uri="{FF2B5EF4-FFF2-40B4-BE49-F238E27FC236}">
                <a16:creationId xmlns:a16="http://schemas.microsoft.com/office/drawing/2014/main" id="{C09F728A-D483-483C-A636-53CCA5093379}"/>
              </a:ext>
            </a:extLst>
          </p:cNvPr>
          <p:cNvSpPr txBox="1"/>
          <p:nvPr/>
        </p:nvSpPr>
        <p:spPr>
          <a:xfrm>
            <a:off x="4865518" y="2855625"/>
            <a:ext cx="255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Kirim</a:t>
            </a:r>
            <a:r>
              <a:rPr lang="en-GB" sz="1000" dirty="0"/>
              <a:t> </a:t>
            </a:r>
            <a:r>
              <a:rPr lang="en-GB" sz="1000" dirty="0" err="1"/>
              <a:t>ke</a:t>
            </a:r>
            <a:r>
              <a:rPr lang="en-GB" sz="1000" dirty="0"/>
              <a:t> meter table/limiter </a:t>
            </a:r>
            <a:r>
              <a:rPr lang="en-GB" sz="1000" dirty="0" err="1"/>
              <a:t>sebelum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di forward </a:t>
            </a:r>
            <a:r>
              <a:rPr lang="en-GB" sz="1000" dirty="0" err="1"/>
              <a:t>paket</a:t>
            </a:r>
            <a:r>
              <a:rPr lang="en-GB" sz="1000" dirty="0"/>
              <a:t> </a:t>
            </a:r>
            <a:r>
              <a:rPr lang="en-GB" sz="1000" dirty="0" err="1"/>
              <a:t>ke</a:t>
            </a:r>
            <a:r>
              <a:rPr lang="en-GB" sz="1000" dirty="0"/>
              <a:t> Host 2</a:t>
            </a:r>
            <a:endParaRPr lang="id-ID" sz="1200" dirty="0"/>
          </a:p>
        </p:txBody>
      </p:sp>
      <p:sp>
        <p:nvSpPr>
          <p:cNvPr id="29" name="Persegi: Sudut Lengkung 28">
            <a:extLst>
              <a:ext uri="{FF2B5EF4-FFF2-40B4-BE49-F238E27FC236}">
                <a16:creationId xmlns:a16="http://schemas.microsoft.com/office/drawing/2014/main" id="{CE25F4C9-4FDD-4DB4-A369-46BE4A3F3047}"/>
              </a:ext>
            </a:extLst>
          </p:cNvPr>
          <p:cNvSpPr/>
          <p:nvPr/>
        </p:nvSpPr>
        <p:spPr>
          <a:xfrm>
            <a:off x="5789966" y="3258026"/>
            <a:ext cx="1352769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Persegi: Sudut Lengkung 29">
            <a:extLst>
              <a:ext uri="{FF2B5EF4-FFF2-40B4-BE49-F238E27FC236}">
                <a16:creationId xmlns:a16="http://schemas.microsoft.com/office/drawing/2014/main" id="{CF278506-AA47-4915-AFC6-234B1C0B258D}"/>
              </a:ext>
            </a:extLst>
          </p:cNvPr>
          <p:cNvSpPr/>
          <p:nvPr/>
        </p:nvSpPr>
        <p:spPr>
          <a:xfrm>
            <a:off x="3184395" y="3255735"/>
            <a:ext cx="1352769" cy="12311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681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EACE6E6-E83D-4D6C-9AB9-12E57361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Langkah</a:t>
            </a:r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GB" sz="3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pengujian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F1CE9DC-4949-450F-A6D2-3CF37A2D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1CADE4"/>
              </a:buClr>
            </a:pPr>
            <a:r>
              <a:rPr lang="en-GB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Pengujian</a:t>
            </a: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: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aplikasi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controller (simpleMeter.py), meter 100 Kbps</a:t>
            </a:r>
          </a:p>
          <a:p>
            <a:pPr marL="201168" lvl="1" indent="0">
              <a:buClr>
                <a:srgbClr val="1CADE4"/>
              </a:buClr>
              <a:buNone/>
            </a:pP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     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Ryu-manager simpleMeter.py</a:t>
            </a:r>
          </a:p>
          <a:p>
            <a:pPr lvl="1">
              <a:buClr>
                <a:srgbClr val="1CADE4"/>
              </a:buClr>
            </a:pP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mininet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,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topologi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: simpleTopo.py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Sudo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python simpleTopo.py</a:t>
            </a:r>
          </a:p>
          <a:p>
            <a:pPr lvl="1">
              <a:buClr>
                <a:srgbClr val="1CADE4"/>
              </a:buClr>
            </a:pP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H2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menjalankan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iperf</a:t>
            </a:r>
            <a:r>
              <a:rPr lang="en-GB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server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Iperf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–s –</a:t>
            </a: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i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1 -u</a:t>
            </a: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H1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menjalankan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iperf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client, throughput 1000 Kbps (1 Mbps)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1000" dirty="0" err="1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Iperf</a:t>
            </a:r>
            <a:r>
              <a:rPr lang="en-GB" sz="10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FFFF00"/>
                </a:highlight>
                <a:latin typeface="Monospace"/>
              </a:rPr>
              <a:t> –c 10.0.0.2 –u –b 1000k –t 10</a:t>
            </a:r>
          </a:p>
          <a:p>
            <a:pPr marL="384048" lvl="2" indent="0">
              <a:buClr>
                <a:srgbClr val="1CADE4"/>
              </a:buClr>
              <a:buNone/>
            </a:pP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Ctrl+C</a:t>
            </a:r>
            <a:r>
              <a:rPr lang="en-GB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untuk</a:t>
            </a:r>
            <a:r>
              <a:rPr lang="en-GB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mengakhiri</a:t>
            </a:r>
            <a:r>
              <a:rPr lang="en-GB" sz="9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program </a:t>
            </a:r>
            <a:r>
              <a:rPr lang="en-GB" sz="9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tcpdump</a:t>
            </a: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latin typeface="Monospace"/>
            </a:endParaRPr>
          </a:p>
          <a:p>
            <a:pPr lvl="1">
              <a:buClr>
                <a:srgbClr val="1CADE4"/>
              </a:buClr>
            </a:pP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Amati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perbedaan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throughput yang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dapat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dihasilkan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oleh switch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tanpa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(simpleswitch.py) dan </a:t>
            </a:r>
            <a:r>
              <a:rPr lang="en-GB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dengan</a:t>
            </a:r>
            <a:r>
              <a:rPr lang="en-GB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metering (simplemeter.py)</a:t>
            </a:r>
          </a:p>
          <a:p>
            <a:pPr lvl="2">
              <a:buClr>
                <a:srgbClr val="1CADE4"/>
              </a:buClr>
            </a:pPr>
            <a:r>
              <a:rPr lang="en-GB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Apakah</a:t>
            </a:r>
            <a:r>
              <a:rPr lang="en-GB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throughput </a:t>
            </a:r>
            <a:r>
              <a:rPr lang="en-GB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keduanya</a:t>
            </a:r>
            <a:r>
              <a:rPr lang="en-GB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sama</a:t>
            </a:r>
            <a:r>
              <a:rPr lang="en-GB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(1 Mbps) </a:t>
            </a:r>
            <a:r>
              <a:rPr lang="en-GB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atau</a:t>
            </a:r>
            <a:r>
              <a:rPr lang="en-GB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menurun</a:t>
            </a:r>
            <a:r>
              <a:rPr lang="en-GB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</a:t>
            </a:r>
            <a:r>
              <a:rPr lang="en-GB" sz="1050" dirty="0" err="1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seperti</a:t>
            </a:r>
            <a:r>
              <a:rPr lang="en-GB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Monospace"/>
              </a:rPr>
              <a:t> meter table (100 Kbps)?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F3D30901-517D-4709-AC53-3051BD23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Persegi: Sudut Lengkung 4">
            <a:extLst>
              <a:ext uri="{FF2B5EF4-FFF2-40B4-BE49-F238E27FC236}">
                <a16:creationId xmlns:a16="http://schemas.microsoft.com/office/drawing/2014/main" id="{CD3CCCED-EF9E-4DB4-8C81-AA736D5571C9}"/>
              </a:ext>
            </a:extLst>
          </p:cNvPr>
          <p:cNvSpPr/>
          <p:nvPr/>
        </p:nvSpPr>
        <p:spPr>
          <a:xfrm>
            <a:off x="5939246" y="1845735"/>
            <a:ext cx="2427514" cy="1872826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468505-ACA1-491E-B29E-8E7032EDC0B9}"/>
              </a:ext>
            </a:extLst>
          </p:cNvPr>
          <p:cNvSpPr/>
          <p:nvPr/>
        </p:nvSpPr>
        <p:spPr>
          <a:xfrm>
            <a:off x="6026929" y="3183990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23" name="Konektor Lurus 24">
            <a:extLst>
              <a:ext uri="{FF2B5EF4-FFF2-40B4-BE49-F238E27FC236}">
                <a16:creationId xmlns:a16="http://schemas.microsoft.com/office/drawing/2014/main" id="{9F65A1C3-DD0D-45F1-9E69-8F1A84732C68}"/>
              </a:ext>
            </a:extLst>
          </p:cNvPr>
          <p:cNvCxnSpPr>
            <a:cxnSpLocks/>
            <a:stCxn id="25" idx="2"/>
            <a:endCxn id="22" idx="6"/>
          </p:cNvCxnSpPr>
          <p:nvPr/>
        </p:nvCxnSpPr>
        <p:spPr>
          <a:xfrm flipH="1">
            <a:off x="6471987" y="3391031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9274599-D915-48E3-88CA-8B760CDF4561}"/>
              </a:ext>
            </a:extLst>
          </p:cNvPr>
          <p:cNvSpPr/>
          <p:nvPr/>
        </p:nvSpPr>
        <p:spPr>
          <a:xfrm>
            <a:off x="6917045" y="2512865"/>
            <a:ext cx="445058" cy="4211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000" dirty="0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27B641-AE66-4760-9B71-3F1EAB145577}"/>
              </a:ext>
            </a:extLst>
          </p:cNvPr>
          <p:cNvSpPr/>
          <p:nvPr/>
        </p:nvSpPr>
        <p:spPr>
          <a:xfrm>
            <a:off x="6917045" y="3226353"/>
            <a:ext cx="445058" cy="329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cxnSp>
        <p:nvCxnSpPr>
          <p:cNvPr id="26" name="Konektor Lurus 25">
            <a:extLst>
              <a:ext uri="{FF2B5EF4-FFF2-40B4-BE49-F238E27FC236}">
                <a16:creationId xmlns:a16="http://schemas.microsoft.com/office/drawing/2014/main" id="{977FB868-DB91-466B-AEA8-E5F7F9115406}"/>
              </a:ext>
            </a:extLst>
          </p:cNvPr>
          <p:cNvCxnSpPr>
            <a:cxnSpLocks/>
            <a:stCxn id="25" idx="0"/>
            <a:endCxn id="24" idx="4"/>
          </p:cNvCxnSpPr>
          <p:nvPr/>
        </p:nvCxnSpPr>
        <p:spPr>
          <a:xfrm flipV="1">
            <a:off x="7139574" y="2934004"/>
            <a:ext cx="0" cy="2923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ersegi: Sudut Lengkung 26">
            <a:extLst>
              <a:ext uri="{FF2B5EF4-FFF2-40B4-BE49-F238E27FC236}">
                <a16:creationId xmlns:a16="http://schemas.microsoft.com/office/drawing/2014/main" id="{2A62D2FF-95BB-454C-8F25-5F7E1BB06A3D}"/>
              </a:ext>
            </a:extLst>
          </p:cNvPr>
          <p:cNvSpPr/>
          <p:nvPr/>
        </p:nvSpPr>
        <p:spPr>
          <a:xfrm>
            <a:off x="6777573" y="1959048"/>
            <a:ext cx="705864" cy="36188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Metering App.</a:t>
            </a:r>
            <a:endParaRPr lang="id-ID" sz="1000" dirty="0">
              <a:solidFill>
                <a:schemeClr val="tx1"/>
              </a:solidFill>
            </a:endParaRPr>
          </a:p>
        </p:txBody>
      </p:sp>
      <p:cxnSp>
        <p:nvCxnSpPr>
          <p:cNvPr id="28" name="Konektor Panah Lurus 27">
            <a:extLst>
              <a:ext uri="{FF2B5EF4-FFF2-40B4-BE49-F238E27FC236}">
                <a16:creationId xmlns:a16="http://schemas.microsoft.com/office/drawing/2014/main" id="{11862091-5EB1-4B97-B587-A780E11B32B9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7130505" y="2320936"/>
            <a:ext cx="0" cy="31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880247-34A8-4CDB-809A-8DE4518D1FFB}"/>
              </a:ext>
            </a:extLst>
          </p:cNvPr>
          <p:cNvSpPr/>
          <p:nvPr/>
        </p:nvSpPr>
        <p:spPr>
          <a:xfrm>
            <a:off x="7807161" y="3183990"/>
            <a:ext cx="445058" cy="41408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cxnSp>
        <p:nvCxnSpPr>
          <p:cNvPr id="31" name="Konektor Lurus 24">
            <a:extLst>
              <a:ext uri="{FF2B5EF4-FFF2-40B4-BE49-F238E27FC236}">
                <a16:creationId xmlns:a16="http://schemas.microsoft.com/office/drawing/2014/main" id="{8B5CB842-7953-4AEF-95FA-1304E63B47A6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>
            <a:off x="7362103" y="3391031"/>
            <a:ext cx="44505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9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9EB596A-1E4B-4550-AF4C-0D2B94E1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Latihan: </a:t>
            </a: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Variasi </a:t>
            </a:r>
            <a:r>
              <a:rPr lang="en-GB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jenis</a:t>
            </a: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meter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6E17D3D6-05E5-4B10-A62E-7D840F21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43289" cy="402336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 err="1"/>
              <a:t>Ubah</a:t>
            </a:r>
            <a:r>
              <a:rPr lang="en-GB" sz="1400" dirty="0"/>
              <a:t> </a:t>
            </a:r>
            <a:r>
              <a:rPr lang="en-GB" sz="1400" dirty="0" err="1"/>
              <a:t>kode</a:t>
            </a:r>
            <a:r>
              <a:rPr lang="en-GB" sz="1400" dirty="0"/>
              <a:t> </a:t>
            </a:r>
            <a:r>
              <a:rPr lang="en-GB" sz="1400" dirty="0" err="1"/>
              <a:t>untuk</a:t>
            </a:r>
            <a:r>
              <a:rPr lang="en-GB" sz="1400" dirty="0"/>
              <a:t> </a:t>
            </a:r>
            <a:r>
              <a:rPr lang="en-GB" sz="1400" dirty="0" err="1"/>
              <a:t>mengimplementasikan</a:t>
            </a:r>
            <a:r>
              <a:rPr lang="en-GB" sz="1400" dirty="0"/>
              <a:t> </a:t>
            </a:r>
            <a:r>
              <a:rPr lang="en-GB" sz="1400" dirty="0" err="1"/>
              <a:t>jenis</a:t>
            </a:r>
            <a:r>
              <a:rPr lang="en-GB" sz="1400" dirty="0"/>
              <a:t> metering </a:t>
            </a:r>
            <a:r>
              <a:rPr lang="en-GB" sz="1400" dirty="0" err="1"/>
              <a:t>berdasarkan</a:t>
            </a:r>
            <a:r>
              <a:rPr lang="en-GB" sz="1400" dirty="0"/>
              <a:t> </a:t>
            </a:r>
            <a:r>
              <a:rPr lang="en-GB" sz="1400" dirty="0" err="1"/>
              <a:t>Jumlah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 (OFPMF_PKTPS)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/>
              <a:t>Ubah</a:t>
            </a:r>
            <a:r>
              <a:rPr lang="en-GB" sz="1400" dirty="0"/>
              <a:t> mode </a:t>
            </a:r>
            <a:r>
              <a:rPr lang="en-GB" sz="1400" dirty="0" err="1"/>
              <a:t>dari</a:t>
            </a:r>
            <a:r>
              <a:rPr lang="en-GB" sz="1400" dirty="0"/>
              <a:t> drop limiter menjadi mode </a:t>
            </a:r>
            <a:r>
              <a:rPr lang="en-GB" sz="1400" dirty="0" err="1"/>
              <a:t>DscpRemark</a:t>
            </a:r>
            <a:r>
              <a:rPr lang="en-GB" sz="1400" dirty="0"/>
              <a:t> (</a:t>
            </a:r>
            <a:r>
              <a:rPr lang="en-GB" sz="1400" dirty="0" err="1"/>
              <a:t>OFPMeterBandDscpRemark</a:t>
            </a:r>
            <a:r>
              <a:rPr lang="en-GB" sz="1400" dirty="0"/>
              <a:t>)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39FCE8FE-F10E-4714-8A60-5339CD21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Persegi: Sudut Lengkung 4">
            <a:extLst>
              <a:ext uri="{FF2B5EF4-FFF2-40B4-BE49-F238E27FC236}">
                <a16:creationId xmlns:a16="http://schemas.microsoft.com/office/drawing/2014/main" id="{F0A14ED9-B738-4CC4-AD1C-A525BF35B5AE}"/>
              </a:ext>
            </a:extLst>
          </p:cNvPr>
          <p:cNvSpPr/>
          <p:nvPr/>
        </p:nvSpPr>
        <p:spPr>
          <a:xfrm>
            <a:off x="5061042" y="1845734"/>
            <a:ext cx="3579223" cy="1898951"/>
          </a:xfrm>
          <a:prstGeom prst="roundRect">
            <a:avLst>
              <a:gd name="adj" fmla="val 47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51C99F-3F29-4F75-8E14-4EB9A788B0DA}"/>
              </a:ext>
            </a:extLst>
          </p:cNvPr>
          <p:cNvSpPr/>
          <p:nvPr/>
        </p:nvSpPr>
        <p:spPr>
          <a:xfrm>
            <a:off x="6039219" y="240134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S1</a:t>
            </a:r>
            <a:endParaRPr lang="id-ID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AF17AF-AAD6-42F3-ACCC-59D1C4C2CF23}"/>
              </a:ext>
            </a:extLst>
          </p:cNvPr>
          <p:cNvSpPr/>
          <p:nvPr/>
        </p:nvSpPr>
        <p:spPr>
          <a:xfrm>
            <a:off x="5359220" y="2374262"/>
            <a:ext cx="433860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h1</a:t>
            </a:r>
            <a:endParaRPr lang="id-ID" sz="1200" dirty="0"/>
          </a:p>
        </p:txBody>
      </p:sp>
      <p:cxnSp>
        <p:nvCxnSpPr>
          <p:cNvPr id="8" name="Konektor Lurus 43">
            <a:extLst>
              <a:ext uri="{FF2B5EF4-FFF2-40B4-BE49-F238E27FC236}">
                <a16:creationId xmlns:a16="http://schemas.microsoft.com/office/drawing/2014/main" id="{BC280EFB-1462-47B2-8DDB-D90D999B0A4F}"/>
              </a:ext>
            </a:extLst>
          </p:cNvPr>
          <p:cNvCxnSpPr>
            <a:cxnSpLocks/>
            <a:stCxn id="6" idx="2"/>
            <a:endCxn id="7" idx="6"/>
          </p:cNvCxnSpPr>
          <p:nvPr/>
        </p:nvCxnSpPr>
        <p:spPr>
          <a:xfrm flipH="1" flipV="1">
            <a:off x="5793080" y="2504327"/>
            <a:ext cx="24613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F8EEE06-6403-471B-868E-EE3E8A5240E7}"/>
              </a:ext>
            </a:extLst>
          </p:cNvPr>
          <p:cNvSpPr/>
          <p:nvPr/>
        </p:nvSpPr>
        <p:spPr>
          <a:xfrm>
            <a:off x="7907383" y="237426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h2</a:t>
            </a:r>
            <a:endParaRPr lang="id-ID" sz="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B6F703-53CA-436A-B079-D13301DF3D76}"/>
              </a:ext>
            </a:extLst>
          </p:cNvPr>
          <p:cNvSpPr/>
          <p:nvPr/>
        </p:nvSpPr>
        <p:spPr>
          <a:xfrm>
            <a:off x="6628125" y="2054768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S2</a:t>
            </a:r>
            <a:endParaRPr lang="id-ID" sz="1200" dirty="0"/>
          </a:p>
        </p:txBody>
      </p:sp>
      <p:cxnSp>
        <p:nvCxnSpPr>
          <p:cNvPr id="11" name="Konektor Lurus 10">
            <a:extLst>
              <a:ext uri="{FF2B5EF4-FFF2-40B4-BE49-F238E27FC236}">
                <a16:creationId xmlns:a16="http://schemas.microsoft.com/office/drawing/2014/main" id="{2E12450F-2805-4DA2-A6ED-6F3F3CEA7741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6419100" y="2157752"/>
            <a:ext cx="209025" cy="27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4DF0067-0467-4968-997B-A378E4E8AEF9}"/>
              </a:ext>
            </a:extLst>
          </p:cNvPr>
          <p:cNvSpPr/>
          <p:nvPr/>
        </p:nvSpPr>
        <p:spPr>
          <a:xfrm>
            <a:off x="6628125" y="2743055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S3</a:t>
            </a:r>
            <a:endParaRPr lang="id-ID" sz="1200" dirty="0"/>
          </a:p>
        </p:txBody>
      </p:sp>
      <p:cxnSp>
        <p:nvCxnSpPr>
          <p:cNvPr id="13" name="Konektor Lurus 12">
            <a:extLst>
              <a:ext uri="{FF2B5EF4-FFF2-40B4-BE49-F238E27FC236}">
                <a16:creationId xmlns:a16="http://schemas.microsoft.com/office/drawing/2014/main" id="{777BF220-79AA-4C68-A624-BE30A8D41147}"/>
              </a:ext>
            </a:extLst>
          </p:cNvPr>
          <p:cNvCxnSpPr>
            <a:cxnSpLocks/>
            <a:stCxn id="6" idx="5"/>
            <a:endCxn id="12" idx="2"/>
          </p:cNvCxnSpPr>
          <p:nvPr/>
        </p:nvCxnSpPr>
        <p:spPr>
          <a:xfrm>
            <a:off x="6419100" y="2577150"/>
            <a:ext cx="209025" cy="268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AFCB2F2-6B7F-4329-82D3-E65CCD41D566}"/>
              </a:ext>
            </a:extLst>
          </p:cNvPr>
          <p:cNvSpPr/>
          <p:nvPr/>
        </p:nvSpPr>
        <p:spPr>
          <a:xfrm>
            <a:off x="7230535" y="2401344"/>
            <a:ext cx="445058" cy="2059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S4</a:t>
            </a:r>
            <a:endParaRPr lang="id-ID" sz="1200" dirty="0"/>
          </a:p>
        </p:txBody>
      </p:sp>
      <p:cxnSp>
        <p:nvCxnSpPr>
          <p:cNvPr id="15" name="Konektor Lurus 14">
            <a:extLst>
              <a:ext uri="{FF2B5EF4-FFF2-40B4-BE49-F238E27FC236}">
                <a16:creationId xmlns:a16="http://schemas.microsoft.com/office/drawing/2014/main" id="{425B7110-5181-4248-9FC6-51A75EE7184B}"/>
              </a:ext>
            </a:extLst>
          </p:cNvPr>
          <p:cNvCxnSpPr>
            <a:cxnSpLocks/>
            <a:stCxn id="14" idx="1"/>
            <a:endCxn id="10" idx="6"/>
          </p:cNvCxnSpPr>
          <p:nvPr/>
        </p:nvCxnSpPr>
        <p:spPr>
          <a:xfrm flipH="1" flipV="1">
            <a:off x="7073183" y="2157752"/>
            <a:ext cx="222529" cy="273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onektor Lurus 15">
            <a:extLst>
              <a:ext uri="{FF2B5EF4-FFF2-40B4-BE49-F238E27FC236}">
                <a16:creationId xmlns:a16="http://schemas.microsoft.com/office/drawing/2014/main" id="{A2572CA4-B32C-43AC-BA0B-2A32A79D82C4}"/>
              </a:ext>
            </a:extLst>
          </p:cNvPr>
          <p:cNvCxnSpPr>
            <a:cxnSpLocks/>
            <a:stCxn id="14" idx="3"/>
            <a:endCxn id="12" idx="6"/>
          </p:cNvCxnSpPr>
          <p:nvPr/>
        </p:nvCxnSpPr>
        <p:spPr>
          <a:xfrm flipH="1">
            <a:off x="7073183" y="2577149"/>
            <a:ext cx="222529" cy="268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Konektor Lurus 43">
            <a:extLst>
              <a:ext uri="{FF2B5EF4-FFF2-40B4-BE49-F238E27FC236}">
                <a16:creationId xmlns:a16="http://schemas.microsoft.com/office/drawing/2014/main" id="{2EF42F5B-CF4E-46AF-A50E-52C8D7000434}"/>
              </a:ext>
            </a:extLst>
          </p:cNvPr>
          <p:cNvCxnSpPr>
            <a:cxnSpLocks/>
            <a:stCxn id="9" idx="2"/>
            <a:endCxn id="14" idx="6"/>
          </p:cNvCxnSpPr>
          <p:nvPr/>
        </p:nvCxnSpPr>
        <p:spPr>
          <a:xfrm flipH="1">
            <a:off x="7675593" y="2504328"/>
            <a:ext cx="231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otak Teks 46">
            <a:extLst>
              <a:ext uri="{FF2B5EF4-FFF2-40B4-BE49-F238E27FC236}">
                <a16:creationId xmlns:a16="http://schemas.microsoft.com/office/drawing/2014/main" id="{3C45DF41-A5C9-435D-A895-0B4A593EDDBD}"/>
              </a:ext>
            </a:extLst>
          </p:cNvPr>
          <p:cNvSpPr txBox="1"/>
          <p:nvPr/>
        </p:nvSpPr>
        <p:spPr>
          <a:xfrm>
            <a:off x="6039219" y="3353730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20" name="Kotak Teks 46">
            <a:extLst>
              <a:ext uri="{FF2B5EF4-FFF2-40B4-BE49-F238E27FC236}">
                <a16:creationId xmlns:a16="http://schemas.microsoft.com/office/drawing/2014/main" id="{011507BB-FAC5-49DF-90EC-5F14AFA3804E}"/>
              </a:ext>
            </a:extLst>
          </p:cNvPr>
          <p:cNvSpPr txBox="1"/>
          <p:nvPr/>
        </p:nvSpPr>
        <p:spPr>
          <a:xfrm>
            <a:off x="7827236" y="2614265"/>
            <a:ext cx="735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tcpdump</a:t>
            </a:r>
            <a:endParaRPr lang="id-ID" sz="1200" dirty="0"/>
          </a:p>
        </p:txBody>
      </p:sp>
      <p:sp>
        <p:nvSpPr>
          <p:cNvPr id="21" name="Kotak Teks 46">
            <a:extLst>
              <a:ext uri="{FF2B5EF4-FFF2-40B4-BE49-F238E27FC236}">
                <a16:creationId xmlns:a16="http://schemas.microsoft.com/office/drawing/2014/main" id="{B64A3A41-C952-4C2E-9479-B423E9844E8A}"/>
              </a:ext>
            </a:extLst>
          </p:cNvPr>
          <p:cNvSpPr txBox="1"/>
          <p:nvPr/>
        </p:nvSpPr>
        <p:spPr>
          <a:xfrm>
            <a:off x="5313552" y="2641345"/>
            <a:ext cx="547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/>
              <a:t>pktgen</a:t>
            </a:r>
            <a:endParaRPr lang="id-ID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79CC44E-4774-471C-A73E-DD7B563B416C}"/>
              </a:ext>
            </a:extLst>
          </p:cNvPr>
          <p:cNvSpPr/>
          <p:nvPr/>
        </p:nvSpPr>
        <p:spPr>
          <a:xfrm>
            <a:off x="6039219" y="3101533"/>
            <a:ext cx="445058" cy="26012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h3</a:t>
            </a:r>
            <a:endParaRPr lang="id-ID" sz="800" dirty="0"/>
          </a:p>
        </p:txBody>
      </p:sp>
      <p:cxnSp>
        <p:nvCxnSpPr>
          <p:cNvPr id="24" name="Konektor Lurus 43">
            <a:extLst>
              <a:ext uri="{FF2B5EF4-FFF2-40B4-BE49-F238E27FC236}">
                <a16:creationId xmlns:a16="http://schemas.microsoft.com/office/drawing/2014/main" id="{199C75F5-2BFC-4BD0-977D-E8F4F22703BA}"/>
              </a:ext>
            </a:extLst>
          </p:cNvPr>
          <p:cNvCxnSpPr>
            <a:cxnSpLocks/>
            <a:stCxn id="6" idx="4"/>
            <a:endCxn id="23" idx="0"/>
          </p:cNvCxnSpPr>
          <p:nvPr/>
        </p:nvCxnSpPr>
        <p:spPr>
          <a:xfrm>
            <a:off x="6261748" y="2607313"/>
            <a:ext cx="0" cy="49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Kotak Teks 46">
            <a:extLst>
              <a:ext uri="{FF2B5EF4-FFF2-40B4-BE49-F238E27FC236}">
                <a16:creationId xmlns:a16="http://schemas.microsoft.com/office/drawing/2014/main" id="{04761B69-E523-4B29-9A1A-809ECE0B83C8}"/>
              </a:ext>
            </a:extLst>
          </p:cNvPr>
          <p:cNvSpPr txBox="1"/>
          <p:nvPr/>
        </p:nvSpPr>
        <p:spPr>
          <a:xfrm>
            <a:off x="6567333" y="1798541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Main path</a:t>
            </a:r>
            <a:endParaRPr lang="id-ID" sz="1200" dirty="0"/>
          </a:p>
        </p:txBody>
      </p:sp>
      <p:sp>
        <p:nvSpPr>
          <p:cNvPr id="28" name="Kotak Teks 46">
            <a:extLst>
              <a:ext uri="{FF2B5EF4-FFF2-40B4-BE49-F238E27FC236}">
                <a16:creationId xmlns:a16="http://schemas.microsoft.com/office/drawing/2014/main" id="{5111F62E-50D7-4B52-8352-B7F2EA2C1F66}"/>
              </a:ext>
            </a:extLst>
          </p:cNvPr>
          <p:cNvSpPr txBox="1"/>
          <p:nvPr/>
        </p:nvSpPr>
        <p:spPr>
          <a:xfrm>
            <a:off x="7085043" y="2801795"/>
            <a:ext cx="830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Backup path</a:t>
            </a:r>
            <a:endParaRPr lang="id-ID" sz="1200" dirty="0"/>
          </a:p>
        </p:txBody>
      </p:sp>
      <p:sp>
        <p:nvSpPr>
          <p:cNvPr id="29" name="Bentuk Bebas: Bentuk 28">
            <a:extLst>
              <a:ext uri="{FF2B5EF4-FFF2-40B4-BE49-F238E27FC236}">
                <a16:creationId xmlns:a16="http://schemas.microsoft.com/office/drawing/2014/main" id="{9659E667-84B2-4B58-9667-4059F8B30AB7}"/>
              </a:ext>
            </a:extLst>
          </p:cNvPr>
          <p:cNvSpPr/>
          <p:nvPr/>
        </p:nvSpPr>
        <p:spPr>
          <a:xfrm>
            <a:off x="6307062" y="1962001"/>
            <a:ext cx="1079862" cy="348444"/>
          </a:xfrm>
          <a:custGeom>
            <a:avLst/>
            <a:gdLst>
              <a:gd name="connsiteX0" fmla="*/ 0 w 1079862"/>
              <a:gd name="connsiteY0" fmla="*/ 348444 h 348444"/>
              <a:gd name="connsiteX1" fmla="*/ 487680 w 1079862"/>
              <a:gd name="connsiteY1" fmla="*/ 101 h 348444"/>
              <a:gd name="connsiteX2" fmla="*/ 1079862 w 1079862"/>
              <a:gd name="connsiteY2" fmla="*/ 313609 h 34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862" h="348444">
                <a:moveTo>
                  <a:pt x="0" y="348444"/>
                </a:moveTo>
                <a:cubicBezTo>
                  <a:pt x="153851" y="177175"/>
                  <a:pt x="307703" y="5907"/>
                  <a:pt x="487680" y="101"/>
                </a:cubicBezTo>
                <a:cubicBezTo>
                  <a:pt x="667657" y="-5705"/>
                  <a:pt x="971005" y="239586"/>
                  <a:pt x="1079862" y="313609"/>
                </a:cubicBezTo>
              </a:path>
            </a:pathLst>
          </a:custGeom>
          <a:noFill/>
          <a:ln w="12700">
            <a:solidFill>
              <a:srgbClr val="00B0F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0" name="Bentuk Bebas: Bentuk 29">
            <a:extLst>
              <a:ext uri="{FF2B5EF4-FFF2-40B4-BE49-F238E27FC236}">
                <a16:creationId xmlns:a16="http://schemas.microsoft.com/office/drawing/2014/main" id="{7CBB45DE-79AC-4A12-90F7-896AAF574EE4}"/>
              </a:ext>
            </a:extLst>
          </p:cNvPr>
          <p:cNvSpPr/>
          <p:nvPr/>
        </p:nvSpPr>
        <p:spPr>
          <a:xfrm>
            <a:off x="6341896" y="2658787"/>
            <a:ext cx="1071154" cy="374503"/>
          </a:xfrm>
          <a:custGeom>
            <a:avLst/>
            <a:gdLst>
              <a:gd name="connsiteX0" fmla="*/ 0 w 1071154"/>
              <a:gd name="connsiteY0" fmla="*/ 17418 h 374503"/>
              <a:gd name="connsiteX1" fmla="*/ 548640 w 1071154"/>
              <a:gd name="connsiteY1" fmla="*/ 374469 h 374503"/>
              <a:gd name="connsiteX2" fmla="*/ 1071154 w 1071154"/>
              <a:gd name="connsiteY2" fmla="*/ 0 h 374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154" h="374503">
                <a:moveTo>
                  <a:pt x="0" y="17418"/>
                </a:moveTo>
                <a:cubicBezTo>
                  <a:pt x="185057" y="197395"/>
                  <a:pt x="370114" y="377372"/>
                  <a:pt x="548640" y="374469"/>
                </a:cubicBezTo>
                <a:cubicBezTo>
                  <a:pt x="727166" y="371566"/>
                  <a:pt x="955040" y="26126"/>
                  <a:pt x="1071154" y="0"/>
                </a:cubicBezTo>
              </a:path>
            </a:pathLst>
          </a:custGeom>
          <a:noFill/>
          <a:ln w="127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108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F3EEC9-ED25-4765-98F1-79AB35AE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Daftar </a:t>
            </a:r>
            <a:r>
              <a:rPr lang="en-GB" dirty="0" err="1"/>
              <a:t>pustaka</a:t>
            </a:r>
            <a:endParaRPr lang="id-ID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70D9D7-AFBA-41CD-BB1B-7778B244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https://ryu.readthedocs.io/en/latest/ofproto_v1_3_ref.html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http://csie.nqu.edu.tw/smallko/sdn/ryu_meter.htm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5EB8856-5831-4A8D-9919-B0315B6F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91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3856</TotalTime>
  <Words>430</Words>
  <Application>Microsoft Office PowerPoint</Application>
  <PresentationFormat>Tampilan Layar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Monospace</vt:lpstr>
      <vt:lpstr>Times New Roman</vt:lpstr>
      <vt:lpstr>Retrospektif</vt:lpstr>
      <vt:lpstr> Workshop OpenFlow 4. Rate limiter (traffic metering)</vt:lpstr>
      <vt:lpstr>Daftar Materi</vt:lpstr>
      <vt:lpstr>Rate limiter (meter table)</vt:lpstr>
      <vt:lpstr>Studi kasus – Speed limiter dengan meter table</vt:lpstr>
      <vt:lpstr>Source code</vt:lpstr>
      <vt:lpstr>Langkah pengujian</vt:lpstr>
      <vt:lpstr>Latihan: Variasi jenis meter</vt:lpstr>
      <vt:lpstr>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OpenFlow</dc:title>
  <dc:creator>tn246</dc:creator>
  <cp:lastModifiedBy>tn246 </cp:lastModifiedBy>
  <cp:revision>193</cp:revision>
  <dcterms:created xsi:type="dcterms:W3CDTF">2018-10-24T08:34:04Z</dcterms:created>
  <dcterms:modified xsi:type="dcterms:W3CDTF">2018-12-14T07:19:05Z</dcterms:modified>
</cp:coreProperties>
</file>