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62" r:id="rId5"/>
    <p:sldId id="257" r:id="rId6"/>
    <p:sldId id="268" r:id="rId7"/>
    <p:sldId id="270" r:id="rId8"/>
    <p:sldId id="265" r:id="rId9"/>
    <p:sldId id="260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94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9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9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3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7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Austin Cory Bart</a:t>
            </a:r>
          </a:p>
          <a:p>
            <a:r>
              <a:rPr lang="en-US" dirty="0"/>
              <a:t>Virginia Tech</a:t>
            </a:r>
          </a:p>
          <a:p>
            <a:r>
              <a:rPr lang="en-US" dirty="0"/>
              <a:t>October 13, 2016</a:t>
            </a:r>
          </a:p>
        </p:txBody>
      </p:sp>
    </p:spTree>
    <p:extLst>
      <p:ext uri="{BB962C8B-B14F-4D97-AF65-F5344CB8AC3E}">
        <p14:creationId xmlns:p14="http://schemas.microsoft.com/office/powerpoint/2010/main" val="193174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../_images/sphx_glr_plot_cluster_comparison_00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3438" y="1846263"/>
            <a:ext cx="80454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67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Features?</a:t>
            </a:r>
          </a:p>
          <a:p>
            <a:r>
              <a:rPr lang="en-US" dirty="0"/>
              <a:t>N?</a:t>
            </a:r>
          </a:p>
          <a:p>
            <a:r>
              <a:rPr lang="en-US" dirty="0"/>
              <a:t>Time-oriented?</a:t>
            </a:r>
          </a:p>
        </p:txBody>
      </p:sp>
    </p:spTree>
    <p:extLst>
      <p:ext uri="{BB962C8B-B14F-4D97-AF65-F5344CB8AC3E}">
        <p14:creationId xmlns:p14="http://schemas.microsoft.com/office/powerpoint/2010/main" val="288863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Groupings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  <a:p>
            <a:r>
              <a:rPr lang="en-US" dirty="0"/>
              <a:t>Students</a:t>
            </a:r>
          </a:p>
          <a:p>
            <a:r>
              <a:rPr lang="en-US" dirty="0"/>
              <a:t>Student Actions</a:t>
            </a:r>
          </a:p>
        </p:txBody>
      </p:sp>
    </p:spTree>
    <p:extLst>
      <p:ext uri="{BB962C8B-B14F-4D97-AF65-F5344CB8AC3E}">
        <p14:creationId xmlns:p14="http://schemas.microsoft.com/office/powerpoint/2010/main" val="7473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Clustering</a:t>
            </a:r>
          </a:p>
        </p:txBody>
      </p:sp>
      <p:pic>
        <p:nvPicPr>
          <p:cNvPr id="7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73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I group my students?</a:t>
            </a:r>
          </a:p>
          <a:p>
            <a:r>
              <a:rPr lang="en-US" dirty="0"/>
              <a:t>How should I bin my students’ grades?</a:t>
            </a:r>
          </a:p>
          <a:p>
            <a:r>
              <a:rPr lang="en-US" dirty="0"/>
              <a:t>What kinds of students do I have?</a:t>
            </a:r>
          </a:p>
          <a:p>
            <a:r>
              <a:rPr lang="en-US" dirty="0"/>
              <a:t>What kinds of behaviors do students have?</a:t>
            </a:r>
          </a:p>
          <a:p>
            <a:pPr lvl="1"/>
            <a:r>
              <a:rPr lang="en-US" sz="800" i="1" dirty="0" err="1"/>
              <a:t>Dutt</a:t>
            </a:r>
            <a:r>
              <a:rPr lang="en-US" sz="800" i="1" dirty="0"/>
              <a:t>, Ashish, et al. "Clustering algorithms applied in educational data mining." International Journal of Information and Electronics Engineering 5.2 (2015): 112.</a:t>
            </a:r>
          </a:p>
          <a:p>
            <a:r>
              <a:rPr lang="en-US" dirty="0"/>
              <a:t>Can I predict my students’ final marks?</a:t>
            </a:r>
          </a:p>
          <a:p>
            <a:pPr lvl="1"/>
            <a:r>
              <a:rPr lang="en-US" sz="1000" i="1" dirty="0"/>
              <a:t>Lopez, Manuel Ignacio, et al. "Classification via Clustering for Predicting Final Marks Based on Student Participation in Forums." International Educational Data Mining Society (2012).</a:t>
            </a:r>
          </a:p>
          <a:p>
            <a:pPr lvl="1"/>
            <a:r>
              <a:rPr lang="en-US" sz="1000" i="1" dirty="0"/>
              <a:t>Ahmed, </a:t>
            </a:r>
            <a:r>
              <a:rPr lang="en-US" sz="1000" i="1" dirty="0" err="1"/>
              <a:t>Abeer</a:t>
            </a:r>
            <a:r>
              <a:rPr lang="en-US" sz="1000" i="1" dirty="0"/>
              <a:t> </a:t>
            </a:r>
            <a:r>
              <a:rPr lang="en-US" sz="1000" i="1" dirty="0" err="1"/>
              <a:t>Badr</a:t>
            </a:r>
            <a:r>
              <a:rPr lang="en-US" sz="1000" i="1" dirty="0"/>
              <a:t> El Din, and Ibrahim Sayed </a:t>
            </a:r>
            <a:r>
              <a:rPr lang="en-US" sz="1000" i="1" dirty="0" err="1"/>
              <a:t>Elaraby</a:t>
            </a:r>
            <a:r>
              <a:rPr lang="en-US" sz="1000" i="1" dirty="0"/>
              <a:t>. "Data Mining: A prediction for Student's Performance Using Classification Method." World Journal of Computer Application and Technology 2.2 (2014): 43-47.	</a:t>
            </a:r>
          </a:p>
          <a:p>
            <a:pPr lvl="1"/>
            <a:endParaRPr lang="en-US" sz="1000" i="1" dirty="0"/>
          </a:p>
          <a:p>
            <a:pPr lvl="1"/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4904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K: “Number of”, Means: “Centroids”</a:t>
            </a:r>
          </a:p>
          <a:p>
            <a:r>
              <a:rPr lang="en-US" dirty="0"/>
              <a:t>Minimize intra-distance, maximize inter-distance</a:t>
            </a:r>
          </a:p>
          <a:p>
            <a:r>
              <a:rPr lang="en-US" dirty="0"/>
              <a:t>Typically, optimizes using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373116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pick my “K”?</a:t>
            </a:r>
          </a:p>
          <a:p>
            <a:pPr lvl="1"/>
            <a:r>
              <a:rPr lang="en-US" dirty="0"/>
              <a:t>Mostly, guess</a:t>
            </a:r>
          </a:p>
          <a:p>
            <a:pPr lvl="1"/>
            <a:r>
              <a:rPr lang="en-US" dirty="0"/>
              <a:t>BIC (Bayesian Information Criterion)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30" y="3040295"/>
            <a:ext cx="9164099" cy="31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1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know what my clusters represent?</a:t>
            </a:r>
          </a:p>
          <a:p>
            <a:pPr lvl="1"/>
            <a:r>
              <a:rPr lang="en-US" dirty="0"/>
              <a:t>You have to look at the data</a:t>
            </a:r>
          </a:p>
        </p:txBody>
      </p:sp>
    </p:spTree>
    <p:extLst>
      <p:ext uri="{BB962C8B-B14F-4D97-AF65-F5344CB8AC3E}">
        <p14:creationId xmlns:p14="http://schemas.microsoft.com/office/powerpoint/2010/main" val="154666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about categorical data?</a:t>
            </a:r>
          </a:p>
          <a:p>
            <a:pPr lvl="1"/>
            <a:r>
              <a:rPr lang="en-US" dirty="0"/>
              <a:t>Use a different algorithm, e.g., K-Modes</a:t>
            </a:r>
          </a:p>
          <a:p>
            <a:pPr lvl="2"/>
            <a:r>
              <a:rPr lang="en-US" dirty="0"/>
              <a:t>http://www.cs.ust.hk/~qyang/Teaching/537/Papers/huang98extensions.pdf</a:t>
            </a:r>
            <a:endParaRPr lang="en-US" dirty="0"/>
          </a:p>
          <a:p>
            <a:pPr lvl="1"/>
            <a:r>
              <a:rPr lang="en-US" dirty="0"/>
              <a:t>Hamming distance instead of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229631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I initialize with?</a:t>
            </a:r>
          </a:p>
          <a:p>
            <a:pPr lvl="1"/>
            <a:r>
              <a:rPr lang="en-US" dirty="0"/>
              <a:t>Typically, random is fine</a:t>
            </a:r>
          </a:p>
          <a:p>
            <a:pPr lvl="1"/>
            <a:r>
              <a:rPr lang="en-US" dirty="0"/>
              <a:t>Or initial values if you have priors</a:t>
            </a:r>
          </a:p>
        </p:txBody>
      </p:sp>
    </p:spTree>
    <p:extLst>
      <p:ext uri="{BB962C8B-B14F-4D97-AF65-F5344CB8AC3E}">
        <p14:creationId xmlns:p14="http://schemas.microsoft.com/office/powerpoint/2010/main" val="126473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VT CS Department Grades (http://ir.vt.edu/data/courseGrade.html)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89123"/>
              </p:ext>
            </p:extLst>
          </p:nvPr>
        </p:nvGraphicFramePr>
        <p:xfrm>
          <a:off x="330196" y="2485814"/>
          <a:ext cx="11296653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88">
                  <a:extLst>
                    <a:ext uri="{9D8B030D-6E8A-4147-A177-3AD203B41FA5}">
                      <a16:colId xmlns:a16="http://schemas.microsoft.com/office/drawing/2014/main" val="4174265993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1716352184"/>
                    </a:ext>
                  </a:extLst>
                </a:gridCol>
                <a:gridCol w="1177928">
                  <a:extLst>
                    <a:ext uri="{9D8B030D-6E8A-4147-A177-3AD203B41FA5}">
                      <a16:colId xmlns:a16="http://schemas.microsoft.com/office/drawing/2014/main" val="25795698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0748036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82717887"/>
                    </a:ext>
                  </a:extLst>
                </a:gridCol>
                <a:gridCol w="892026">
                  <a:extLst>
                    <a:ext uri="{9D8B030D-6E8A-4147-A177-3AD203B41FA5}">
                      <a16:colId xmlns:a16="http://schemas.microsoft.com/office/drawing/2014/main" val="1179638228"/>
                    </a:ext>
                  </a:extLst>
                </a:gridCol>
                <a:gridCol w="1060220">
                  <a:extLst>
                    <a:ext uri="{9D8B030D-6E8A-4147-A177-3AD203B41FA5}">
                      <a16:colId xmlns:a16="http://schemas.microsoft.com/office/drawing/2014/main" val="2102551948"/>
                    </a:ext>
                  </a:extLst>
                </a:gridCol>
                <a:gridCol w="894561">
                  <a:extLst>
                    <a:ext uri="{9D8B030D-6E8A-4147-A177-3AD203B41FA5}">
                      <a16:colId xmlns:a16="http://schemas.microsoft.com/office/drawing/2014/main" val="2922536607"/>
                    </a:ext>
                  </a:extLst>
                </a:gridCol>
                <a:gridCol w="881308">
                  <a:extLst>
                    <a:ext uri="{9D8B030D-6E8A-4147-A177-3AD203B41FA5}">
                      <a16:colId xmlns:a16="http://schemas.microsoft.com/office/drawing/2014/main" val="1069449392"/>
                    </a:ext>
                  </a:extLst>
                </a:gridCol>
                <a:gridCol w="815044">
                  <a:extLst>
                    <a:ext uri="{9D8B030D-6E8A-4147-A177-3AD203B41FA5}">
                      <a16:colId xmlns:a16="http://schemas.microsoft.com/office/drawing/2014/main" val="176840820"/>
                    </a:ext>
                  </a:extLst>
                </a:gridCol>
                <a:gridCol w="728901">
                  <a:extLst>
                    <a:ext uri="{9D8B030D-6E8A-4147-A177-3AD203B41FA5}">
                      <a16:colId xmlns:a16="http://schemas.microsoft.com/office/drawing/2014/main" val="140755102"/>
                    </a:ext>
                  </a:extLst>
                </a:gridCol>
                <a:gridCol w="754089">
                  <a:extLst>
                    <a:ext uri="{9D8B030D-6E8A-4147-A177-3AD203B41FA5}">
                      <a16:colId xmlns:a16="http://schemas.microsoft.com/office/drawing/2014/main" val="2777879867"/>
                    </a:ext>
                  </a:extLst>
                </a:gridCol>
              </a:tblGrid>
              <a:tr h="328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Courses Taught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Upper Levels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Average Course Size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First</a:t>
                      </a:r>
                      <a:br>
                        <a:rPr lang="en-US" sz="1600" b="1" u="none" strike="noStrike" dirty="0">
                          <a:effectLst/>
                        </a:rPr>
                      </a:br>
                      <a:r>
                        <a:rPr lang="en-US" sz="1600" b="1" u="none" strike="noStrike" dirty="0">
                          <a:effectLst/>
                        </a:rPr>
                        <a:t>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Latest 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GPA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Bs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05135132"/>
                  </a:ext>
                </a:extLst>
              </a:tr>
              <a:tr h="328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 2003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&gt; CS3114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students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that</a:t>
                      </a:r>
                      <a:r>
                        <a:rPr lang="en-US" sz="16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they taught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GPA</a:t>
                      </a:r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Percentages out of</a:t>
                      </a:r>
                      <a:r>
                        <a:rPr lang="en-US" sz="16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100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38187979"/>
                  </a:ext>
                </a:extLst>
              </a:tr>
              <a:tr h="1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Allevato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37.047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3.308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50.004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38.128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8.209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1.485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2.152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78408630"/>
                  </a:ext>
                </a:extLst>
              </a:tr>
              <a:tr h="1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Arthur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40.333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3.303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55.893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28.339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9.981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2.481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4605445"/>
                  </a:ext>
                </a:extLst>
              </a:tr>
              <a:tr h="1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23.043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3.145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45.291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35.452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13.417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1.921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3.904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2857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4416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1074</TotalTime>
  <Words>277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Clustering in Python</vt:lpstr>
      <vt:lpstr>Classification vs. Clustering</vt:lpstr>
      <vt:lpstr>Applications</vt:lpstr>
      <vt:lpstr>K-Means: Intuition</vt:lpstr>
      <vt:lpstr>KMeans Questions</vt:lpstr>
      <vt:lpstr>KMeans Questions</vt:lpstr>
      <vt:lpstr>KMeans Questions</vt:lpstr>
      <vt:lpstr>KMeans Questions?</vt:lpstr>
      <vt:lpstr>Sample Datasets</vt:lpstr>
      <vt:lpstr>PowerPoint Presentation</vt:lpstr>
      <vt:lpstr>Let’s talk about our data</vt:lpstr>
      <vt:lpstr>Potential Groupings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30</cp:revision>
  <dcterms:created xsi:type="dcterms:W3CDTF">2016-09-26T03:54:35Z</dcterms:created>
  <dcterms:modified xsi:type="dcterms:W3CDTF">2016-10-14T13:29:26Z</dcterms:modified>
</cp:coreProperties>
</file>