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0" r:id="rId1"/>
  </p:sldMasterIdLst>
  <p:notesMasterIdLst>
    <p:notesMasterId r:id="rId14"/>
  </p:notesMasterIdLst>
  <p:sldIdLst>
    <p:sldId id="260" r:id="rId2"/>
    <p:sldId id="277" r:id="rId3"/>
    <p:sldId id="269" r:id="rId4"/>
    <p:sldId id="271" r:id="rId5"/>
    <p:sldId id="281" r:id="rId6"/>
    <p:sldId id="270" r:id="rId7"/>
    <p:sldId id="272" r:id="rId8"/>
    <p:sldId id="274" r:id="rId9"/>
    <p:sldId id="273" r:id="rId10"/>
    <p:sldId id="276" r:id="rId11"/>
    <p:sldId id="283" r:id="rId12"/>
    <p:sldId id="28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CC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828" autoAdjust="0"/>
  </p:normalViewPr>
  <p:slideViewPr>
    <p:cSldViewPr snapToGrid="0">
      <p:cViewPr varScale="1">
        <p:scale>
          <a:sx n="51" d="100"/>
          <a:sy n="51" d="100"/>
        </p:scale>
        <p:origin x="3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DD2D1-ADDE-4B53-9C00-EBE59DE51539}"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65790-89F2-43EC-B1C2-1772430868EA}" type="slidenum">
              <a:rPr lang="en-US" smtClean="0"/>
              <a:t>‹#›</a:t>
            </a:fld>
            <a:endParaRPr lang="en-US"/>
          </a:p>
        </p:txBody>
      </p:sp>
    </p:spTree>
    <p:extLst>
      <p:ext uri="{BB962C8B-B14F-4D97-AF65-F5344CB8AC3E}">
        <p14:creationId xmlns:p14="http://schemas.microsoft.com/office/powerpoint/2010/main" val="714874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Correctness is one of the most fundamental properties of an algorithm.</a:t>
            </a:r>
          </a:p>
          <a:p>
            <a:r>
              <a:rPr lang="en-US" dirty="0"/>
              <a:t>Bart: Later on, we’ll talk about times when we don’t care if an algorithm is perfectly correct, but for that will be very rare.</a:t>
            </a:r>
          </a:p>
          <a:p>
            <a:r>
              <a:rPr lang="en-US" dirty="0"/>
              <a:t>Bart: For now, we pretty much always want to start with a correct algorithm.</a:t>
            </a:r>
          </a:p>
          <a:p>
            <a:r>
              <a:rPr lang="en-US" dirty="0"/>
              <a:t>Bart: But how do we know if an algorithm we have created is correct?</a:t>
            </a:r>
          </a:p>
          <a:p>
            <a:r>
              <a:rPr lang="en-US" dirty="0"/>
              <a:t>ATB: That is easy. Just be a hyper intelligent super computer that is never wrong, like me.</a:t>
            </a:r>
          </a:p>
          <a:p>
            <a:r>
              <a:rPr lang="en-US" dirty="0"/>
              <a:t>Bart: Okay, well, you’re often wrong about things, like when you called me ugly yesterday. So I don’t know that they should be listening to you right now.</a:t>
            </a:r>
          </a:p>
          <a:p>
            <a:r>
              <a:rPr lang="en-US" dirty="0"/>
              <a:t>ATB: I just call them like I see them, Dr. Bart.</a:t>
            </a:r>
          </a:p>
          <a:p>
            <a:r>
              <a:rPr lang="en-US" dirty="0"/>
              <a:t>Bart: Fine, whatever, let’s get back to determining correctness.</a:t>
            </a:r>
          </a:p>
        </p:txBody>
      </p:sp>
      <p:sp>
        <p:nvSpPr>
          <p:cNvPr id="4" name="Slide Number Placeholder 3"/>
          <p:cNvSpPr>
            <a:spLocks noGrp="1"/>
          </p:cNvSpPr>
          <p:nvPr>
            <p:ph type="sldNum" sz="quarter" idx="5"/>
          </p:nvPr>
        </p:nvSpPr>
        <p:spPr/>
        <p:txBody>
          <a:bodyPr/>
          <a:lstStyle/>
          <a:p>
            <a:fld id="{3ED65790-89F2-43EC-B1C2-1772430868EA}" type="slidenum">
              <a:rPr lang="en-US" smtClean="0"/>
              <a:t>2</a:t>
            </a:fld>
            <a:endParaRPr lang="en-US"/>
          </a:p>
        </p:txBody>
      </p:sp>
    </p:spTree>
    <p:extLst>
      <p:ext uri="{BB962C8B-B14F-4D97-AF65-F5344CB8AC3E}">
        <p14:creationId xmlns:p14="http://schemas.microsoft.com/office/powerpoint/2010/main" val="3387888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What I’ve just demonstrated here is finding counterexamples.</a:t>
            </a:r>
          </a:p>
          <a:p>
            <a:r>
              <a:rPr lang="en-US" dirty="0"/>
              <a:t>Bart: Counter examples are instances or cases of a problem where an algorithm produces the wrong output.</a:t>
            </a:r>
          </a:p>
          <a:p>
            <a:r>
              <a:rPr lang="en-US" dirty="0"/>
              <a:t>Bart: They’re one of the best ways to prove incorrectness.</a:t>
            </a:r>
          </a:p>
          <a:p>
            <a:r>
              <a:rPr lang="en-US" dirty="0"/>
              <a:t>Bart: Notice that I’m not trying to prove correctness, because that’s actually much harder.</a:t>
            </a:r>
          </a:p>
          <a:p>
            <a:r>
              <a:rPr lang="en-US" dirty="0"/>
              <a:t>Bart: I won’t often ask you to prove correctness in this course, but I will ask you to read proofs of correctness and understand them.</a:t>
            </a:r>
          </a:p>
          <a:p>
            <a:r>
              <a:rPr lang="en-US" dirty="0"/>
              <a:t>Bart: And I do expect you to find counterexamples for incorrect algorithms.</a:t>
            </a:r>
          </a:p>
          <a:p>
            <a:r>
              <a:rPr lang="en-US" dirty="0"/>
              <a:t>Bart: You should also find potential counter-examples for your own algorithms to try and disprove them.</a:t>
            </a:r>
          </a:p>
          <a:p>
            <a:r>
              <a:rPr lang="en-US" dirty="0"/>
              <a:t>ATB: Yes, you should hate your algorithms. They are all terrible.</a:t>
            </a:r>
          </a:p>
          <a:p>
            <a:r>
              <a:rPr lang="en-US" dirty="0"/>
              <a:t>Bart: No, ATB, they don’t have to hate their algorithms, and they’re not terrible. But it’s a healthy thing to try to break them.</a:t>
            </a:r>
          </a:p>
          <a:p>
            <a:r>
              <a:rPr lang="en-US" dirty="0"/>
              <a:t>Bart: In order to do so, I have three general strategies.</a:t>
            </a:r>
          </a:p>
          <a:p>
            <a:r>
              <a:rPr lang="en-US" dirty="0"/>
              <a:t>Bart: First, start by considering simple instances of the problem, where the size of the input is very small. Don’t jump straight to big inputs, because those are harder to think about.</a:t>
            </a:r>
          </a:p>
          <a:p>
            <a:r>
              <a:rPr lang="en-US" dirty="0"/>
              <a:t>Bart: Second, consider cases where you can force the algorithm to make a tie. Look at the decisions the algorithms make, and what inputs trigger those decisions. Often, inputs that cause ties let you force the algorithm down a bad path.</a:t>
            </a:r>
          </a:p>
          <a:p>
            <a:r>
              <a:rPr lang="en-US" dirty="0"/>
              <a:t>Bart: Third, consider EXTREME examples, where the values in the input are very BIG or very SMALL. This doesn’t mean bigger input sizes, but big values WITHIN the instance.</a:t>
            </a:r>
          </a:p>
          <a:p>
            <a:r>
              <a:rPr lang="en-US" dirty="0"/>
              <a:t>Bart: For example, if you were sorting three numbers, choose really small or really big numbers. They may just be three numbers, but they can be however big you want.</a:t>
            </a:r>
          </a:p>
        </p:txBody>
      </p:sp>
      <p:sp>
        <p:nvSpPr>
          <p:cNvPr id="4" name="Slide Number Placeholder 3"/>
          <p:cNvSpPr>
            <a:spLocks noGrp="1"/>
          </p:cNvSpPr>
          <p:nvPr>
            <p:ph type="sldNum" sz="quarter" idx="5"/>
          </p:nvPr>
        </p:nvSpPr>
        <p:spPr/>
        <p:txBody>
          <a:bodyPr/>
          <a:lstStyle/>
          <a:p>
            <a:fld id="{3ED65790-89F2-43EC-B1C2-1772430868EA}" type="slidenum">
              <a:rPr lang="en-US" smtClean="0"/>
              <a:t>11</a:t>
            </a:fld>
            <a:endParaRPr lang="en-US"/>
          </a:p>
        </p:txBody>
      </p:sp>
    </p:spTree>
    <p:extLst>
      <p:ext uri="{BB962C8B-B14F-4D97-AF65-F5344CB8AC3E}">
        <p14:creationId xmlns:p14="http://schemas.microsoft.com/office/powerpoint/2010/main" val="391265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In today’s activity, we’re going to ask you to identify problems’ instances and find counterexamples for algorithms that we give you.</a:t>
            </a:r>
          </a:p>
          <a:p>
            <a:r>
              <a:rPr lang="en-US" dirty="0"/>
              <a:t>Bart: Another goal will be to have you work together. This is a pretty tricky activity, you have to really think critically.</a:t>
            </a:r>
          </a:p>
          <a:p>
            <a:r>
              <a:rPr lang="en-US" dirty="0"/>
              <a:t>Bart: Make sure you listen to each other and be ready to try out lots of ideas.</a:t>
            </a:r>
          </a:p>
          <a:p>
            <a:r>
              <a:rPr lang="en-US" dirty="0"/>
              <a:t>ATB: But remember, all ideas are terrible except for your own.</a:t>
            </a:r>
          </a:p>
          <a:p>
            <a:r>
              <a:rPr lang="en-US" dirty="0"/>
              <a:t>Bart: That’s exactly wrong ATB, you have to respect other people’s ideas. You are a bad groupmate.</a:t>
            </a:r>
          </a:p>
          <a:p>
            <a:r>
              <a:rPr lang="en-US" dirty="0"/>
              <a:t>AT: See, Dr. Bart just said something that proves his ideas are terrible. I am a great group mate and he is a bad groupmate.</a:t>
            </a:r>
          </a:p>
        </p:txBody>
      </p:sp>
      <p:sp>
        <p:nvSpPr>
          <p:cNvPr id="4" name="Slide Number Placeholder 3"/>
          <p:cNvSpPr>
            <a:spLocks noGrp="1"/>
          </p:cNvSpPr>
          <p:nvPr>
            <p:ph type="sldNum" sz="quarter" idx="5"/>
          </p:nvPr>
        </p:nvSpPr>
        <p:spPr/>
        <p:txBody>
          <a:bodyPr/>
          <a:lstStyle/>
          <a:p>
            <a:fld id="{3ED65790-89F2-43EC-B1C2-1772430868EA}" type="slidenum">
              <a:rPr lang="en-US" smtClean="0"/>
              <a:t>12</a:t>
            </a:fld>
            <a:endParaRPr lang="en-US"/>
          </a:p>
        </p:txBody>
      </p:sp>
    </p:spTree>
    <p:extLst>
      <p:ext uri="{BB962C8B-B14F-4D97-AF65-F5344CB8AC3E}">
        <p14:creationId xmlns:p14="http://schemas.microsoft.com/office/powerpoint/2010/main" val="385104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Here we have an example problem, called shortest campus tour.</a:t>
            </a:r>
          </a:p>
          <a:p>
            <a:r>
              <a:rPr lang="en-US" dirty="0"/>
              <a:t>Bart: As always, we describe the problem in terms of its inputs and outputs.</a:t>
            </a:r>
          </a:p>
          <a:p>
            <a:r>
              <a:rPr lang="en-US" dirty="0"/>
              <a:t>Bart: The input is the set of points representing the buildings of a college campus.</a:t>
            </a:r>
          </a:p>
          <a:p>
            <a:r>
              <a:rPr lang="en-US" dirty="0"/>
              <a:t>Bart: The output is a sequence of points representing the shortest tour around campus.</a:t>
            </a:r>
          </a:p>
          <a:p>
            <a:r>
              <a:rPr lang="en-US" dirty="0"/>
              <a:t>Bart: The visual above shows how we’re effectively trying to draw a line between each of the points, just once.</a:t>
            </a:r>
          </a:p>
          <a:p>
            <a:r>
              <a:rPr lang="en-US" dirty="0"/>
              <a:t>Bart: This is an optimization problem, since we want that line to be as short as possible while still hitting each point.</a:t>
            </a:r>
          </a:p>
          <a:p>
            <a:r>
              <a:rPr lang="en-US" dirty="0"/>
              <a:t>Bart: Take a minute right now, pause the video, and try to think of an algorithm that would find the shortest line.</a:t>
            </a:r>
          </a:p>
          <a:p>
            <a:r>
              <a:rPr lang="en-US" dirty="0"/>
              <a:t>ATB: I don’t believe that they actually paused the video Dr. Bart. I think they just kept watching.</a:t>
            </a:r>
          </a:p>
          <a:p>
            <a:r>
              <a:rPr lang="en-US" dirty="0"/>
              <a:t>Bart: Nobody likes a tattle-tale ATB. I’m sure they paused and thought hard about how they’d solve this problem.</a:t>
            </a:r>
          </a:p>
          <a:p>
            <a:r>
              <a:rPr lang="en-US" dirty="0"/>
              <a:t>ATB: You are so trusting and innocent Dr. Bart. Like a child. A small, foolish, weak child.</a:t>
            </a:r>
          </a:p>
        </p:txBody>
      </p:sp>
      <p:sp>
        <p:nvSpPr>
          <p:cNvPr id="4" name="Slide Number Placeholder 3"/>
          <p:cNvSpPr>
            <a:spLocks noGrp="1"/>
          </p:cNvSpPr>
          <p:nvPr>
            <p:ph type="sldNum" sz="quarter" idx="5"/>
          </p:nvPr>
        </p:nvSpPr>
        <p:spPr/>
        <p:txBody>
          <a:bodyPr/>
          <a:lstStyle/>
          <a:p>
            <a:fld id="{3ED65790-89F2-43EC-B1C2-1772430868EA}" type="slidenum">
              <a:rPr lang="en-US" smtClean="0"/>
              <a:t>3</a:t>
            </a:fld>
            <a:endParaRPr lang="en-US"/>
          </a:p>
        </p:txBody>
      </p:sp>
    </p:spTree>
    <p:extLst>
      <p:ext uri="{BB962C8B-B14F-4D97-AF65-F5344CB8AC3E}">
        <p14:creationId xmlns:p14="http://schemas.microsoft.com/office/powerpoint/2010/main" val="406866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So, here’s one way that we might solve this problem. Just give the entire algorithm as “Find the shortest path between all the points.”</a:t>
            </a:r>
          </a:p>
          <a:p>
            <a:r>
              <a:rPr lang="en-US" dirty="0"/>
              <a:t>Bart: Technically, this is a perfectly valid, natural language algorithm.</a:t>
            </a:r>
          </a:p>
          <a:p>
            <a:r>
              <a:rPr lang="en-US" dirty="0"/>
              <a:t>Bart: But it’s not really very useful. Certainly, it’s so vague that a computer couldn’t use it as a solution.</a:t>
            </a:r>
          </a:p>
          <a:p>
            <a:r>
              <a:rPr lang="en-US" dirty="0"/>
              <a:t>Bart: If you tried this in an exam or at a job interview, you’re not going to get very far.</a:t>
            </a:r>
          </a:p>
          <a:p>
            <a:r>
              <a:rPr lang="en-US" dirty="0"/>
              <a:t>ATB: It seems perfectly reasonable to me.</a:t>
            </a:r>
          </a:p>
        </p:txBody>
      </p:sp>
      <p:sp>
        <p:nvSpPr>
          <p:cNvPr id="4" name="Slide Number Placeholder 3"/>
          <p:cNvSpPr>
            <a:spLocks noGrp="1"/>
          </p:cNvSpPr>
          <p:nvPr>
            <p:ph type="sldNum" sz="quarter" idx="5"/>
          </p:nvPr>
        </p:nvSpPr>
        <p:spPr/>
        <p:txBody>
          <a:bodyPr/>
          <a:lstStyle/>
          <a:p>
            <a:fld id="{C446BFC8-6610-44D4-BA0C-65D9DD8EBCA0}" type="slidenum">
              <a:rPr lang="en-US" smtClean="0"/>
              <a:t>4</a:t>
            </a:fld>
            <a:endParaRPr lang="en-US"/>
          </a:p>
        </p:txBody>
      </p:sp>
    </p:spTree>
    <p:extLst>
      <p:ext uri="{BB962C8B-B14F-4D97-AF65-F5344CB8AC3E}">
        <p14:creationId xmlns:p14="http://schemas.microsoft.com/office/powerpoint/2010/main" val="1554845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Specificity really matters when writing good algorithms and problems. You can’t just say things like “best tour”, you have to be talking concretely about the properties of the inputs and outputs, saying things like “shortest tour”.</a:t>
            </a:r>
          </a:p>
          <a:p>
            <a:r>
              <a:rPr lang="en-US" dirty="0"/>
              <a:t>Bart: We also want to leverage our common vocabulary as much as possible. Being able to say things precisely like “sets” or “sequences” or “permutations” gives a lot of really critical information that changes the nature of the problem.</a:t>
            </a:r>
          </a:p>
          <a:p>
            <a:r>
              <a:rPr lang="en-US" dirty="0"/>
              <a:t>Bart: We love being pedantic in this course.</a:t>
            </a:r>
          </a:p>
          <a:p>
            <a:r>
              <a:rPr lang="en-US" dirty="0"/>
              <a:t>ATB: Yes, you need to be technically correct. The best kind of correct.</a:t>
            </a:r>
          </a:p>
          <a:p>
            <a:r>
              <a:rPr lang="en-US" dirty="0"/>
              <a:t>Bart: Exactly. And for my last point, I want to reiterate that you can’t just say “solve the problem”, because you’re just pushing the problem over to someone else who has to solve that problem.</a:t>
            </a:r>
          </a:p>
          <a:p>
            <a:r>
              <a:rPr lang="en-US" dirty="0"/>
              <a:t>Bart: We can reuse algorithms in other algorithms; you will often want to start by sorting a set or end by finding the last element of a sequence. But generally, try to refer to only well-known algorithms or algorithms that we have recently defined.</a:t>
            </a:r>
          </a:p>
        </p:txBody>
      </p:sp>
      <p:sp>
        <p:nvSpPr>
          <p:cNvPr id="4" name="Slide Number Placeholder 3"/>
          <p:cNvSpPr>
            <a:spLocks noGrp="1"/>
          </p:cNvSpPr>
          <p:nvPr>
            <p:ph type="sldNum" sz="quarter" idx="5"/>
          </p:nvPr>
        </p:nvSpPr>
        <p:spPr/>
        <p:txBody>
          <a:bodyPr/>
          <a:lstStyle/>
          <a:p>
            <a:fld id="{3ED65790-89F2-43EC-B1C2-1772430868EA}" type="slidenum">
              <a:rPr lang="en-US" smtClean="0"/>
              <a:t>5</a:t>
            </a:fld>
            <a:endParaRPr lang="en-US"/>
          </a:p>
        </p:txBody>
      </p:sp>
    </p:spTree>
    <p:extLst>
      <p:ext uri="{BB962C8B-B14F-4D97-AF65-F5344CB8AC3E}">
        <p14:creationId xmlns:p14="http://schemas.microsoft.com/office/powerpoint/2010/main" val="2545032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Let’s try another potential algorithm.</a:t>
            </a:r>
          </a:p>
          <a:p>
            <a:r>
              <a:rPr lang="en-US" dirty="0"/>
              <a:t>Bart: This one starts at some point P zero, and then walks to its nearest neighbor P one. Then, we repeat to get to P2, and so on and so on.</a:t>
            </a:r>
          </a:p>
          <a:p>
            <a:r>
              <a:rPr lang="en-US" dirty="0"/>
              <a:t>Bart: The pseudocode shown here gives the algorithm with a bit more detail. Notice that in some places, my pseudocode looks a lot like code. </a:t>
            </a:r>
          </a:p>
          <a:p>
            <a:r>
              <a:rPr lang="en-US" dirty="0"/>
              <a:t>Bart: Everyone has their own pseudocode style, and you have to learn to read other people’s. If they use a term you don’t understand in the context, like “visit”, then you should ask them what they mean.</a:t>
            </a:r>
          </a:p>
          <a:p>
            <a:r>
              <a:rPr lang="en-US" dirty="0"/>
              <a:t>ATB: Speaking of which, what do you mean by “Visit” in this context?</a:t>
            </a:r>
          </a:p>
          <a:p>
            <a:r>
              <a:rPr lang="en-US" dirty="0"/>
              <a:t>Bart: Ah, good question. We’ll explain more about that algorithm later, but basically it just means “add that point to a set of points that are labeled visited”, so we know which ones we have been to before.</a:t>
            </a:r>
          </a:p>
          <a:p>
            <a:r>
              <a:rPr lang="en-US" dirty="0"/>
              <a:t>Bart: Now, this is a potential algorithm – take a minute and ask yourself if you think it is correct.</a:t>
            </a:r>
          </a:p>
          <a:p>
            <a:r>
              <a:rPr lang="en-US" dirty="0"/>
              <a:t>ATB: It seems very reasonable to me. This definitely hits every point. I think it is correct.</a:t>
            </a:r>
          </a:p>
        </p:txBody>
      </p:sp>
      <p:sp>
        <p:nvSpPr>
          <p:cNvPr id="4" name="Slide Number Placeholder 3"/>
          <p:cNvSpPr>
            <a:spLocks noGrp="1"/>
          </p:cNvSpPr>
          <p:nvPr>
            <p:ph type="sldNum" sz="quarter" idx="5"/>
          </p:nvPr>
        </p:nvSpPr>
        <p:spPr/>
        <p:txBody>
          <a:bodyPr/>
          <a:lstStyle/>
          <a:p>
            <a:fld id="{3ED65790-89F2-43EC-B1C2-1772430868EA}" type="slidenum">
              <a:rPr lang="en-US" smtClean="0"/>
              <a:t>6</a:t>
            </a:fld>
            <a:endParaRPr lang="en-US"/>
          </a:p>
        </p:txBody>
      </p:sp>
    </p:spTree>
    <p:extLst>
      <p:ext uri="{BB962C8B-B14F-4D97-AF65-F5344CB8AC3E}">
        <p14:creationId xmlns:p14="http://schemas.microsoft.com/office/powerpoint/2010/main" val="2628638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In fact, the algorithm is not correct!</a:t>
            </a:r>
          </a:p>
          <a:p>
            <a:r>
              <a:rPr lang="en-US" dirty="0"/>
              <a:t>Bart: Consider this instance that I have here. For the input, I put a bunch of numbers in a line. Critically, I set P zero to be the middle element. </a:t>
            </a:r>
          </a:p>
          <a:p>
            <a:r>
              <a:rPr lang="en-US" dirty="0"/>
              <a:t>Bart: Then, I put all the rest of the numbers on the left and right sides, alternating. The distance between each point is slowly increasing.</a:t>
            </a:r>
          </a:p>
          <a:p>
            <a:r>
              <a:rPr lang="en-US" dirty="0"/>
              <a:t>Bart: If you look at the Actual Output of the algorithm, you’ll see that this forces the algorithm to repeatedly jump back around the center point to find the “next closest” point.</a:t>
            </a:r>
          </a:p>
          <a:p>
            <a:r>
              <a:rPr lang="en-US" dirty="0"/>
              <a:t>Bart: But the expected output for this problem is a straight line through all of the points, with one long return trip.</a:t>
            </a:r>
          </a:p>
          <a:p>
            <a:r>
              <a:rPr lang="en-US" dirty="0"/>
              <a:t>ATB: Oh, but what if we just set P zero to be the leftmost point? You didn’t think of that, did you, smart guy?</a:t>
            </a:r>
          </a:p>
          <a:p>
            <a:r>
              <a:rPr lang="en-US" dirty="0"/>
              <a:t>Bart: First of all, I did think of that. The algorithm has you choosing P zero randomly, so there’s always a possibility that you would start from the middle.</a:t>
            </a:r>
          </a:p>
          <a:p>
            <a:r>
              <a:rPr lang="en-US" dirty="0"/>
              <a:t>Bart: But second, it doesn’t matter if you start from the leftmost point. If you added the rule that the algorithm always picks the leftmost point, then consider what would happens</a:t>
            </a:r>
          </a:p>
          <a:p>
            <a:r>
              <a:rPr lang="en-US" dirty="0"/>
              <a:t>Bart: if I rotate this by 90 degrees and move the middle point slightly to the left. I can always force you to pick a bad starting point with this potential algorithm.</a:t>
            </a:r>
          </a:p>
          <a:p>
            <a:r>
              <a:rPr lang="en-US" dirty="0"/>
              <a:t>ATB: That feels unfair. Just because I change my algorithm doesn’t mean you get to change your instance.</a:t>
            </a:r>
          </a:p>
          <a:p>
            <a:r>
              <a:rPr lang="en-US" dirty="0"/>
              <a:t>Bart: Actually, that’s exactly how it should work ATB. It may not feel fair, but I’m afraid that we have to be harsh when it comes to algorithms!</a:t>
            </a:r>
          </a:p>
        </p:txBody>
      </p:sp>
      <p:sp>
        <p:nvSpPr>
          <p:cNvPr id="4" name="Slide Number Placeholder 3"/>
          <p:cNvSpPr>
            <a:spLocks noGrp="1"/>
          </p:cNvSpPr>
          <p:nvPr>
            <p:ph type="sldNum" sz="quarter" idx="5"/>
          </p:nvPr>
        </p:nvSpPr>
        <p:spPr/>
        <p:txBody>
          <a:bodyPr/>
          <a:lstStyle/>
          <a:p>
            <a:fld id="{3ED65790-89F2-43EC-B1C2-1772430868EA}" type="slidenum">
              <a:rPr lang="en-US" smtClean="0"/>
              <a:t>7</a:t>
            </a:fld>
            <a:endParaRPr lang="en-US"/>
          </a:p>
        </p:txBody>
      </p:sp>
    </p:spTree>
    <p:extLst>
      <p:ext uri="{BB962C8B-B14F-4D97-AF65-F5344CB8AC3E}">
        <p14:creationId xmlns:p14="http://schemas.microsoft.com/office/powerpoint/2010/main" val="129633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Let’s try a different potential algorithm.</a:t>
            </a:r>
          </a:p>
          <a:p>
            <a:r>
              <a:rPr lang="en-US" dirty="0"/>
              <a:t>Bart: Here, we are going to repeatedly connect the closest pair of points whose connection will not cause a cycle or a three-way branch, until all points are in one tour.</a:t>
            </a:r>
          </a:p>
          <a:p>
            <a:r>
              <a:rPr lang="en-US" dirty="0"/>
              <a:t>Bart: When I say cycle, I mean a line of dots that are already all connected back to each other.</a:t>
            </a:r>
          </a:p>
          <a:p>
            <a:r>
              <a:rPr lang="en-US" dirty="0"/>
              <a:t>Bart: Basically, we’re just repeatedly finding dots to pair up, to iteratively build up our final solution.</a:t>
            </a:r>
          </a:p>
          <a:p>
            <a:r>
              <a:rPr lang="en-US" dirty="0"/>
              <a:t>Bart: Much more sophisticated, but is it correct?</a:t>
            </a:r>
          </a:p>
        </p:txBody>
      </p:sp>
      <p:sp>
        <p:nvSpPr>
          <p:cNvPr id="4" name="Slide Number Placeholder 3"/>
          <p:cNvSpPr>
            <a:spLocks noGrp="1"/>
          </p:cNvSpPr>
          <p:nvPr>
            <p:ph type="sldNum" sz="quarter" idx="5"/>
          </p:nvPr>
        </p:nvSpPr>
        <p:spPr/>
        <p:txBody>
          <a:bodyPr/>
          <a:lstStyle/>
          <a:p>
            <a:fld id="{3ED65790-89F2-43EC-B1C2-1772430868EA}" type="slidenum">
              <a:rPr lang="en-US" smtClean="0"/>
              <a:t>8</a:t>
            </a:fld>
            <a:endParaRPr lang="en-US"/>
          </a:p>
        </p:txBody>
      </p:sp>
    </p:spTree>
    <p:extLst>
      <p:ext uri="{BB962C8B-B14F-4D97-AF65-F5344CB8AC3E}">
        <p14:creationId xmlns:p14="http://schemas.microsoft.com/office/powerpoint/2010/main" val="1009824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The answer is no. It solves the previous instance, but since we changed the algorithm, we’re allowed to change the instance too.</a:t>
            </a:r>
          </a:p>
          <a:p>
            <a:r>
              <a:rPr lang="en-US" dirty="0"/>
              <a:t>Bart: In this case, we now have a grid of dots spaced out like the input shown above.</a:t>
            </a:r>
          </a:p>
          <a:p>
            <a:r>
              <a:rPr lang="en-US" dirty="0"/>
              <a:t>Bart: The desired output would just be a rectangle connecting all the dots.</a:t>
            </a:r>
          </a:p>
          <a:p>
            <a:r>
              <a:rPr lang="en-US" dirty="0"/>
              <a:t>Bart: Unfortunately, the algorithm repeatedly pairs up dots first vertically, and then horizontally. Eventually, it has to connect the </a:t>
            </a:r>
            <a:r>
              <a:rPr lang="en-US" dirty="0" err="1"/>
              <a:t>topleft</a:t>
            </a:r>
            <a:r>
              <a:rPr lang="en-US" dirty="0"/>
              <a:t> and </a:t>
            </a:r>
            <a:r>
              <a:rPr lang="en-US" dirty="0" err="1"/>
              <a:t>bottomright</a:t>
            </a:r>
            <a:r>
              <a:rPr lang="en-US" dirty="0"/>
              <a:t> points, which is super expensive.</a:t>
            </a:r>
          </a:p>
          <a:p>
            <a:r>
              <a:rPr lang="en-US" dirty="0"/>
              <a:t>Bart: The algorithm missed out on the opportunity to get the long-term savings because it found earlier connections that paid off better.</a:t>
            </a:r>
          </a:p>
          <a:p>
            <a:r>
              <a:rPr lang="en-US" dirty="0"/>
              <a:t>Bart: It turns out that this problem is actually quite difficult!</a:t>
            </a:r>
          </a:p>
        </p:txBody>
      </p:sp>
      <p:sp>
        <p:nvSpPr>
          <p:cNvPr id="4" name="Slide Number Placeholder 3"/>
          <p:cNvSpPr>
            <a:spLocks noGrp="1"/>
          </p:cNvSpPr>
          <p:nvPr>
            <p:ph type="sldNum" sz="quarter" idx="5"/>
          </p:nvPr>
        </p:nvSpPr>
        <p:spPr/>
        <p:txBody>
          <a:bodyPr/>
          <a:lstStyle/>
          <a:p>
            <a:fld id="{3ED65790-89F2-43EC-B1C2-1772430868EA}" type="slidenum">
              <a:rPr lang="en-US" smtClean="0"/>
              <a:t>9</a:t>
            </a:fld>
            <a:endParaRPr lang="en-US"/>
          </a:p>
        </p:txBody>
      </p:sp>
    </p:spTree>
    <p:extLst>
      <p:ext uri="{BB962C8B-B14F-4D97-AF65-F5344CB8AC3E}">
        <p14:creationId xmlns:p14="http://schemas.microsoft.com/office/powerpoint/2010/main" val="240233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In fact, a correct algorithm requires us to exhaustively search all possible orderings.</a:t>
            </a:r>
          </a:p>
          <a:p>
            <a:r>
              <a:rPr lang="en-US" dirty="0"/>
              <a:t>Bart: We try every permutation of the sequence of N points, and then just find the one that has the shortest distance.</a:t>
            </a:r>
          </a:p>
          <a:p>
            <a:r>
              <a:rPr lang="en-US" dirty="0"/>
              <a:t>ATB: Wow, that seems simple. But wouldn’t that take a while if you had a lot of points?</a:t>
            </a:r>
          </a:p>
          <a:p>
            <a:r>
              <a:rPr lang="en-US" dirty="0"/>
              <a:t>Bart: Exactly! Finding the permutations of all points is actually super inefficient even for a small number of points, as we will see in a later lesson.</a:t>
            </a:r>
          </a:p>
          <a:p>
            <a:r>
              <a:rPr lang="en-US" dirty="0"/>
              <a:t>Bart: But, since we consider every possible ordering, we are guaranteed to end up with the shortest possible tour.</a:t>
            </a:r>
          </a:p>
          <a:p>
            <a:r>
              <a:rPr lang="en-US" dirty="0"/>
              <a:t>Bart: So, at the very least, we have a correct algorithm.</a:t>
            </a:r>
          </a:p>
        </p:txBody>
      </p:sp>
      <p:sp>
        <p:nvSpPr>
          <p:cNvPr id="4" name="Slide Number Placeholder 3"/>
          <p:cNvSpPr>
            <a:spLocks noGrp="1"/>
          </p:cNvSpPr>
          <p:nvPr>
            <p:ph type="sldNum" sz="quarter" idx="5"/>
          </p:nvPr>
        </p:nvSpPr>
        <p:spPr/>
        <p:txBody>
          <a:bodyPr/>
          <a:lstStyle/>
          <a:p>
            <a:fld id="{3ED65790-89F2-43EC-B1C2-1772430868EA}" type="slidenum">
              <a:rPr lang="en-US" smtClean="0"/>
              <a:t>10</a:t>
            </a:fld>
            <a:endParaRPr lang="en-US"/>
          </a:p>
        </p:txBody>
      </p:sp>
    </p:spTree>
    <p:extLst>
      <p:ext uri="{BB962C8B-B14F-4D97-AF65-F5344CB8AC3E}">
        <p14:creationId xmlns:p14="http://schemas.microsoft.com/office/powerpoint/2010/main" val="152201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735303"/>
            <a:ext cx="10058400" cy="2495874"/>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558143" y="4455620"/>
            <a:ext cx="7053943" cy="1643411"/>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2450049" y="6459784"/>
            <a:ext cx="2472271" cy="365125"/>
          </a:xfrm>
        </p:spPr>
        <p:txBody>
          <a:bodyPr/>
          <a:lstStyle/>
          <a:p>
            <a:pPr algn="l"/>
            <a:fld id="{0DCFB061-4267-4D9F-8017-6F550D3068DF}" type="datetime1">
              <a:rPr lang="en-US" smtClean="0"/>
              <a:t>2/6/2021</a:t>
            </a:fld>
            <a:endParaRPr lang="en-US" dirty="0"/>
          </a:p>
        </p:txBody>
      </p:sp>
      <p:sp>
        <p:nvSpPr>
          <p:cNvPr id="5" name="Footer Placeholder 4"/>
          <p:cNvSpPr>
            <a:spLocks noGrp="1"/>
          </p:cNvSpPr>
          <p:nvPr>
            <p:ph type="ftr" sz="quarter" idx="11"/>
          </p:nvPr>
        </p:nvSpPr>
        <p:spPr>
          <a:xfrm>
            <a:off x="5072743" y="6459786"/>
            <a:ext cx="3436246" cy="365124"/>
          </a:xfrm>
        </p:spPr>
        <p:txBody>
          <a:bodyPr/>
          <a:lstStyle/>
          <a:p>
            <a:pPr algn="l"/>
            <a:endParaRPr lang="en-US" dirty="0"/>
          </a:p>
        </p:txBody>
      </p:sp>
      <p:sp>
        <p:nvSpPr>
          <p:cNvPr id="6" name="Slide Number Placeholder 5"/>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91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8">
            <a:extLst>
              <a:ext uri="{FF2B5EF4-FFF2-40B4-BE49-F238E27FC236}">
                <a16:creationId xmlns:a16="http://schemas.microsoft.com/office/drawing/2014/main" id="{BC7A5EFD-E1AF-4DF2-8ED0-F846C4572AF0}"/>
              </a:ext>
            </a:extLst>
          </p:cNvPr>
          <p:cNvSpPr>
            <a:spLocks noGrp="1"/>
          </p:cNvSpPr>
          <p:nvPr>
            <p:ph type="sldNum" sz="quarter" idx="12"/>
          </p:nvPr>
        </p:nvSpPr>
        <p:spPr>
          <a:xfrm>
            <a:off x="7196964" y="645978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80520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8D8CA52-D063-4E5D-8A16-7419C998286E}"/>
              </a:ext>
            </a:extLst>
          </p:cNvPr>
          <p:cNvSpPr>
            <a:spLocks noGrp="1"/>
          </p:cNvSpPr>
          <p:nvPr>
            <p:ph type="sldNum" sz="quarter" idx="12"/>
          </p:nvPr>
        </p:nvSpPr>
        <p:spPr>
          <a:xfrm>
            <a:off x="7196964" y="645978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074423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F8C38D4D-05D0-466F-9C87-57C358F3F031}"/>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2/6/2021</a:t>
            </a:fld>
            <a:endParaRPr lang="en-US" dirty="0"/>
          </a:p>
        </p:txBody>
      </p:sp>
      <p:sp>
        <p:nvSpPr>
          <p:cNvPr id="15" name="Footer Placeholder 4">
            <a:extLst>
              <a:ext uri="{FF2B5EF4-FFF2-40B4-BE49-F238E27FC236}">
                <a16:creationId xmlns:a16="http://schemas.microsoft.com/office/drawing/2014/main" id="{AE1E2AD2-3E69-416D-904F-0414C0B4D97C}"/>
              </a:ext>
            </a:extLst>
          </p:cNvPr>
          <p:cNvSpPr>
            <a:spLocks noGrp="1"/>
          </p:cNvSpPr>
          <p:nvPr>
            <p:ph type="ftr" sz="quarter" idx="11"/>
          </p:nvPr>
        </p:nvSpPr>
        <p:spPr>
          <a:xfrm>
            <a:off x="5072743" y="6459786"/>
            <a:ext cx="3436246" cy="365124"/>
          </a:xfrm>
        </p:spPr>
        <p:txBody>
          <a:bodyPr/>
          <a:lstStyle/>
          <a:p>
            <a:pPr algn="l"/>
            <a:endParaRPr lang="en-US" dirty="0"/>
          </a:p>
        </p:txBody>
      </p:sp>
      <p:sp>
        <p:nvSpPr>
          <p:cNvPr id="16" name="Slide Number Placeholder 5">
            <a:extLst>
              <a:ext uri="{FF2B5EF4-FFF2-40B4-BE49-F238E27FC236}">
                <a16:creationId xmlns:a16="http://schemas.microsoft.com/office/drawing/2014/main" id="{0C2551A4-4054-4743-AC07-D7F62CC56C8D}"/>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233539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69029" y="4453127"/>
            <a:ext cx="7032172" cy="180612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207E60A-2EAB-4243-B74D-907DEB506BF5}"/>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2/6/2021</a:t>
            </a:fld>
            <a:endParaRPr lang="en-US" dirty="0"/>
          </a:p>
        </p:txBody>
      </p:sp>
      <p:sp>
        <p:nvSpPr>
          <p:cNvPr id="12" name="Footer Placeholder 4">
            <a:extLst>
              <a:ext uri="{FF2B5EF4-FFF2-40B4-BE49-F238E27FC236}">
                <a16:creationId xmlns:a16="http://schemas.microsoft.com/office/drawing/2014/main" id="{3886B388-FCB4-47C4-8D8A-6CEE7B757572}"/>
              </a:ext>
            </a:extLst>
          </p:cNvPr>
          <p:cNvSpPr>
            <a:spLocks noGrp="1"/>
          </p:cNvSpPr>
          <p:nvPr>
            <p:ph type="ftr" sz="quarter" idx="11"/>
          </p:nvPr>
        </p:nvSpPr>
        <p:spPr>
          <a:xfrm>
            <a:off x="5072743" y="6459786"/>
            <a:ext cx="3436246" cy="365124"/>
          </a:xfrm>
        </p:spPr>
        <p:txBody>
          <a:bodyPr/>
          <a:lstStyle/>
          <a:p>
            <a:pPr algn="l"/>
            <a:endParaRPr lang="en-US" dirty="0"/>
          </a:p>
        </p:txBody>
      </p:sp>
      <p:sp>
        <p:nvSpPr>
          <p:cNvPr id="13" name="Slide Number Placeholder 5">
            <a:extLst>
              <a:ext uri="{FF2B5EF4-FFF2-40B4-BE49-F238E27FC236}">
                <a16:creationId xmlns:a16="http://schemas.microsoft.com/office/drawing/2014/main" id="{949527BD-3EBE-4556-B420-2AE5EEF59189}"/>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6056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2911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2911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F20AAB7E-F537-40B0-A09A-7813DD9E4426}"/>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2/6/2021</a:t>
            </a:fld>
            <a:endParaRPr lang="en-US" dirty="0"/>
          </a:p>
        </p:txBody>
      </p:sp>
      <p:sp>
        <p:nvSpPr>
          <p:cNvPr id="11" name="Footer Placeholder 4">
            <a:extLst>
              <a:ext uri="{FF2B5EF4-FFF2-40B4-BE49-F238E27FC236}">
                <a16:creationId xmlns:a16="http://schemas.microsoft.com/office/drawing/2014/main" id="{CE770479-9F79-4984-941F-285571614542}"/>
              </a:ext>
            </a:extLst>
          </p:cNvPr>
          <p:cNvSpPr>
            <a:spLocks noGrp="1"/>
          </p:cNvSpPr>
          <p:nvPr>
            <p:ph type="ftr" sz="quarter" idx="11"/>
          </p:nvPr>
        </p:nvSpPr>
        <p:spPr>
          <a:xfrm>
            <a:off x="5072743" y="6459786"/>
            <a:ext cx="3436246" cy="365124"/>
          </a:xfrm>
        </p:spPr>
        <p:txBody>
          <a:bodyPr/>
          <a:lstStyle/>
          <a:p>
            <a:pPr algn="l"/>
            <a:endParaRPr lang="en-US" dirty="0"/>
          </a:p>
        </p:txBody>
      </p:sp>
      <p:sp>
        <p:nvSpPr>
          <p:cNvPr id="12" name="Slide Number Placeholder 5">
            <a:extLst>
              <a:ext uri="{FF2B5EF4-FFF2-40B4-BE49-F238E27FC236}">
                <a16:creationId xmlns:a16="http://schemas.microsoft.com/office/drawing/2014/main" id="{5841719A-54FA-4B41-B9C4-D095291B4F50}"/>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990406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2218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2218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a:extLst>
              <a:ext uri="{FF2B5EF4-FFF2-40B4-BE49-F238E27FC236}">
                <a16:creationId xmlns:a16="http://schemas.microsoft.com/office/drawing/2014/main" id="{3112E000-CF9B-465F-A848-C949FD35460D}"/>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2/6/2021</a:t>
            </a:fld>
            <a:endParaRPr lang="en-US" dirty="0"/>
          </a:p>
        </p:txBody>
      </p:sp>
      <p:sp>
        <p:nvSpPr>
          <p:cNvPr id="13" name="Footer Placeholder 4">
            <a:extLst>
              <a:ext uri="{FF2B5EF4-FFF2-40B4-BE49-F238E27FC236}">
                <a16:creationId xmlns:a16="http://schemas.microsoft.com/office/drawing/2014/main" id="{58D27891-AADF-461B-B686-E25025D28A74}"/>
              </a:ext>
            </a:extLst>
          </p:cNvPr>
          <p:cNvSpPr>
            <a:spLocks noGrp="1"/>
          </p:cNvSpPr>
          <p:nvPr>
            <p:ph type="ftr" sz="quarter" idx="11"/>
          </p:nvPr>
        </p:nvSpPr>
        <p:spPr>
          <a:xfrm>
            <a:off x="5072743" y="6459786"/>
            <a:ext cx="3436246" cy="365124"/>
          </a:xfrm>
        </p:spPr>
        <p:txBody>
          <a:bodyPr/>
          <a:lstStyle/>
          <a:p>
            <a:pPr algn="l"/>
            <a:endParaRPr lang="en-US" dirty="0"/>
          </a:p>
        </p:txBody>
      </p:sp>
      <p:sp>
        <p:nvSpPr>
          <p:cNvPr id="14" name="Slide Number Placeholder 5">
            <a:extLst>
              <a:ext uri="{FF2B5EF4-FFF2-40B4-BE49-F238E27FC236}">
                <a16:creationId xmlns:a16="http://schemas.microsoft.com/office/drawing/2014/main" id="{08C28376-9ABF-41B2-9878-DDA2882A5860}"/>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662142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3">
            <a:extLst>
              <a:ext uri="{FF2B5EF4-FFF2-40B4-BE49-F238E27FC236}">
                <a16:creationId xmlns:a16="http://schemas.microsoft.com/office/drawing/2014/main" id="{C5C9F738-CDE4-4AE0-B2CC-66BCE677806F}"/>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2/6/2021</a:t>
            </a:fld>
            <a:endParaRPr lang="en-US" dirty="0"/>
          </a:p>
        </p:txBody>
      </p:sp>
      <p:sp>
        <p:nvSpPr>
          <p:cNvPr id="8" name="Footer Placeholder 4">
            <a:extLst>
              <a:ext uri="{FF2B5EF4-FFF2-40B4-BE49-F238E27FC236}">
                <a16:creationId xmlns:a16="http://schemas.microsoft.com/office/drawing/2014/main" id="{3450FF08-55F2-4C0B-AB66-354CEBE34CF7}"/>
              </a:ext>
            </a:extLst>
          </p:cNvPr>
          <p:cNvSpPr>
            <a:spLocks noGrp="1"/>
          </p:cNvSpPr>
          <p:nvPr>
            <p:ph type="ftr" sz="quarter" idx="11"/>
          </p:nvPr>
        </p:nvSpPr>
        <p:spPr>
          <a:xfrm>
            <a:off x="5072743" y="6459786"/>
            <a:ext cx="3436246" cy="365124"/>
          </a:xfrm>
        </p:spPr>
        <p:txBody>
          <a:bodyPr/>
          <a:lstStyle/>
          <a:p>
            <a:pPr algn="l"/>
            <a:endParaRPr lang="en-US" dirty="0"/>
          </a:p>
        </p:txBody>
      </p:sp>
      <p:sp>
        <p:nvSpPr>
          <p:cNvPr id="9" name="Slide Number Placeholder 5">
            <a:extLst>
              <a:ext uri="{FF2B5EF4-FFF2-40B4-BE49-F238E27FC236}">
                <a16:creationId xmlns:a16="http://schemas.microsoft.com/office/drawing/2014/main" id="{7A958442-0CCD-425D-A5CE-79F36CE20194}"/>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1027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B04C59-F0C8-4BD1-9E92-7AD6CB4E723A}"/>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A4AB302-DDF3-4F74-BAB5-FCB7672940E4}"/>
              </a:ext>
            </a:extLst>
          </p:cNvPr>
          <p:cNvSpPr/>
          <p:nvPr userDrawn="1"/>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Date Placeholder 3">
            <a:extLst>
              <a:ext uri="{FF2B5EF4-FFF2-40B4-BE49-F238E27FC236}">
                <a16:creationId xmlns:a16="http://schemas.microsoft.com/office/drawing/2014/main" id="{00D119CA-03D0-401B-8E6C-CDF246E8513F}"/>
              </a:ext>
            </a:extLst>
          </p:cNvP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F8082C-0922-4249-A612-B415F5231620}" type="datetime1">
              <a:rPr lang="en-US" smtClean="0"/>
              <a:t>2/6/2021</a:t>
            </a:fld>
            <a:endParaRPr lang="en-US" dirty="0"/>
          </a:p>
        </p:txBody>
      </p:sp>
      <p:sp>
        <p:nvSpPr>
          <p:cNvPr id="17" name="Footer Placeholder 4">
            <a:extLst>
              <a:ext uri="{FF2B5EF4-FFF2-40B4-BE49-F238E27FC236}">
                <a16:creationId xmlns:a16="http://schemas.microsoft.com/office/drawing/2014/main" id="{4BE392C7-B68C-4F9D-9D38-E45FBAB0BE34}"/>
              </a:ext>
            </a:extLst>
          </p:cNvPr>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18" name="Slide Number Placeholder 5">
            <a:extLst>
              <a:ext uri="{FF2B5EF4-FFF2-40B4-BE49-F238E27FC236}">
                <a16:creationId xmlns:a16="http://schemas.microsoft.com/office/drawing/2014/main" id="{B2729F26-626F-44FA-B736-33618AEC5C2A}"/>
              </a:ext>
            </a:extLst>
          </p:cNvPr>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EF9944-A4F6-4C59-AEBD-678D6480B8EA}" type="slidenum">
              <a:rPr lang="en-US" smtClean="0"/>
              <a:pPr/>
              <a:t>‹#›</a:t>
            </a:fld>
            <a:endParaRPr lang="en-US" dirty="0"/>
          </a:p>
        </p:txBody>
      </p:sp>
      <p:grpSp>
        <p:nvGrpSpPr>
          <p:cNvPr id="19" name="Group 18">
            <a:extLst>
              <a:ext uri="{FF2B5EF4-FFF2-40B4-BE49-F238E27FC236}">
                <a16:creationId xmlns:a16="http://schemas.microsoft.com/office/drawing/2014/main" id="{A6EC7754-75E6-44F3-B734-58FADA42ED1C}"/>
              </a:ext>
            </a:extLst>
          </p:cNvPr>
          <p:cNvGrpSpPr/>
          <p:nvPr userDrawn="1"/>
        </p:nvGrpSpPr>
        <p:grpSpPr>
          <a:xfrm flipH="1">
            <a:off x="9715496" y="4848224"/>
            <a:ext cx="2476503" cy="2009776"/>
            <a:chOff x="-4" y="5021789"/>
            <a:chExt cx="2371728" cy="1817161"/>
          </a:xfrm>
        </p:grpSpPr>
        <p:sp>
          <p:nvSpPr>
            <p:cNvPr id="20" name="Rectangle 19">
              <a:extLst>
                <a:ext uri="{FF2B5EF4-FFF2-40B4-BE49-F238E27FC236}">
                  <a16:creationId xmlns:a16="http://schemas.microsoft.com/office/drawing/2014/main" id="{81D16013-7D01-4B7A-869B-A972141AA392}"/>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Shape 20">
              <a:extLst>
                <a:ext uri="{FF2B5EF4-FFF2-40B4-BE49-F238E27FC236}">
                  <a16:creationId xmlns:a16="http://schemas.microsoft.com/office/drawing/2014/main" id="{43C9BE4D-36A9-4BF2-8D34-F905D26BD469}"/>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AC0B963-6945-4AAE-8157-580B0ADC0FE1}"/>
              </a:ext>
            </a:extLst>
          </p:cNvPr>
          <p:cNvGrpSpPr/>
          <p:nvPr userDrawn="1"/>
        </p:nvGrpSpPr>
        <p:grpSpPr>
          <a:xfrm>
            <a:off x="-16631" y="4848224"/>
            <a:ext cx="2493129" cy="2009776"/>
            <a:chOff x="-15927" y="5021789"/>
            <a:chExt cx="2387651" cy="1817161"/>
          </a:xfrm>
        </p:grpSpPr>
        <p:sp>
          <p:nvSpPr>
            <p:cNvPr id="23" name="Rectangle 22">
              <a:extLst>
                <a:ext uri="{FF2B5EF4-FFF2-40B4-BE49-F238E27FC236}">
                  <a16:creationId xmlns:a16="http://schemas.microsoft.com/office/drawing/2014/main" id="{28B65DAF-B278-46EF-953D-C77BB4553D74}"/>
                </a:ext>
              </a:extLst>
            </p:cNvPr>
            <p:cNvSpPr/>
            <p:nvPr/>
          </p:nvSpPr>
          <p:spPr>
            <a:xfrm>
              <a:off x="-15927"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Shape 23">
              <a:extLst>
                <a:ext uri="{FF2B5EF4-FFF2-40B4-BE49-F238E27FC236}">
                  <a16:creationId xmlns:a16="http://schemas.microsoft.com/office/drawing/2014/main" id="{E3D59929-D52F-450B-B2BC-10D711094F08}"/>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401223AD-97B8-4649-ACBF-BDE4EF63DBFD}"/>
              </a:ext>
            </a:extLst>
          </p:cNvPr>
          <p:cNvPicPr>
            <a:picLocks noChangeAspect="1"/>
          </p:cNvPicPr>
          <p:nvPr userDrawn="1"/>
        </p:nvPicPr>
        <p:blipFill>
          <a:blip r:embed="rId2"/>
          <a:stretch>
            <a:fillRect/>
          </a:stretch>
        </p:blipFill>
        <p:spPr>
          <a:xfrm>
            <a:off x="0" y="5143500"/>
            <a:ext cx="2286000" cy="1714500"/>
          </a:xfrm>
          <a:prstGeom prst="rect">
            <a:avLst/>
          </a:prstGeom>
        </p:spPr>
      </p:pic>
    </p:spTree>
    <p:extLst>
      <p:ext uri="{BB962C8B-B14F-4D97-AF65-F5344CB8AC3E}">
        <p14:creationId xmlns:p14="http://schemas.microsoft.com/office/powerpoint/2010/main" val="373406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7969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18A7BF0-2BD0-45BC-8002-48058275D2E9}"/>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8B165F5-1725-442A-BD03-D70D23243C35}"/>
              </a:ext>
            </a:extLst>
          </p:cNvPr>
          <p:cNvSpPr/>
          <p:nvPr userDrawn="1"/>
        </p:nvSpPr>
        <p:spPr>
          <a:xfrm>
            <a:off x="4104079" y="6347711"/>
            <a:ext cx="576072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Date Placeholder 3">
            <a:extLst>
              <a:ext uri="{FF2B5EF4-FFF2-40B4-BE49-F238E27FC236}">
                <a16:creationId xmlns:a16="http://schemas.microsoft.com/office/drawing/2014/main" id="{233163E8-5535-437F-859B-8E588570444E}"/>
              </a:ext>
            </a:extLst>
          </p:cNvPr>
          <p:cNvSpPr txBox="1">
            <a:spLocks/>
          </p:cNvSpPr>
          <p:nvPr userDrawn="1"/>
        </p:nvSpPr>
        <p:spPr>
          <a:xfrm>
            <a:off x="2407907" y="6431845"/>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AF8082C-0922-4249-A612-B415F5231620}" type="datetime1">
              <a:rPr lang="en-US" smtClean="0"/>
              <a:pPr/>
              <a:t>2/6/2021</a:t>
            </a:fld>
            <a:endParaRPr lang="en-US" dirty="0"/>
          </a:p>
        </p:txBody>
      </p:sp>
      <p:sp>
        <p:nvSpPr>
          <p:cNvPr id="18" name="Slide Number Placeholder 5">
            <a:extLst>
              <a:ext uri="{FF2B5EF4-FFF2-40B4-BE49-F238E27FC236}">
                <a16:creationId xmlns:a16="http://schemas.microsoft.com/office/drawing/2014/main" id="{BB778547-A680-4428-91F1-CAB555803666}"/>
              </a:ext>
            </a:extLst>
          </p:cNvPr>
          <p:cNvSpPr txBox="1">
            <a:spLocks/>
          </p:cNvSpPr>
          <p:nvPr userDrawn="1"/>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EF9944-A4F6-4C59-AEBD-678D6480B8EA}" type="slidenum">
              <a:rPr lang="en-US" smtClean="0"/>
              <a:pPr/>
              <a:t>‹#›</a:t>
            </a:fld>
            <a:endParaRPr lang="en-US" dirty="0"/>
          </a:p>
        </p:txBody>
      </p:sp>
      <p:grpSp>
        <p:nvGrpSpPr>
          <p:cNvPr id="19" name="Group 18">
            <a:extLst>
              <a:ext uri="{FF2B5EF4-FFF2-40B4-BE49-F238E27FC236}">
                <a16:creationId xmlns:a16="http://schemas.microsoft.com/office/drawing/2014/main" id="{A38C6DBF-5BC0-440E-A006-5EF237A27CCD}"/>
              </a:ext>
            </a:extLst>
          </p:cNvPr>
          <p:cNvGrpSpPr/>
          <p:nvPr userDrawn="1"/>
        </p:nvGrpSpPr>
        <p:grpSpPr>
          <a:xfrm flipH="1">
            <a:off x="9715496" y="4848224"/>
            <a:ext cx="2476503" cy="2009776"/>
            <a:chOff x="-4" y="5021789"/>
            <a:chExt cx="2371728" cy="1817161"/>
          </a:xfrm>
        </p:grpSpPr>
        <p:sp>
          <p:nvSpPr>
            <p:cNvPr id="20" name="Rectangle 19">
              <a:extLst>
                <a:ext uri="{FF2B5EF4-FFF2-40B4-BE49-F238E27FC236}">
                  <a16:creationId xmlns:a16="http://schemas.microsoft.com/office/drawing/2014/main" id="{89133E66-4393-4630-BA2B-9BBC2DC81C60}"/>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Shape 20">
              <a:extLst>
                <a:ext uri="{FF2B5EF4-FFF2-40B4-BE49-F238E27FC236}">
                  <a16:creationId xmlns:a16="http://schemas.microsoft.com/office/drawing/2014/main" id="{667193B3-6C5C-4FE4-8283-E48ADD457B35}"/>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1A3EE806-BB72-4A22-94D6-F9C44C4BA25A}"/>
              </a:ext>
            </a:extLst>
          </p:cNvPr>
          <p:cNvPicPr>
            <a:picLocks noChangeAspect="1"/>
          </p:cNvPicPr>
          <p:nvPr userDrawn="1"/>
        </p:nvPicPr>
        <p:blipFill>
          <a:blip r:embed="rId2"/>
          <a:stretch>
            <a:fillRect/>
          </a:stretch>
        </p:blipFill>
        <p:spPr>
          <a:xfrm>
            <a:off x="0" y="5143500"/>
            <a:ext cx="2286000" cy="1714500"/>
          </a:xfrm>
          <a:prstGeom prst="rect">
            <a:avLst/>
          </a:prstGeom>
        </p:spPr>
      </p:pic>
      <p:sp>
        <p:nvSpPr>
          <p:cNvPr id="9" name="Rectangle 8"/>
          <p:cNvSpPr/>
          <p:nvPr/>
        </p:nvSpPr>
        <p:spPr>
          <a:xfrm>
            <a:off x="4040071" y="0"/>
            <a:ext cx="64008" cy="640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4071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1918063"/>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Footer Placeholder 4">
            <a:extLst>
              <a:ext uri="{FF2B5EF4-FFF2-40B4-BE49-F238E27FC236}">
                <a16:creationId xmlns:a16="http://schemas.microsoft.com/office/drawing/2014/main" id="{84399BAE-B8A1-470B-91DF-559601136151}"/>
              </a:ext>
            </a:extLst>
          </p:cNvPr>
          <p:cNvSpPr>
            <a:spLocks noGrp="1"/>
          </p:cNvSpPr>
          <p:nvPr>
            <p:ph type="ftr" sz="quarter" idx="11"/>
          </p:nvPr>
        </p:nvSpPr>
        <p:spPr>
          <a:xfrm>
            <a:off x="5072743" y="6459786"/>
            <a:ext cx="3436246" cy="365124"/>
          </a:xfrm>
        </p:spPr>
        <p:txBody>
          <a:bodyPr/>
          <a:lstStyle/>
          <a:p>
            <a:pPr algn="l"/>
            <a:endParaRPr lang="en-US" dirty="0"/>
          </a:p>
        </p:txBody>
      </p:sp>
      <p:sp>
        <p:nvSpPr>
          <p:cNvPr id="14" name="Slide Number Placeholder 5">
            <a:extLst>
              <a:ext uri="{FF2B5EF4-FFF2-40B4-BE49-F238E27FC236}">
                <a16:creationId xmlns:a16="http://schemas.microsoft.com/office/drawing/2014/main" id="{FCB3C69E-2531-43EC-9CCE-9D40966D6FF8}"/>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424445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07923" y="5074920"/>
            <a:ext cx="7304400"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407922" y="5907024"/>
            <a:ext cx="730440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2404748" y="6459785"/>
            <a:ext cx="1164803" cy="365125"/>
          </a:xfrm>
        </p:spPr>
        <p:txBody>
          <a:bodyPr/>
          <a:lstStyle/>
          <a:p>
            <a:fld id="{4AF8082C-0922-4249-A612-B415F5231620}"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Slide Number Placeholder 8">
            <a:extLst>
              <a:ext uri="{FF2B5EF4-FFF2-40B4-BE49-F238E27FC236}">
                <a16:creationId xmlns:a16="http://schemas.microsoft.com/office/drawing/2014/main" id="{A3267C6B-2D98-46D6-BB3E-0646511CEC53}"/>
              </a:ext>
            </a:extLst>
          </p:cNvPr>
          <p:cNvSpPr>
            <a:spLocks noGrp="1"/>
          </p:cNvSpPr>
          <p:nvPr>
            <p:ph type="sldNum" sz="quarter" idx="12"/>
          </p:nvPr>
        </p:nvSpPr>
        <p:spPr>
          <a:xfrm>
            <a:off x="8345951" y="6472076"/>
            <a:ext cx="1312025" cy="365125"/>
          </a:xfrm>
        </p:spPr>
        <p:txBody>
          <a:bodyPr/>
          <a:lstStyle/>
          <a:p>
            <a:fld id="{FAEF9944-A4F6-4C59-AEBD-678D6480B8EA}" type="slidenum">
              <a:rPr lang="en-US" smtClean="0"/>
              <a:pPr/>
              <a:t>‹#›</a:t>
            </a:fld>
            <a:endParaRPr lang="en-US" dirty="0"/>
          </a:p>
        </p:txBody>
      </p:sp>
      <p:pic>
        <p:nvPicPr>
          <p:cNvPr id="15" name="Picture 14">
            <a:extLst>
              <a:ext uri="{FF2B5EF4-FFF2-40B4-BE49-F238E27FC236}">
                <a16:creationId xmlns:a16="http://schemas.microsoft.com/office/drawing/2014/main" id="{E287B7A2-8D81-47E7-B6DD-FACA7598057A}"/>
              </a:ext>
            </a:extLst>
          </p:cNvPr>
          <p:cNvPicPr>
            <a:picLocks noChangeAspect="1"/>
          </p:cNvPicPr>
          <p:nvPr userDrawn="1"/>
        </p:nvPicPr>
        <p:blipFill>
          <a:blip r:embed="rId2"/>
          <a:stretch>
            <a:fillRect/>
          </a:stretch>
        </p:blipFill>
        <p:spPr>
          <a:xfrm>
            <a:off x="0" y="5143500"/>
            <a:ext cx="2286000" cy="1714500"/>
          </a:xfrm>
          <a:prstGeom prst="rect">
            <a:avLst/>
          </a:prstGeom>
        </p:spPr>
      </p:pic>
    </p:spTree>
    <p:extLst>
      <p:ext uri="{BB962C8B-B14F-4D97-AF65-F5344CB8AC3E}">
        <p14:creationId xmlns:p14="http://schemas.microsoft.com/office/powerpoint/2010/main" val="24222568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294350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F8082C-0922-4249-A612-B415F5231620}" type="datetime1">
              <a:rPr lang="en-US" smtClean="0"/>
              <a:t>2/6/2021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EF9944-A4F6-4C59-AEBD-678D6480B8EA}"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B95BA94-9CED-4E0B-97B6-D350799ECB08}"/>
              </a:ext>
            </a:extLst>
          </p:cNvPr>
          <p:cNvGrpSpPr/>
          <p:nvPr userDrawn="1"/>
        </p:nvGrpSpPr>
        <p:grpSpPr>
          <a:xfrm flipH="1">
            <a:off x="9715496" y="4848224"/>
            <a:ext cx="2476503" cy="2009776"/>
            <a:chOff x="-4" y="5021789"/>
            <a:chExt cx="2371728" cy="1817161"/>
          </a:xfrm>
        </p:grpSpPr>
        <p:sp>
          <p:nvSpPr>
            <p:cNvPr id="13" name="Rectangle 12">
              <a:extLst>
                <a:ext uri="{FF2B5EF4-FFF2-40B4-BE49-F238E27FC236}">
                  <a16:creationId xmlns:a16="http://schemas.microsoft.com/office/drawing/2014/main" id="{8D851123-987C-41CC-B4C0-12F48AD09011}"/>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Shape 13">
              <a:extLst>
                <a:ext uri="{FF2B5EF4-FFF2-40B4-BE49-F238E27FC236}">
                  <a16:creationId xmlns:a16="http://schemas.microsoft.com/office/drawing/2014/main" id="{B80DDBD9-BB73-4E6A-A4E5-C8EE3EDD0AF9}"/>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B5646781-3933-4AD2-BF64-739B6D5B4509}"/>
              </a:ext>
            </a:extLst>
          </p:cNvPr>
          <p:cNvGrpSpPr/>
          <p:nvPr userDrawn="1"/>
        </p:nvGrpSpPr>
        <p:grpSpPr>
          <a:xfrm>
            <a:off x="-16631" y="4848224"/>
            <a:ext cx="2493129" cy="2009776"/>
            <a:chOff x="-15927" y="5021789"/>
            <a:chExt cx="2387651" cy="1817161"/>
          </a:xfrm>
        </p:grpSpPr>
        <p:sp>
          <p:nvSpPr>
            <p:cNvPr id="16" name="Rectangle 15">
              <a:extLst>
                <a:ext uri="{FF2B5EF4-FFF2-40B4-BE49-F238E27FC236}">
                  <a16:creationId xmlns:a16="http://schemas.microsoft.com/office/drawing/2014/main" id="{299C75BF-0563-4F1B-BD5E-E6197B0C1394}"/>
                </a:ext>
              </a:extLst>
            </p:cNvPr>
            <p:cNvSpPr/>
            <p:nvPr/>
          </p:nvSpPr>
          <p:spPr>
            <a:xfrm>
              <a:off x="-15927"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Shape 16">
              <a:extLst>
                <a:ext uri="{FF2B5EF4-FFF2-40B4-BE49-F238E27FC236}">
                  <a16:creationId xmlns:a16="http://schemas.microsoft.com/office/drawing/2014/main" id="{AAB0D85F-2468-4623-BC86-289E0902F47F}"/>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DF5406B0-B82A-4E3D-A60D-BA619536DA1E}"/>
              </a:ext>
            </a:extLst>
          </p:cNvPr>
          <p:cNvPicPr>
            <a:picLocks noChangeAspect="1"/>
          </p:cNvPicPr>
          <p:nvPr userDrawn="1"/>
        </p:nvPicPr>
        <p:blipFill>
          <a:blip r:embed="rId13"/>
          <a:stretch>
            <a:fillRect/>
          </a:stretch>
        </p:blipFill>
        <p:spPr>
          <a:xfrm>
            <a:off x="0" y="5143500"/>
            <a:ext cx="2286000" cy="1714500"/>
          </a:xfrm>
          <a:prstGeom prst="rect">
            <a:avLst/>
          </a:prstGeom>
        </p:spPr>
      </p:pic>
    </p:spTree>
    <p:extLst>
      <p:ext uri="{BB962C8B-B14F-4D97-AF65-F5344CB8AC3E}">
        <p14:creationId xmlns:p14="http://schemas.microsoft.com/office/powerpoint/2010/main" val="3003150283"/>
      </p:ext>
    </p:extLst>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2.mp4"/><Relationship Id="rId1" Type="http://schemas.microsoft.com/office/2007/relationships/media" Target="../media/media12.mp4"/><Relationship Id="rId5" Type="http://schemas.openxmlformats.org/officeDocument/2006/relationships/image" Target="../media/image11.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3.mp4"/><Relationship Id="rId1" Type="http://schemas.microsoft.com/office/2007/relationships/media" Target="../media/media13.mp4"/><Relationship Id="rId5" Type="http://schemas.openxmlformats.org/officeDocument/2006/relationships/image" Target="../media/image8.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media" Target="../media/media15.mp4"/><Relationship Id="rId7" Type="http://schemas.openxmlformats.org/officeDocument/2006/relationships/image" Target="../media/image12.png"/><Relationship Id="rId2" Type="http://schemas.openxmlformats.org/officeDocument/2006/relationships/video" Target="../media/media14.mp4"/><Relationship Id="rId1" Type="http://schemas.microsoft.com/office/2007/relationships/media" Target="../media/media14.mp4"/><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video" Target="../media/media15.mp4"/></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media" Target="../media/media3.mp4"/><Relationship Id="rId7" Type="http://schemas.openxmlformats.org/officeDocument/2006/relationships/image" Target="../media/image3.png"/><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video" Target="../media/media3.mp4"/></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media" Target="../media/media5.mp4"/><Relationship Id="rId7" Type="http://schemas.openxmlformats.org/officeDocument/2006/relationships/image" Target="../media/image5.png"/><Relationship Id="rId2" Type="http://schemas.openxmlformats.org/officeDocument/2006/relationships/video" Target="../media/media4.mp4"/><Relationship Id="rId1" Type="http://schemas.microsoft.com/office/2007/relationships/media" Target="../media/media4.mp4"/><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video" Target="../media/media5.mp4"/></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6.mp4"/><Relationship Id="rId1" Type="http://schemas.microsoft.com/office/2007/relationships/media" Target="../media/media6.mp4"/><Relationship Id="rId5" Type="http://schemas.openxmlformats.org/officeDocument/2006/relationships/image" Target="../media/image7.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7.mp4"/><Relationship Id="rId1" Type="http://schemas.microsoft.com/office/2007/relationships/media" Target="../media/media7.mp4"/><Relationship Id="rId5" Type="http://schemas.openxmlformats.org/officeDocument/2006/relationships/image" Target="../media/image8.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media" Target="../media/media9.mp4"/><Relationship Id="rId7" Type="http://schemas.openxmlformats.org/officeDocument/2006/relationships/image" Target="../media/image9.png"/><Relationship Id="rId2" Type="http://schemas.openxmlformats.org/officeDocument/2006/relationships/video" Target="../media/media8.mp4"/><Relationship Id="rId1" Type="http://schemas.microsoft.com/office/2007/relationships/media" Target="../media/media8.mp4"/><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video" Target="../media/media9.mp4"/></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media" Target="../media/media11.mp4"/><Relationship Id="rId7" Type="http://schemas.openxmlformats.org/officeDocument/2006/relationships/image" Target="../media/image8.png"/><Relationship Id="rId2" Type="http://schemas.openxmlformats.org/officeDocument/2006/relationships/video" Target="../media/media10.mp4"/><Relationship Id="rId1" Type="http://schemas.microsoft.com/office/2007/relationships/media" Target="../media/media10.mp4"/><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video" Target="../media/media11.mp4"/></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9D1BE-BB6E-4B53-AA0D-CDBC0A819924}"/>
              </a:ext>
            </a:extLst>
          </p:cNvPr>
          <p:cNvSpPr>
            <a:spLocks noGrp="1"/>
          </p:cNvSpPr>
          <p:nvPr>
            <p:ph type="ctrTitle"/>
          </p:nvPr>
        </p:nvSpPr>
        <p:spPr/>
        <p:txBody>
          <a:bodyPr/>
          <a:lstStyle/>
          <a:p>
            <a:r>
              <a:rPr lang="en-US" dirty="0"/>
              <a:t>CISC320 Algorithms</a:t>
            </a:r>
          </a:p>
        </p:txBody>
      </p:sp>
      <p:sp>
        <p:nvSpPr>
          <p:cNvPr id="5" name="Subtitle 4">
            <a:extLst>
              <a:ext uri="{FF2B5EF4-FFF2-40B4-BE49-F238E27FC236}">
                <a16:creationId xmlns:a16="http://schemas.microsoft.com/office/drawing/2014/main" id="{B6642BC0-4CA2-4687-B5A8-DE57293776A8}"/>
              </a:ext>
            </a:extLst>
          </p:cNvPr>
          <p:cNvSpPr>
            <a:spLocks noGrp="1"/>
          </p:cNvSpPr>
          <p:nvPr>
            <p:ph type="subTitle" idx="1"/>
          </p:nvPr>
        </p:nvSpPr>
        <p:spPr/>
        <p:txBody>
          <a:bodyPr>
            <a:normAutofit fontScale="92500" lnSpcReduction="20000"/>
          </a:bodyPr>
          <a:lstStyle/>
          <a:p>
            <a:r>
              <a:rPr lang="en-US" sz="5400" cap="small" dirty="0"/>
              <a:t>Practice Problems</a:t>
            </a:r>
          </a:p>
          <a:p>
            <a:r>
              <a:rPr lang="en-US" sz="2400" cap="small" dirty="0"/>
              <a:t>Austin Cory Bart</a:t>
            </a:r>
            <a:br>
              <a:rPr lang="en-US" sz="2400" cap="small" dirty="0"/>
            </a:br>
            <a:r>
              <a:rPr lang="en-US" sz="2400" cap="small" dirty="0" err="1"/>
              <a:t>AlgoTutorBot</a:t>
            </a:r>
            <a:br>
              <a:rPr lang="en-US" sz="2400" cap="small" dirty="0"/>
            </a:br>
            <a:r>
              <a:rPr lang="en-US" sz="2400" cap="small" dirty="0"/>
              <a:t>University of Delaware</a:t>
            </a:r>
          </a:p>
        </p:txBody>
      </p:sp>
      <p:pic>
        <p:nvPicPr>
          <p:cNvPr id="2" name="00-01-Prelude-Let_s_prac">
            <a:hlinkClick r:id="" action="ppaction://media"/>
            <a:extLst>
              <a:ext uri="{FF2B5EF4-FFF2-40B4-BE49-F238E27FC236}">
                <a16:creationId xmlns:a16="http://schemas.microsoft.com/office/drawing/2014/main" id="{89D00BD5-EEB2-4F3E-AE27-532CBFE275C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5143500"/>
            <a:ext cx="2286000" cy="1714500"/>
          </a:xfrm>
          <a:prstGeom prst="rect">
            <a:avLst/>
          </a:prstGeom>
        </p:spPr>
      </p:pic>
    </p:spTree>
    <p:extLst>
      <p:ext uri="{BB962C8B-B14F-4D97-AF65-F5344CB8AC3E}">
        <p14:creationId xmlns:p14="http://schemas.microsoft.com/office/powerpoint/2010/main" val="336876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2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5E23-BCFC-4925-9061-60011B60B034}"/>
              </a:ext>
            </a:extLst>
          </p:cNvPr>
          <p:cNvSpPr>
            <a:spLocks noGrp="1"/>
          </p:cNvSpPr>
          <p:nvPr>
            <p:ph type="title"/>
          </p:nvPr>
        </p:nvSpPr>
        <p:spPr/>
        <p:txBody>
          <a:bodyPr/>
          <a:lstStyle/>
          <a:p>
            <a:r>
              <a:rPr lang="en-US" dirty="0"/>
              <a:t>Correct Algorithm: Exhaustive Search</a:t>
            </a:r>
          </a:p>
        </p:txBody>
      </p:sp>
      <p:sp>
        <p:nvSpPr>
          <p:cNvPr id="4" name="Content Placeholder 4">
            <a:extLst>
              <a:ext uri="{FF2B5EF4-FFF2-40B4-BE49-F238E27FC236}">
                <a16:creationId xmlns:a16="http://schemas.microsoft.com/office/drawing/2014/main" id="{A71C9BAA-6521-4843-851A-F1DBE310D2E2}"/>
              </a:ext>
            </a:extLst>
          </p:cNvPr>
          <p:cNvSpPr>
            <a:spLocks noGrp="1"/>
          </p:cNvSpPr>
          <p:nvPr>
            <p:ph idx="1"/>
          </p:nvPr>
        </p:nvSpPr>
        <p:spPr>
          <a:xfrm>
            <a:off x="838200" y="1825625"/>
            <a:ext cx="10515600" cy="4351338"/>
          </a:xfrm>
        </p:spPr>
        <p:txBody>
          <a:bodyPr>
            <a:normAutofit/>
          </a:bodyPr>
          <a:lstStyle/>
          <a:p>
            <a:pPr marL="0" indent="0">
              <a:buNone/>
            </a:pPr>
            <a:r>
              <a:rPr lang="en-US" dirty="0">
                <a:solidFill>
                  <a:srgbClr val="FF0000"/>
                </a:solidFill>
              </a:rPr>
              <a:t>Try every possible ordering and just select the minimal one.</a:t>
            </a:r>
            <a:endParaRPr lang="en-US" dirty="0"/>
          </a:p>
          <a:p>
            <a:pPr marL="0" indent="0">
              <a:lnSpc>
                <a:spcPct val="50000"/>
              </a:lnSpc>
              <a:buNone/>
            </a:pPr>
            <a:r>
              <a:rPr lang="en-US" dirty="0" err="1">
                <a:latin typeface="Courier New" panose="02070309020205020404" pitchFamily="49" charset="0"/>
                <a:cs typeface="Courier New" panose="02070309020205020404" pitchFamily="49" charset="0"/>
              </a:rPr>
              <a:t>distance</a:t>
            </a:r>
            <a:r>
              <a:rPr lang="en-US" baseline="-25000" dirty="0" err="1">
                <a:latin typeface="Courier New" panose="02070309020205020404" pitchFamily="49" charset="0"/>
                <a:cs typeface="Courier New" panose="02070309020205020404" pitchFamily="49" charset="0"/>
              </a:rPr>
              <a:t>min</a:t>
            </a:r>
            <a:r>
              <a:rPr lang="en-US" dirty="0">
                <a:latin typeface="Courier New" panose="02070309020205020404" pitchFamily="49" charset="0"/>
                <a:cs typeface="Courier New" panose="02070309020205020404" pitchFamily="49" charset="0"/>
              </a:rPr>
              <a:t> = ∞</a:t>
            </a:r>
            <a:endParaRPr lang="en-US" baseline="-25000" dirty="0">
              <a:latin typeface="Courier New" panose="02070309020205020404" pitchFamily="49" charset="0"/>
              <a:cs typeface="Courier New" panose="02070309020205020404" pitchFamily="49" charset="0"/>
            </a:endParaRPr>
          </a:p>
          <a:p>
            <a:pPr marL="0" indent="0">
              <a:lnSpc>
                <a:spcPct val="50000"/>
              </a:lnSpc>
              <a:buNone/>
            </a:pPr>
            <a:r>
              <a:rPr lang="en-US" dirty="0">
                <a:latin typeface="Courier New" panose="02070309020205020404" pitchFamily="49" charset="0"/>
                <a:cs typeface="Courier New" panose="02070309020205020404" pitchFamily="49" charset="0"/>
              </a:rPr>
              <a:t>for each permutation of the N points ordering:</a:t>
            </a:r>
          </a:p>
          <a:p>
            <a:pPr marL="0" indent="0">
              <a:lnSpc>
                <a:spcPct val="50000"/>
              </a:lnSpc>
              <a:buNone/>
            </a:pPr>
            <a:r>
              <a:rPr lang="en-US" dirty="0">
                <a:latin typeface="Courier New" panose="02070309020205020404" pitchFamily="49" charset="0"/>
                <a:cs typeface="Courier New" panose="02070309020205020404" pitchFamily="49" charset="0"/>
              </a:rPr>
              <a:t>	if length of the permutation </a:t>
            </a:r>
            <a:r>
              <a:rPr lang="en-US" dirty="0">
                <a:latin typeface="Calibri" panose="020F0502020204030204" pitchFamily="34" charset="0"/>
                <a:cs typeface="Calibri" panose="020F0502020204030204" pitchFamily="34" charset="0"/>
              </a:rPr>
              <a:t>≤ </a:t>
            </a:r>
            <a:r>
              <a:rPr lang="en-US" dirty="0" err="1">
                <a:latin typeface="Courier New" panose="02070309020205020404" pitchFamily="49" charset="0"/>
                <a:cs typeface="Courier New" panose="02070309020205020404" pitchFamily="49" charset="0"/>
              </a:rPr>
              <a:t>distance</a:t>
            </a:r>
            <a:r>
              <a:rPr lang="en-US" baseline="-25000" dirty="0" err="1">
                <a:latin typeface="Courier New" panose="02070309020205020404" pitchFamily="49" charset="0"/>
                <a:cs typeface="Courier New" panose="02070309020205020404" pitchFamily="49" charset="0"/>
              </a:rPr>
              <a:t>min</a:t>
            </a:r>
            <a:r>
              <a:rPr lang="en-US" dirty="0">
                <a:latin typeface="Courier New" panose="02070309020205020404" pitchFamily="49" charset="0"/>
                <a:cs typeface="Courier New" panose="02070309020205020404" pitchFamily="49" charset="0"/>
              </a:rPr>
              <a:t>:</a:t>
            </a:r>
          </a:p>
          <a:p>
            <a:pPr marL="0" indent="0">
              <a:lnSpc>
                <a:spcPct val="50000"/>
              </a:lnSpc>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distance</a:t>
            </a:r>
            <a:r>
              <a:rPr lang="en-US" baseline="-25000" dirty="0" err="1">
                <a:latin typeface="Courier New" panose="02070309020205020404" pitchFamily="49" charset="0"/>
                <a:cs typeface="Courier New" panose="02070309020205020404" pitchFamily="49" charset="0"/>
              </a:rPr>
              <a:t>min</a:t>
            </a:r>
            <a:r>
              <a:rPr lang="en-US" dirty="0">
                <a:latin typeface="Courier New" panose="02070309020205020404" pitchFamily="49" charset="0"/>
                <a:cs typeface="Courier New" panose="02070309020205020404" pitchFamily="49" charset="0"/>
              </a:rPr>
              <a:t> = length of the permutation</a:t>
            </a:r>
          </a:p>
          <a:p>
            <a:pPr marL="0" indent="0">
              <a:lnSpc>
                <a:spcPct val="50000"/>
              </a:lnSpc>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best_path</a:t>
            </a:r>
            <a:r>
              <a:rPr lang="en-US" dirty="0">
                <a:latin typeface="Courier New" panose="02070309020205020404" pitchFamily="49" charset="0"/>
                <a:cs typeface="Courier New" panose="02070309020205020404" pitchFamily="49" charset="0"/>
              </a:rPr>
              <a:t> = current permutation</a:t>
            </a:r>
          </a:p>
          <a:p>
            <a:pPr marL="0" indent="0">
              <a:lnSpc>
                <a:spcPct val="50000"/>
              </a:lnSpc>
              <a:buNone/>
            </a:pPr>
            <a:r>
              <a:rPr lang="en-US" dirty="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best_path</a:t>
            </a:r>
            <a:endParaRPr lang="en-US" dirty="0">
              <a:latin typeface="Courier New" panose="02070309020205020404" pitchFamily="49" charset="0"/>
              <a:cs typeface="Courier New" panose="02070309020205020404" pitchFamily="49" charset="0"/>
            </a:endParaRPr>
          </a:p>
          <a:p>
            <a:pPr marL="0" indent="0">
              <a:buNone/>
            </a:pPr>
            <a:r>
              <a:rPr lang="en-US" dirty="0">
                <a:solidFill>
                  <a:srgbClr val="FF0000"/>
                </a:solidFill>
              </a:rPr>
              <a:t>Since all possible orderings are considered, we are guaranteed to end up with the shortest possible tour.</a:t>
            </a:r>
          </a:p>
        </p:txBody>
      </p:sp>
      <p:pic>
        <p:nvPicPr>
          <p:cNvPr id="3" name="07-12-Exhaustive-Wow__that_">
            <a:hlinkClick r:id="" action="ppaction://media"/>
            <a:extLst>
              <a:ext uri="{FF2B5EF4-FFF2-40B4-BE49-F238E27FC236}">
                <a16:creationId xmlns:a16="http://schemas.microsoft.com/office/drawing/2014/main" id="{07061ABD-AAD3-4E08-9B84-578A4391E65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5143500"/>
            <a:ext cx="2286000" cy="1714500"/>
          </a:xfrm>
          <a:prstGeom prst="rect">
            <a:avLst/>
          </a:prstGeom>
        </p:spPr>
      </p:pic>
    </p:spTree>
    <p:extLst>
      <p:ext uri="{BB962C8B-B14F-4D97-AF65-F5344CB8AC3E}">
        <p14:creationId xmlns:p14="http://schemas.microsoft.com/office/powerpoint/2010/main" val="93909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25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CD76-6DC7-4216-9AD5-36BBD472B9AE}"/>
              </a:ext>
            </a:extLst>
          </p:cNvPr>
          <p:cNvSpPr>
            <a:spLocks noGrp="1"/>
          </p:cNvSpPr>
          <p:nvPr>
            <p:ph type="title"/>
          </p:nvPr>
        </p:nvSpPr>
        <p:spPr/>
        <p:txBody>
          <a:bodyPr/>
          <a:lstStyle/>
          <a:p>
            <a:r>
              <a:rPr lang="en-US" dirty="0"/>
              <a:t>Counterexamples</a:t>
            </a:r>
          </a:p>
        </p:txBody>
      </p:sp>
      <p:sp>
        <p:nvSpPr>
          <p:cNvPr id="3" name="Content Placeholder 2">
            <a:extLst>
              <a:ext uri="{FF2B5EF4-FFF2-40B4-BE49-F238E27FC236}">
                <a16:creationId xmlns:a16="http://schemas.microsoft.com/office/drawing/2014/main" id="{B5D71AD3-FA1D-4815-8B83-AFC02241ADB3}"/>
              </a:ext>
            </a:extLst>
          </p:cNvPr>
          <p:cNvSpPr>
            <a:spLocks noGrp="1"/>
          </p:cNvSpPr>
          <p:nvPr>
            <p:ph idx="1"/>
          </p:nvPr>
        </p:nvSpPr>
        <p:spPr/>
        <p:txBody>
          <a:bodyPr>
            <a:normAutofit/>
          </a:bodyPr>
          <a:lstStyle/>
          <a:p>
            <a:r>
              <a:rPr lang="en-US" sz="2400" dirty="0"/>
              <a:t>Counterexamples: </a:t>
            </a:r>
            <a:r>
              <a:rPr lang="en-US" sz="2400" i="1" dirty="0"/>
              <a:t>cases where an algorithm fails</a:t>
            </a:r>
          </a:p>
          <a:p>
            <a:r>
              <a:rPr lang="en-US" sz="2400" dirty="0"/>
              <a:t>Easy way to prove </a:t>
            </a:r>
            <a:r>
              <a:rPr lang="en-US" sz="2400" b="1" dirty="0"/>
              <a:t>incorrectness</a:t>
            </a:r>
          </a:p>
          <a:p>
            <a:r>
              <a:rPr lang="en-US" sz="2400" dirty="0"/>
              <a:t>Strategies</a:t>
            </a:r>
          </a:p>
          <a:p>
            <a:pPr marL="544068" lvl="1" indent="-342900">
              <a:buFont typeface="+mj-lt"/>
              <a:buAutoNum type="arabicPeriod"/>
            </a:pPr>
            <a:r>
              <a:rPr lang="en-US" sz="2000" dirty="0"/>
              <a:t>Simples: Try all the small N examples</a:t>
            </a:r>
          </a:p>
          <a:p>
            <a:pPr marL="544068" lvl="1" indent="-342900">
              <a:buFont typeface="+mj-lt"/>
              <a:buAutoNum type="arabicPeriod"/>
            </a:pPr>
            <a:r>
              <a:rPr lang="en-US" sz="2000" dirty="0"/>
              <a:t>Ties: Think about examples with ties on your decision criteria</a:t>
            </a:r>
          </a:p>
          <a:p>
            <a:pPr marL="544068" lvl="1" indent="-342900">
              <a:buFont typeface="+mj-lt"/>
              <a:buAutoNum type="arabicPeriod"/>
            </a:pPr>
            <a:r>
              <a:rPr lang="en-US" sz="2000" dirty="0"/>
              <a:t>Extremes: Think about extreme examples where the values are BIG or </a:t>
            </a:r>
            <a:r>
              <a:rPr lang="en-US" sz="2000" cap="small" dirty="0"/>
              <a:t>small</a:t>
            </a:r>
          </a:p>
        </p:txBody>
      </p:sp>
      <p:pic>
        <p:nvPicPr>
          <p:cNvPr id="4" name="08-13-Counterexamples-Yes__you_s">
            <a:hlinkClick r:id="" action="ppaction://media"/>
            <a:extLst>
              <a:ext uri="{FF2B5EF4-FFF2-40B4-BE49-F238E27FC236}">
                <a16:creationId xmlns:a16="http://schemas.microsoft.com/office/drawing/2014/main" id="{D2A18CB0-A119-43B6-8124-410EC727F807}"/>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5143500"/>
            <a:ext cx="2286000" cy="1714500"/>
          </a:xfrm>
          <a:prstGeom prst="rect">
            <a:avLst/>
          </a:prstGeom>
        </p:spPr>
      </p:pic>
    </p:spTree>
    <p:extLst>
      <p:ext uri="{BB962C8B-B14F-4D97-AF65-F5344CB8AC3E}">
        <p14:creationId xmlns:p14="http://schemas.microsoft.com/office/powerpoint/2010/main" val="319387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15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1D74-8755-4547-88DF-78B57F1A7AA4}"/>
              </a:ext>
            </a:extLst>
          </p:cNvPr>
          <p:cNvSpPr>
            <a:spLocks noGrp="1"/>
          </p:cNvSpPr>
          <p:nvPr>
            <p:ph type="title"/>
          </p:nvPr>
        </p:nvSpPr>
        <p:spPr/>
        <p:txBody>
          <a:bodyPr/>
          <a:lstStyle/>
          <a:p>
            <a:r>
              <a:rPr lang="en-US" dirty="0"/>
              <a:t>Today’s Activity</a:t>
            </a:r>
          </a:p>
        </p:txBody>
      </p:sp>
      <p:sp>
        <p:nvSpPr>
          <p:cNvPr id="3" name="Content Placeholder 2">
            <a:extLst>
              <a:ext uri="{FF2B5EF4-FFF2-40B4-BE49-F238E27FC236}">
                <a16:creationId xmlns:a16="http://schemas.microsoft.com/office/drawing/2014/main" id="{F0C3A900-AA77-408F-9195-D35990AE5E77}"/>
              </a:ext>
            </a:extLst>
          </p:cNvPr>
          <p:cNvSpPr>
            <a:spLocks noGrp="1"/>
          </p:cNvSpPr>
          <p:nvPr>
            <p:ph idx="1"/>
          </p:nvPr>
        </p:nvSpPr>
        <p:spPr/>
        <p:txBody>
          <a:bodyPr/>
          <a:lstStyle/>
          <a:p>
            <a:r>
              <a:rPr lang="en-US" dirty="0"/>
              <a:t>Given problems, specify instances</a:t>
            </a:r>
          </a:p>
          <a:p>
            <a:endParaRPr lang="en-US" dirty="0"/>
          </a:p>
          <a:p>
            <a:r>
              <a:rPr lang="en-US" dirty="0"/>
              <a:t>Given algorithms, prove incorrectness by finding instances</a:t>
            </a:r>
          </a:p>
          <a:p>
            <a:endParaRPr lang="en-US" dirty="0"/>
          </a:p>
          <a:p>
            <a:r>
              <a:rPr lang="en-US"/>
              <a:t>Side-goal</a:t>
            </a:r>
            <a:r>
              <a:rPr lang="en-US" dirty="0"/>
              <a:t>: work with classmates and learn collaboratively!</a:t>
            </a:r>
          </a:p>
        </p:txBody>
      </p:sp>
      <p:pic>
        <p:nvPicPr>
          <p:cNvPr id="4" name="09-15-Today-See__Dr__B">
            <a:hlinkClick r:id="" action="ppaction://media"/>
            <a:extLst>
              <a:ext uri="{FF2B5EF4-FFF2-40B4-BE49-F238E27FC236}">
                <a16:creationId xmlns:a16="http://schemas.microsoft.com/office/drawing/2014/main" id="{A5DE09EE-4FFF-4AD3-979F-903F19296233}"/>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0" y="5143500"/>
            <a:ext cx="2286000" cy="1714500"/>
          </a:xfrm>
          <a:prstGeom prst="rect">
            <a:avLst/>
          </a:prstGeom>
        </p:spPr>
      </p:pic>
      <p:pic>
        <p:nvPicPr>
          <p:cNvPr id="5" name="09-14-Today-But_rememb">
            <a:hlinkClick r:id="" action="ppaction://media"/>
            <a:extLst>
              <a:ext uri="{FF2B5EF4-FFF2-40B4-BE49-F238E27FC236}">
                <a16:creationId xmlns:a16="http://schemas.microsoft.com/office/drawing/2014/main" id="{B660568F-57BC-4473-A99E-711FAA90829C}"/>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0" y="5143500"/>
            <a:ext cx="2286000" cy="1714500"/>
          </a:xfrm>
          <a:prstGeom prst="rect">
            <a:avLst/>
          </a:prstGeom>
        </p:spPr>
      </p:pic>
    </p:spTree>
    <p:extLst>
      <p:ext uri="{BB962C8B-B14F-4D97-AF65-F5344CB8AC3E}">
        <p14:creationId xmlns:p14="http://schemas.microsoft.com/office/powerpoint/2010/main" val="372842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4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869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showWhenStopped="0">
                <p:cTn id="17" fill="hold" display="0">
                  <p:stCondLst>
                    <p:cond delay="indefinite"/>
                  </p:stCondLst>
                </p:cTn>
                <p:tgtEl>
                  <p:spTgt spid="5"/>
                </p:tgtEl>
              </p:cMediaNode>
            </p:video>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A8A9-B56F-4436-AC7B-3474EE6E5CF0}"/>
              </a:ext>
            </a:extLst>
          </p:cNvPr>
          <p:cNvSpPr>
            <a:spLocks noGrp="1"/>
          </p:cNvSpPr>
          <p:nvPr>
            <p:ph type="title"/>
          </p:nvPr>
        </p:nvSpPr>
        <p:spPr/>
        <p:txBody>
          <a:bodyPr/>
          <a:lstStyle/>
          <a:p>
            <a:r>
              <a:rPr lang="en-US" dirty="0"/>
              <a:t>Correctness</a:t>
            </a:r>
          </a:p>
        </p:txBody>
      </p:sp>
      <p:sp>
        <p:nvSpPr>
          <p:cNvPr id="3" name="Content Placeholder 2">
            <a:extLst>
              <a:ext uri="{FF2B5EF4-FFF2-40B4-BE49-F238E27FC236}">
                <a16:creationId xmlns:a16="http://schemas.microsoft.com/office/drawing/2014/main" id="{1EC3FA96-049B-47DF-B1CA-9E33D9EC8688}"/>
              </a:ext>
            </a:extLst>
          </p:cNvPr>
          <p:cNvSpPr>
            <a:spLocks noGrp="1"/>
          </p:cNvSpPr>
          <p:nvPr>
            <p:ph idx="1"/>
          </p:nvPr>
        </p:nvSpPr>
        <p:spPr/>
        <p:txBody>
          <a:bodyPr/>
          <a:lstStyle/>
          <a:p>
            <a:r>
              <a:rPr lang="en-US" dirty="0"/>
              <a:t>Correctness is one of the most fundamental properties of an algorithm</a:t>
            </a:r>
          </a:p>
          <a:p>
            <a:pPr lvl="1"/>
            <a:r>
              <a:rPr lang="en-US" dirty="0"/>
              <a:t>Sometimes we sacrifice it for other things, but that’s pretty rare</a:t>
            </a:r>
          </a:p>
          <a:p>
            <a:pPr lvl="1"/>
            <a:endParaRPr lang="en-US" dirty="0"/>
          </a:p>
          <a:p>
            <a:r>
              <a:rPr lang="en-US" dirty="0"/>
              <a:t>How do we know if an algorithm is correct?</a:t>
            </a:r>
          </a:p>
        </p:txBody>
      </p:sp>
      <p:pic>
        <p:nvPicPr>
          <p:cNvPr id="4" name="01-03-Correctness-I_just_cal">
            <a:hlinkClick r:id="" action="ppaction://media"/>
            <a:extLst>
              <a:ext uri="{FF2B5EF4-FFF2-40B4-BE49-F238E27FC236}">
                <a16:creationId xmlns:a16="http://schemas.microsoft.com/office/drawing/2014/main" id="{A4655DB9-F7DF-4A98-BC01-CAF38B5A4345}"/>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0" y="5143500"/>
            <a:ext cx="2286000" cy="1714500"/>
          </a:xfrm>
          <a:prstGeom prst="rect">
            <a:avLst/>
          </a:prstGeom>
        </p:spPr>
      </p:pic>
      <p:pic>
        <p:nvPicPr>
          <p:cNvPr id="5" name="01-02-Correctness-That_is_ea">
            <a:hlinkClick r:id="" action="ppaction://media"/>
            <a:extLst>
              <a:ext uri="{FF2B5EF4-FFF2-40B4-BE49-F238E27FC236}">
                <a16:creationId xmlns:a16="http://schemas.microsoft.com/office/drawing/2014/main" id="{D30AC748-8975-4E76-BD2C-D8749625FD01}"/>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0" y="5143500"/>
            <a:ext cx="2286000" cy="1714500"/>
          </a:xfrm>
          <a:prstGeom prst="rect">
            <a:avLst/>
          </a:prstGeom>
        </p:spPr>
      </p:pic>
    </p:spTree>
    <p:extLst>
      <p:ext uri="{BB962C8B-B14F-4D97-AF65-F5344CB8AC3E}">
        <p14:creationId xmlns:p14="http://schemas.microsoft.com/office/powerpoint/2010/main" val="84208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830"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85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11" fill="hold" display="0">
                  <p:stCondLst>
                    <p:cond delay="indefinite"/>
                  </p:stCondLst>
                </p:cTn>
                <p:tgtEl>
                  <p:spTgt spid="4"/>
                </p:tgtEl>
              </p:cMediaNode>
            </p:video>
            <p:video>
              <p:cMediaNode vol="80000" showWhenStopped="0">
                <p:cTn id="12" fill="hold" display="0">
                  <p:stCondLst>
                    <p:cond delay="indefinite"/>
                  </p:stCondLst>
                </p:cTn>
                <p:tgtEl>
                  <p:spTgt spid="5"/>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2D774-DEB8-4881-AABF-543CD60B6F34}"/>
              </a:ext>
            </a:extLst>
          </p:cNvPr>
          <p:cNvSpPr>
            <a:spLocks noGrp="1"/>
          </p:cNvSpPr>
          <p:nvPr>
            <p:ph type="title"/>
          </p:nvPr>
        </p:nvSpPr>
        <p:spPr/>
        <p:txBody>
          <a:bodyPr/>
          <a:lstStyle/>
          <a:p>
            <a:r>
              <a:rPr lang="en-US" dirty="0"/>
              <a:t>Example Problem: Shortest Campus Tour</a:t>
            </a:r>
          </a:p>
        </p:txBody>
      </p:sp>
      <p:sp>
        <p:nvSpPr>
          <p:cNvPr id="3" name="Content Placeholder 2">
            <a:extLst>
              <a:ext uri="{FF2B5EF4-FFF2-40B4-BE49-F238E27FC236}">
                <a16:creationId xmlns:a16="http://schemas.microsoft.com/office/drawing/2014/main" id="{27F36F11-0798-4AA4-88FF-DD263BD91C2F}"/>
              </a:ext>
            </a:extLst>
          </p:cNvPr>
          <p:cNvSpPr>
            <a:spLocks noGrp="1"/>
          </p:cNvSpPr>
          <p:nvPr>
            <p:ph sz="half" idx="1"/>
          </p:nvPr>
        </p:nvSpPr>
        <p:spPr>
          <a:xfrm>
            <a:off x="838200" y="1825625"/>
            <a:ext cx="5181600" cy="1878079"/>
          </a:xfrm>
        </p:spPr>
        <p:txBody>
          <a:bodyPr>
            <a:normAutofit/>
          </a:bodyPr>
          <a:lstStyle/>
          <a:p>
            <a:r>
              <a:rPr lang="en-US" dirty="0"/>
              <a:t>Input: A set of points representing the buildings of a college campus.</a:t>
            </a:r>
          </a:p>
        </p:txBody>
      </p:sp>
      <p:sp>
        <p:nvSpPr>
          <p:cNvPr id="4" name="Content Placeholder 3">
            <a:extLst>
              <a:ext uri="{FF2B5EF4-FFF2-40B4-BE49-F238E27FC236}">
                <a16:creationId xmlns:a16="http://schemas.microsoft.com/office/drawing/2014/main" id="{A0E3D84F-2FAB-4186-8427-3D0851062916}"/>
              </a:ext>
            </a:extLst>
          </p:cNvPr>
          <p:cNvSpPr>
            <a:spLocks noGrp="1"/>
          </p:cNvSpPr>
          <p:nvPr>
            <p:ph sz="half" idx="2"/>
          </p:nvPr>
        </p:nvSpPr>
        <p:spPr>
          <a:xfrm>
            <a:off x="6172200" y="1825625"/>
            <a:ext cx="5181600" cy="1878079"/>
          </a:xfrm>
        </p:spPr>
        <p:txBody>
          <a:bodyPr>
            <a:normAutofit/>
          </a:bodyPr>
          <a:lstStyle/>
          <a:p>
            <a:r>
              <a:rPr lang="en-US" dirty="0"/>
              <a:t>Output: A sequence of points representing the shortest tour around campus.</a:t>
            </a:r>
          </a:p>
        </p:txBody>
      </p:sp>
      <p:sp>
        <p:nvSpPr>
          <p:cNvPr id="73" name="object 4">
            <a:extLst>
              <a:ext uri="{FF2B5EF4-FFF2-40B4-BE49-F238E27FC236}">
                <a16:creationId xmlns:a16="http://schemas.microsoft.com/office/drawing/2014/main" id="{7C1E8F6B-3713-4612-927E-15206C7E0879}"/>
              </a:ext>
            </a:extLst>
          </p:cNvPr>
          <p:cNvSpPr/>
          <p:nvPr/>
        </p:nvSpPr>
        <p:spPr>
          <a:xfrm>
            <a:off x="2717021" y="3507660"/>
            <a:ext cx="84895" cy="83894"/>
          </a:xfrm>
          <a:custGeom>
            <a:avLst/>
            <a:gdLst/>
            <a:ahLst/>
            <a:cxnLst/>
            <a:rect l="l" t="t" r="r" b="b"/>
            <a:pathLst>
              <a:path w="84895" h="83894">
                <a:moveTo>
                  <a:pt x="40931" y="0"/>
                </a:moveTo>
                <a:lnTo>
                  <a:pt x="7637" y="19116"/>
                </a:lnTo>
                <a:lnTo>
                  <a:pt x="0" y="48324"/>
                </a:lnTo>
                <a:lnTo>
                  <a:pt x="3587" y="60145"/>
                </a:lnTo>
                <a:lnTo>
                  <a:pt x="10825" y="70208"/>
                </a:lnTo>
                <a:lnTo>
                  <a:pt x="21570" y="77916"/>
                </a:lnTo>
                <a:lnTo>
                  <a:pt x="35677" y="82677"/>
                </a:lnTo>
                <a:lnTo>
                  <a:pt x="53003" y="83894"/>
                </a:lnTo>
                <a:lnTo>
                  <a:pt x="65725" y="78223"/>
                </a:lnTo>
                <a:lnTo>
                  <a:pt x="75828" y="68905"/>
                </a:lnTo>
                <a:lnTo>
                  <a:pt x="82492" y="56761"/>
                </a:lnTo>
                <a:lnTo>
                  <a:pt x="84895" y="42613"/>
                </a:lnTo>
                <a:lnTo>
                  <a:pt x="83293" y="31019"/>
                </a:lnTo>
                <a:lnTo>
                  <a:pt x="77431" y="18614"/>
                </a:lnTo>
                <a:lnTo>
                  <a:pt x="67942" y="8786"/>
                </a:lnTo>
                <a:lnTo>
                  <a:pt x="55539" y="2320"/>
                </a:lnTo>
                <a:lnTo>
                  <a:pt x="40931" y="0"/>
                </a:lnTo>
                <a:close/>
              </a:path>
            </a:pathLst>
          </a:custGeom>
          <a:solidFill>
            <a:srgbClr val="000000"/>
          </a:solidFill>
        </p:spPr>
        <p:txBody>
          <a:bodyPr wrap="square" lIns="0" tIns="0" rIns="0" bIns="0" rtlCol="0">
            <a:noAutofit/>
          </a:bodyPr>
          <a:lstStyle/>
          <a:p>
            <a:endParaRPr/>
          </a:p>
        </p:txBody>
      </p:sp>
      <p:sp>
        <p:nvSpPr>
          <p:cNvPr id="74" name="object 5">
            <a:extLst>
              <a:ext uri="{FF2B5EF4-FFF2-40B4-BE49-F238E27FC236}">
                <a16:creationId xmlns:a16="http://schemas.microsoft.com/office/drawing/2014/main" id="{B216B86B-67C8-4964-8D2A-7A278E699AD5}"/>
              </a:ext>
            </a:extLst>
          </p:cNvPr>
          <p:cNvSpPr/>
          <p:nvPr/>
        </p:nvSpPr>
        <p:spPr>
          <a:xfrm>
            <a:off x="2717021" y="3507660"/>
            <a:ext cx="84895" cy="83894"/>
          </a:xfrm>
          <a:custGeom>
            <a:avLst/>
            <a:gdLst/>
            <a:ahLst/>
            <a:cxnLst/>
            <a:rect l="l" t="t" r="r" b="b"/>
            <a:pathLst>
              <a:path w="84895" h="83894">
                <a:moveTo>
                  <a:pt x="84895" y="42613"/>
                </a:moveTo>
                <a:lnTo>
                  <a:pt x="82492" y="56761"/>
                </a:lnTo>
                <a:lnTo>
                  <a:pt x="75828" y="68905"/>
                </a:lnTo>
                <a:lnTo>
                  <a:pt x="65725" y="78223"/>
                </a:lnTo>
                <a:lnTo>
                  <a:pt x="53003" y="83894"/>
                </a:lnTo>
                <a:lnTo>
                  <a:pt x="35677" y="82677"/>
                </a:lnTo>
                <a:lnTo>
                  <a:pt x="21570" y="77916"/>
                </a:lnTo>
                <a:lnTo>
                  <a:pt x="10825" y="70208"/>
                </a:lnTo>
                <a:lnTo>
                  <a:pt x="3587" y="60145"/>
                </a:lnTo>
                <a:lnTo>
                  <a:pt x="0" y="48324"/>
                </a:lnTo>
                <a:lnTo>
                  <a:pt x="1909" y="32343"/>
                </a:lnTo>
                <a:lnTo>
                  <a:pt x="7637" y="19116"/>
                </a:lnTo>
                <a:lnTo>
                  <a:pt x="16503" y="9047"/>
                </a:lnTo>
                <a:lnTo>
                  <a:pt x="27828" y="2540"/>
                </a:lnTo>
                <a:lnTo>
                  <a:pt x="40931" y="0"/>
                </a:lnTo>
                <a:lnTo>
                  <a:pt x="55539" y="2320"/>
                </a:lnTo>
                <a:lnTo>
                  <a:pt x="67942" y="8786"/>
                </a:lnTo>
                <a:lnTo>
                  <a:pt x="77431" y="18614"/>
                </a:lnTo>
                <a:lnTo>
                  <a:pt x="83293" y="31019"/>
                </a:lnTo>
              </a:path>
            </a:pathLst>
          </a:custGeom>
          <a:ln w="17056">
            <a:solidFill>
              <a:srgbClr val="000000"/>
            </a:solidFill>
          </a:ln>
        </p:spPr>
        <p:txBody>
          <a:bodyPr wrap="square" lIns="0" tIns="0" rIns="0" bIns="0" rtlCol="0">
            <a:noAutofit/>
          </a:bodyPr>
          <a:lstStyle/>
          <a:p>
            <a:endParaRPr/>
          </a:p>
        </p:txBody>
      </p:sp>
      <p:sp>
        <p:nvSpPr>
          <p:cNvPr id="75" name="object 6">
            <a:extLst>
              <a:ext uri="{FF2B5EF4-FFF2-40B4-BE49-F238E27FC236}">
                <a16:creationId xmlns:a16="http://schemas.microsoft.com/office/drawing/2014/main" id="{98DD8CD7-AEEF-4901-BAFF-96653ED479F1}"/>
              </a:ext>
            </a:extLst>
          </p:cNvPr>
          <p:cNvSpPr/>
          <p:nvPr/>
        </p:nvSpPr>
        <p:spPr>
          <a:xfrm>
            <a:off x="2418545" y="3848781"/>
            <a:ext cx="84895" cy="83892"/>
          </a:xfrm>
          <a:custGeom>
            <a:avLst/>
            <a:gdLst/>
            <a:ahLst/>
            <a:cxnLst/>
            <a:rect l="l" t="t" r="r" b="b"/>
            <a:pathLst>
              <a:path w="84895" h="83892">
                <a:moveTo>
                  <a:pt x="40930" y="0"/>
                </a:moveTo>
                <a:lnTo>
                  <a:pt x="7638" y="19113"/>
                </a:lnTo>
                <a:lnTo>
                  <a:pt x="0" y="48323"/>
                </a:lnTo>
                <a:lnTo>
                  <a:pt x="3587" y="60145"/>
                </a:lnTo>
                <a:lnTo>
                  <a:pt x="10824" y="70207"/>
                </a:lnTo>
                <a:lnTo>
                  <a:pt x="21568" y="77916"/>
                </a:lnTo>
                <a:lnTo>
                  <a:pt x="35674" y="82676"/>
                </a:lnTo>
                <a:lnTo>
                  <a:pt x="52999" y="83892"/>
                </a:lnTo>
                <a:lnTo>
                  <a:pt x="65722" y="78220"/>
                </a:lnTo>
                <a:lnTo>
                  <a:pt x="75826" y="68902"/>
                </a:lnTo>
                <a:lnTo>
                  <a:pt x="82491" y="56760"/>
                </a:lnTo>
                <a:lnTo>
                  <a:pt x="84895" y="42613"/>
                </a:lnTo>
                <a:lnTo>
                  <a:pt x="83292" y="31018"/>
                </a:lnTo>
                <a:lnTo>
                  <a:pt x="77427" y="18613"/>
                </a:lnTo>
                <a:lnTo>
                  <a:pt x="67936" y="8786"/>
                </a:lnTo>
                <a:lnTo>
                  <a:pt x="55533" y="2321"/>
                </a:lnTo>
                <a:lnTo>
                  <a:pt x="40930" y="0"/>
                </a:lnTo>
                <a:close/>
              </a:path>
            </a:pathLst>
          </a:custGeom>
          <a:solidFill>
            <a:srgbClr val="000000"/>
          </a:solidFill>
        </p:spPr>
        <p:txBody>
          <a:bodyPr wrap="square" lIns="0" tIns="0" rIns="0" bIns="0" rtlCol="0">
            <a:noAutofit/>
          </a:bodyPr>
          <a:lstStyle/>
          <a:p>
            <a:endParaRPr/>
          </a:p>
        </p:txBody>
      </p:sp>
      <p:sp>
        <p:nvSpPr>
          <p:cNvPr id="76" name="object 7">
            <a:extLst>
              <a:ext uri="{FF2B5EF4-FFF2-40B4-BE49-F238E27FC236}">
                <a16:creationId xmlns:a16="http://schemas.microsoft.com/office/drawing/2014/main" id="{ABA93F0A-F75B-42B1-8B25-15CD931AD6EA}"/>
              </a:ext>
            </a:extLst>
          </p:cNvPr>
          <p:cNvSpPr/>
          <p:nvPr/>
        </p:nvSpPr>
        <p:spPr>
          <a:xfrm>
            <a:off x="2418545" y="3848781"/>
            <a:ext cx="84895" cy="83892"/>
          </a:xfrm>
          <a:custGeom>
            <a:avLst/>
            <a:gdLst/>
            <a:ahLst/>
            <a:cxnLst/>
            <a:rect l="l" t="t" r="r" b="b"/>
            <a:pathLst>
              <a:path w="84895" h="83892">
                <a:moveTo>
                  <a:pt x="84895" y="42613"/>
                </a:moveTo>
                <a:lnTo>
                  <a:pt x="82491" y="56760"/>
                </a:lnTo>
                <a:lnTo>
                  <a:pt x="75826" y="68902"/>
                </a:lnTo>
                <a:lnTo>
                  <a:pt x="65722" y="78220"/>
                </a:lnTo>
                <a:lnTo>
                  <a:pt x="52999" y="83892"/>
                </a:lnTo>
                <a:lnTo>
                  <a:pt x="35674" y="82676"/>
                </a:lnTo>
                <a:lnTo>
                  <a:pt x="21568" y="77916"/>
                </a:lnTo>
                <a:lnTo>
                  <a:pt x="10824" y="70207"/>
                </a:lnTo>
                <a:lnTo>
                  <a:pt x="3587" y="60145"/>
                </a:lnTo>
                <a:lnTo>
                  <a:pt x="0" y="48323"/>
                </a:lnTo>
                <a:lnTo>
                  <a:pt x="1909" y="32341"/>
                </a:lnTo>
                <a:lnTo>
                  <a:pt x="7638" y="19113"/>
                </a:lnTo>
                <a:lnTo>
                  <a:pt x="16505" y="9044"/>
                </a:lnTo>
                <a:lnTo>
                  <a:pt x="27829" y="2538"/>
                </a:lnTo>
                <a:lnTo>
                  <a:pt x="40930" y="0"/>
                </a:lnTo>
                <a:lnTo>
                  <a:pt x="55533" y="2321"/>
                </a:lnTo>
                <a:lnTo>
                  <a:pt x="67936" y="8786"/>
                </a:lnTo>
                <a:lnTo>
                  <a:pt x="77427" y="18613"/>
                </a:lnTo>
                <a:lnTo>
                  <a:pt x="83292" y="31018"/>
                </a:lnTo>
              </a:path>
            </a:pathLst>
          </a:custGeom>
          <a:ln w="17056">
            <a:solidFill>
              <a:srgbClr val="000000"/>
            </a:solidFill>
          </a:ln>
        </p:spPr>
        <p:txBody>
          <a:bodyPr wrap="square" lIns="0" tIns="0" rIns="0" bIns="0" rtlCol="0">
            <a:noAutofit/>
          </a:bodyPr>
          <a:lstStyle/>
          <a:p>
            <a:endParaRPr/>
          </a:p>
        </p:txBody>
      </p:sp>
      <p:sp>
        <p:nvSpPr>
          <p:cNvPr id="77" name="object 8">
            <a:extLst>
              <a:ext uri="{FF2B5EF4-FFF2-40B4-BE49-F238E27FC236}">
                <a16:creationId xmlns:a16="http://schemas.microsoft.com/office/drawing/2014/main" id="{E181555A-1620-4854-900D-BCA2F58424D5}"/>
              </a:ext>
            </a:extLst>
          </p:cNvPr>
          <p:cNvSpPr/>
          <p:nvPr/>
        </p:nvSpPr>
        <p:spPr>
          <a:xfrm>
            <a:off x="2674385" y="4147257"/>
            <a:ext cx="84897" cy="83895"/>
          </a:xfrm>
          <a:custGeom>
            <a:avLst/>
            <a:gdLst/>
            <a:ahLst/>
            <a:cxnLst/>
            <a:rect l="l" t="t" r="r" b="b"/>
            <a:pathLst>
              <a:path w="84897" h="83895">
                <a:moveTo>
                  <a:pt x="40935" y="0"/>
                </a:moveTo>
                <a:lnTo>
                  <a:pt x="7641" y="19111"/>
                </a:lnTo>
                <a:lnTo>
                  <a:pt x="0" y="48321"/>
                </a:lnTo>
                <a:lnTo>
                  <a:pt x="3584" y="60145"/>
                </a:lnTo>
                <a:lnTo>
                  <a:pt x="10819" y="70209"/>
                </a:lnTo>
                <a:lnTo>
                  <a:pt x="21562" y="77918"/>
                </a:lnTo>
                <a:lnTo>
                  <a:pt x="35668" y="82678"/>
                </a:lnTo>
                <a:lnTo>
                  <a:pt x="52993" y="83895"/>
                </a:lnTo>
                <a:lnTo>
                  <a:pt x="65719" y="78228"/>
                </a:lnTo>
                <a:lnTo>
                  <a:pt x="75826" y="68913"/>
                </a:lnTo>
                <a:lnTo>
                  <a:pt x="82492" y="56773"/>
                </a:lnTo>
                <a:lnTo>
                  <a:pt x="84897" y="42626"/>
                </a:lnTo>
                <a:lnTo>
                  <a:pt x="83292" y="31020"/>
                </a:lnTo>
                <a:lnTo>
                  <a:pt x="77427" y="18613"/>
                </a:lnTo>
                <a:lnTo>
                  <a:pt x="67937" y="8786"/>
                </a:lnTo>
                <a:lnTo>
                  <a:pt x="55535" y="2320"/>
                </a:lnTo>
                <a:lnTo>
                  <a:pt x="40935" y="0"/>
                </a:lnTo>
                <a:close/>
              </a:path>
            </a:pathLst>
          </a:custGeom>
          <a:solidFill>
            <a:srgbClr val="000000"/>
          </a:solidFill>
        </p:spPr>
        <p:txBody>
          <a:bodyPr wrap="square" lIns="0" tIns="0" rIns="0" bIns="0" rtlCol="0">
            <a:noAutofit/>
          </a:bodyPr>
          <a:lstStyle/>
          <a:p>
            <a:endParaRPr/>
          </a:p>
        </p:txBody>
      </p:sp>
      <p:sp>
        <p:nvSpPr>
          <p:cNvPr id="78" name="object 9">
            <a:extLst>
              <a:ext uri="{FF2B5EF4-FFF2-40B4-BE49-F238E27FC236}">
                <a16:creationId xmlns:a16="http://schemas.microsoft.com/office/drawing/2014/main" id="{0B328A1E-15A5-41B3-8FC5-E8EA27494B48}"/>
              </a:ext>
            </a:extLst>
          </p:cNvPr>
          <p:cNvSpPr/>
          <p:nvPr/>
        </p:nvSpPr>
        <p:spPr>
          <a:xfrm>
            <a:off x="2674385" y="4147257"/>
            <a:ext cx="84897" cy="83895"/>
          </a:xfrm>
          <a:custGeom>
            <a:avLst/>
            <a:gdLst/>
            <a:ahLst/>
            <a:cxnLst/>
            <a:rect l="l" t="t" r="r" b="b"/>
            <a:pathLst>
              <a:path w="84897" h="83895">
                <a:moveTo>
                  <a:pt x="84897" y="42626"/>
                </a:moveTo>
                <a:lnTo>
                  <a:pt x="82492" y="56773"/>
                </a:lnTo>
                <a:lnTo>
                  <a:pt x="75826" y="68913"/>
                </a:lnTo>
                <a:lnTo>
                  <a:pt x="65719" y="78228"/>
                </a:lnTo>
                <a:lnTo>
                  <a:pt x="52993" y="83895"/>
                </a:lnTo>
                <a:lnTo>
                  <a:pt x="35668" y="82678"/>
                </a:lnTo>
                <a:lnTo>
                  <a:pt x="21562" y="77918"/>
                </a:lnTo>
                <a:lnTo>
                  <a:pt x="10819" y="70209"/>
                </a:lnTo>
                <a:lnTo>
                  <a:pt x="3584" y="60145"/>
                </a:lnTo>
                <a:lnTo>
                  <a:pt x="0" y="48321"/>
                </a:lnTo>
                <a:lnTo>
                  <a:pt x="1910" y="32339"/>
                </a:lnTo>
                <a:lnTo>
                  <a:pt x="7641" y="19111"/>
                </a:lnTo>
                <a:lnTo>
                  <a:pt x="16509" y="9042"/>
                </a:lnTo>
                <a:lnTo>
                  <a:pt x="27834" y="2537"/>
                </a:lnTo>
                <a:lnTo>
                  <a:pt x="40935" y="0"/>
                </a:lnTo>
                <a:lnTo>
                  <a:pt x="55535" y="2320"/>
                </a:lnTo>
                <a:lnTo>
                  <a:pt x="67937" y="8786"/>
                </a:lnTo>
                <a:lnTo>
                  <a:pt x="77427" y="18613"/>
                </a:lnTo>
                <a:lnTo>
                  <a:pt x="83292" y="31020"/>
                </a:lnTo>
              </a:path>
            </a:pathLst>
          </a:custGeom>
          <a:ln w="17056">
            <a:solidFill>
              <a:srgbClr val="000000"/>
            </a:solidFill>
          </a:ln>
        </p:spPr>
        <p:txBody>
          <a:bodyPr wrap="square" lIns="0" tIns="0" rIns="0" bIns="0" rtlCol="0">
            <a:noAutofit/>
          </a:bodyPr>
          <a:lstStyle/>
          <a:p>
            <a:endParaRPr/>
          </a:p>
        </p:txBody>
      </p:sp>
      <p:sp>
        <p:nvSpPr>
          <p:cNvPr id="79" name="object 10">
            <a:extLst>
              <a:ext uri="{FF2B5EF4-FFF2-40B4-BE49-F238E27FC236}">
                <a16:creationId xmlns:a16="http://schemas.microsoft.com/office/drawing/2014/main" id="{7FAE4BD7-0FA1-4878-8453-366780139689}"/>
              </a:ext>
            </a:extLst>
          </p:cNvPr>
          <p:cNvSpPr/>
          <p:nvPr/>
        </p:nvSpPr>
        <p:spPr>
          <a:xfrm>
            <a:off x="2333251" y="4488379"/>
            <a:ext cx="84897" cy="83897"/>
          </a:xfrm>
          <a:custGeom>
            <a:avLst/>
            <a:gdLst/>
            <a:ahLst/>
            <a:cxnLst/>
            <a:rect l="l" t="t" r="r" b="b"/>
            <a:pathLst>
              <a:path w="84897" h="83897">
                <a:moveTo>
                  <a:pt x="40937" y="0"/>
                </a:moveTo>
                <a:lnTo>
                  <a:pt x="7642" y="19120"/>
                </a:lnTo>
                <a:lnTo>
                  <a:pt x="0" y="48322"/>
                </a:lnTo>
                <a:lnTo>
                  <a:pt x="3586" y="60146"/>
                </a:lnTo>
                <a:lnTo>
                  <a:pt x="10824" y="70209"/>
                </a:lnTo>
                <a:lnTo>
                  <a:pt x="21569" y="77918"/>
                </a:lnTo>
                <a:lnTo>
                  <a:pt x="35675" y="82679"/>
                </a:lnTo>
                <a:lnTo>
                  <a:pt x="52996" y="83897"/>
                </a:lnTo>
                <a:lnTo>
                  <a:pt x="65722" y="78231"/>
                </a:lnTo>
                <a:lnTo>
                  <a:pt x="75828" y="68916"/>
                </a:lnTo>
                <a:lnTo>
                  <a:pt x="82493" y="56775"/>
                </a:lnTo>
                <a:lnTo>
                  <a:pt x="84897" y="42626"/>
                </a:lnTo>
                <a:lnTo>
                  <a:pt x="83293" y="31026"/>
                </a:lnTo>
                <a:lnTo>
                  <a:pt x="77430" y="18619"/>
                </a:lnTo>
                <a:lnTo>
                  <a:pt x="67943" y="8789"/>
                </a:lnTo>
                <a:lnTo>
                  <a:pt x="55541" y="2321"/>
                </a:lnTo>
                <a:lnTo>
                  <a:pt x="40937" y="0"/>
                </a:lnTo>
                <a:close/>
              </a:path>
            </a:pathLst>
          </a:custGeom>
          <a:solidFill>
            <a:srgbClr val="000000"/>
          </a:solidFill>
        </p:spPr>
        <p:txBody>
          <a:bodyPr wrap="square" lIns="0" tIns="0" rIns="0" bIns="0" rtlCol="0">
            <a:noAutofit/>
          </a:bodyPr>
          <a:lstStyle/>
          <a:p>
            <a:endParaRPr/>
          </a:p>
        </p:txBody>
      </p:sp>
      <p:sp>
        <p:nvSpPr>
          <p:cNvPr id="80" name="object 11">
            <a:extLst>
              <a:ext uri="{FF2B5EF4-FFF2-40B4-BE49-F238E27FC236}">
                <a16:creationId xmlns:a16="http://schemas.microsoft.com/office/drawing/2014/main" id="{BB0EF747-49EE-4D37-95B6-1041498B9DFC}"/>
              </a:ext>
            </a:extLst>
          </p:cNvPr>
          <p:cNvSpPr/>
          <p:nvPr/>
        </p:nvSpPr>
        <p:spPr>
          <a:xfrm>
            <a:off x="2333251" y="4488379"/>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5" y="82679"/>
                </a:lnTo>
                <a:lnTo>
                  <a:pt x="21569" y="77918"/>
                </a:lnTo>
                <a:lnTo>
                  <a:pt x="10824" y="70209"/>
                </a:lnTo>
                <a:lnTo>
                  <a:pt x="3586" y="60146"/>
                </a:lnTo>
                <a:lnTo>
                  <a:pt x="0" y="48322"/>
                </a:lnTo>
                <a:lnTo>
                  <a:pt x="1911" y="32346"/>
                </a:lnTo>
                <a:lnTo>
                  <a:pt x="7642" y="19120"/>
                </a:lnTo>
                <a:lnTo>
                  <a:pt x="16512" y="9050"/>
                </a:lnTo>
                <a:lnTo>
                  <a:pt x="27837" y="2541"/>
                </a:lnTo>
                <a:lnTo>
                  <a:pt x="40937" y="0"/>
                </a:lnTo>
                <a:lnTo>
                  <a:pt x="55541" y="2321"/>
                </a:lnTo>
                <a:lnTo>
                  <a:pt x="67943" y="8789"/>
                </a:lnTo>
                <a:lnTo>
                  <a:pt x="77430" y="18619"/>
                </a:lnTo>
                <a:lnTo>
                  <a:pt x="83293" y="31026"/>
                </a:lnTo>
              </a:path>
            </a:pathLst>
          </a:custGeom>
          <a:ln w="17056">
            <a:solidFill>
              <a:srgbClr val="000000"/>
            </a:solidFill>
          </a:ln>
        </p:spPr>
        <p:txBody>
          <a:bodyPr wrap="square" lIns="0" tIns="0" rIns="0" bIns="0" rtlCol="0">
            <a:noAutofit/>
          </a:bodyPr>
          <a:lstStyle/>
          <a:p>
            <a:endParaRPr/>
          </a:p>
        </p:txBody>
      </p:sp>
      <p:sp>
        <p:nvSpPr>
          <p:cNvPr id="81" name="object 12">
            <a:extLst>
              <a:ext uri="{FF2B5EF4-FFF2-40B4-BE49-F238E27FC236}">
                <a16:creationId xmlns:a16="http://schemas.microsoft.com/office/drawing/2014/main" id="{9F457248-4023-40C6-A8E0-0E5D2D0562D4}"/>
              </a:ext>
            </a:extLst>
          </p:cNvPr>
          <p:cNvSpPr/>
          <p:nvPr/>
        </p:nvSpPr>
        <p:spPr>
          <a:xfrm>
            <a:off x="2674385" y="4744220"/>
            <a:ext cx="84897" cy="83895"/>
          </a:xfrm>
          <a:custGeom>
            <a:avLst/>
            <a:gdLst/>
            <a:ahLst/>
            <a:cxnLst/>
            <a:rect l="l" t="t" r="r" b="b"/>
            <a:pathLst>
              <a:path w="84897" h="83895">
                <a:moveTo>
                  <a:pt x="40935" y="0"/>
                </a:moveTo>
                <a:lnTo>
                  <a:pt x="7641" y="19117"/>
                </a:lnTo>
                <a:lnTo>
                  <a:pt x="0" y="48321"/>
                </a:lnTo>
                <a:lnTo>
                  <a:pt x="3584" y="60145"/>
                </a:lnTo>
                <a:lnTo>
                  <a:pt x="10819" y="70209"/>
                </a:lnTo>
                <a:lnTo>
                  <a:pt x="21562" y="77918"/>
                </a:lnTo>
                <a:lnTo>
                  <a:pt x="35668" y="82678"/>
                </a:lnTo>
                <a:lnTo>
                  <a:pt x="52993" y="83895"/>
                </a:lnTo>
                <a:lnTo>
                  <a:pt x="65719" y="78228"/>
                </a:lnTo>
                <a:lnTo>
                  <a:pt x="75826" y="68913"/>
                </a:lnTo>
                <a:lnTo>
                  <a:pt x="82492" y="56773"/>
                </a:lnTo>
                <a:lnTo>
                  <a:pt x="84897" y="42626"/>
                </a:lnTo>
                <a:lnTo>
                  <a:pt x="83292" y="31025"/>
                </a:lnTo>
                <a:lnTo>
                  <a:pt x="77427" y="18619"/>
                </a:lnTo>
                <a:lnTo>
                  <a:pt x="67937" y="8789"/>
                </a:lnTo>
                <a:lnTo>
                  <a:pt x="55535" y="2321"/>
                </a:lnTo>
                <a:lnTo>
                  <a:pt x="40935" y="0"/>
                </a:lnTo>
                <a:close/>
              </a:path>
            </a:pathLst>
          </a:custGeom>
          <a:solidFill>
            <a:srgbClr val="000000"/>
          </a:solidFill>
        </p:spPr>
        <p:txBody>
          <a:bodyPr wrap="square" lIns="0" tIns="0" rIns="0" bIns="0" rtlCol="0">
            <a:noAutofit/>
          </a:bodyPr>
          <a:lstStyle/>
          <a:p>
            <a:endParaRPr/>
          </a:p>
        </p:txBody>
      </p:sp>
      <p:sp>
        <p:nvSpPr>
          <p:cNvPr id="82" name="object 13">
            <a:extLst>
              <a:ext uri="{FF2B5EF4-FFF2-40B4-BE49-F238E27FC236}">
                <a16:creationId xmlns:a16="http://schemas.microsoft.com/office/drawing/2014/main" id="{6D6FC197-3366-448C-9213-CDCAC6073A59}"/>
              </a:ext>
            </a:extLst>
          </p:cNvPr>
          <p:cNvSpPr/>
          <p:nvPr/>
        </p:nvSpPr>
        <p:spPr>
          <a:xfrm>
            <a:off x="2674385" y="4744220"/>
            <a:ext cx="84897" cy="83895"/>
          </a:xfrm>
          <a:custGeom>
            <a:avLst/>
            <a:gdLst/>
            <a:ahLst/>
            <a:cxnLst/>
            <a:rect l="l" t="t" r="r" b="b"/>
            <a:pathLst>
              <a:path w="84897" h="83895">
                <a:moveTo>
                  <a:pt x="84897" y="42626"/>
                </a:moveTo>
                <a:lnTo>
                  <a:pt x="82492" y="56773"/>
                </a:lnTo>
                <a:lnTo>
                  <a:pt x="75826" y="68913"/>
                </a:lnTo>
                <a:lnTo>
                  <a:pt x="65719" y="78228"/>
                </a:lnTo>
                <a:lnTo>
                  <a:pt x="52993" y="83895"/>
                </a:lnTo>
                <a:lnTo>
                  <a:pt x="35668" y="82678"/>
                </a:lnTo>
                <a:lnTo>
                  <a:pt x="21562" y="77918"/>
                </a:lnTo>
                <a:lnTo>
                  <a:pt x="10819" y="70209"/>
                </a:lnTo>
                <a:lnTo>
                  <a:pt x="3584" y="60145"/>
                </a:lnTo>
                <a:lnTo>
                  <a:pt x="0" y="48321"/>
                </a:lnTo>
                <a:lnTo>
                  <a:pt x="1910" y="32344"/>
                </a:lnTo>
                <a:lnTo>
                  <a:pt x="7641" y="19117"/>
                </a:lnTo>
                <a:lnTo>
                  <a:pt x="16509" y="9046"/>
                </a:lnTo>
                <a:lnTo>
                  <a:pt x="27834" y="2538"/>
                </a:lnTo>
                <a:lnTo>
                  <a:pt x="40935" y="0"/>
                </a:lnTo>
                <a:lnTo>
                  <a:pt x="55535" y="2321"/>
                </a:lnTo>
                <a:lnTo>
                  <a:pt x="67937" y="8789"/>
                </a:lnTo>
                <a:lnTo>
                  <a:pt x="77427" y="18619"/>
                </a:lnTo>
                <a:lnTo>
                  <a:pt x="83292" y="31025"/>
                </a:lnTo>
              </a:path>
            </a:pathLst>
          </a:custGeom>
          <a:ln w="17056">
            <a:solidFill>
              <a:srgbClr val="000000"/>
            </a:solidFill>
          </a:ln>
        </p:spPr>
        <p:txBody>
          <a:bodyPr wrap="square" lIns="0" tIns="0" rIns="0" bIns="0" rtlCol="0">
            <a:noAutofit/>
          </a:bodyPr>
          <a:lstStyle/>
          <a:p>
            <a:endParaRPr/>
          </a:p>
        </p:txBody>
      </p:sp>
      <p:sp>
        <p:nvSpPr>
          <p:cNvPr id="83" name="object 14">
            <a:extLst>
              <a:ext uri="{FF2B5EF4-FFF2-40B4-BE49-F238E27FC236}">
                <a16:creationId xmlns:a16="http://schemas.microsoft.com/office/drawing/2014/main" id="{612DFA6A-3E80-46BD-A82C-969D7CC3D024}"/>
              </a:ext>
            </a:extLst>
          </p:cNvPr>
          <p:cNvSpPr/>
          <p:nvPr/>
        </p:nvSpPr>
        <p:spPr>
          <a:xfrm>
            <a:off x="3058141" y="4658940"/>
            <a:ext cx="84897" cy="83897"/>
          </a:xfrm>
          <a:custGeom>
            <a:avLst/>
            <a:gdLst/>
            <a:ahLst/>
            <a:cxnLst/>
            <a:rect l="l" t="t" r="r" b="b"/>
            <a:pathLst>
              <a:path w="84897" h="83897">
                <a:moveTo>
                  <a:pt x="40937" y="0"/>
                </a:moveTo>
                <a:lnTo>
                  <a:pt x="7639" y="19120"/>
                </a:lnTo>
                <a:lnTo>
                  <a:pt x="0" y="48322"/>
                </a:lnTo>
                <a:lnTo>
                  <a:pt x="3584" y="60146"/>
                </a:lnTo>
                <a:lnTo>
                  <a:pt x="10820" y="70209"/>
                </a:lnTo>
                <a:lnTo>
                  <a:pt x="21564" y="77918"/>
                </a:lnTo>
                <a:lnTo>
                  <a:pt x="35670" y="82679"/>
                </a:lnTo>
                <a:lnTo>
                  <a:pt x="52996" y="83897"/>
                </a:lnTo>
                <a:lnTo>
                  <a:pt x="65722" y="78231"/>
                </a:lnTo>
                <a:lnTo>
                  <a:pt x="75828" y="68916"/>
                </a:lnTo>
                <a:lnTo>
                  <a:pt x="82493" y="56775"/>
                </a:lnTo>
                <a:lnTo>
                  <a:pt x="84897" y="42626"/>
                </a:lnTo>
                <a:lnTo>
                  <a:pt x="83293" y="31025"/>
                </a:lnTo>
                <a:lnTo>
                  <a:pt x="77430" y="18619"/>
                </a:lnTo>
                <a:lnTo>
                  <a:pt x="67943" y="8789"/>
                </a:lnTo>
                <a:lnTo>
                  <a:pt x="55541" y="2321"/>
                </a:lnTo>
                <a:lnTo>
                  <a:pt x="40937" y="0"/>
                </a:lnTo>
                <a:close/>
              </a:path>
            </a:pathLst>
          </a:custGeom>
          <a:solidFill>
            <a:srgbClr val="000000"/>
          </a:solidFill>
        </p:spPr>
        <p:txBody>
          <a:bodyPr wrap="square" lIns="0" tIns="0" rIns="0" bIns="0" rtlCol="0">
            <a:noAutofit/>
          </a:bodyPr>
          <a:lstStyle/>
          <a:p>
            <a:endParaRPr/>
          </a:p>
        </p:txBody>
      </p:sp>
      <p:sp>
        <p:nvSpPr>
          <p:cNvPr id="84" name="object 15">
            <a:extLst>
              <a:ext uri="{FF2B5EF4-FFF2-40B4-BE49-F238E27FC236}">
                <a16:creationId xmlns:a16="http://schemas.microsoft.com/office/drawing/2014/main" id="{C11F7ED5-DF81-4B15-A5E5-B39B1B360790}"/>
              </a:ext>
            </a:extLst>
          </p:cNvPr>
          <p:cNvSpPr/>
          <p:nvPr/>
        </p:nvSpPr>
        <p:spPr>
          <a:xfrm>
            <a:off x="3058141" y="4658940"/>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0" y="82679"/>
                </a:lnTo>
                <a:lnTo>
                  <a:pt x="21564" y="77918"/>
                </a:lnTo>
                <a:lnTo>
                  <a:pt x="10820" y="70209"/>
                </a:lnTo>
                <a:lnTo>
                  <a:pt x="3584" y="60146"/>
                </a:lnTo>
                <a:lnTo>
                  <a:pt x="0" y="48322"/>
                </a:lnTo>
                <a:lnTo>
                  <a:pt x="1910" y="32346"/>
                </a:lnTo>
                <a:lnTo>
                  <a:pt x="7639" y="19120"/>
                </a:lnTo>
                <a:lnTo>
                  <a:pt x="16506" y="9050"/>
                </a:lnTo>
                <a:lnTo>
                  <a:pt x="27832" y="2541"/>
                </a:lnTo>
                <a:lnTo>
                  <a:pt x="40937" y="0"/>
                </a:lnTo>
                <a:lnTo>
                  <a:pt x="55541" y="2321"/>
                </a:lnTo>
                <a:lnTo>
                  <a:pt x="67943" y="8789"/>
                </a:lnTo>
                <a:lnTo>
                  <a:pt x="77430" y="18619"/>
                </a:lnTo>
                <a:lnTo>
                  <a:pt x="83293" y="31025"/>
                </a:lnTo>
              </a:path>
            </a:pathLst>
          </a:custGeom>
          <a:ln w="17056">
            <a:solidFill>
              <a:srgbClr val="000000"/>
            </a:solidFill>
          </a:ln>
        </p:spPr>
        <p:txBody>
          <a:bodyPr wrap="square" lIns="0" tIns="0" rIns="0" bIns="0" rtlCol="0">
            <a:noAutofit/>
          </a:bodyPr>
          <a:lstStyle/>
          <a:p>
            <a:endParaRPr/>
          </a:p>
        </p:txBody>
      </p:sp>
      <p:sp>
        <p:nvSpPr>
          <p:cNvPr id="85" name="object 16">
            <a:extLst>
              <a:ext uri="{FF2B5EF4-FFF2-40B4-BE49-F238E27FC236}">
                <a16:creationId xmlns:a16="http://schemas.microsoft.com/office/drawing/2014/main" id="{A4147422-91DF-4B2A-A6B2-2EFA18F7F3A9}"/>
              </a:ext>
            </a:extLst>
          </p:cNvPr>
          <p:cNvSpPr/>
          <p:nvPr/>
        </p:nvSpPr>
        <p:spPr>
          <a:xfrm>
            <a:off x="3015509" y="4275184"/>
            <a:ext cx="84895" cy="83893"/>
          </a:xfrm>
          <a:custGeom>
            <a:avLst/>
            <a:gdLst/>
            <a:ahLst/>
            <a:cxnLst/>
            <a:rect l="l" t="t" r="r" b="b"/>
            <a:pathLst>
              <a:path w="84895" h="83893">
                <a:moveTo>
                  <a:pt x="40928" y="0"/>
                </a:moveTo>
                <a:lnTo>
                  <a:pt x="7638" y="19114"/>
                </a:lnTo>
                <a:lnTo>
                  <a:pt x="0" y="48325"/>
                </a:lnTo>
                <a:lnTo>
                  <a:pt x="3587" y="60150"/>
                </a:lnTo>
                <a:lnTo>
                  <a:pt x="10824" y="70212"/>
                </a:lnTo>
                <a:lnTo>
                  <a:pt x="21568" y="77919"/>
                </a:lnTo>
                <a:lnTo>
                  <a:pt x="35674" y="82677"/>
                </a:lnTo>
                <a:lnTo>
                  <a:pt x="52999" y="83893"/>
                </a:lnTo>
                <a:lnTo>
                  <a:pt x="65722" y="78223"/>
                </a:lnTo>
                <a:lnTo>
                  <a:pt x="75826" y="68908"/>
                </a:lnTo>
                <a:lnTo>
                  <a:pt x="82491" y="56765"/>
                </a:lnTo>
                <a:lnTo>
                  <a:pt x="84895" y="42613"/>
                </a:lnTo>
                <a:lnTo>
                  <a:pt x="83291" y="31017"/>
                </a:lnTo>
                <a:lnTo>
                  <a:pt x="77426" y="18613"/>
                </a:lnTo>
                <a:lnTo>
                  <a:pt x="67935" y="8786"/>
                </a:lnTo>
                <a:lnTo>
                  <a:pt x="55532" y="2320"/>
                </a:lnTo>
                <a:lnTo>
                  <a:pt x="40928" y="0"/>
                </a:lnTo>
                <a:close/>
              </a:path>
            </a:pathLst>
          </a:custGeom>
          <a:solidFill>
            <a:srgbClr val="000000"/>
          </a:solidFill>
        </p:spPr>
        <p:txBody>
          <a:bodyPr wrap="square" lIns="0" tIns="0" rIns="0" bIns="0" rtlCol="0">
            <a:noAutofit/>
          </a:bodyPr>
          <a:lstStyle/>
          <a:p>
            <a:endParaRPr/>
          </a:p>
        </p:txBody>
      </p:sp>
      <p:sp>
        <p:nvSpPr>
          <p:cNvPr id="86" name="object 17">
            <a:extLst>
              <a:ext uri="{FF2B5EF4-FFF2-40B4-BE49-F238E27FC236}">
                <a16:creationId xmlns:a16="http://schemas.microsoft.com/office/drawing/2014/main" id="{74A7AFD5-7F82-4F00-AAA6-3FC2C72478A7}"/>
              </a:ext>
            </a:extLst>
          </p:cNvPr>
          <p:cNvSpPr/>
          <p:nvPr/>
        </p:nvSpPr>
        <p:spPr>
          <a:xfrm>
            <a:off x="3015509" y="4275184"/>
            <a:ext cx="84895" cy="83893"/>
          </a:xfrm>
          <a:custGeom>
            <a:avLst/>
            <a:gdLst/>
            <a:ahLst/>
            <a:cxnLst/>
            <a:rect l="l" t="t" r="r" b="b"/>
            <a:pathLst>
              <a:path w="84895" h="83893">
                <a:moveTo>
                  <a:pt x="84895" y="42613"/>
                </a:moveTo>
                <a:lnTo>
                  <a:pt x="82491" y="56765"/>
                </a:lnTo>
                <a:lnTo>
                  <a:pt x="75826" y="68908"/>
                </a:lnTo>
                <a:lnTo>
                  <a:pt x="65722" y="78223"/>
                </a:lnTo>
                <a:lnTo>
                  <a:pt x="52999" y="83893"/>
                </a:lnTo>
                <a:lnTo>
                  <a:pt x="35674" y="82677"/>
                </a:lnTo>
                <a:lnTo>
                  <a:pt x="21568" y="77919"/>
                </a:lnTo>
                <a:lnTo>
                  <a:pt x="10824" y="70212"/>
                </a:lnTo>
                <a:lnTo>
                  <a:pt x="3587" y="60150"/>
                </a:lnTo>
                <a:lnTo>
                  <a:pt x="0" y="48325"/>
                </a:lnTo>
                <a:lnTo>
                  <a:pt x="1909" y="32342"/>
                </a:lnTo>
                <a:lnTo>
                  <a:pt x="7638" y="19114"/>
                </a:lnTo>
                <a:lnTo>
                  <a:pt x="16505" y="9044"/>
                </a:lnTo>
                <a:lnTo>
                  <a:pt x="27828" y="2538"/>
                </a:lnTo>
                <a:lnTo>
                  <a:pt x="40928" y="0"/>
                </a:lnTo>
                <a:lnTo>
                  <a:pt x="55532" y="2320"/>
                </a:lnTo>
                <a:lnTo>
                  <a:pt x="67935" y="8786"/>
                </a:lnTo>
                <a:lnTo>
                  <a:pt x="77426" y="18613"/>
                </a:lnTo>
                <a:lnTo>
                  <a:pt x="83291" y="31017"/>
                </a:lnTo>
              </a:path>
            </a:pathLst>
          </a:custGeom>
          <a:ln w="17056">
            <a:solidFill>
              <a:srgbClr val="000000"/>
            </a:solidFill>
          </a:ln>
        </p:spPr>
        <p:txBody>
          <a:bodyPr wrap="square" lIns="0" tIns="0" rIns="0" bIns="0" rtlCol="0">
            <a:noAutofit/>
          </a:bodyPr>
          <a:lstStyle/>
          <a:p>
            <a:endParaRPr/>
          </a:p>
        </p:txBody>
      </p:sp>
      <p:sp>
        <p:nvSpPr>
          <p:cNvPr id="87" name="object 18">
            <a:extLst>
              <a:ext uri="{FF2B5EF4-FFF2-40B4-BE49-F238E27FC236}">
                <a16:creationId xmlns:a16="http://schemas.microsoft.com/office/drawing/2014/main" id="{3657FFE5-FEEC-4B29-940E-3834DD338E6E}"/>
              </a:ext>
            </a:extLst>
          </p:cNvPr>
          <p:cNvSpPr/>
          <p:nvPr/>
        </p:nvSpPr>
        <p:spPr>
          <a:xfrm>
            <a:off x="3356631" y="4360464"/>
            <a:ext cx="84895" cy="83893"/>
          </a:xfrm>
          <a:custGeom>
            <a:avLst/>
            <a:gdLst/>
            <a:ahLst/>
            <a:cxnLst/>
            <a:rect l="l" t="t" r="r" b="b"/>
            <a:pathLst>
              <a:path w="84895" h="83893">
                <a:moveTo>
                  <a:pt x="40925" y="0"/>
                </a:moveTo>
                <a:lnTo>
                  <a:pt x="7637" y="19115"/>
                </a:lnTo>
                <a:lnTo>
                  <a:pt x="0" y="48328"/>
                </a:lnTo>
                <a:lnTo>
                  <a:pt x="3587" y="60152"/>
                </a:lnTo>
                <a:lnTo>
                  <a:pt x="10826" y="70214"/>
                </a:lnTo>
                <a:lnTo>
                  <a:pt x="21570" y="77920"/>
                </a:lnTo>
                <a:lnTo>
                  <a:pt x="35677" y="82677"/>
                </a:lnTo>
                <a:lnTo>
                  <a:pt x="53003" y="83893"/>
                </a:lnTo>
                <a:lnTo>
                  <a:pt x="65727" y="78223"/>
                </a:lnTo>
                <a:lnTo>
                  <a:pt x="75830" y="68907"/>
                </a:lnTo>
                <a:lnTo>
                  <a:pt x="82492" y="56764"/>
                </a:lnTo>
                <a:lnTo>
                  <a:pt x="84895" y="42613"/>
                </a:lnTo>
                <a:lnTo>
                  <a:pt x="83291" y="31016"/>
                </a:lnTo>
                <a:lnTo>
                  <a:pt x="77428" y="18611"/>
                </a:lnTo>
                <a:lnTo>
                  <a:pt x="67939" y="8785"/>
                </a:lnTo>
                <a:lnTo>
                  <a:pt x="55534" y="2320"/>
                </a:lnTo>
                <a:lnTo>
                  <a:pt x="40925" y="0"/>
                </a:lnTo>
                <a:close/>
              </a:path>
            </a:pathLst>
          </a:custGeom>
          <a:solidFill>
            <a:srgbClr val="000000"/>
          </a:solidFill>
        </p:spPr>
        <p:txBody>
          <a:bodyPr wrap="square" lIns="0" tIns="0" rIns="0" bIns="0" rtlCol="0">
            <a:noAutofit/>
          </a:bodyPr>
          <a:lstStyle/>
          <a:p>
            <a:endParaRPr/>
          </a:p>
        </p:txBody>
      </p:sp>
      <p:sp>
        <p:nvSpPr>
          <p:cNvPr id="88" name="object 19">
            <a:extLst>
              <a:ext uri="{FF2B5EF4-FFF2-40B4-BE49-F238E27FC236}">
                <a16:creationId xmlns:a16="http://schemas.microsoft.com/office/drawing/2014/main" id="{72CA0DD5-05FF-430F-9A7C-FDC00E667748}"/>
              </a:ext>
            </a:extLst>
          </p:cNvPr>
          <p:cNvSpPr/>
          <p:nvPr/>
        </p:nvSpPr>
        <p:spPr>
          <a:xfrm>
            <a:off x="3356631" y="4360464"/>
            <a:ext cx="84895" cy="83893"/>
          </a:xfrm>
          <a:custGeom>
            <a:avLst/>
            <a:gdLst/>
            <a:ahLst/>
            <a:cxnLst/>
            <a:rect l="l" t="t" r="r" b="b"/>
            <a:pathLst>
              <a:path w="84895" h="83893">
                <a:moveTo>
                  <a:pt x="84895" y="42613"/>
                </a:moveTo>
                <a:lnTo>
                  <a:pt x="82492" y="56764"/>
                </a:lnTo>
                <a:lnTo>
                  <a:pt x="75830" y="68907"/>
                </a:lnTo>
                <a:lnTo>
                  <a:pt x="65727" y="78223"/>
                </a:lnTo>
                <a:lnTo>
                  <a:pt x="53003" y="83893"/>
                </a:lnTo>
                <a:lnTo>
                  <a:pt x="35677" y="82677"/>
                </a:lnTo>
                <a:lnTo>
                  <a:pt x="21570" y="77920"/>
                </a:lnTo>
                <a:lnTo>
                  <a:pt x="10826" y="70214"/>
                </a:lnTo>
                <a:lnTo>
                  <a:pt x="3587" y="60152"/>
                </a:lnTo>
                <a:lnTo>
                  <a:pt x="0" y="48328"/>
                </a:lnTo>
                <a:lnTo>
                  <a:pt x="1909" y="32344"/>
                </a:lnTo>
                <a:lnTo>
                  <a:pt x="7637" y="19115"/>
                </a:lnTo>
                <a:lnTo>
                  <a:pt x="16503" y="9045"/>
                </a:lnTo>
                <a:lnTo>
                  <a:pt x="27826" y="2539"/>
                </a:lnTo>
                <a:lnTo>
                  <a:pt x="40925" y="0"/>
                </a:lnTo>
                <a:lnTo>
                  <a:pt x="55534" y="2320"/>
                </a:lnTo>
                <a:lnTo>
                  <a:pt x="67939" y="8785"/>
                </a:lnTo>
                <a:lnTo>
                  <a:pt x="77428" y="18611"/>
                </a:lnTo>
                <a:lnTo>
                  <a:pt x="83291" y="31016"/>
                </a:lnTo>
              </a:path>
            </a:pathLst>
          </a:custGeom>
          <a:ln w="17056">
            <a:solidFill>
              <a:srgbClr val="000000"/>
            </a:solidFill>
          </a:ln>
        </p:spPr>
        <p:txBody>
          <a:bodyPr wrap="square" lIns="0" tIns="0" rIns="0" bIns="0" rtlCol="0">
            <a:noAutofit/>
          </a:bodyPr>
          <a:lstStyle/>
          <a:p>
            <a:endParaRPr/>
          </a:p>
        </p:txBody>
      </p:sp>
      <p:sp>
        <p:nvSpPr>
          <p:cNvPr id="89" name="object 20">
            <a:extLst>
              <a:ext uri="{FF2B5EF4-FFF2-40B4-BE49-F238E27FC236}">
                <a16:creationId xmlns:a16="http://schemas.microsoft.com/office/drawing/2014/main" id="{06485E26-4348-4831-B224-71520182BAA8}"/>
              </a:ext>
            </a:extLst>
          </p:cNvPr>
          <p:cNvSpPr/>
          <p:nvPr/>
        </p:nvSpPr>
        <p:spPr>
          <a:xfrm>
            <a:off x="3527190" y="4829501"/>
            <a:ext cx="84897" cy="83895"/>
          </a:xfrm>
          <a:custGeom>
            <a:avLst/>
            <a:gdLst/>
            <a:ahLst/>
            <a:cxnLst/>
            <a:rect l="l" t="t" r="r" b="b"/>
            <a:pathLst>
              <a:path w="84897" h="83895">
                <a:moveTo>
                  <a:pt x="40932" y="0"/>
                </a:moveTo>
                <a:lnTo>
                  <a:pt x="7640" y="19118"/>
                </a:lnTo>
                <a:lnTo>
                  <a:pt x="0" y="48323"/>
                </a:lnTo>
                <a:lnTo>
                  <a:pt x="3584" y="60147"/>
                </a:lnTo>
                <a:lnTo>
                  <a:pt x="10821" y="70210"/>
                </a:lnTo>
                <a:lnTo>
                  <a:pt x="21564" y="77918"/>
                </a:lnTo>
                <a:lnTo>
                  <a:pt x="35671" y="82678"/>
                </a:lnTo>
                <a:lnTo>
                  <a:pt x="52997" y="83895"/>
                </a:lnTo>
                <a:lnTo>
                  <a:pt x="65724" y="78227"/>
                </a:lnTo>
                <a:lnTo>
                  <a:pt x="75829" y="68913"/>
                </a:lnTo>
                <a:lnTo>
                  <a:pt x="82493" y="56773"/>
                </a:lnTo>
                <a:lnTo>
                  <a:pt x="84897" y="42626"/>
                </a:lnTo>
                <a:lnTo>
                  <a:pt x="83292" y="31023"/>
                </a:lnTo>
                <a:lnTo>
                  <a:pt x="77429" y="18617"/>
                </a:lnTo>
                <a:lnTo>
                  <a:pt x="67940" y="8789"/>
                </a:lnTo>
                <a:lnTo>
                  <a:pt x="55538" y="2321"/>
                </a:lnTo>
                <a:lnTo>
                  <a:pt x="40932" y="0"/>
                </a:lnTo>
                <a:close/>
              </a:path>
            </a:pathLst>
          </a:custGeom>
          <a:solidFill>
            <a:srgbClr val="000000"/>
          </a:solidFill>
        </p:spPr>
        <p:txBody>
          <a:bodyPr wrap="square" lIns="0" tIns="0" rIns="0" bIns="0" rtlCol="0">
            <a:noAutofit/>
          </a:bodyPr>
          <a:lstStyle/>
          <a:p>
            <a:endParaRPr/>
          </a:p>
        </p:txBody>
      </p:sp>
      <p:sp>
        <p:nvSpPr>
          <p:cNvPr id="90" name="object 21">
            <a:extLst>
              <a:ext uri="{FF2B5EF4-FFF2-40B4-BE49-F238E27FC236}">
                <a16:creationId xmlns:a16="http://schemas.microsoft.com/office/drawing/2014/main" id="{674E5268-064E-4813-BB78-F57FC464BD68}"/>
              </a:ext>
            </a:extLst>
          </p:cNvPr>
          <p:cNvSpPr/>
          <p:nvPr/>
        </p:nvSpPr>
        <p:spPr>
          <a:xfrm>
            <a:off x="3527190" y="4829501"/>
            <a:ext cx="84897" cy="83895"/>
          </a:xfrm>
          <a:custGeom>
            <a:avLst/>
            <a:gdLst/>
            <a:ahLst/>
            <a:cxnLst/>
            <a:rect l="l" t="t" r="r" b="b"/>
            <a:pathLst>
              <a:path w="84897" h="83895">
                <a:moveTo>
                  <a:pt x="84897" y="42626"/>
                </a:moveTo>
                <a:lnTo>
                  <a:pt x="82493" y="56773"/>
                </a:lnTo>
                <a:lnTo>
                  <a:pt x="75829" y="68913"/>
                </a:lnTo>
                <a:lnTo>
                  <a:pt x="65724" y="78227"/>
                </a:lnTo>
                <a:lnTo>
                  <a:pt x="52997" y="83895"/>
                </a:lnTo>
                <a:lnTo>
                  <a:pt x="35671" y="82678"/>
                </a:lnTo>
                <a:lnTo>
                  <a:pt x="21564" y="77918"/>
                </a:lnTo>
                <a:lnTo>
                  <a:pt x="10821" y="70210"/>
                </a:lnTo>
                <a:lnTo>
                  <a:pt x="3584" y="60147"/>
                </a:lnTo>
                <a:lnTo>
                  <a:pt x="0" y="48323"/>
                </a:lnTo>
                <a:lnTo>
                  <a:pt x="1910" y="32346"/>
                </a:lnTo>
                <a:lnTo>
                  <a:pt x="7640" y="19118"/>
                </a:lnTo>
                <a:lnTo>
                  <a:pt x="16507" y="9047"/>
                </a:lnTo>
                <a:lnTo>
                  <a:pt x="27831" y="2539"/>
                </a:lnTo>
                <a:lnTo>
                  <a:pt x="40932" y="0"/>
                </a:lnTo>
                <a:lnTo>
                  <a:pt x="55538" y="2321"/>
                </a:lnTo>
                <a:lnTo>
                  <a:pt x="67940" y="8789"/>
                </a:lnTo>
                <a:lnTo>
                  <a:pt x="77429" y="18617"/>
                </a:lnTo>
                <a:lnTo>
                  <a:pt x="83292" y="31023"/>
                </a:lnTo>
              </a:path>
            </a:pathLst>
          </a:custGeom>
          <a:ln w="17056">
            <a:solidFill>
              <a:srgbClr val="000000"/>
            </a:solidFill>
          </a:ln>
        </p:spPr>
        <p:txBody>
          <a:bodyPr wrap="square" lIns="0" tIns="0" rIns="0" bIns="0" rtlCol="0">
            <a:noAutofit/>
          </a:bodyPr>
          <a:lstStyle/>
          <a:p>
            <a:endParaRPr/>
          </a:p>
        </p:txBody>
      </p:sp>
      <p:sp>
        <p:nvSpPr>
          <p:cNvPr id="91" name="object 22">
            <a:extLst>
              <a:ext uri="{FF2B5EF4-FFF2-40B4-BE49-F238E27FC236}">
                <a16:creationId xmlns:a16="http://schemas.microsoft.com/office/drawing/2014/main" id="{4B7B6E00-E17E-4DA4-99EC-8C842C5198B0}"/>
              </a:ext>
            </a:extLst>
          </p:cNvPr>
          <p:cNvSpPr/>
          <p:nvPr/>
        </p:nvSpPr>
        <p:spPr>
          <a:xfrm>
            <a:off x="3868312" y="4744220"/>
            <a:ext cx="84897" cy="83895"/>
          </a:xfrm>
          <a:custGeom>
            <a:avLst/>
            <a:gdLst/>
            <a:ahLst/>
            <a:cxnLst/>
            <a:rect l="l" t="t" r="r" b="b"/>
            <a:pathLst>
              <a:path w="84897" h="83895">
                <a:moveTo>
                  <a:pt x="40932" y="0"/>
                </a:moveTo>
                <a:lnTo>
                  <a:pt x="7640" y="19118"/>
                </a:lnTo>
                <a:lnTo>
                  <a:pt x="0" y="48323"/>
                </a:lnTo>
                <a:lnTo>
                  <a:pt x="3584" y="60147"/>
                </a:lnTo>
                <a:lnTo>
                  <a:pt x="10821" y="70210"/>
                </a:lnTo>
                <a:lnTo>
                  <a:pt x="21564" y="77918"/>
                </a:lnTo>
                <a:lnTo>
                  <a:pt x="35671" y="82678"/>
                </a:lnTo>
                <a:lnTo>
                  <a:pt x="52997" y="83895"/>
                </a:lnTo>
                <a:lnTo>
                  <a:pt x="65724" y="78227"/>
                </a:lnTo>
                <a:lnTo>
                  <a:pt x="75829" y="68913"/>
                </a:lnTo>
                <a:lnTo>
                  <a:pt x="82493" y="56773"/>
                </a:lnTo>
                <a:lnTo>
                  <a:pt x="84897" y="42626"/>
                </a:lnTo>
                <a:lnTo>
                  <a:pt x="83292" y="31023"/>
                </a:lnTo>
                <a:lnTo>
                  <a:pt x="77429" y="18617"/>
                </a:lnTo>
                <a:lnTo>
                  <a:pt x="67940" y="8789"/>
                </a:lnTo>
                <a:lnTo>
                  <a:pt x="55538" y="2321"/>
                </a:lnTo>
                <a:lnTo>
                  <a:pt x="40932" y="0"/>
                </a:lnTo>
                <a:close/>
              </a:path>
            </a:pathLst>
          </a:custGeom>
          <a:solidFill>
            <a:srgbClr val="000000"/>
          </a:solidFill>
        </p:spPr>
        <p:txBody>
          <a:bodyPr wrap="square" lIns="0" tIns="0" rIns="0" bIns="0" rtlCol="0">
            <a:noAutofit/>
          </a:bodyPr>
          <a:lstStyle/>
          <a:p>
            <a:endParaRPr/>
          </a:p>
        </p:txBody>
      </p:sp>
      <p:sp>
        <p:nvSpPr>
          <p:cNvPr id="92" name="object 23">
            <a:extLst>
              <a:ext uri="{FF2B5EF4-FFF2-40B4-BE49-F238E27FC236}">
                <a16:creationId xmlns:a16="http://schemas.microsoft.com/office/drawing/2014/main" id="{21883521-9CA9-4968-9E59-7DE68D5BAEA2}"/>
              </a:ext>
            </a:extLst>
          </p:cNvPr>
          <p:cNvSpPr/>
          <p:nvPr/>
        </p:nvSpPr>
        <p:spPr>
          <a:xfrm>
            <a:off x="3868312" y="4744220"/>
            <a:ext cx="84897" cy="83895"/>
          </a:xfrm>
          <a:custGeom>
            <a:avLst/>
            <a:gdLst/>
            <a:ahLst/>
            <a:cxnLst/>
            <a:rect l="l" t="t" r="r" b="b"/>
            <a:pathLst>
              <a:path w="84897" h="83895">
                <a:moveTo>
                  <a:pt x="84897" y="42626"/>
                </a:moveTo>
                <a:lnTo>
                  <a:pt x="82493" y="56773"/>
                </a:lnTo>
                <a:lnTo>
                  <a:pt x="75829" y="68913"/>
                </a:lnTo>
                <a:lnTo>
                  <a:pt x="65724" y="78227"/>
                </a:lnTo>
                <a:lnTo>
                  <a:pt x="52997" y="83895"/>
                </a:lnTo>
                <a:lnTo>
                  <a:pt x="35671" y="82678"/>
                </a:lnTo>
                <a:lnTo>
                  <a:pt x="21564" y="77918"/>
                </a:lnTo>
                <a:lnTo>
                  <a:pt x="10821" y="70210"/>
                </a:lnTo>
                <a:lnTo>
                  <a:pt x="3584" y="60147"/>
                </a:lnTo>
                <a:lnTo>
                  <a:pt x="0" y="48323"/>
                </a:lnTo>
                <a:lnTo>
                  <a:pt x="1910" y="32346"/>
                </a:lnTo>
                <a:lnTo>
                  <a:pt x="7640" y="19118"/>
                </a:lnTo>
                <a:lnTo>
                  <a:pt x="16507" y="9047"/>
                </a:lnTo>
                <a:lnTo>
                  <a:pt x="27831" y="2539"/>
                </a:lnTo>
                <a:lnTo>
                  <a:pt x="40932" y="0"/>
                </a:lnTo>
                <a:lnTo>
                  <a:pt x="55538" y="2321"/>
                </a:lnTo>
                <a:lnTo>
                  <a:pt x="67940" y="8789"/>
                </a:lnTo>
                <a:lnTo>
                  <a:pt x="77429" y="18617"/>
                </a:lnTo>
                <a:lnTo>
                  <a:pt x="83292" y="31023"/>
                </a:lnTo>
              </a:path>
            </a:pathLst>
          </a:custGeom>
          <a:ln w="17056">
            <a:solidFill>
              <a:srgbClr val="000000"/>
            </a:solidFill>
          </a:ln>
        </p:spPr>
        <p:txBody>
          <a:bodyPr wrap="square" lIns="0" tIns="0" rIns="0" bIns="0" rtlCol="0">
            <a:noAutofit/>
          </a:bodyPr>
          <a:lstStyle/>
          <a:p>
            <a:endParaRPr/>
          </a:p>
        </p:txBody>
      </p:sp>
      <p:sp>
        <p:nvSpPr>
          <p:cNvPr id="93" name="object 24">
            <a:extLst>
              <a:ext uri="{FF2B5EF4-FFF2-40B4-BE49-F238E27FC236}">
                <a16:creationId xmlns:a16="http://schemas.microsoft.com/office/drawing/2014/main" id="{DCE9B95B-A57D-4F6A-9EB6-D1CF29CD78AD}"/>
              </a:ext>
            </a:extLst>
          </p:cNvPr>
          <p:cNvSpPr/>
          <p:nvPr/>
        </p:nvSpPr>
        <p:spPr>
          <a:xfrm>
            <a:off x="3825666" y="4403098"/>
            <a:ext cx="84897" cy="83897"/>
          </a:xfrm>
          <a:custGeom>
            <a:avLst/>
            <a:gdLst/>
            <a:ahLst/>
            <a:cxnLst/>
            <a:rect l="l" t="t" r="r" b="b"/>
            <a:pathLst>
              <a:path w="84897" h="83897">
                <a:moveTo>
                  <a:pt x="40937" y="0"/>
                </a:moveTo>
                <a:lnTo>
                  <a:pt x="7642" y="19120"/>
                </a:lnTo>
                <a:lnTo>
                  <a:pt x="0" y="48322"/>
                </a:lnTo>
                <a:lnTo>
                  <a:pt x="3586" y="60146"/>
                </a:lnTo>
                <a:lnTo>
                  <a:pt x="10824" y="70209"/>
                </a:lnTo>
                <a:lnTo>
                  <a:pt x="21569" y="77918"/>
                </a:lnTo>
                <a:lnTo>
                  <a:pt x="35675" y="82679"/>
                </a:lnTo>
                <a:lnTo>
                  <a:pt x="52996" y="83897"/>
                </a:lnTo>
                <a:lnTo>
                  <a:pt x="65722" y="78231"/>
                </a:lnTo>
                <a:lnTo>
                  <a:pt x="75828" y="68916"/>
                </a:lnTo>
                <a:lnTo>
                  <a:pt x="82493" y="56775"/>
                </a:lnTo>
                <a:lnTo>
                  <a:pt x="84897" y="42626"/>
                </a:lnTo>
                <a:lnTo>
                  <a:pt x="83293" y="31026"/>
                </a:lnTo>
                <a:lnTo>
                  <a:pt x="77430" y="18619"/>
                </a:lnTo>
                <a:lnTo>
                  <a:pt x="67943" y="8789"/>
                </a:lnTo>
                <a:lnTo>
                  <a:pt x="55541" y="2321"/>
                </a:lnTo>
                <a:lnTo>
                  <a:pt x="40937" y="0"/>
                </a:lnTo>
                <a:close/>
              </a:path>
            </a:pathLst>
          </a:custGeom>
          <a:solidFill>
            <a:srgbClr val="000000"/>
          </a:solidFill>
        </p:spPr>
        <p:txBody>
          <a:bodyPr wrap="square" lIns="0" tIns="0" rIns="0" bIns="0" rtlCol="0">
            <a:noAutofit/>
          </a:bodyPr>
          <a:lstStyle/>
          <a:p>
            <a:endParaRPr/>
          </a:p>
        </p:txBody>
      </p:sp>
      <p:sp>
        <p:nvSpPr>
          <p:cNvPr id="94" name="object 25">
            <a:extLst>
              <a:ext uri="{FF2B5EF4-FFF2-40B4-BE49-F238E27FC236}">
                <a16:creationId xmlns:a16="http://schemas.microsoft.com/office/drawing/2014/main" id="{2D809B85-D824-429E-9E90-FBB20E8C4FFE}"/>
              </a:ext>
            </a:extLst>
          </p:cNvPr>
          <p:cNvSpPr/>
          <p:nvPr/>
        </p:nvSpPr>
        <p:spPr>
          <a:xfrm>
            <a:off x="3825666" y="4403098"/>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5" y="82679"/>
                </a:lnTo>
                <a:lnTo>
                  <a:pt x="21569" y="77918"/>
                </a:lnTo>
                <a:lnTo>
                  <a:pt x="10824" y="70209"/>
                </a:lnTo>
                <a:lnTo>
                  <a:pt x="3586" y="60146"/>
                </a:lnTo>
                <a:lnTo>
                  <a:pt x="0" y="48322"/>
                </a:lnTo>
                <a:lnTo>
                  <a:pt x="1911" y="32346"/>
                </a:lnTo>
                <a:lnTo>
                  <a:pt x="7642" y="19120"/>
                </a:lnTo>
                <a:lnTo>
                  <a:pt x="16512" y="9050"/>
                </a:lnTo>
                <a:lnTo>
                  <a:pt x="27837" y="2541"/>
                </a:lnTo>
                <a:lnTo>
                  <a:pt x="40937" y="0"/>
                </a:lnTo>
                <a:lnTo>
                  <a:pt x="55541" y="2321"/>
                </a:lnTo>
                <a:lnTo>
                  <a:pt x="67943" y="8789"/>
                </a:lnTo>
                <a:lnTo>
                  <a:pt x="77430" y="18619"/>
                </a:lnTo>
                <a:lnTo>
                  <a:pt x="83293" y="31026"/>
                </a:lnTo>
              </a:path>
            </a:pathLst>
          </a:custGeom>
          <a:ln w="17056">
            <a:solidFill>
              <a:srgbClr val="000000"/>
            </a:solidFill>
          </a:ln>
        </p:spPr>
        <p:txBody>
          <a:bodyPr wrap="square" lIns="0" tIns="0" rIns="0" bIns="0" rtlCol="0">
            <a:noAutofit/>
          </a:bodyPr>
          <a:lstStyle/>
          <a:p>
            <a:endParaRPr/>
          </a:p>
        </p:txBody>
      </p:sp>
      <p:sp>
        <p:nvSpPr>
          <p:cNvPr id="95" name="object 26">
            <a:extLst>
              <a:ext uri="{FF2B5EF4-FFF2-40B4-BE49-F238E27FC236}">
                <a16:creationId xmlns:a16="http://schemas.microsoft.com/office/drawing/2014/main" id="{AFBA564D-A534-4FE7-9B3A-AE7FD0F75AA0}"/>
              </a:ext>
            </a:extLst>
          </p:cNvPr>
          <p:cNvSpPr/>
          <p:nvPr/>
        </p:nvSpPr>
        <p:spPr>
          <a:xfrm>
            <a:off x="3783034" y="4019342"/>
            <a:ext cx="84895" cy="83893"/>
          </a:xfrm>
          <a:custGeom>
            <a:avLst/>
            <a:gdLst/>
            <a:ahLst/>
            <a:cxnLst/>
            <a:rect l="l" t="t" r="r" b="b"/>
            <a:pathLst>
              <a:path w="84895" h="83893">
                <a:moveTo>
                  <a:pt x="40925" y="0"/>
                </a:moveTo>
                <a:lnTo>
                  <a:pt x="7637" y="19115"/>
                </a:lnTo>
                <a:lnTo>
                  <a:pt x="0" y="48328"/>
                </a:lnTo>
                <a:lnTo>
                  <a:pt x="3587" y="60152"/>
                </a:lnTo>
                <a:lnTo>
                  <a:pt x="10826" y="70214"/>
                </a:lnTo>
                <a:lnTo>
                  <a:pt x="21570" y="77920"/>
                </a:lnTo>
                <a:lnTo>
                  <a:pt x="35677" y="82677"/>
                </a:lnTo>
                <a:lnTo>
                  <a:pt x="53003" y="83893"/>
                </a:lnTo>
                <a:lnTo>
                  <a:pt x="65727" y="78223"/>
                </a:lnTo>
                <a:lnTo>
                  <a:pt x="75830" y="68907"/>
                </a:lnTo>
                <a:lnTo>
                  <a:pt x="82492" y="56764"/>
                </a:lnTo>
                <a:lnTo>
                  <a:pt x="84895" y="42613"/>
                </a:lnTo>
                <a:lnTo>
                  <a:pt x="83291" y="31016"/>
                </a:lnTo>
                <a:lnTo>
                  <a:pt x="77428" y="18611"/>
                </a:lnTo>
                <a:lnTo>
                  <a:pt x="67939" y="8785"/>
                </a:lnTo>
                <a:lnTo>
                  <a:pt x="55534" y="2320"/>
                </a:lnTo>
                <a:lnTo>
                  <a:pt x="40925" y="0"/>
                </a:lnTo>
                <a:close/>
              </a:path>
            </a:pathLst>
          </a:custGeom>
          <a:solidFill>
            <a:srgbClr val="000000"/>
          </a:solidFill>
        </p:spPr>
        <p:txBody>
          <a:bodyPr wrap="square" lIns="0" tIns="0" rIns="0" bIns="0" rtlCol="0">
            <a:noAutofit/>
          </a:bodyPr>
          <a:lstStyle/>
          <a:p>
            <a:endParaRPr/>
          </a:p>
        </p:txBody>
      </p:sp>
      <p:sp>
        <p:nvSpPr>
          <p:cNvPr id="96" name="object 27">
            <a:extLst>
              <a:ext uri="{FF2B5EF4-FFF2-40B4-BE49-F238E27FC236}">
                <a16:creationId xmlns:a16="http://schemas.microsoft.com/office/drawing/2014/main" id="{F6A315C3-2DDD-40A0-A2B3-93F8F718F537}"/>
              </a:ext>
            </a:extLst>
          </p:cNvPr>
          <p:cNvSpPr/>
          <p:nvPr/>
        </p:nvSpPr>
        <p:spPr>
          <a:xfrm>
            <a:off x="3783034" y="4019342"/>
            <a:ext cx="84895" cy="83893"/>
          </a:xfrm>
          <a:custGeom>
            <a:avLst/>
            <a:gdLst/>
            <a:ahLst/>
            <a:cxnLst/>
            <a:rect l="l" t="t" r="r" b="b"/>
            <a:pathLst>
              <a:path w="84895" h="83893">
                <a:moveTo>
                  <a:pt x="84895" y="42613"/>
                </a:moveTo>
                <a:lnTo>
                  <a:pt x="82492" y="56764"/>
                </a:lnTo>
                <a:lnTo>
                  <a:pt x="75830" y="68907"/>
                </a:lnTo>
                <a:lnTo>
                  <a:pt x="65727" y="78223"/>
                </a:lnTo>
                <a:lnTo>
                  <a:pt x="53003" y="83893"/>
                </a:lnTo>
                <a:lnTo>
                  <a:pt x="35677" y="82677"/>
                </a:lnTo>
                <a:lnTo>
                  <a:pt x="21570" y="77920"/>
                </a:lnTo>
                <a:lnTo>
                  <a:pt x="10826" y="70214"/>
                </a:lnTo>
                <a:lnTo>
                  <a:pt x="3587" y="60152"/>
                </a:lnTo>
                <a:lnTo>
                  <a:pt x="0" y="48328"/>
                </a:lnTo>
                <a:lnTo>
                  <a:pt x="1909" y="32344"/>
                </a:lnTo>
                <a:lnTo>
                  <a:pt x="7637" y="19115"/>
                </a:lnTo>
                <a:lnTo>
                  <a:pt x="16503" y="9045"/>
                </a:lnTo>
                <a:lnTo>
                  <a:pt x="27826" y="2539"/>
                </a:lnTo>
                <a:lnTo>
                  <a:pt x="40925" y="0"/>
                </a:lnTo>
                <a:lnTo>
                  <a:pt x="55534" y="2320"/>
                </a:lnTo>
                <a:lnTo>
                  <a:pt x="67939" y="8785"/>
                </a:lnTo>
                <a:lnTo>
                  <a:pt x="77428" y="18611"/>
                </a:lnTo>
                <a:lnTo>
                  <a:pt x="83291" y="31016"/>
                </a:lnTo>
              </a:path>
            </a:pathLst>
          </a:custGeom>
          <a:ln w="17056">
            <a:solidFill>
              <a:srgbClr val="000000"/>
            </a:solidFill>
          </a:ln>
        </p:spPr>
        <p:txBody>
          <a:bodyPr wrap="square" lIns="0" tIns="0" rIns="0" bIns="0" rtlCol="0">
            <a:noAutofit/>
          </a:bodyPr>
          <a:lstStyle/>
          <a:p>
            <a:endParaRPr/>
          </a:p>
        </p:txBody>
      </p:sp>
      <p:sp>
        <p:nvSpPr>
          <p:cNvPr id="97" name="object 28">
            <a:extLst>
              <a:ext uri="{FF2B5EF4-FFF2-40B4-BE49-F238E27FC236}">
                <a16:creationId xmlns:a16="http://schemas.microsoft.com/office/drawing/2014/main" id="{05E5CD11-42B4-4FB5-B659-98287FD5E763}"/>
              </a:ext>
            </a:extLst>
          </p:cNvPr>
          <p:cNvSpPr/>
          <p:nvPr/>
        </p:nvSpPr>
        <p:spPr>
          <a:xfrm>
            <a:off x="3313982" y="3891415"/>
            <a:ext cx="84897" cy="83897"/>
          </a:xfrm>
          <a:custGeom>
            <a:avLst/>
            <a:gdLst/>
            <a:ahLst/>
            <a:cxnLst/>
            <a:rect l="l" t="t" r="r" b="b"/>
            <a:pathLst>
              <a:path w="84897" h="83897">
                <a:moveTo>
                  <a:pt x="40937" y="0"/>
                </a:moveTo>
                <a:lnTo>
                  <a:pt x="7639" y="19115"/>
                </a:lnTo>
                <a:lnTo>
                  <a:pt x="0" y="48322"/>
                </a:lnTo>
                <a:lnTo>
                  <a:pt x="3584" y="60146"/>
                </a:lnTo>
                <a:lnTo>
                  <a:pt x="10820" y="70209"/>
                </a:lnTo>
                <a:lnTo>
                  <a:pt x="21564" y="77918"/>
                </a:lnTo>
                <a:lnTo>
                  <a:pt x="35670" y="82679"/>
                </a:lnTo>
                <a:lnTo>
                  <a:pt x="52996" y="83897"/>
                </a:lnTo>
                <a:lnTo>
                  <a:pt x="65722" y="78231"/>
                </a:lnTo>
                <a:lnTo>
                  <a:pt x="75828" y="68916"/>
                </a:lnTo>
                <a:lnTo>
                  <a:pt x="82493" y="56775"/>
                </a:lnTo>
                <a:lnTo>
                  <a:pt x="84897" y="42626"/>
                </a:lnTo>
                <a:lnTo>
                  <a:pt x="83293" y="31021"/>
                </a:lnTo>
                <a:lnTo>
                  <a:pt x="77430" y="18613"/>
                </a:lnTo>
                <a:lnTo>
                  <a:pt x="67943" y="8786"/>
                </a:lnTo>
                <a:lnTo>
                  <a:pt x="55541" y="2320"/>
                </a:lnTo>
                <a:lnTo>
                  <a:pt x="40937" y="0"/>
                </a:lnTo>
                <a:close/>
              </a:path>
            </a:pathLst>
          </a:custGeom>
          <a:solidFill>
            <a:srgbClr val="000000"/>
          </a:solidFill>
        </p:spPr>
        <p:txBody>
          <a:bodyPr wrap="square" lIns="0" tIns="0" rIns="0" bIns="0" rtlCol="0">
            <a:noAutofit/>
          </a:bodyPr>
          <a:lstStyle/>
          <a:p>
            <a:endParaRPr/>
          </a:p>
        </p:txBody>
      </p:sp>
      <p:sp>
        <p:nvSpPr>
          <p:cNvPr id="98" name="object 29">
            <a:extLst>
              <a:ext uri="{FF2B5EF4-FFF2-40B4-BE49-F238E27FC236}">
                <a16:creationId xmlns:a16="http://schemas.microsoft.com/office/drawing/2014/main" id="{FB7B0F40-93FC-4EF8-B22E-82961686D087}"/>
              </a:ext>
            </a:extLst>
          </p:cNvPr>
          <p:cNvSpPr/>
          <p:nvPr/>
        </p:nvSpPr>
        <p:spPr>
          <a:xfrm>
            <a:off x="3313982" y="3891415"/>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0" y="82679"/>
                </a:lnTo>
                <a:lnTo>
                  <a:pt x="21564" y="77918"/>
                </a:lnTo>
                <a:lnTo>
                  <a:pt x="10820" y="70209"/>
                </a:lnTo>
                <a:lnTo>
                  <a:pt x="3584" y="60146"/>
                </a:lnTo>
                <a:lnTo>
                  <a:pt x="0" y="48322"/>
                </a:lnTo>
                <a:lnTo>
                  <a:pt x="1910" y="32341"/>
                </a:lnTo>
                <a:lnTo>
                  <a:pt x="7639" y="19115"/>
                </a:lnTo>
                <a:lnTo>
                  <a:pt x="16506" y="9046"/>
                </a:lnTo>
                <a:lnTo>
                  <a:pt x="27832" y="2539"/>
                </a:lnTo>
                <a:lnTo>
                  <a:pt x="40937" y="0"/>
                </a:lnTo>
                <a:lnTo>
                  <a:pt x="55541" y="2320"/>
                </a:lnTo>
                <a:lnTo>
                  <a:pt x="67943" y="8786"/>
                </a:lnTo>
                <a:lnTo>
                  <a:pt x="77430" y="18613"/>
                </a:lnTo>
                <a:lnTo>
                  <a:pt x="83293" y="31021"/>
                </a:lnTo>
              </a:path>
            </a:pathLst>
          </a:custGeom>
          <a:ln w="17056">
            <a:solidFill>
              <a:srgbClr val="000000"/>
            </a:solidFill>
          </a:ln>
        </p:spPr>
        <p:txBody>
          <a:bodyPr wrap="square" lIns="0" tIns="0" rIns="0" bIns="0" rtlCol="0">
            <a:noAutofit/>
          </a:bodyPr>
          <a:lstStyle/>
          <a:p>
            <a:endParaRPr/>
          </a:p>
        </p:txBody>
      </p:sp>
      <p:sp>
        <p:nvSpPr>
          <p:cNvPr id="99" name="object 30">
            <a:extLst>
              <a:ext uri="{FF2B5EF4-FFF2-40B4-BE49-F238E27FC236}">
                <a16:creationId xmlns:a16="http://schemas.microsoft.com/office/drawing/2014/main" id="{76654026-C930-4AF8-9D96-5BF6C14BF557}"/>
              </a:ext>
            </a:extLst>
          </p:cNvPr>
          <p:cNvSpPr/>
          <p:nvPr/>
        </p:nvSpPr>
        <p:spPr>
          <a:xfrm>
            <a:off x="3527192" y="3678220"/>
            <a:ext cx="84895" cy="83892"/>
          </a:xfrm>
          <a:custGeom>
            <a:avLst/>
            <a:gdLst/>
            <a:ahLst/>
            <a:cxnLst/>
            <a:rect l="l" t="t" r="r" b="b"/>
            <a:pathLst>
              <a:path w="84895" h="83892">
                <a:moveTo>
                  <a:pt x="40927" y="0"/>
                </a:moveTo>
                <a:lnTo>
                  <a:pt x="7637" y="19114"/>
                </a:lnTo>
                <a:lnTo>
                  <a:pt x="0" y="48326"/>
                </a:lnTo>
                <a:lnTo>
                  <a:pt x="3588" y="60147"/>
                </a:lnTo>
                <a:lnTo>
                  <a:pt x="10826" y="70209"/>
                </a:lnTo>
                <a:lnTo>
                  <a:pt x="21570" y="77916"/>
                </a:lnTo>
                <a:lnTo>
                  <a:pt x="35677" y="82676"/>
                </a:lnTo>
                <a:lnTo>
                  <a:pt x="53003" y="83892"/>
                </a:lnTo>
                <a:lnTo>
                  <a:pt x="65727" y="78220"/>
                </a:lnTo>
                <a:lnTo>
                  <a:pt x="75830" y="68902"/>
                </a:lnTo>
                <a:lnTo>
                  <a:pt x="82492" y="56760"/>
                </a:lnTo>
                <a:lnTo>
                  <a:pt x="84895" y="42613"/>
                </a:lnTo>
                <a:lnTo>
                  <a:pt x="83292" y="31017"/>
                </a:lnTo>
                <a:lnTo>
                  <a:pt x="77429" y="18612"/>
                </a:lnTo>
                <a:lnTo>
                  <a:pt x="67940" y="8786"/>
                </a:lnTo>
                <a:lnTo>
                  <a:pt x="55536" y="2320"/>
                </a:lnTo>
                <a:lnTo>
                  <a:pt x="40927" y="0"/>
                </a:lnTo>
                <a:close/>
              </a:path>
            </a:pathLst>
          </a:custGeom>
          <a:solidFill>
            <a:srgbClr val="000000"/>
          </a:solidFill>
        </p:spPr>
        <p:txBody>
          <a:bodyPr wrap="square" lIns="0" tIns="0" rIns="0" bIns="0" rtlCol="0">
            <a:noAutofit/>
          </a:bodyPr>
          <a:lstStyle/>
          <a:p>
            <a:endParaRPr/>
          </a:p>
        </p:txBody>
      </p:sp>
      <p:sp>
        <p:nvSpPr>
          <p:cNvPr id="100" name="object 31">
            <a:extLst>
              <a:ext uri="{FF2B5EF4-FFF2-40B4-BE49-F238E27FC236}">
                <a16:creationId xmlns:a16="http://schemas.microsoft.com/office/drawing/2014/main" id="{1EB8DFA2-5049-4D30-8920-65E17DA14EBB}"/>
              </a:ext>
            </a:extLst>
          </p:cNvPr>
          <p:cNvSpPr/>
          <p:nvPr/>
        </p:nvSpPr>
        <p:spPr>
          <a:xfrm>
            <a:off x="3527192" y="3678220"/>
            <a:ext cx="84895" cy="83892"/>
          </a:xfrm>
          <a:custGeom>
            <a:avLst/>
            <a:gdLst/>
            <a:ahLst/>
            <a:cxnLst/>
            <a:rect l="l" t="t" r="r" b="b"/>
            <a:pathLst>
              <a:path w="84895" h="83892">
                <a:moveTo>
                  <a:pt x="84895" y="42613"/>
                </a:moveTo>
                <a:lnTo>
                  <a:pt x="82492" y="56760"/>
                </a:lnTo>
                <a:lnTo>
                  <a:pt x="75830" y="68902"/>
                </a:lnTo>
                <a:lnTo>
                  <a:pt x="65727" y="78220"/>
                </a:lnTo>
                <a:lnTo>
                  <a:pt x="53003" y="83892"/>
                </a:lnTo>
                <a:lnTo>
                  <a:pt x="35677" y="82676"/>
                </a:lnTo>
                <a:lnTo>
                  <a:pt x="21570" y="77916"/>
                </a:lnTo>
                <a:lnTo>
                  <a:pt x="10826" y="70209"/>
                </a:lnTo>
                <a:lnTo>
                  <a:pt x="3588" y="60147"/>
                </a:lnTo>
                <a:lnTo>
                  <a:pt x="0" y="48326"/>
                </a:lnTo>
                <a:lnTo>
                  <a:pt x="1909" y="32343"/>
                </a:lnTo>
                <a:lnTo>
                  <a:pt x="7637" y="19114"/>
                </a:lnTo>
                <a:lnTo>
                  <a:pt x="16504" y="9045"/>
                </a:lnTo>
                <a:lnTo>
                  <a:pt x="27827" y="2538"/>
                </a:lnTo>
                <a:lnTo>
                  <a:pt x="40927" y="0"/>
                </a:lnTo>
                <a:lnTo>
                  <a:pt x="55536" y="2320"/>
                </a:lnTo>
                <a:lnTo>
                  <a:pt x="67940" y="8786"/>
                </a:lnTo>
                <a:lnTo>
                  <a:pt x="77429" y="18612"/>
                </a:lnTo>
                <a:lnTo>
                  <a:pt x="83292" y="31017"/>
                </a:lnTo>
              </a:path>
            </a:pathLst>
          </a:custGeom>
          <a:ln w="17056">
            <a:solidFill>
              <a:srgbClr val="000000"/>
            </a:solidFill>
          </a:ln>
        </p:spPr>
        <p:txBody>
          <a:bodyPr wrap="square" lIns="0" tIns="0" rIns="0" bIns="0" rtlCol="0">
            <a:noAutofit/>
          </a:bodyPr>
          <a:lstStyle/>
          <a:p>
            <a:endParaRPr/>
          </a:p>
        </p:txBody>
      </p:sp>
      <p:sp>
        <p:nvSpPr>
          <p:cNvPr id="101" name="object 32">
            <a:extLst>
              <a:ext uri="{FF2B5EF4-FFF2-40B4-BE49-F238E27FC236}">
                <a16:creationId xmlns:a16="http://schemas.microsoft.com/office/drawing/2014/main" id="{63F273B5-ECDF-4591-B769-8245876B08C3}"/>
              </a:ext>
            </a:extLst>
          </p:cNvPr>
          <p:cNvSpPr/>
          <p:nvPr/>
        </p:nvSpPr>
        <p:spPr>
          <a:xfrm>
            <a:off x="3740385" y="3379732"/>
            <a:ext cx="84897" cy="83897"/>
          </a:xfrm>
          <a:custGeom>
            <a:avLst/>
            <a:gdLst/>
            <a:ahLst/>
            <a:cxnLst/>
            <a:rect l="l" t="t" r="r" b="b"/>
            <a:pathLst>
              <a:path w="84897" h="83897">
                <a:moveTo>
                  <a:pt x="40937" y="0"/>
                </a:moveTo>
                <a:lnTo>
                  <a:pt x="7642" y="19115"/>
                </a:lnTo>
                <a:lnTo>
                  <a:pt x="0" y="48322"/>
                </a:lnTo>
                <a:lnTo>
                  <a:pt x="3586" y="60146"/>
                </a:lnTo>
                <a:lnTo>
                  <a:pt x="10824" y="70209"/>
                </a:lnTo>
                <a:lnTo>
                  <a:pt x="21569" y="77918"/>
                </a:lnTo>
                <a:lnTo>
                  <a:pt x="35675" y="82679"/>
                </a:lnTo>
                <a:lnTo>
                  <a:pt x="52996" y="83897"/>
                </a:lnTo>
                <a:lnTo>
                  <a:pt x="65722" y="78231"/>
                </a:lnTo>
                <a:lnTo>
                  <a:pt x="75828" y="68916"/>
                </a:lnTo>
                <a:lnTo>
                  <a:pt x="82493" y="56775"/>
                </a:lnTo>
                <a:lnTo>
                  <a:pt x="84897" y="42626"/>
                </a:lnTo>
                <a:lnTo>
                  <a:pt x="83293" y="31021"/>
                </a:lnTo>
                <a:lnTo>
                  <a:pt x="77430" y="18613"/>
                </a:lnTo>
                <a:lnTo>
                  <a:pt x="67943" y="8786"/>
                </a:lnTo>
                <a:lnTo>
                  <a:pt x="55541" y="2320"/>
                </a:lnTo>
                <a:lnTo>
                  <a:pt x="40937" y="0"/>
                </a:lnTo>
                <a:close/>
              </a:path>
            </a:pathLst>
          </a:custGeom>
          <a:solidFill>
            <a:srgbClr val="000000"/>
          </a:solidFill>
        </p:spPr>
        <p:txBody>
          <a:bodyPr wrap="square" lIns="0" tIns="0" rIns="0" bIns="0" rtlCol="0">
            <a:noAutofit/>
          </a:bodyPr>
          <a:lstStyle/>
          <a:p>
            <a:endParaRPr/>
          </a:p>
        </p:txBody>
      </p:sp>
      <p:sp>
        <p:nvSpPr>
          <p:cNvPr id="102" name="object 33">
            <a:extLst>
              <a:ext uri="{FF2B5EF4-FFF2-40B4-BE49-F238E27FC236}">
                <a16:creationId xmlns:a16="http://schemas.microsoft.com/office/drawing/2014/main" id="{999ED56E-0BBF-4C1E-9CC1-118B74F5031D}"/>
              </a:ext>
            </a:extLst>
          </p:cNvPr>
          <p:cNvSpPr/>
          <p:nvPr/>
        </p:nvSpPr>
        <p:spPr>
          <a:xfrm>
            <a:off x="3740385" y="3379732"/>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5" y="82679"/>
                </a:lnTo>
                <a:lnTo>
                  <a:pt x="21569" y="77918"/>
                </a:lnTo>
                <a:lnTo>
                  <a:pt x="10824" y="70209"/>
                </a:lnTo>
                <a:lnTo>
                  <a:pt x="3586" y="60146"/>
                </a:lnTo>
                <a:lnTo>
                  <a:pt x="0" y="48322"/>
                </a:lnTo>
                <a:lnTo>
                  <a:pt x="1911" y="32342"/>
                </a:lnTo>
                <a:lnTo>
                  <a:pt x="7642" y="19115"/>
                </a:lnTo>
                <a:lnTo>
                  <a:pt x="16512" y="9046"/>
                </a:lnTo>
                <a:lnTo>
                  <a:pt x="27837" y="2539"/>
                </a:lnTo>
                <a:lnTo>
                  <a:pt x="40937" y="0"/>
                </a:lnTo>
                <a:lnTo>
                  <a:pt x="55541" y="2320"/>
                </a:lnTo>
                <a:lnTo>
                  <a:pt x="67943" y="8786"/>
                </a:lnTo>
                <a:lnTo>
                  <a:pt x="77430" y="18613"/>
                </a:lnTo>
                <a:lnTo>
                  <a:pt x="83293" y="31021"/>
                </a:lnTo>
              </a:path>
            </a:pathLst>
          </a:custGeom>
          <a:ln w="17056">
            <a:solidFill>
              <a:srgbClr val="000000"/>
            </a:solidFill>
          </a:ln>
        </p:spPr>
        <p:txBody>
          <a:bodyPr wrap="square" lIns="0" tIns="0" rIns="0" bIns="0" rtlCol="0">
            <a:noAutofit/>
          </a:bodyPr>
          <a:lstStyle/>
          <a:p>
            <a:endParaRPr/>
          </a:p>
        </p:txBody>
      </p:sp>
      <p:sp>
        <p:nvSpPr>
          <p:cNvPr id="103" name="object 34">
            <a:extLst>
              <a:ext uri="{FF2B5EF4-FFF2-40B4-BE49-F238E27FC236}">
                <a16:creationId xmlns:a16="http://schemas.microsoft.com/office/drawing/2014/main" id="{2FABD739-CF3C-4941-B8B0-E8059DEFA34E}"/>
              </a:ext>
            </a:extLst>
          </p:cNvPr>
          <p:cNvSpPr/>
          <p:nvPr/>
        </p:nvSpPr>
        <p:spPr>
          <a:xfrm>
            <a:off x="4081518" y="3720854"/>
            <a:ext cx="84885" cy="83898"/>
          </a:xfrm>
          <a:custGeom>
            <a:avLst/>
            <a:gdLst/>
            <a:ahLst/>
            <a:cxnLst/>
            <a:rect l="l" t="t" r="r" b="b"/>
            <a:pathLst>
              <a:path w="84885" h="83898">
                <a:moveTo>
                  <a:pt x="40943" y="0"/>
                </a:moveTo>
                <a:lnTo>
                  <a:pt x="7643" y="19107"/>
                </a:lnTo>
                <a:lnTo>
                  <a:pt x="0" y="48313"/>
                </a:lnTo>
                <a:lnTo>
                  <a:pt x="3582" y="60140"/>
                </a:lnTo>
                <a:lnTo>
                  <a:pt x="10816" y="70206"/>
                </a:lnTo>
                <a:lnTo>
                  <a:pt x="21558" y="77917"/>
                </a:lnTo>
                <a:lnTo>
                  <a:pt x="35663" y="82679"/>
                </a:lnTo>
                <a:lnTo>
                  <a:pt x="52985" y="83898"/>
                </a:lnTo>
                <a:lnTo>
                  <a:pt x="65711" y="78231"/>
                </a:lnTo>
                <a:lnTo>
                  <a:pt x="75816" y="68917"/>
                </a:lnTo>
                <a:lnTo>
                  <a:pt x="82481" y="56775"/>
                </a:lnTo>
                <a:lnTo>
                  <a:pt x="84885" y="42626"/>
                </a:lnTo>
                <a:lnTo>
                  <a:pt x="83285" y="31033"/>
                </a:lnTo>
                <a:lnTo>
                  <a:pt x="77425" y="18621"/>
                </a:lnTo>
                <a:lnTo>
                  <a:pt x="67939" y="8789"/>
                </a:lnTo>
                <a:lnTo>
                  <a:pt x="55541" y="2321"/>
                </a:lnTo>
                <a:lnTo>
                  <a:pt x="40943" y="0"/>
                </a:lnTo>
                <a:close/>
              </a:path>
            </a:pathLst>
          </a:custGeom>
          <a:solidFill>
            <a:srgbClr val="000000"/>
          </a:solidFill>
        </p:spPr>
        <p:txBody>
          <a:bodyPr wrap="square" lIns="0" tIns="0" rIns="0" bIns="0" rtlCol="0">
            <a:noAutofit/>
          </a:bodyPr>
          <a:lstStyle/>
          <a:p>
            <a:endParaRPr/>
          </a:p>
        </p:txBody>
      </p:sp>
      <p:sp>
        <p:nvSpPr>
          <p:cNvPr id="104" name="object 35">
            <a:extLst>
              <a:ext uri="{FF2B5EF4-FFF2-40B4-BE49-F238E27FC236}">
                <a16:creationId xmlns:a16="http://schemas.microsoft.com/office/drawing/2014/main" id="{005D2C7E-768F-4EA6-AA4C-00B09483F34E}"/>
              </a:ext>
            </a:extLst>
          </p:cNvPr>
          <p:cNvSpPr/>
          <p:nvPr/>
        </p:nvSpPr>
        <p:spPr>
          <a:xfrm>
            <a:off x="4081518" y="3720854"/>
            <a:ext cx="84885" cy="83898"/>
          </a:xfrm>
          <a:custGeom>
            <a:avLst/>
            <a:gdLst/>
            <a:ahLst/>
            <a:cxnLst/>
            <a:rect l="l" t="t" r="r" b="b"/>
            <a:pathLst>
              <a:path w="84885" h="83898">
                <a:moveTo>
                  <a:pt x="84885" y="42626"/>
                </a:moveTo>
                <a:lnTo>
                  <a:pt x="82481" y="56775"/>
                </a:lnTo>
                <a:lnTo>
                  <a:pt x="75816" y="68917"/>
                </a:lnTo>
                <a:lnTo>
                  <a:pt x="65711" y="78231"/>
                </a:lnTo>
                <a:lnTo>
                  <a:pt x="52985" y="83898"/>
                </a:lnTo>
                <a:lnTo>
                  <a:pt x="35663" y="82679"/>
                </a:lnTo>
                <a:lnTo>
                  <a:pt x="21558" y="77917"/>
                </a:lnTo>
                <a:lnTo>
                  <a:pt x="10816" y="70206"/>
                </a:lnTo>
                <a:lnTo>
                  <a:pt x="3582" y="60140"/>
                </a:lnTo>
                <a:lnTo>
                  <a:pt x="0" y="48313"/>
                </a:lnTo>
                <a:lnTo>
                  <a:pt x="1911" y="32334"/>
                </a:lnTo>
                <a:lnTo>
                  <a:pt x="7643" y="19107"/>
                </a:lnTo>
                <a:lnTo>
                  <a:pt x="16513" y="9040"/>
                </a:lnTo>
                <a:lnTo>
                  <a:pt x="27840" y="2535"/>
                </a:lnTo>
                <a:lnTo>
                  <a:pt x="40943" y="0"/>
                </a:lnTo>
                <a:lnTo>
                  <a:pt x="55541" y="2321"/>
                </a:lnTo>
                <a:lnTo>
                  <a:pt x="67939" y="8789"/>
                </a:lnTo>
                <a:lnTo>
                  <a:pt x="77425" y="18621"/>
                </a:lnTo>
                <a:lnTo>
                  <a:pt x="83285" y="31033"/>
                </a:lnTo>
              </a:path>
            </a:pathLst>
          </a:custGeom>
          <a:ln w="17056">
            <a:solidFill>
              <a:srgbClr val="000000"/>
            </a:solidFill>
          </a:ln>
        </p:spPr>
        <p:txBody>
          <a:bodyPr wrap="square" lIns="0" tIns="0" rIns="0" bIns="0" rtlCol="0">
            <a:noAutofit/>
          </a:bodyPr>
          <a:lstStyle/>
          <a:p>
            <a:endParaRPr/>
          </a:p>
        </p:txBody>
      </p:sp>
      <p:sp>
        <p:nvSpPr>
          <p:cNvPr id="105" name="object 36">
            <a:extLst>
              <a:ext uri="{FF2B5EF4-FFF2-40B4-BE49-F238E27FC236}">
                <a16:creationId xmlns:a16="http://schemas.microsoft.com/office/drawing/2014/main" id="{20317539-5F0E-4BD2-9D1F-04D6414D3601}"/>
              </a:ext>
            </a:extLst>
          </p:cNvPr>
          <p:cNvSpPr/>
          <p:nvPr/>
        </p:nvSpPr>
        <p:spPr>
          <a:xfrm>
            <a:off x="8068230" y="3592961"/>
            <a:ext cx="84895" cy="83894"/>
          </a:xfrm>
          <a:custGeom>
            <a:avLst/>
            <a:gdLst/>
            <a:ahLst/>
            <a:cxnLst/>
            <a:rect l="l" t="t" r="r" b="b"/>
            <a:pathLst>
              <a:path w="84895" h="83894">
                <a:moveTo>
                  <a:pt x="40931" y="0"/>
                </a:moveTo>
                <a:lnTo>
                  <a:pt x="7637" y="19116"/>
                </a:lnTo>
                <a:lnTo>
                  <a:pt x="0" y="48324"/>
                </a:lnTo>
                <a:lnTo>
                  <a:pt x="3587" y="60145"/>
                </a:lnTo>
                <a:lnTo>
                  <a:pt x="10825" y="70208"/>
                </a:lnTo>
                <a:lnTo>
                  <a:pt x="21570" y="77916"/>
                </a:lnTo>
                <a:lnTo>
                  <a:pt x="35677" y="82677"/>
                </a:lnTo>
                <a:lnTo>
                  <a:pt x="53003" y="83894"/>
                </a:lnTo>
                <a:lnTo>
                  <a:pt x="65725" y="78223"/>
                </a:lnTo>
                <a:lnTo>
                  <a:pt x="75828" y="68905"/>
                </a:lnTo>
                <a:lnTo>
                  <a:pt x="82492" y="56761"/>
                </a:lnTo>
                <a:lnTo>
                  <a:pt x="84895" y="42613"/>
                </a:lnTo>
                <a:lnTo>
                  <a:pt x="83293" y="31019"/>
                </a:lnTo>
                <a:lnTo>
                  <a:pt x="77431" y="18614"/>
                </a:lnTo>
                <a:lnTo>
                  <a:pt x="67942" y="8786"/>
                </a:lnTo>
                <a:lnTo>
                  <a:pt x="55539" y="2320"/>
                </a:lnTo>
                <a:lnTo>
                  <a:pt x="40931" y="0"/>
                </a:lnTo>
                <a:close/>
              </a:path>
            </a:pathLst>
          </a:custGeom>
          <a:solidFill>
            <a:srgbClr val="000000"/>
          </a:solidFill>
        </p:spPr>
        <p:txBody>
          <a:bodyPr wrap="square" lIns="0" tIns="0" rIns="0" bIns="0" rtlCol="0">
            <a:noAutofit/>
          </a:bodyPr>
          <a:lstStyle/>
          <a:p>
            <a:endParaRPr/>
          </a:p>
        </p:txBody>
      </p:sp>
      <p:sp>
        <p:nvSpPr>
          <p:cNvPr id="106" name="object 37">
            <a:extLst>
              <a:ext uri="{FF2B5EF4-FFF2-40B4-BE49-F238E27FC236}">
                <a16:creationId xmlns:a16="http://schemas.microsoft.com/office/drawing/2014/main" id="{46BF50E5-29FC-4852-98D5-4494FA01ED41}"/>
              </a:ext>
            </a:extLst>
          </p:cNvPr>
          <p:cNvSpPr/>
          <p:nvPr/>
        </p:nvSpPr>
        <p:spPr>
          <a:xfrm>
            <a:off x="8068230" y="3592961"/>
            <a:ext cx="84895" cy="83894"/>
          </a:xfrm>
          <a:custGeom>
            <a:avLst/>
            <a:gdLst/>
            <a:ahLst/>
            <a:cxnLst/>
            <a:rect l="l" t="t" r="r" b="b"/>
            <a:pathLst>
              <a:path w="84895" h="83894">
                <a:moveTo>
                  <a:pt x="84895" y="42613"/>
                </a:moveTo>
                <a:lnTo>
                  <a:pt x="82492" y="56761"/>
                </a:lnTo>
                <a:lnTo>
                  <a:pt x="75828" y="68905"/>
                </a:lnTo>
                <a:lnTo>
                  <a:pt x="65725" y="78223"/>
                </a:lnTo>
                <a:lnTo>
                  <a:pt x="53003" y="83894"/>
                </a:lnTo>
                <a:lnTo>
                  <a:pt x="35677" y="82677"/>
                </a:lnTo>
                <a:lnTo>
                  <a:pt x="21570" y="77916"/>
                </a:lnTo>
                <a:lnTo>
                  <a:pt x="10825" y="70208"/>
                </a:lnTo>
                <a:lnTo>
                  <a:pt x="3587" y="60145"/>
                </a:lnTo>
                <a:lnTo>
                  <a:pt x="0" y="48324"/>
                </a:lnTo>
                <a:lnTo>
                  <a:pt x="1909" y="32343"/>
                </a:lnTo>
                <a:lnTo>
                  <a:pt x="7637" y="19116"/>
                </a:lnTo>
                <a:lnTo>
                  <a:pt x="16503" y="9047"/>
                </a:lnTo>
                <a:lnTo>
                  <a:pt x="27828" y="2540"/>
                </a:lnTo>
                <a:lnTo>
                  <a:pt x="40931" y="0"/>
                </a:lnTo>
                <a:lnTo>
                  <a:pt x="55539" y="2320"/>
                </a:lnTo>
                <a:lnTo>
                  <a:pt x="67942" y="8786"/>
                </a:lnTo>
                <a:lnTo>
                  <a:pt x="77431" y="18614"/>
                </a:lnTo>
                <a:lnTo>
                  <a:pt x="83293" y="31019"/>
                </a:lnTo>
              </a:path>
            </a:pathLst>
          </a:custGeom>
          <a:ln w="17056">
            <a:solidFill>
              <a:srgbClr val="000000"/>
            </a:solidFill>
          </a:ln>
        </p:spPr>
        <p:txBody>
          <a:bodyPr wrap="square" lIns="0" tIns="0" rIns="0" bIns="0" rtlCol="0">
            <a:noAutofit/>
          </a:bodyPr>
          <a:lstStyle/>
          <a:p>
            <a:endParaRPr/>
          </a:p>
        </p:txBody>
      </p:sp>
      <p:sp>
        <p:nvSpPr>
          <p:cNvPr id="107" name="object 38">
            <a:extLst>
              <a:ext uri="{FF2B5EF4-FFF2-40B4-BE49-F238E27FC236}">
                <a16:creationId xmlns:a16="http://schemas.microsoft.com/office/drawing/2014/main" id="{80ABA55D-B9F2-4FB9-95D3-7E635B3D9AC3}"/>
              </a:ext>
            </a:extLst>
          </p:cNvPr>
          <p:cNvSpPr/>
          <p:nvPr/>
        </p:nvSpPr>
        <p:spPr>
          <a:xfrm>
            <a:off x="7769742" y="3934083"/>
            <a:ext cx="84895" cy="83894"/>
          </a:xfrm>
          <a:custGeom>
            <a:avLst/>
            <a:gdLst/>
            <a:ahLst/>
            <a:cxnLst/>
            <a:rect l="l" t="t" r="r" b="b"/>
            <a:pathLst>
              <a:path w="84895" h="83894">
                <a:moveTo>
                  <a:pt x="40932" y="0"/>
                </a:moveTo>
                <a:lnTo>
                  <a:pt x="7640" y="19116"/>
                </a:lnTo>
                <a:lnTo>
                  <a:pt x="0" y="48324"/>
                </a:lnTo>
                <a:lnTo>
                  <a:pt x="3589" y="60145"/>
                </a:lnTo>
                <a:lnTo>
                  <a:pt x="10829" y="70208"/>
                </a:lnTo>
                <a:lnTo>
                  <a:pt x="21575" y="77916"/>
                </a:lnTo>
                <a:lnTo>
                  <a:pt x="35681" y="82677"/>
                </a:lnTo>
                <a:lnTo>
                  <a:pt x="53002" y="83894"/>
                </a:lnTo>
                <a:lnTo>
                  <a:pt x="65725" y="78223"/>
                </a:lnTo>
                <a:lnTo>
                  <a:pt x="75828" y="68905"/>
                </a:lnTo>
                <a:lnTo>
                  <a:pt x="82491" y="56761"/>
                </a:lnTo>
                <a:lnTo>
                  <a:pt x="84895" y="42613"/>
                </a:lnTo>
                <a:lnTo>
                  <a:pt x="83293" y="31019"/>
                </a:lnTo>
                <a:lnTo>
                  <a:pt x="77431" y="18614"/>
                </a:lnTo>
                <a:lnTo>
                  <a:pt x="67942" y="8786"/>
                </a:lnTo>
                <a:lnTo>
                  <a:pt x="55539" y="2320"/>
                </a:lnTo>
                <a:lnTo>
                  <a:pt x="40932" y="0"/>
                </a:lnTo>
                <a:close/>
              </a:path>
            </a:pathLst>
          </a:custGeom>
          <a:solidFill>
            <a:srgbClr val="000000"/>
          </a:solidFill>
        </p:spPr>
        <p:txBody>
          <a:bodyPr wrap="square" lIns="0" tIns="0" rIns="0" bIns="0" rtlCol="0">
            <a:noAutofit/>
          </a:bodyPr>
          <a:lstStyle/>
          <a:p>
            <a:endParaRPr/>
          </a:p>
        </p:txBody>
      </p:sp>
      <p:sp>
        <p:nvSpPr>
          <p:cNvPr id="108" name="object 39">
            <a:extLst>
              <a:ext uri="{FF2B5EF4-FFF2-40B4-BE49-F238E27FC236}">
                <a16:creationId xmlns:a16="http://schemas.microsoft.com/office/drawing/2014/main" id="{7F953B62-38F7-4730-8406-BA3B7543ABCD}"/>
              </a:ext>
            </a:extLst>
          </p:cNvPr>
          <p:cNvSpPr/>
          <p:nvPr/>
        </p:nvSpPr>
        <p:spPr>
          <a:xfrm>
            <a:off x="7769742" y="3934083"/>
            <a:ext cx="84895" cy="83894"/>
          </a:xfrm>
          <a:custGeom>
            <a:avLst/>
            <a:gdLst/>
            <a:ahLst/>
            <a:cxnLst/>
            <a:rect l="l" t="t" r="r" b="b"/>
            <a:pathLst>
              <a:path w="84895" h="83894">
                <a:moveTo>
                  <a:pt x="84895" y="42613"/>
                </a:moveTo>
                <a:lnTo>
                  <a:pt x="82491" y="56761"/>
                </a:lnTo>
                <a:lnTo>
                  <a:pt x="75828" y="68905"/>
                </a:lnTo>
                <a:lnTo>
                  <a:pt x="65725" y="78223"/>
                </a:lnTo>
                <a:lnTo>
                  <a:pt x="53002" y="83894"/>
                </a:lnTo>
                <a:lnTo>
                  <a:pt x="35681" y="82677"/>
                </a:lnTo>
                <a:lnTo>
                  <a:pt x="21575" y="77916"/>
                </a:lnTo>
                <a:lnTo>
                  <a:pt x="10829" y="70208"/>
                </a:lnTo>
                <a:lnTo>
                  <a:pt x="3589" y="60145"/>
                </a:lnTo>
                <a:lnTo>
                  <a:pt x="0" y="48324"/>
                </a:lnTo>
                <a:lnTo>
                  <a:pt x="1910" y="32343"/>
                </a:lnTo>
                <a:lnTo>
                  <a:pt x="7640" y="19116"/>
                </a:lnTo>
                <a:lnTo>
                  <a:pt x="16508" y="9047"/>
                </a:lnTo>
                <a:lnTo>
                  <a:pt x="27833" y="2540"/>
                </a:lnTo>
                <a:lnTo>
                  <a:pt x="40932" y="0"/>
                </a:lnTo>
                <a:lnTo>
                  <a:pt x="55539" y="2320"/>
                </a:lnTo>
                <a:lnTo>
                  <a:pt x="67942" y="8786"/>
                </a:lnTo>
                <a:lnTo>
                  <a:pt x="77431" y="18614"/>
                </a:lnTo>
                <a:lnTo>
                  <a:pt x="83293" y="31019"/>
                </a:lnTo>
              </a:path>
            </a:pathLst>
          </a:custGeom>
          <a:ln w="17056">
            <a:solidFill>
              <a:srgbClr val="000000"/>
            </a:solidFill>
          </a:ln>
        </p:spPr>
        <p:txBody>
          <a:bodyPr wrap="square" lIns="0" tIns="0" rIns="0" bIns="0" rtlCol="0">
            <a:noAutofit/>
          </a:bodyPr>
          <a:lstStyle/>
          <a:p>
            <a:endParaRPr/>
          </a:p>
        </p:txBody>
      </p:sp>
      <p:sp>
        <p:nvSpPr>
          <p:cNvPr id="109" name="object 40">
            <a:extLst>
              <a:ext uri="{FF2B5EF4-FFF2-40B4-BE49-F238E27FC236}">
                <a16:creationId xmlns:a16="http://schemas.microsoft.com/office/drawing/2014/main" id="{75A620D5-4568-4CF2-A4C7-71FA177B7C2E}"/>
              </a:ext>
            </a:extLst>
          </p:cNvPr>
          <p:cNvSpPr/>
          <p:nvPr/>
        </p:nvSpPr>
        <p:spPr>
          <a:xfrm>
            <a:off x="8025594" y="4232558"/>
            <a:ext cx="84897" cy="83895"/>
          </a:xfrm>
          <a:custGeom>
            <a:avLst/>
            <a:gdLst/>
            <a:ahLst/>
            <a:cxnLst/>
            <a:rect l="l" t="t" r="r" b="b"/>
            <a:pathLst>
              <a:path w="84897" h="83895">
                <a:moveTo>
                  <a:pt x="40935" y="0"/>
                </a:moveTo>
                <a:lnTo>
                  <a:pt x="7641" y="19111"/>
                </a:lnTo>
                <a:lnTo>
                  <a:pt x="0" y="48321"/>
                </a:lnTo>
                <a:lnTo>
                  <a:pt x="3584" y="60145"/>
                </a:lnTo>
                <a:lnTo>
                  <a:pt x="10819" y="70209"/>
                </a:lnTo>
                <a:lnTo>
                  <a:pt x="21562" y="77918"/>
                </a:lnTo>
                <a:lnTo>
                  <a:pt x="35668" y="82678"/>
                </a:lnTo>
                <a:lnTo>
                  <a:pt x="52993" y="83895"/>
                </a:lnTo>
                <a:lnTo>
                  <a:pt x="65719" y="78228"/>
                </a:lnTo>
                <a:lnTo>
                  <a:pt x="75826" y="68913"/>
                </a:lnTo>
                <a:lnTo>
                  <a:pt x="82492" y="56773"/>
                </a:lnTo>
                <a:lnTo>
                  <a:pt x="84897" y="42626"/>
                </a:lnTo>
                <a:lnTo>
                  <a:pt x="83292" y="31020"/>
                </a:lnTo>
                <a:lnTo>
                  <a:pt x="77427" y="18613"/>
                </a:lnTo>
                <a:lnTo>
                  <a:pt x="67937" y="8786"/>
                </a:lnTo>
                <a:lnTo>
                  <a:pt x="55535" y="2320"/>
                </a:lnTo>
                <a:lnTo>
                  <a:pt x="40935" y="0"/>
                </a:lnTo>
                <a:close/>
              </a:path>
            </a:pathLst>
          </a:custGeom>
          <a:solidFill>
            <a:srgbClr val="000000"/>
          </a:solidFill>
        </p:spPr>
        <p:txBody>
          <a:bodyPr wrap="square" lIns="0" tIns="0" rIns="0" bIns="0" rtlCol="0">
            <a:noAutofit/>
          </a:bodyPr>
          <a:lstStyle/>
          <a:p>
            <a:endParaRPr/>
          </a:p>
        </p:txBody>
      </p:sp>
      <p:sp>
        <p:nvSpPr>
          <p:cNvPr id="110" name="object 41">
            <a:extLst>
              <a:ext uri="{FF2B5EF4-FFF2-40B4-BE49-F238E27FC236}">
                <a16:creationId xmlns:a16="http://schemas.microsoft.com/office/drawing/2014/main" id="{A70A67C0-7C90-4128-83FD-D06A3AF53CC7}"/>
              </a:ext>
            </a:extLst>
          </p:cNvPr>
          <p:cNvSpPr/>
          <p:nvPr/>
        </p:nvSpPr>
        <p:spPr>
          <a:xfrm>
            <a:off x="8025594" y="4232558"/>
            <a:ext cx="84897" cy="83895"/>
          </a:xfrm>
          <a:custGeom>
            <a:avLst/>
            <a:gdLst/>
            <a:ahLst/>
            <a:cxnLst/>
            <a:rect l="l" t="t" r="r" b="b"/>
            <a:pathLst>
              <a:path w="84897" h="83895">
                <a:moveTo>
                  <a:pt x="84897" y="42626"/>
                </a:moveTo>
                <a:lnTo>
                  <a:pt x="82492" y="56773"/>
                </a:lnTo>
                <a:lnTo>
                  <a:pt x="75826" y="68913"/>
                </a:lnTo>
                <a:lnTo>
                  <a:pt x="65719" y="78228"/>
                </a:lnTo>
                <a:lnTo>
                  <a:pt x="52993" y="83895"/>
                </a:lnTo>
                <a:lnTo>
                  <a:pt x="35668" y="82678"/>
                </a:lnTo>
                <a:lnTo>
                  <a:pt x="21562" y="77918"/>
                </a:lnTo>
                <a:lnTo>
                  <a:pt x="10819" y="70209"/>
                </a:lnTo>
                <a:lnTo>
                  <a:pt x="3584" y="60145"/>
                </a:lnTo>
                <a:lnTo>
                  <a:pt x="0" y="48321"/>
                </a:lnTo>
                <a:lnTo>
                  <a:pt x="1910" y="32339"/>
                </a:lnTo>
                <a:lnTo>
                  <a:pt x="7641" y="19111"/>
                </a:lnTo>
                <a:lnTo>
                  <a:pt x="16509" y="9042"/>
                </a:lnTo>
                <a:lnTo>
                  <a:pt x="27834" y="2537"/>
                </a:lnTo>
                <a:lnTo>
                  <a:pt x="40935" y="0"/>
                </a:lnTo>
                <a:lnTo>
                  <a:pt x="55535" y="2320"/>
                </a:lnTo>
                <a:lnTo>
                  <a:pt x="67937" y="8786"/>
                </a:lnTo>
                <a:lnTo>
                  <a:pt x="77427" y="18613"/>
                </a:lnTo>
                <a:lnTo>
                  <a:pt x="83292" y="31020"/>
                </a:lnTo>
              </a:path>
            </a:pathLst>
          </a:custGeom>
          <a:ln w="17056">
            <a:solidFill>
              <a:srgbClr val="000000"/>
            </a:solidFill>
          </a:ln>
        </p:spPr>
        <p:txBody>
          <a:bodyPr wrap="square" lIns="0" tIns="0" rIns="0" bIns="0" rtlCol="0">
            <a:noAutofit/>
          </a:bodyPr>
          <a:lstStyle/>
          <a:p>
            <a:endParaRPr/>
          </a:p>
        </p:txBody>
      </p:sp>
      <p:sp>
        <p:nvSpPr>
          <p:cNvPr id="111" name="object 42">
            <a:extLst>
              <a:ext uri="{FF2B5EF4-FFF2-40B4-BE49-F238E27FC236}">
                <a16:creationId xmlns:a16="http://schemas.microsoft.com/office/drawing/2014/main" id="{68A8680C-DFD5-4BC1-9930-FAD450B56473}"/>
              </a:ext>
            </a:extLst>
          </p:cNvPr>
          <p:cNvSpPr/>
          <p:nvPr/>
        </p:nvSpPr>
        <p:spPr>
          <a:xfrm>
            <a:off x="7684460" y="4573680"/>
            <a:ext cx="84897" cy="83897"/>
          </a:xfrm>
          <a:custGeom>
            <a:avLst/>
            <a:gdLst/>
            <a:ahLst/>
            <a:cxnLst/>
            <a:rect l="l" t="t" r="r" b="b"/>
            <a:pathLst>
              <a:path w="84897" h="83897">
                <a:moveTo>
                  <a:pt x="40937" y="0"/>
                </a:moveTo>
                <a:lnTo>
                  <a:pt x="7642" y="19120"/>
                </a:lnTo>
                <a:lnTo>
                  <a:pt x="0" y="48322"/>
                </a:lnTo>
                <a:lnTo>
                  <a:pt x="3586" y="60146"/>
                </a:lnTo>
                <a:lnTo>
                  <a:pt x="10824" y="70209"/>
                </a:lnTo>
                <a:lnTo>
                  <a:pt x="21569" y="77918"/>
                </a:lnTo>
                <a:lnTo>
                  <a:pt x="35675" y="82679"/>
                </a:lnTo>
                <a:lnTo>
                  <a:pt x="52996" y="83897"/>
                </a:lnTo>
                <a:lnTo>
                  <a:pt x="65722" y="78231"/>
                </a:lnTo>
                <a:lnTo>
                  <a:pt x="75828" y="68916"/>
                </a:lnTo>
                <a:lnTo>
                  <a:pt x="82493" y="56775"/>
                </a:lnTo>
                <a:lnTo>
                  <a:pt x="84897" y="42626"/>
                </a:lnTo>
                <a:lnTo>
                  <a:pt x="83293" y="31026"/>
                </a:lnTo>
                <a:lnTo>
                  <a:pt x="77430" y="18619"/>
                </a:lnTo>
                <a:lnTo>
                  <a:pt x="67943" y="8789"/>
                </a:lnTo>
                <a:lnTo>
                  <a:pt x="55541" y="2321"/>
                </a:lnTo>
                <a:lnTo>
                  <a:pt x="40937" y="0"/>
                </a:lnTo>
                <a:close/>
              </a:path>
            </a:pathLst>
          </a:custGeom>
          <a:solidFill>
            <a:srgbClr val="000000"/>
          </a:solidFill>
        </p:spPr>
        <p:txBody>
          <a:bodyPr wrap="square" lIns="0" tIns="0" rIns="0" bIns="0" rtlCol="0">
            <a:noAutofit/>
          </a:bodyPr>
          <a:lstStyle/>
          <a:p>
            <a:endParaRPr/>
          </a:p>
        </p:txBody>
      </p:sp>
      <p:sp>
        <p:nvSpPr>
          <p:cNvPr id="112" name="object 43">
            <a:extLst>
              <a:ext uri="{FF2B5EF4-FFF2-40B4-BE49-F238E27FC236}">
                <a16:creationId xmlns:a16="http://schemas.microsoft.com/office/drawing/2014/main" id="{C7E5BDC0-F5F7-4159-936F-47BB94DEC33B}"/>
              </a:ext>
            </a:extLst>
          </p:cNvPr>
          <p:cNvSpPr/>
          <p:nvPr/>
        </p:nvSpPr>
        <p:spPr>
          <a:xfrm>
            <a:off x="7684460" y="4573680"/>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5" y="82679"/>
                </a:lnTo>
                <a:lnTo>
                  <a:pt x="21569" y="77918"/>
                </a:lnTo>
                <a:lnTo>
                  <a:pt x="10824" y="70209"/>
                </a:lnTo>
                <a:lnTo>
                  <a:pt x="3586" y="60146"/>
                </a:lnTo>
                <a:lnTo>
                  <a:pt x="0" y="48322"/>
                </a:lnTo>
                <a:lnTo>
                  <a:pt x="1911" y="32346"/>
                </a:lnTo>
                <a:lnTo>
                  <a:pt x="7642" y="19120"/>
                </a:lnTo>
                <a:lnTo>
                  <a:pt x="16512" y="9050"/>
                </a:lnTo>
                <a:lnTo>
                  <a:pt x="27837" y="2541"/>
                </a:lnTo>
                <a:lnTo>
                  <a:pt x="40937" y="0"/>
                </a:lnTo>
                <a:lnTo>
                  <a:pt x="55541" y="2321"/>
                </a:lnTo>
                <a:lnTo>
                  <a:pt x="67943" y="8789"/>
                </a:lnTo>
                <a:lnTo>
                  <a:pt x="77430" y="18619"/>
                </a:lnTo>
                <a:lnTo>
                  <a:pt x="83293" y="31026"/>
                </a:lnTo>
              </a:path>
            </a:pathLst>
          </a:custGeom>
          <a:ln w="17056">
            <a:solidFill>
              <a:srgbClr val="000000"/>
            </a:solidFill>
          </a:ln>
        </p:spPr>
        <p:txBody>
          <a:bodyPr wrap="square" lIns="0" tIns="0" rIns="0" bIns="0" rtlCol="0">
            <a:noAutofit/>
          </a:bodyPr>
          <a:lstStyle/>
          <a:p>
            <a:endParaRPr/>
          </a:p>
        </p:txBody>
      </p:sp>
      <p:sp>
        <p:nvSpPr>
          <p:cNvPr id="113" name="object 44">
            <a:extLst>
              <a:ext uri="{FF2B5EF4-FFF2-40B4-BE49-F238E27FC236}">
                <a16:creationId xmlns:a16="http://schemas.microsoft.com/office/drawing/2014/main" id="{4286394F-BF99-476B-8D81-B219695D7E9B}"/>
              </a:ext>
            </a:extLst>
          </p:cNvPr>
          <p:cNvSpPr/>
          <p:nvPr/>
        </p:nvSpPr>
        <p:spPr>
          <a:xfrm>
            <a:off x="8409350" y="4744241"/>
            <a:ext cx="84897" cy="83897"/>
          </a:xfrm>
          <a:custGeom>
            <a:avLst/>
            <a:gdLst/>
            <a:ahLst/>
            <a:cxnLst/>
            <a:rect l="l" t="t" r="r" b="b"/>
            <a:pathLst>
              <a:path w="84897" h="83897">
                <a:moveTo>
                  <a:pt x="40937" y="0"/>
                </a:moveTo>
                <a:lnTo>
                  <a:pt x="7639" y="19120"/>
                </a:lnTo>
                <a:lnTo>
                  <a:pt x="0" y="48322"/>
                </a:lnTo>
                <a:lnTo>
                  <a:pt x="3584" y="60146"/>
                </a:lnTo>
                <a:lnTo>
                  <a:pt x="10820" y="70209"/>
                </a:lnTo>
                <a:lnTo>
                  <a:pt x="21564" y="77918"/>
                </a:lnTo>
                <a:lnTo>
                  <a:pt x="35670" y="82679"/>
                </a:lnTo>
                <a:lnTo>
                  <a:pt x="52996" y="83897"/>
                </a:lnTo>
                <a:lnTo>
                  <a:pt x="65722" y="78231"/>
                </a:lnTo>
                <a:lnTo>
                  <a:pt x="75828" y="68916"/>
                </a:lnTo>
                <a:lnTo>
                  <a:pt x="82493" y="56775"/>
                </a:lnTo>
                <a:lnTo>
                  <a:pt x="84897" y="42626"/>
                </a:lnTo>
                <a:lnTo>
                  <a:pt x="83293" y="31025"/>
                </a:lnTo>
                <a:lnTo>
                  <a:pt x="77430" y="18619"/>
                </a:lnTo>
                <a:lnTo>
                  <a:pt x="67943" y="8789"/>
                </a:lnTo>
                <a:lnTo>
                  <a:pt x="55541" y="2321"/>
                </a:lnTo>
                <a:lnTo>
                  <a:pt x="40937" y="0"/>
                </a:lnTo>
                <a:close/>
              </a:path>
            </a:pathLst>
          </a:custGeom>
          <a:solidFill>
            <a:srgbClr val="000000"/>
          </a:solidFill>
        </p:spPr>
        <p:txBody>
          <a:bodyPr wrap="square" lIns="0" tIns="0" rIns="0" bIns="0" rtlCol="0">
            <a:noAutofit/>
          </a:bodyPr>
          <a:lstStyle/>
          <a:p>
            <a:endParaRPr/>
          </a:p>
        </p:txBody>
      </p:sp>
      <p:sp>
        <p:nvSpPr>
          <p:cNvPr id="114" name="object 45">
            <a:extLst>
              <a:ext uri="{FF2B5EF4-FFF2-40B4-BE49-F238E27FC236}">
                <a16:creationId xmlns:a16="http://schemas.microsoft.com/office/drawing/2014/main" id="{E0C28E49-2487-4428-8519-1CCDDF50DE35}"/>
              </a:ext>
            </a:extLst>
          </p:cNvPr>
          <p:cNvSpPr/>
          <p:nvPr/>
        </p:nvSpPr>
        <p:spPr>
          <a:xfrm>
            <a:off x="8409350" y="4744241"/>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0" y="82679"/>
                </a:lnTo>
                <a:lnTo>
                  <a:pt x="21564" y="77918"/>
                </a:lnTo>
                <a:lnTo>
                  <a:pt x="10820" y="70209"/>
                </a:lnTo>
                <a:lnTo>
                  <a:pt x="3584" y="60146"/>
                </a:lnTo>
                <a:lnTo>
                  <a:pt x="0" y="48322"/>
                </a:lnTo>
                <a:lnTo>
                  <a:pt x="1910" y="32346"/>
                </a:lnTo>
                <a:lnTo>
                  <a:pt x="7639" y="19120"/>
                </a:lnTo>
                <a:lnTo>
                  <a:pt x="16506" y="9050"/>
                </a:lnTo>
                <a:lnTo>
                  <a:pt x="27832" y="2541"/>
                </a:lnTo>
                <a:lnTo>
                  <a:pt x="40937" y="0"/>
                </a:lnTo>
                <a:lnTo>
                  <a:pt x="55541" y="2321"/>
                </a:lnTo>
                <a:lnTo>
                  <a:pt x="67943" y="8789"/>
                </a:lnTo>
                <a:lnTo>
                  <a:pt x="77430" y="18619"/>
                </a:lnTo>
                <a:lnTo>
                  <a:pt x="83293" y="31025"/>
                </a:lnTo>
              </a:path>
            </a:pathLst>
          </a:custGeom>
          <a:ln w="17056">
            <a:solidFill>
              <a:srgbClr val="000000"/>
            </a:solidFill>
          </a:ln>
        </p:spPr>
        <p:txBody>
          <a:bodyPr wrap="square" lIns="0" tIns="0" rIns="0" bIns="0" rtlCol="0">
            <a:noAutofit/>
          </a:bodyPr>
          <a:lstStyle/>
          <a:p>
            <a:endParaRPr/>
          </a:p>
        </p:txBody>
      </p:sp>
      <p:sp>
        <p:nvSpPr>
          <p:cNvPr id="115" name="object 46">
            <a:extLst>
              <a:ext uri="{FF2B5EF4-FFF2-40B4-BE49-F238E27FC236}">
                <a16:creationId xmlns:a16="http://schemas.microsoft.com/office/drawing/2014/main" id="{8426D190-5EA7-4B4B-9DB4-899810DF13A5}"/>
              </a:ext>
            </a:extLst>
          </p:cNvPr>
          <p:cNvSpPr/>
          <p:nvPr/>
        </p:nvSpPr>
        <p:spPr>
          <a:xfrm>
            <a:off x="8366718" y="4360485"/>
            <a:ext cx="84895" cy="83893"/>
          </a:xfrm>
          <a:custGeom>
            <a:avLst/>
            <a:gdLst/>
            <a:ahLst/>
            <a:cxnLst/>
            <a:rect l="l" t="t" r="r" b="b"/>
            <a:pathLst>
              <a:path w="84895" h="83893">
                <a:moveTo>
                  <a:pt x="40928" y="0"/>
                </a:moveTo>
                <a:lnTo>
                  <a:pt x="7638" y="19114"/>
                </a:lnTo>
                <a:lnTo>
                  <a:pt x="0" y="48325"/>
                </a:lnTo>
                <a:lnTo>
                  <a:pt x="3587" y="60150"/>
                </a:lnTo>
                <a:lnTo>
                  <a:pt x="10824" y="70212"/>
                </a:lnTo>
                <a:lnTo>
                  <a:pt x="21568" y="77919"/>
                </a:lnTo>
                <a:lnTo>
                  <a:pt x="35674" y="82677"/>
                </a:lnTo>
                <a:lnTo>
                  <a:pt x="52999" y="83893"/>
                </a:lnTo>
                <a:lnTo>
                  <a:pt x="65722" y="78223"/>
                </a:lnTo>
                <a:lnTo>
                  <a:pt x="75826" y="68908"/>
                </a:lnTo>
                <a:lnTo>
                  <a:pt x="82491" y="56765"/>
                </a:lnTo>
                <a:lnTo>
                  <a:pt x="84895" y="42613"/>
                </a:lnTo>
                <a:lnTo>
                  <a:pt x="83291" y="31017"/>
                </a:lnTo>
                <a:lnTo>
                  <a:pt x="77426" y="18613"/>
                </a:lnTo>
                <a:lnTo>
                  <a:pt x="67935" y="8786"/>
                </a:lnTo>
                <a:lnTo>
                  <a:pt x="55532" y="2320"/>
                </a:lnTo>
                <a:lnTo>
                  <a:pt x="40928" y="0"/>
                </a:lnTo>
                <a:close/>
              </a:path>
            </a:pathLst>
          </a:custGeom>
          <a:solidFill>
            <a:srgbClr val="000000"/>
          </a:solidFill>
        </p:spPr>
        <p:txBody>
          <a:bodyPr wrap="square" lIns="0" tIns="0" rIns="0" bIns="0" rtlCol="0">
            <a:noAutofit/>
          </a:bodyPr>
          <a:lstStyle/>
          <a:p>
            <a:endParaRPr/>
          </a:p>
        </p:txBody>
      </p:sp>
      <p:sp>
        <p:nvSpPr>
          <p:cNvPr id="116" name="object 47">
            <a:extLst>
              <a:ext uri="{FF2B5EF4-FFF2-40B4-BE49-F238E27FC236}">
                <a16:creationId xmlns:a16="http://schemas.microsoft.com/office/drawing/2014/main" id="{6D9587B4-B64A-4585-904D-02752FD884FF}"/>
              </a:ext>
            </a:extLst>
          </p:cNvPr>
          <p:cNvSpPr/>
          <p:nvPr/>
        </p:nvSpPr>
        <p:spPr>
          <a:xfrm>
            <a:off x="8366718" y="4360485"/>
            <a:ext cx="84895" cy="83893"/>
          </a:xfrm>
          <a:custGeom>
            <a:avLst/>
            <a:gdLst/>
            <a:ahLst/>
            <a:cxnLst/>
            <a:rect l="l" t="t" r="r" b="b"/>
            <a:pathLst>
              <a:path w="84895" h="83893">
                <a:moveTo>
                  <a:pt x="84895" y="42613"/>
                </a:moveTo>
                <a:lnTo>
                  <a:pt x="82491" y="56765"/>
                </a:lnTo>
                <a:lnTo>
                  <a:pt x="75826" y="68908"/>
                </a:lnTo>
                <a:lnTo>
                  <a:pt x="65722" y="78223"/>
                </a:lnTo>
                <a:lnTo>
                  <a:pt x="52999" y="83893"/>
                </a:lnTo>
                <a:lnTo>
                  <a:pt x="35674" y="82677"/>
                </a:lnTo>
                <a:lnTo>
                  <a:pt x="21568" y="77919"/>
                </a:lnTo>
                <a:lnTo>
                  <a:pt x="10824" y="70212"/>
                </a:lnTo>
                <a:lnTo>
                  <a:pt x="3587" y="60150"/>
                </a:lnTo>
                <a:lnTo>
                  <a:pt x="0" y="48325"/>
                </a:lnTo>
                <a:lnTo>
                  <a:pt x="1909" y="32342"/>
                </a:lnTo>
                <a:lnTo>
                  <a:pt x="7638" y="19114"/>
                </a:lnTo>
                <a:lnTo>
                  <a:pt x="16505" y="9044"/>
                </a:lnTo>
                <a:lnTo>
                  <a:pt x="27828" y="2538"/>
                </a:lnTo>
                <a:lnTo>
                  <a:pt x="40928" y="0"/>
                </a:lnTo>
                <a:lnTo>
                  <a:pt x="55532" y="2320"/>
                </a:lnTo>
                <a:lnTo>
                  <a:pt x="67935" y="8786"/>
                </a:lnTo>
                <a:lnTo>
                  <a:pt x="77426" y="18613"/>
                </a:lnTo>
                <a:lnTo>
                  <a:pt x="83291" y="31017"/>
                </a:lnTo>
              </a:path>
            </a:pathLst>
          </a:custGeom>
          <a:ln w="17056">
            <a:solidFill>
              <a:srgbClr val="000000"/>
            </a:solidFill>
          </a:ln>
        </p:spPr>
        <p:txBody>
          <a:bodyPr wrap="square" lIns="0" tIns="0" rIns="0" bIns="0" rtlCol="0">
            <a:noAutofit/>
          </a:bodyPr>
          <a:lstStyle/>
          <a:p>
            <a:endParaRPr/>
          </a:p>
        </p:txBody>
      </p:sp>
      <p:sp>
        <p:nvSpPr>
          <p:cNvPr id="117" name="object 48">
            <a:extLst>
              <a:ext uri="{FF2B5EF4-FFF2-40B4-BE49-F238E27FC236}">
                <a16:creationId xmlns:a16="http://schemas.microsoft.com/office/drawing/2014/main" id="{8A7C63C1-B5B6-4498-90DA-65635415D4FB}"/>
              </a:ext>
            </a:extLst>
          </p:cNvPr>
          <p:cNvSpPr/>
          <p:nvPr/>
        </p:nvSpPr>
        <p:spPr>
          <a:xfrm>
            <a:off x="8707840" y="4445765"/>
            <a:ext cx="84895" cy="83893"/>
          </a:xfrm>
          <a:custGeom>
            <a:avLst/>
            <a:gdLst/>
            <a:ahLst/>
            <a:cxnLst/>
            <a:rect l="l" t="t" r="r" b="b"/>
            <a:pathLst>
              <a:path w="84895" h="83893">
                <a:moveTo>
                  <a:pt x="40925" y="0"/>
                </a:moveTo>
                <a:lnTo>
                  <a:pt x="7637" y="19115"/>
                </a:lnTo>
                <a:lnTo>
                  <a:pt x="0" y="48328"/>
                </a:lnTo>
                <a:lnTo>
                  <a:pt x="3587" y="60152"/>
                </a:lnTo>
                <a:lnTo>
                  <a:pt x="10826" y="70214"/>
                </a:lnTo>
                <a:lnTo>
                  <a:pt x="21570" y="77920"/>
                </a:lnTo>
                <a:lnTo>
                  <a:pt x="35677" y="82677"/>
                </a:lnTo>
                <a:lnTo>
                  <a:pt x="53003" y="83893"/>
                </a:lnTo>
                <a:lnTo>
                  <a:pt x="65727" y="78223"/>
                </a:lnTo>
                <a:lnTo>
                  <a:pt x="75830" y="68907"/>
                </a:lnTo>
                <a:lnTo>
                  <a:pt x="82492" y="56764"/>
                </a:lnTo>
                <a:lnTo>
                  <a:pt x="84895" y="42613"/>
                </a:lnTo>
                <a:lnTo>
                  <a:pt x="83291" y="31016"/>
                </a:lnTo>
                <a:lnTo>
                  <a:pt x="77428" y="18611"/>
                </a:lnTo>
                <a:lnTo>
                  <a:pt x="67939" y="8785"/>
                </a:lnTo>
                <a:lnTo>
                  <a:pt x="55534" y="2320"/>
                </a:lnTo>
                <a:lnTo>
                  <a:pt x="40925" y="0"/>
                </a:lnTo>
                <a:close/>
              </a:path>
            </a:pathLst>
          </a:custGeom>
          <a:solidFill>
            <a:srgbClr val="000000"/>
          </a:solidFill>
        </p:spPr>
        <p:txBody>
          <a:bodyPr wrap="square" lIns="0" tIns="0" rIns="0" bIns="0" rtlCol="0">
            <a:noAutofit/>
          </a:bodyPr>
          <a:lstStyle/>
          <a:p>
            <a:endParaRPr/>
          </a:p>
        </p:txBody>
      </p:sp>
      <p:sp>
        <p:nvSpPr>
          <p:cNvPr id="118" name="object 49">
            <a:extLst>
              <a:ext uri="{FF2B5EF4-FFF2-40B4-BE49-F238E27FC236}">
                <a16:creationId xmlns:a16="http://schemas.microsoft.com/office/drawing/2014/main" id="{1E47D5CC-F8F9-46DA-A855-8FC8E12177A5}"/>
              </a:ext>
            </a:extLst>
          </p:cNvPr>
          <p:cNvSpPr/>
          <p:nvPr/>
        </p:nvSpPr>
        <p:spPr>
          <a:xfrm>
            <a:off x="8707840" y="4445765"/>
            <a:ext cx="84895" cy="83893"/>
          </a:xfrm>
          <a:custGeom>
            <a:avLst/>
            <a:gdLst/>
            <a:ahLst/>
            <a:cxnLst/>
            <a:rect l="l" t="t" r="r" b="b"/>
            <a:pathLst>
              <a:path w="84895" h="83893">
                <a:moveTo>
                  <a:pt x="84895" y="42613"/>
                </a:moveTo>
                <a:lnTo>
                  <a:pt x="82492" y="56764"/>
                </a:lnTo>
                <a:lnTo>
                  <a:pt x="75830" y="68907"/>
                </a:lnTo>
                <a:lnTo>
                  <a:pt x="65727" y="78223"/>
                </a:lnTo>
                <a:lnTo>
                  <a:pt x="53003" y="83893"/>
                </a:lnTo>
                <a:lnTo>
                  <a:pt x="35677" y="82677"/>
                </a:lnTo>
                <a:lnTo>
                  <a:pt x="21570" y="77920"/>
                </a:lnTo>
                <a:lnTo>
                  <a:pt x="10826" y="70214"/>
                </a:lnTo>
                <a:lnTo>
                  <a:pt x="3587" y="60152"/>
                </a:lnTo>
                <a:lnTo>
                  <a:pt x="0" y="48328"/>
                </a:lnTo>
                <a:lnTo>
                  <a:pt x="1909" y="32344"/>
                </a:lnTo>
                <a:lnTo>
                  <a:pt x="7637" y="19115"/>
                </a:lnTo>
                <a:lnTo>
                  <a:pt x="16503" y="9045"/>
                </a:lnTo>
                <a:lnTo>
                  <a:pt x="27826" y="2539"/>
                </a:lnTo>
                <a:lnTo>
                  <a:pt x="40925" y="0"/>
                </a:lnTo>
                <a:lnTo>
                  <a:pt x="55534" y="2320"/>
                </a:lnTo>
                <a:lnTo>
                  <a:pt x="67939" y="8785"/>
                </a:lnTo>
                <a:lnTo>
                  <a:pt x="77428" y="18611"/>
                </a:lnTo>
                <a:lnTo>
                  <a:pt x="83291" y="31016"/>
                </a:lnTo>
              </a:path>
            </a:pathLst>
          </a:custGeom>
          <a:ln w="17056">
            <a:solidFill>
              <a:srgbClr val="000000"/>
            </a:solidFill>
          </a:ln>
        </p:spPr>
        <p:txBody>
          <a:bodyPr wrap="square" lIns="0" tIns="0" rIns="0" bIns="0" rtlCol="0">
            <a:noAutofit/>
          </a:bodyPr>
          <a:lstStyle/>
          <a:p>
            <a:endParaRPr/>
          </a:p>
        </p:txBody>
      </p:sp>
      <p:sp>
        <p:nvSpPr>
          <p:cNvPr id="119" name="object 50">
            <a:extLst>
              <a:ext uri="{FF2B5EF4-FFF2-40B4-BE49-F238E27FC236}">
                <a16:creationId xmlns:a16="http://schemas.microsoft.com/office/drawing/2014/main" id="{3F0DDF06-082F-49B9-8B10-7251A37B2492}"/>
              </a:ext>
            </a:extLst>
          </p:cNvPr>
          <p:cNvSpPr/>
          <p:nvPr/>
        </p:nvSpPr>
        <p:spPr>
          <a:xfrm>
            <a:off x="8878399" y="4914802"/>
            <a:ext cx="84897" cy="83895"/>
          </a:xfrm>
          <a:custGeom>
            <a:avLst/>
            <a:gdLst/>
            <a:ahLst/>
            <a:cxnLst/>
            <a:rect l="l" t="t" r="r" b="b"/>
            <a:pathLst>
              <a:path w="84897" h="83895">
                <a:moveTo>
                  <a:pt x="40932" y="0"/>
                </a:moveTo>
                <a:lnTo>
                  <a:pt x="7640" y="19118"/>
                </a:lnTo>
                <a:lnTo>
                  <a:pt x="0" y="48323"/>
                </a:lnTo>
                <a:lnTo>
                  <a:pt x="3584" y="60147"/>
                </a:lnTo>
                <a:lnTo>
                  <a:pt x="10821" y="70210"/>
                </a:lnTo>
                <a:lnTo>
                  <a:pt x="21564" y="77918"/>
                </a:lnTo>
                <a:lnTo>
                  <a:pt x="35671" y="82678"/>
                </a:lnTo>
                <a:lnTo>
                  <a:pt x="52997" y="83895"/>
                </a:lnTo>
                <a:lnTo>
                  <a:pt x="65724" y="78227"/>
                </a:lnTo>
                <a:lnTo>
                  <a:pt x="75829" y="68913"/>
                </a:lnTo>
                <a:lnTo>
                  <a:pt x="82493" y="56773"/>
                </a:lnTo>
                <a:lnTo>
                  <a:pt x="84897" y="42626"/>
                </a:lnTo>
                <a:lnTo>
                  <a:pt x="83292" y="31023"/>
                </a:lnTo>
                <a:lnTo>
                  <a:pt x="77429" y="18617"/>
                </a:lnTo>
                <a:lnTo>
                  <a:pt x="67940" y="8789"/>
                </a:lnTo>
                <a:lnTo>
                  <a:pt x="55538" y="2321"/>
                </a:lnTo>
                <a:lnTo>
                  <a:pt x="40932" y="0"/>
                </a:lnTo>
                <a:close/>
              </a:path>
            </a:pathLst>
          </a:custGeom>
          <a:solidFill>
            <a:srgbClr val="000000"/>
          </a:solidFill>
        </p:spPr>
        <p:txBody>
          <a:bodyPr wrap="square" lIns="0" tIns="0" rIns="0" bIns="0" rtlCol="0">
            <a:noAutofit/>
          </a:bodyPr>
          <a:lstStyle/>
          <a:p>
            <a:endParaRPr/>
          </a:p>
        </p:txBody>
      </p:sp>
      <p:sp>
        <p:nvSpPr>
          <p:cNvPr id="120" name="object 51">
            <a:extLst>
              <a:ext uri="{FF2B5EF4-FFF2-40B4-BE49-F238E27FC236}">
                <a16:creationId xmlns:a16="http://schemas.microsoft.com/office/drawing/2014/main" id="{05A0EB92-D552-4F4A-94E9-08DE4E35E052}"/>
              </a:ext>
            </a:extLst>
          </p:cNvPr>
          <p:cNvSpPr/>
          <p:nvPr/>
        </p:nvSpPr>
        <p:spPr>
          <a:xfrm>
            <a:off x="8878399" y="4914802"/>
            <a:ext cx="84897" cy="83895"/>
          </a:xfrm>
          <a:custGeom>
            <a:avLst/>
            <a:gdLst/>
            <a:ahLst/>
            <a:cxnLst/>
            <a:rect l="l" t="t" r="r" b="b"/>
            <a:pathLst>
              <a:path w="84897" h="83895">
                <a:moveTo>
                  <a:pt x="84897" y="42626"/>
                </a:moveTo>
                <a:lnTo>
                  <a:pt x="82493" y="56773"/>
                </a:lnTo>
                <a:lnTo>
                  <a:pt x="75829" y="68913"/>
                </a:lnTo>
                <a:lnTo>
                  <a:pt x="65724" y="78227"/>
                </a:lnTo>
                <a:lnTo>
                  <a:pt x="52997" y="83895"/>
                </a:lnTo>
                <a:lnTo>
                  <a:pt x="35671" y="82678"/>
                </a:lnTo>
                <a:lnTo>
                  <a:pt x="21564" y="77918"/>
                </a:lnTo>
                <a:lnTo>
                  <a:pt x="10821" y="70210"/>
                </a:lnTo>
                <a:lnTo>
                  <a:pt x="3584" y="60147"/>
                </a:lnTo>
                <a:lnTo>
                  <a:pt x="0" y="48323"/>
                </a:lnTo>
                <a:lnTo>
                  <a:pt x="1910" y="32346"/>
                </a:lnTo>
                <a:lnTo>
                  <a:pt x="7640" y="19118"/>
                </a:lnTo>
                <a:lnTo>
                  <a:pt x="16507" y="9047"/>
                </a:lnTo>
                <a:lnTo>
                  <a:pt x="27831" y="2539"/>
                </a:lnTo>
                <a:lnTo>
                  <a:pt x="40932" y="0"/>
                </a:lnTo>
                <a:lnTo>
                  <a:pt x="55538" y="2321"/>
                </a:lnTo>
                <a:lnTo>
                  <a:pt x="67940" y="8789"/>
                </a:lnTo>
                <a:lnTo>
                  <a:pt x="77429" y="18617"/>
                </a:lnTo>
                <a:lnTo>
                  <a:pt x="83292" y="31023"/>
                </a:lnTo>
              </a:path>
            </a:pathLst>
          </a:custGeom>
          <a:ln w="17056">
            <a:solidFill>
              <a:srgbClr val="000000"/>
            </a:solidFill>
          </a:ln>
        </p:spPr>
        <p:txBody>
          <a:bodyPr wrap="square" lIns="0" tIns="0" rIns="0" bIns="0" rtlCol="0">
            <a:noAutofit/>
          </a:bodyPr>
          <a:lstStyle/>
          <a:p>
            <a:endParaRPr/>
          </a:p>
        </p:txBody>
      </p:sp>
      <p:sp>
        <p:nvSpPr>
          <p:cNvPr id="121" name="object 52">
            <a:extLst>
              <a:ext uri="{FF2B5EF4-FFF2-40B4-BE49-F238E27FC236}">
                <a16:creationId xmlns:a16="http://schemas.microsoft.com/office/drawing/2014/main" id="{25B49675-B09F-44FF-8C0A-379360E47A60}"/>
              </a:ext>
            </a:extLst>
          </p:cNvPr>
          <p:cNvSpPr/>
          <p:nvPr/>
        </p:nvSpPr>
        <p:spPr>
          <a:xfrm>
            <a:off x="9219521" y="4829521"/>
            <a:ext cx="84897" cy="83895"/>
          </a:xfrm>
          <a:custGeom>
            <a:avLst/>
            <a:gdLst/>
            <a:ahLst/>
            <a:cxnLst/>
            <a:rect l="l" t="t" r="r" b="b"/>
            <a:pathLst>
              <a:path w="84897" h="83895">
                <a:moveTo>
                  <a:pt x="40932" y="0"/>
                </a:moveTo>
                <a:lnTo>
                  <a:pt x="7640" y="19118"/>
                </a:lnTo>
                <a:lnTo>
                  <a:pt x="0" y="48323"/>
                </a:lnTo>
                <a:lnTo>
                  <a:pt x="3584" y="60147"/>
                </a:lnTo>
                <a:lnTo>
                  <a:pt x="10821" y="70210"/>
                </a:lnTo>
                <a:lnTo>
                  <a:pt x="21564" y="77918"/>
                </a:lnTo>
                <a:lnTo>
                  <a:pt x="35671" y="82678"/>
                </a:lnTo>
                <a:lnTo>
                  <a:pt x="52997" y="83895"/>
                </a:lnTo>
                <a:lnTo>
                  <a:pt x="65724" y="78227"/>
                </a:lnTo>
                <a:lnTo>
                  <a:pt x="75829" y="68913"/>
                </a:lnTo>
                <a:lnTo>
                  <a:pt x="82493" y="56773"/>
                </a:lnTo>
                <a:lnTo>
                  <a:pt x="84897" y="42626"/>
                </a:lnTo>
                <a:lnTo>
                  <a:pt x="83292" y="31023"/>
                </a:lnTo>
                <a:lnTo>
                  <a:pt x="77429" y="18617"/>
                </a:lnTo>
                <a:lnTo>
                  <a:pt x="67940" y="8789"/>
                </a:lnTo>
                <a:lnTo>
                  <a:pt x="55538" y="2321"/>
                </a:lnTo>
                <a:lnTo>
                  <a:pt x="40932" y="0"/>
                </a:lnTo>
                <a:close/>
              </a:path>
            </a:pathLst>
          </a:custGeom>
          <a:solidFill>
            <a:srgbClr val="000000"/>
          </a:solidFill>
        </p:spPr>
        <p:txBody>
          <a:bodyPr wrap="square" lIns="0" tIns="0" rIns="0" bIns="0" rtlCol="0">
            <a:noAutofit/>
          </a:bodyPr>
          <a:lstStyle/>
          <a:p>
            <a:endParaRPr/>
          </a:p>
        </p:txBody>
      </p:sp>
      <p:sp>
        <p:nvSpPr>
          <p:cNvPr id="122" name="object 53">
            <a:extLst>
              <a:ext uri="{FF2B5EF4-FFF2-40B4-BE49-F238E27FC236}">
                <a16:creationId xmlns:a16="http://schemas.microsoft.com/office/drawing/2014/main" id="{99E47FA1-1A55-4453-ABE4-D6CC8576F50F}"/>
              </a:ext>
            </a:extLst>
          </p:cNvPr>
          <p:cNvSpPr/>
          <p:nvPr/>
        </p:nvSpPr>
        <p:spPr>
          <a:xfrm>
            <a:off x="9219521" y="4829521"/>
            <a:ext cx="84897" cy="83895"/>
          </a:xfrm>
          <a:custGeom>
            <a:avLst/>
            <a:gdLst/>
            <a:ahLst/>
            <a:cxnLst/>
            <a:rect l="l" t="t" r="r" b="b"/>
            <a:pathLst>
              <a:path w="84897" h="83895">
                <a:moveTo>
                  <a:pt x="84897" y="42626"/>
                </a:moveTo>
                <a:lnTo>
                  <a:pt x="82493" y="56773"/>
                </a:lnTo>
                <a:lnTo>
                  <a:pt x="75829" y="68913"/>
                </a:lnTo>
                <a:lnTo>
                  <a:pt x="65724" y="78227"/>
                </a:lnTo>
                <a:lnTo>
                  <a:pt x="52997" y="83895"/>
                </a:lnTo>
                <a:lnTo>
                  <a:pt x="35671" y="82678"/>
                </a:lnTo>
                <a:lnTo>
                  <a:pt x="21564" y="77918"/>
                </a:lnTo>
                <a:lnTo>
                  <a:pt x="10821" y="70210"/>
                </a:lnTo>
                <a:lnTo>
                  <a:pt x="3584" y="60147"/>
                </a:lnTo>
                <a:lnTo>
                  <a:pt x="0" y="48323"/>
                </a:lnTo>
                <a:lnTo>
                  <a:pt x="1910" y="32346"/>
                </a:lnTo>
                <a:lnTo>
                  <a:pt x="7640" y="19118"/>
                </a:lnTo>
                <a:lnTo>
                  <a:pt x="16507" y="9047"/>
                </a:lnTo>
                <a:lnTo>
                  <a:pt x="27831" y="2539"/>
                </a:lnTo>
                <a:lnTo>
                  <a:pt x="40932" y="0"/>
                </a:lnTo>
                <a:lnTo>
                  <a:pt x="55538" y="2321"/>
                </a:lnTo>
                <a:lnTo>
                  <a:pt x="67940" y="8789"/>
                </a:lnTo>
                <a:lnTo>
                  <a:pt x="77429" y="18617"/>
                </a:lnTo>
                <a:lnTo>
                  <a:pt x="83292" y="31023"/>
                </a:lnTo>
              </a:path>
            </a:pathLst>
          </a:custGeom>
          <a:ln w="17056">
            <a:solidFill>
              <a:srgbClr val="000000"/>
            </a:solidFill>
          </a:ln>
        </p:spPr>
        <p:txBody>
          <a:bodyPr wrap="square" lIns="0" tIns="0" rIns="0" bIns="0" rtlCol="0">
            <a:noAutofit/>
          </a:bodyPr>
          <a:lstStyle/>
          <a:p>
            <a:endParaRPr/>
          </a:p>
        </p:txBody>
      </p:sp>
      <p:sp>
        <p:nvSpPr>
          <p:cNvPr id="123" name="object 54">
            <a:extLst>
              <a:ext uri="{FF2B5EF4-FFF2-40B4-BE49-F238E27FC236}">
                <a16:creationId xmlns:a16="http://schemas.microsoft.com/office/drawing/2014/main" id="{2C8D257D-F2FE-440A-9778-C5053286CEA4}"/>
              </a:ext>
            </a:extLst>
          </p:cNvPr>
          <p:cNvSpPr/>
          <p:nvPr/>
        </p:nvSpPr>
        <p:spPr>
          <a:xfrm>
            <a:off x="9176875" y="4488399"/>
            <a:ext cx="84897" cy="83897"/>
          </a:xfrm>
          <a:custGeom>
            <a:avLst/>
            <a:gdLst/>
            <a:ahLst/>
            <a:cxnLst/>
            <a:rect l="l" t="t" r="r" b="b"/>
            <a:pathLst>
              <a:path w="84897" h="83897">
                <a:moveTo>
                  <a:pt x="40937" y="0"/>
                </a:moveTo>
                <a:lnTo>
                  <a:pt x="7642" y="19120"/>
                </a:lnTo>
                <a:lnTo>
                  <a:pt x="0" y="48322"/>
                </a:lnTo>
                <a:lnTo>
                  <a:pt x="3586" y="60146"/>
                </a:lnTo>
                <a:lnTo>
                  <a:pt x="10824" y="70209"/>
                </a:lnTo>
                <a:lnTo>
                  <a:pt x="21569" y="77918"/>
                </a:lnTo>
                <a:lnTo>
                  <a:pt x="35675" y="82679"/>
                </a:lnTo>
                <a:lnTo>
                  <a:pt x="52996" y="83897"/>
                </a:lnTo>
                <a:lnTo>
                  <a:pt x="65722" y="78231"/>
                </a:lnTo>
                <a:lnTo>
                  <a:pt x="75828" y="68916"/>
                </a:lnTo>
                <a:lnTo>
                  <a:pt x="82493" y="56775"/>
                </a:lnTo>
                <a:lnTo>
                  <a:pt x="84897" y="42626"/>
                </a:lnTo>
                <a:lnTo>
                  <a:pt x="83293" y="31026"/>
                </a:lnTo>
                <a:lnTo>
                  <a:pt x="77430" y="18619"/>
                </a:lnTo>
                <a:lnTo>
                  <a:pt x="67943" y="8789"/>
                </a:lnTo>
                <a:lnTo>
                  <a:pt x="55541" y="2321"/>
                </a:lnTo>
                <a:lnTo>
                  <a:pt x="40937" y="0"/>
                </a:lnTo>
                <a:close/>
              </a:path>
            </a:pathLst>
          </a:custGeom>
          <a:solidFill>
            <a:srgbClr val="000000"/>
          </a:solidFill>
        </p:spPr>
        <p:txBody>
          <a:bodyPr wrap="square" lIns="0" tIns="0" rIns="0" bIns="0" rtlCol="0">
            <a:noAutofit/>
          </a:bodyPr>
          <a:lstStyle/>
          <a:p>
            <a:endParaRPr/>
          </a:p>
        </p:txBody>
      </p:sp>
      <p:sp>
        <p:nvSpPr>
          <p:cNvPr id="124" name="object 55">
            <a:extLst>
              <a:ext uri="{FF2B5EF4-FFF2-40B4-BE49-F238E27FC236}">
                <a16:creationId xmlns:a16="http://schemas.microsoft.com/office/drawing/2014/main" id="{7FB504F2-4D9D-48C3-919E-EC24B666B0FA}"/>
              </a:ext>
            </a:extLst>
          </p:cNvPr>
          <p:cNvSpPr/>
          <p:nvPr/>
        </p:nvSpPr>
        <p:spPr>
          <a:xfrm>
            <a:off x="9176875" y="4488399"/>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5" y="82679"/>
                </a:lnTo>
                <a:lnTo>
                  <a:pt x="21569" y="77918"/>
                </a:lnTo>
                <a:lnTo>
                  <a:pt x="10824" y="70209"/>
                </a:lnTo>
                <a:lnTo>
                  <a:pt x="3586" y="60146"/>
                </a:lnTo>
                <a:lnTo>
                  <a:pt x="0" y="48322"/>
                </a:lnTo>
                <a:lnTo>
                  <a:pt x="1911" y="32346"/>
                </a:lnTo>
                <a:lnTo>
                  <a:pt x="7642" y="19120"/>
                </a:lnTo>
                <a:lnTo>
                  <a:pt x="16512" y="9050"/>
                </a:lnTo>
                <a:lnTo>
                  <a:pt x="27837" y="2541"/>
                </a:lnTo>
                <a:lnTo>
                  <a:pt x="40937" y="0"/>
                </a:lnTo>
                <a:lnTo>
                  <a:pt x="55541" y="2321"/>
                </a:lnTo>
                <a:lnTo>
                  <a:pt x="67943" y="8789"/>
                </a:lnTo>
                <a:lnTo>
                  <a:pt x="77430" y="18619"/>
                </a:lnTo>
                <a:lnTo>
                  <a:pt x="83293" y="31026"/>
                </a:lnTo>
              </a:path>
            </a:pathLst>
          </a:custGeom>
          <a:ln w="17056">
            <a:solidFill>
              <a:srgbClr val="000000"/>
            </a:solidFill>
          </a:ln>
        </p:spPr>
        <p:txBody>
          <a:bodyPr wrap="square" lIns="0" tIns="0" rIns="0" bIns="0" rtlCol="0">
            <a:noAutofit/>
          </a:bodyPr>
          <a:lstStyle/>
          <a:p>
            <a:endParaRPr/>
          </a:p>
        </p:txBody>
      </p:sp>
      <p:sp>
        <p:nvSpPr>
          <p:cNvPr id="125" name="object 56">
            <a:extLst>
              <a:ext uri="{FF2B5EF4-FFF2-40B4-BE49-F238E27FC236}">
                <a16:creationId xmlns:a16="http://schemas.microsoft.com/office/drawing/2014/main" id="{D4A8EC24-C89E-436B-A42E-26DBFF7E0338}"/>
              </a:ext>
            </a:extLst>
          </p:cNvPr>
          <p:cNvSpPr/>
          <p:nvPr/>
        </p:nvSpPr>
        <p:spPr>
          <a:xfrm>
            <a:off x="9134243" y="4104643"/>
            <a:ext cx="84895" cy="83893"/>
          </a:xfrm>
          <a:custGeom>
            <a:avLst/>
            <a:gdLst/>
            <a:ahLst/>
            <a:cxnLst/>
            <a:rect l="l" t="t" r="r" b="b"/>
            <a:pathLst>
              <a:path w="84895" h="83893">
                <a:moveTo>
                  <a:pt x="40925" y="0"/>
                </a:moveTo>
                <a:lnTo>
                  <a:pt x="7637" y="19115"/>
                </a:lnTo>
                <a:lnTo>
                  <a:pt x="0" y="48328"/>
                </a:lnTo>
                <a:lnTo>
                  <a:pt x="3587" y="60152"/>
                </a:lnTo>
                <a:lnTo>
                  <a:pt x="10826" y="70214"/>
                </a:lnTo>
                <a:lnTo>
                  <a:pt x="21570" y="77920"/>
                </a:lnTo>
                <a:lnTo>
                  <a:pt x="35677" y="82677"/>
                </a:lnTo>
                <a:lnTo>
                  <a:pt x="53003" y="83893"/>
                </a:lnTo>
                <a:lnTo>
                  <a:pt x="65727" y="78223"/>
                </a:lnTo>
                <a:lnTo>
                  <a:pt x="75830" y="68907"/>
                </a:lnTo>
                <a:lnTo>
                  <a:pt x="82492" y="56764"/>
                </a:lnTo>
                <a:lnTo>
                  <a:pt x="84895" y="42613"/>
                </a:lnTo>
                <a:lnTo>
                  <a:pt x="83291" y="31016"/>
                </a:lnTo>
                <a:lnTo>
                  <a:pt x="77428" y="18611"/>
                </a:lnTo>
                <a:lnTo>
                  <a:pt x="67939" y="8785"/>
                </a:lnTo>
                <a:lnTo>
                  <a:pt x="55534" y="2320"/>
                </a:lnTo>
                <a:lnTo>
                  <a:pt x="40925" y="0"/>
                </a:lnTo>
                <a:close/>
              </a:path>
            </a:pathLst>
          </a:custGeom>
          <a:solidFill>
            <a:srgbClr val="000000"/>
          </a:solidFill>
        </p:spPr>
        <p:txBody>
          <a:bodyPr wrap="square" lIns="0" tIns="0" rIns="0" bIns="0" rtlCol="0">
            <a:noAutofit/>
          </a:bodyPr>
          <a:lstStyle/>
          <a:p>
            <a:endParaRPr/>
          </a:p>
        </p:txBody>
      </p:sp>
      <p:sp>
        <p:nvSpPr>
          <p:cNvPr id="126" name="object 57">
            <a:extLst>
              <a:ext uri="{FF2B5EF4-FFF2-40B4-BE49-F238E27FC236}">
                <a16:creationId xmlns:a16="http://schemas.microsoft.com/office/drawing/2014/main" id="{012AF909-4590-4ACC-8A1E-111D4DB29025}"/>
              </a:ext>
            </a:extLst>
          </p:cNvPr>
          <p:cNvSpPr/>
          <p:nvPr/>
        </p:nvSpPr>
        <p:spPr>
          <a:xfrm>
            <a:off x="9134243" y="4104643"/>
            <a:ext cx="84895" cy="83893"/>
          </a:xfrm>
          <a:custGeom>
            <a:avLst/>
            <a:gdLst/>
            <a:ahLst/>
            <a:cxnLst/>
            <a:rect l="l" t="t" r="r" b="b"/>
            <a:pathLst>
              <a:path w="84895" h="83893">
                <a:moveTo>
                  <a:pt x="84895" y="42613"/>
                </a:moveTo>
                <a:lnTo>
                  <a:pt x="82492" y="56764"/>
                </a:lnTo>
                <a:lnTo>
                  <a:pt x="75830" y="68907"/>
                </a:lnTo>
                <a:lnTo>
                  <a:pt x="65727" y="78223"/>
                </a:lnTo>
                <a:lnTo>
                  <a:pt x="53003" y="83893"/>
                </a:lnTo>
                <a:lnTo>
                  <a:pt x="35677" y="82677"/>
                </a:lnTo>
                <a:lnTo>
                  <a:pt x="21570" y="77920"/>
                </a:lnTo>
                <a:lnTo>
                  <a:pt x="10826" y="70214"/>
                </a:lnTo>
                <a:lnTo>
                  <a:pt x="3587" y="60152"/>
                </a:lnTo>
                <a:lnTo>
                  <a:pt x="0" y="48328"/>
                </a:lnTo>
                <a:lnTo>
                  <a:pt x="1909" y="32344"/>
                </a:lnTo>
                <a:lnTo>
                  <a:pt x="7637" y="19115"/>
                </a:lnTo>
                <a:lnTo>
                  <a:pt x="16503" y="9045"/>
                </a:lnTo>
                <a:lnTo>
                  <a:pt x="27826" y="2539"/>
                </a:lnTo>
                <a:lnTo>
                  <a:pt x="40925" y="0"/>
                </a:lnTo>
                <a:lnTo>
                  <a:pt x="55534" y="2320"/>
                </a:lnTo>
                <a:lnTo>
                  <a:pt x="67939" y="8785"/>
                </a:lnTo>
                <a:lnTo>
                  <a:pt x="77428" y="18611"/>
                </a:lnTo>
                <a:lnTo>
                  <a:pt x="83291" y="31016"/>
                </a:lnTo>
              </a:path>
            </a:pathLst>
          </a:custGeom>
          <a:ln w="17056">
            <a:solidFill>
              <a:srgbClr val="000000"/>
            </a:solidFill>
          </a:ln>
        </p:spPr>
        <p:txBody>
          <a:bodyPr wrap="square" lIns="0" tIns="0" rIns="0" bIns="0" rtlCol="0">
            <a:noAutofit/>
          </a:bodyPr>
          <a:lstStyle/>
          <a:p>
            <a:endParaRPr/>
          </a:p>
        </p:txBody>
      </p:sp>
      <p:sp>
        <p:nvSpPr>
          <p:cNvPr id="127" name="object 58">
            <a:extLst>
              <a:ext uri="{FF2B5EF4-FFF2-40B4-BE49-F238E27FC236}">
                <a16:creationId xmlns:a16="http://schemas.microsoft.com/office/drawing/2014/main" id="{2926DAE2-C5EA-49C1-B1E0-BB647FD667F0}"/>
              </a:ext>
            </a:extLst>
          </p:cNvPr>
          <p:cNvSpPr/>
          <p:nvPr/>
        </p:nvSpPr>
        <p:spPr>
          <a:xfrm>
            <a:off x="8665192" y="3976716"/>
            <a:ext cx="84897" cy="83897"/>
          </a:xfrm>
          <a:custGeom>
            <a:avLst/>
            <a:gdLst/>
            <a:ahLst/>
            <a:cxnLst/>
            <a:rect l="l" t="t" r="r" b="b"/>
            <a:pathLst>
              <a:path w="84897" h="83897">
                <a:moveTo>
                  <a:pt x="40937" y="0"/>
                </a:moveTo>
                <a:lnTo>
                  <a:pt x="7639" y="19115"/>
                </a:lnTo>
                <a:lnTo>
                  <a:pt x="0" y="48322"/>
                </a:lnTo>
                <a:lnTo>
                  <a:pt x="3584" y="60146"/>
                </a:lnTo>
                <a:lnTo>
                  <a:pt x="10820" y="70209"/>
                </a:lnTo>
                <a:lnTo>
                  <a:pt x="21564" y="77918"/>
                </a:lnTo>
                <a:lnTo>
                  <a:pt x="35670" y="82679"/>
                </a:lnTo>
                <a:lnTo>
                  <a:pt x="52996" y="83897"/>
                </a:lnTo>
                <a:lnTo>
                  <a:pt x="65722" y="78231"/>
                </a:lnTo>
                <a:lnTo>
                  <a:pt x="75828" y="68916"/>
                </a:lnTo>
                <a:lnTo>
                  <a:pt x="82493" y="56775"/>
                </a:lnTo>
                <a:lnTo>
                  <a:pt x="84897" y="42626"/>
                </a:lnTo>
                <a:lnTo>
                  <a:pt x="83293" y="31021"/>
                </a:lnTo>
                <a:lnTo>
                  <a:pt x="77430" y="18613"/>
                </a:lnTo>
                <a:lnTo>
                  <a:pt x="67943" y="8786"/>
                </a:lnTo>
                <a:lnTo>
                  <a:pt x="55541" y="2320"/>
                </a:lnTo>
                <a:lnTo>
                  <a:pt x="40937" y="0"/>
                </a:lnTo>
                <a:close/>
              </a:path>
            </a:pathLst>
          </a:custGeom>
          <a:solidFill>
            <a:srgbClr val="000000"/>
          </a:solidFill>
        </p:spPr>
        <p:txBody>
          <a:bodyPr wrap="square" lIns="0" tIns="0" rIns="0" bIns="0" rtlCol="0">
            <a:noAutofit/>
          </a:bodyPr>
          <a:lstStyle/>
          <a:p>
            <a:endParaRPr/>
          </a:p>
        </p:txBody>
      </p:sp>
      <p:sp>
        <p:nvSpPr>
          <p:cNvPr id="128" name="object 59">
            <a:extLst>
              <a:ext uri="{FF2B5EF4-FFF2-40B4-BE49-F238E27FC236}">
                <a16:creationId xmlns:a16="http://schemas.microsoft.com/office/drawing/2014/main" id="{65E128F2-EE14-4C50-9017-AAAEF244F0D4}"/>
              </a:ext>
            </a:extLst>
          </p:cNvPr>
          <p:cNvSpPr/>
          <p:nvPr/>
        </p:nvSpPr>
        <p:spPr>
          <a:xfrm>
            <a:off x="8665192" y="3976716"/>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0" y="82679"/>
                </a:lnTo>
                <a:lnTo>
                  <a:pt x="21564" y="77918"/>
                </a:lnTo>
                <a:lnTo>
                  <a:pt x="10820" y="70209"/>
                </a:lnTo>
                <a:lnTo>
                  <a:pt x="3584" y="60146"/>
                </a:lnTo>
                <a:lnTo>
                  <a:pt x="0" y="48322"/>
                </a:lnTo>
                <a:lnTo>
                  <a:pt x="1910" y="32341"/>
                </a:lnTo>
                <a:lnTo>
                  <a:pt x="7639" y="19115"/>
                </a:lnTo>
                <a:lnTo>
                  <a:pt x="16506" y="9046"/>
                </a:lnTo>
                <a:lnTo>
                  <a:pt x="27832" y="2539"/>
                </a:lnTo>
                <a:lnTo>
                  <a:pt x="40937" y="0"/>
                </a:lnTo>
                <a:lnTo>
                  <a:pt x="55541" y="2320"/>
                </a:lnTo>
                <a:lnTo>
                  <a:pt x="67943" y="8786"/>
                </a:lnTo>
                <a:lnTo>
                  <a:pt x="77430" y="18613"/>
                </a:lnTo>
                <a:lnTo>
                  <a:pt x="83293" y="31021"/>
                </a:lnTo>
              </a:path>
            </a:pathLst>
          </a:custGeom>
          <a:ln w="17056">
            <a:solidFill>
              <a:srgbClr val="000000"/>
            </a:solidFill>
          </a:ln>
        </p:spPr>
        <p:txBody>
          <a:bodyPr wrap="square" lIns="0" tIns="0" rIns="0" bIns="0" rtlCol="0">
            <a:noAutofit/>
          </a:bodyPr>
          <a:lstStyle/>
          <a:p>
            <a:endParaRPr/>
          </a:p>
        </p:txBody>
      </p:sp>
      <p:sp>
        <p:nvSpPr>
          <p:cNvPr id="129" name="object 60">
            <a:extLst>
              <a:ext uri="{FF2B5EF4-FFF2-40B4-BE49-F238E27FC236}">
                <a16:creationId xmlns:a16="http://schemas.microsoft.com/office/drawing/2014/main" id="{1CF9ABC3-9214-4D79-85D7-08E95D7413F6}"/>
              </a:ext>
            </a:extLst>
          </p:cNvPr>
          <p:cNvSpPr/>
          <p:nvPr/>
        </p:nvSpPr>
        <p:spPr>
          <a:xfrm>
            <a:off x="8878401" y="3763521"/>
            <a:ext cx="84895" cy="83892"/>
          </a:xfrm>
          <a:custGeom>
            <a:avLst/>
            <a:gdLst/>
            <a:ahLst/>
            <a:cxnLst/>
            <a:rect l="l" t="t" r="r" b="b"/>
            <a:pathLst>
              <a:path w="84895" h="83892">
                <a:moveTo>
                  <a:pt x="40927" y="0"/>
                </a:moveTo>
                <a:lnTo>
                  <a:pt x="7637" y="19114"/>
                </a:lnTo>
                <a:lnTo>
                  <a:pt x="0" y="48326"/>
                </a:lnTo>
                <a:lnTo>
                  <a:pt x="3588" y="60147"/>
                </a:lnTo>
                <a:lnTo>
                  <a:pt x="10826" y="70209"/>
                </a:lnTo>
                <a:lnTo>
                  <a:pt x="21570" y="77916"/>
                </a:lnTo>
                <a:lnTo>
                  <a:pt x="35677" y="82676"/>
                </a:lnTo>
                <a:lnTo>
                  <a:pt x="53003" y="83892"/>
                </a:lnTo>
                <a:lnTo>
                  <a:pt x="65727" y="78220"/>
                </a:lnTo>
                <a:lnTo>
                  <a:pt x="75830" y="68902"/>
                </a:lnTo>
                <a:lnTo>
                  <a:pt x="82492" y="56760"/>
                </a:lnTo>
                <a:lnTo>
                  <a:pt x="84895" y="42613"/>
                </a:lnTo>
                <a:lnTo>
                  <a:pt x="83292" y="31017"/>
                </a:lnTo>
                <a:lnTo>
                  <a:pt x="77429" y="18612"/>
                </a:lnTo>
                <a:lnTo>
                  <a:pt x="67940" y="8786"/>
                </a:lnTo>
                <a:lnTo>
                  <a:pt x="55536" y="2320"/>
                </a:lnTo>
                <a:lnTo>
                  <a:pt x="40927" y="0"/>
                </a:lnTo>
                <a:close/>
              </a:path>
            </a:pathLst>
          </a:custGeom>
          <a:solidFill>
            <a:srgbClr val="000000"/>
          </a:solidFill>
        </p:spPr>
        <p:txBody>
          <a:bodyPr wrap="square" lIns="0" tIns="0" rIns="0" bIns="0" rtlCol="0">
            <a:noAutofit/>
          </a:bodyPr>
          <a:lstStyle/>
          <a:p>
            <a:endParaRPr/>
          </a:p>
        </p:txBody>
      </p:sp>
      <p:sp>
        <p:nvSpPr>
          <p:cNvPr id="130" name="object 61">
            <a:extLst>
              <a:ext uri="{FF2B5EF4-FFF2-40B4-BE49-F238E27FC236}">
                <a16:creationId xmlns:a16="http://schemas.microsoft.com/office/drawing/2014/main" id="{932F3299-4126-4F7D-8C33-021CA25C7757}"/>
              </a:ext>
            </a:extLst>
          </p:cNvPr>
          <p:cNvSpPr/>
          <p:nvPr/>
        </p:nvSpPr>
        <p:spPr>
          <a:xfrm>
            <a:off x="8878401" y="3763521"/>
            <a:ext cx="84895" cy="83892"/>
          </a:xfrm>
          <a:custGeom>
            <a:avLst/>
            <a:gdLst/>
            <a:ahLst/>
            <a:cxnLst/>
            <a:rect l="l" t="t" r="r" b="b"/>
            <a:pathLst>
              <a:path w="84895" h="83892">
                <a:moveTo>
                  <a:pt x="84895" y="42613"/>
                </a:moveTo>
                <a:lnTo>
                  <a:pt x="82492" y="56760"/>
                </a:lnTo>
                <a:lnTo>
                  <a:pt x="75830" y="68902"/>
                </a:lnTo>
                <a:lnTo>
                  <a:pt x="65727" y="78220"/>
                </a:lnTo>
                <a:lnTo>
                  <a:pt x="53003" y="83892"/>
                </a:lnTo>
                <a:lnTo>
                  <a:pt x="35677" y="82676"/>
                </a:lnTo>
                <a:lnTo>
                  <a:pt x="21570" y="77916"/>
                </a:lnTo>
                <a:lnTo>
                  <a:pt x="10826" y="70209"/>
                </a:lnTo>
                <a:lnTo>
                  <a:pt x="3588" y="60147"/>
                </a:lnTo>
                <a:lnTo>
                  <a:pt x="0" y="48326"/>
                </a:lnTo>
                <a:lnTo>
                  <a:pt x="1909" y="32343"/>
                </a:lnTo>
                <a:lnTo>
                  <a:pt x="7637" y="19114"/>
                </a:lnTo>
                <a:lnTo>
                  <a:pt x="16504" y="9045"/>
                </a:lnTo>
                <a:lnTo>
                  <a:pt x="27827" y="2538"/>
                </a:lnTo>
                <a:lnTo>
                  <a:pt x="40927" y="0"/>
                </a:lnTo>
                <a:lnTo>
                  <a:pt x="55536" y="2320"/>
                </a:lnTo>
                <a:lnTo>
                  <a:pt x="67940" y="8786"/>
                </a:lnTo>
                <a:lnTo>
                  <a:pt x="77429" y="18612"/>
                </a:lnTo>
                <a:lnTo>
                  <a:pt x="83292" y="31017"/>
                </a:lnTo>
              </a:path>
            </a:pathLst>
          </a:custGeom>
          <a:ln w="17056">
            <a:solidFill>
              <a:srgbClr val="000000"/>
            </a:solidFill>
          </a:ln>
        </p:spPr>
        <p:txBody>
          <a:bodyPr wrap="square" lIns="0" tIns="0" rIns="0" bIns="0" rtlCol="0">
            <a:noAutofit/>
          </a:bodyPr>
          <a:lstStyle/>
          <a:p>
            <a:endParaRPr/>
          </a:p>
        </p:txBody>
      </p:sp>
      <p:sp>
        <p:nvSpPr>
          <p:cNvPr id="131" name="object 62">
            <a:extLst>
              <a:ext uri="{FF2B5EF4-FFF2-40B4-BE49-F238E27FC236}">
                <a16:creationId xmlns:a16="http://schemas.microsoft.com/office/drawing/2014/main" id="{09A0F738-DC5B-4644-8544-8F910831609F}"/>
              </a:ext>
            </a:extLst>
          </p:cNvPr>
          <p:cNvSpPr/>
          <p:nvPr/>
        </p:nvSpPr>
        <p:spPr>
          <a:xfrm>
            <a:off x="9091594" y="3465033"/>
            <a:ext cx="84897" cy="83897"/>
          </a:xfrm>
          <a:custGeom>
            <a:avLst/>
            <a:gdLst/>
            <a:ahLst/>
            <a:cxnLst/>
            <a:rect l="l" t="t" r="r" b="b"/>
            <a:pathLst>
              <a:path w="84897" h="83897">
                <a:moveTo>
                  <a:pt x="40937" y="0"/>
                </a:moveTo>
                <a:lnTo>
                  <a:pt x="7642" y="19115"/>
                </a:lnTo>
                <a:lnTo>
                  <a:pt x="0" y="48322"/>
                </a:lnTo>
                <a:lnTo>
                  <a:pt x="3586" y="60146"/>
                </a:lnTo>
                <a:lnTo>
                  <a:pt x="10824" y="70209"/>
                </a:lnTo>
                <a:lnTo>
                  <a:pt x="21569" y="77918"/>
                </a:lnTo>
                <a:lnTo>
                  <a:pt x="35675" y="82679"/>
                </a:lnTo>
                <a:lnTo>
                  <a:pt x="52996" y="83897"/>
                </a:lnTo>
                <a:lnTo>
                  <a:pt x="65722" y="78231"/>
                </a:lnTo>
                <a:lnTo>
                  <a:pt x="75828" y="68916"/>
                </a:lnTo>
                <a:lnTo>
                  <a:pt x="82493" y="56775"/>
                </a:lnTo>
                <a:lnTo>
                  <a:pt x="84897" y="42626"/>
                </a:lnTo>
                <a:lnTo>
                  <a:pt x="83293" y="31021"/>
                </a:lnTo>
                <a:lnTo>
                  <a:pt x="77430" y="18613"/>
                </a:lnTo>
                <a:lnTo>
                  <a:pt x="67943" y="8786"/>
                </a:lnTo>
                <a:lnTo>
                  <a:pt x="55541" y="2320"/>
                </a:lnTo>
                <a:lnTo>
                  <a:pt x="40937" y="0"/>
                </a:lnTo>
                <a:close/>
              </a:path>
            </a:pathLst>
          </a:custGeom>
          <a:solidFill>
            <a:srgbClr val="000000"/>
          </a:solidFill>
        </p:spPr>
        <p:txBody>
          <a:bodyPr wrap="square" lIns="0" tIns="0" rIns="0" bIns="0" rtlCol="0">
            <a:noAutofit/>
          </a:bodyPr>
          <a:lstStyle/>
          <a:p>
            <a:endParaRPr/>
          </a:p>
        </p:txBody>
      </p:sp>
      <p:sp>
        <p:nvSpPr>
          <p:cNvPr id="132" name="object 63">
            <a:extLst>
              <a:ext uri="{FF2B5EF4-FFF2-40B4-BE49-F238E27FC236}">
                <a16:creationId xmlns:a16="http://schemas.microsoft.com/office/drawing/2014/main" id="{DF7B508A-319F-4EC3-80B2-BCF094C90DA8}"/>
              </a:ext>
            </a:extLst>
          </p:cNvPr>
          <p:cNvSpPr/>
          <p:nvPr/>
        </p:nvSpPr>
        <p:spPr>
          <a:xfrm>
            <a:off x="9091594" y="3465033"/>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5" y="82679"/>
                </a:lnTo>
                <a:lnTo>
                  <a:pt x="21569" y="77918"/>
                </a:lnTo>
                <a:lnTo>
                  <a:pt x="10824" y="70209"/>
                </a:lnTo>
                <a:lnTo>
                  <a:pt x="3586" y="60146"/>
                </a:lnTo>
                <a:lnTo>
                  <a:pt x="0" y="48322"/>
                </a:lnTo>
                <a:lnTo>
                  <a:pt x="1911" y="32342"/>
                </a:lnTo>
                <a:lnTo>
                  <a:pt x="7642" y="19115"/>
                </a:lnTo>
                <a:lnTo>
                  <a:pt x="16512" y="9046"/>
                </a:lnTo>
                <a:lnTo>
                  <a:pt x="27837" y="2539"/>
                </a:lnTo>
                <a:lnTo>
                  <a:pt x="40937" y="0"/>
                </a:lnTo>
                <a:lnTo>
                  <a:pt x="55541" y="2320"/>
                </a:lnTo>
                <a:lnTo>
                  <a:pt x="67943" y="8786"/>
                </a:lnTo>
                <a:lnTo>
                  <a:pt x="77430" y="18613"/>
                </a:lnTo>
                <a:lnTo>
                  <a:pt x="83293" y="31021"/>
                </a:lnTo>
              </a:path>
            </a:pathLst>
          </a:custGeom>
          <a:ln w="17056">
            <a:solidFill>
              <a:srgbClr val="000000"/>
            </a:solidFill>
          </a:ln>
        </p:spPr>
        <p:txBody>
          <a:bodyPr wrap="square" lIns="0" tIns="0" rIns="0" bIns="0" rtlCol="0">
            <a:noAutofit/>
          </a:bodyPr>
          <a:lstStyle/>
          <a:p>
            <a:endParaRPr/>
          </a:p>
        </p:txBody>
      </p:sp>
      <p:sp>
        <p:nvSpPr>
          <p:cNvPr id="133" name="object 64">
            <a:extLst>
              <a:ext uri="{FF2B5EF4-FFF2-40B4-BE49-F238E27FC236}">
                <a16:creationId xmlns:a16="http://schemas.microsoft.com/office/drawing/2014/main" id="{804392E3-B59A-4381-A456-541EC2EA20C1}"/>
              </a:ext>
            </a:extLst>
          </p:cNvPr>
          <p:cNvSpPr/>
          <p:nvPr/>
        </p:nvSpPr>
        <p:spPr>
          <a:xfrm>
            <a:off x="9432716" y="3806155"/>
            <a:ext cx="84897" cy="83897"/>
          </a:xfrm>
          <a:custGeom>
            <a:avLst/>
            <a:gdLst/>
            <a:ahLst/>
            <a:cxnLst/>
            <a:rect l="l" t="t" r="r" b="b"/>
            <a:pathLst>
              <a:path w="84897" h="83897">
                <a:moveTo>
                  <a:pt x="40937" y="0"/>
                </a:moveTo>
                <a:lnTo>
                  <a:pt x="7642" y="19115"/>
                </a:lnTo>
                <a:lnTo>
                  <a:pt x="0" y="48322"/>
                </a:lnTo>
                <a:lnTo>
                  <a:pt x="3586" y="60146"/>
                </a:lnTo>
                <a:lnTo>
                  <a:pt x="10824" y="70209"/>
                </a:lnTo>
                <a:lnTo>
                  <a:pt x="21569" y="77918"/>
                </a:lnTo>
                <a:lnTo>
                  <a:pt x="35675" y="82679"/>
                </a:lnTo>
                <a:lnTo>
                  <a:pt x="52996" y="83897"/>
                </a:lnTo>
                <a:lnTo>
                  <a:pt x="65722" y="78231"/>
                </a:lnTo>
                <a:lnTo>
                  <a:pt x="75828" y="68916"/>
                </a:lnTo>
                <a:lnTo>
                  <a:pt x="82493" y="56775"/>
                </a:lnTo>
                <a:lnTo>
                  <a:pt x="84897" y="42626"/>
                </a:lnTo>
                <a:lnTo>
                  <a:pt x="83293" y="31021"/>
                </a:lnTo>
                <a:lnTo>
                  <a:pt x="77430" y="18613"/>
                </a:lnTo>
                <a:lnTo>
                  <a:pt x="67943" y="8786"/>
                </a:lnTo>
                <a:lnTo>
                  <a:pt x="55541" y="2320"/>
                </a:lnTo>
                <a:lnTo>
                  <a:pt x="40937" y="0"/>
                </a:lnTo>
                <a:close/>
              </a:path>
            </a:pathLst>
          </a:custGeom>
          <a:solidFill>
            <a:srgbClr val="000000"/>
          </a:solidFill>
        </p:spPr>
        <p:txBody>
          <a:bodyPr wrap="square" lIns="0" tIns="0" rIns="0" bIns="0" rtlCol="0">
            <a:noAutofit/>
          </a:bodyPr>
          <a:lstStyle/>
          <a:p>
            <a:endParaRPr/>
          </a:p>
        </p:txBody>
      </p:sp>
      <p:sp>
        <p:nvSpPr>
          <p:cNvPr id="134" name="object 65">
            <a:extLst>
              <a:ext uri="{FF2B5EF4-FFF2-40B4-BE49-F238E27FC236}">
                <a16:creationId xmlns:a16="http://schemas.microsoft.com/office/drawing/2014/main" id="{699E0DAD-2D37-4B9C-9AB3-A3948B489147}"/>
              </a:ext>
            </a:extLst>
          </p:cNvPr>
          <p:cNvSpPr/>
          <p:nvPr/>
        </p:nvSpPr>
        <p:spPr>
          <a:xfrm>
            <a:off x="9432716" y="3806155"/>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5" y="82679"/>
                </a:lnTo>
                <a:lnTo>
                  <a:pt x="21569" y="77918"/>
                </a:lnTo>
                <a:lnTo>
                  <a:pt x="10824" y="70209"/>
                </a:lnTo>
                <a:lnTo>
                  <a:pt x="3586" y="60146"/>
                </a:lnTo>
                <a:lnTo>
                  <a:pt x="0" y="48322"/>
                </a:lnTo>
                <a:lnTo>
                  <a:pt x="1911" y="32342"/>
                </a:lnTo>
                <a:lnTo>
                  <a:pt x="7642" y="19115"/>
                </a:lnTo>
                <a:lnTo>
                  <a:pt x="16512" y="9046"/>
                </a:lnTo>
                <a:lnTo>
                  <a:pt x="27837" y="2539"/>
                </a:lnTo>
                <a:lnTo>
                  <a:pt x="40937" y="0"/>
                </a:lnTo>
                <a:lnTo>
                  <a:pt x="55541" y="2320"/>
                </a:lnTo>
                <a:lnTo>
                  <a:pt x="67943" y="8786"/>
                </a:lnTo>
                <a:lnTo>
                  <a:pt x="77430" y="18613"/>
                </a:lnTo>
                <a:lnTo>
                  <a:pt x="83293" y="31021"/>
                </a:lnTo>
              </a:path>
            </a:pathLst>
          </a:custGeom>
          <a:ln w="17056">
            <a:solidFill>
              <a:srgbClr val="000000"/>
            </a:solidFill>
          </a:ln>
        </p:spPr>
        <p:txBody>
          <a:bodyPr wrap="square" lIns="0" tIns="0" rIns="0" bIns="0" rtlCol="0">
            <a:noAutofit/>
          </a:bodyPr>
          <a:lstStyle/>
          <a:p>
            <a:endParaRPr/>
          </a:p>
        </p:txBody>
      </p:sp>
      <p:sp>
        <p:nvSpPr>
          <p:cNvPr id="135" name="object 66">
            <a:extLst>
              <a:ext uri="{FF2B5EF4-FFF2-40B4-BE49-F238E27FC236}">
                <a16:creationId xmlns:a16="http://schemas.microsoft.com/office/drawing/2014/main" id="{9EE041C1-05D6-4402-8120-2083C3E5702A}"/>
              </a:ext>
            </a:extLst>
          </p:cNvPr>
          <p:cNvSpPr/>
          <p:nvPr/>
        </p:nvSpPr>
        <p:spPr>
          <a:xfrm>
            <a:off x="7982948" y="4829521"/>
            <a:ext cx="84897" cy="83897"/>
          </a:xfrm>
          <a:custGeom>
            <a:avLst/>
            <a:gdLst/>
            <a:ahLst/>
            <a:cxnLst/>
            <a:rect l="l" t="t" r="r" b="b"/>
            <a:pathLst>
              <a:path w="84897" h="83897">
                <a:moveTo>
                  <a:pt x="40937" y="0"/>
                </a:moveTo>
                <a:lnTo>
                  <a:pt x="7639" y="19120"/>
                </a:lnTo>
                <a:lnTo>
                  <a:pt x="0" y="48322"/>
                </a:lnTo>
                <a:lnTo>
                  <a:pt x="3584" y="60146"/>
                </a:lnTo>
                <a:lnTo>
                  <a:pt x="10820" y="70209"/>
                </a:lnTo>
                <a:lnTo>
                  <a:pt x="21564" y="77918"/>
                </a:lnTo>
                <a:lnTo>
                  <a:pt x="35670" y="82679"/>
                </a:lnTo>
                <a:lnTo>
                  <a:pt x="52996" y="83897"/>
                </a:lnTo>
                <a:lnTo>
                  <a:pt x="65722" y="78231"/>
                </a:lnTo>
                <a:lnTo>
                  <a:pt x="75828" y="68916"/>
                </a:lnTo>
                <a:lnTo>
                  <a:pt x="82493" y="56775"/>
                </a:lnTo>
                <a:lnTo>
                  <a:pt x="84897" y="42626"/>
                </a:lnTo>
                <a:lnTo>
                  <a:pt x="83293" y="31025"/>
                </a:lnTo>
                <a:lnTo>
                  <a:pt x="77430" y="18619"/>
                </a:lnTo>
                <a:lnTo>
                  <a:pt x="67943" y="8789"/>
                </a:lnTo>
                <a:lnTo>
                  <a:pt x="55541" y="2321"/>
                </a:lnTo>
                <a:lnTo>
                  <a:pt x="40937" y="0"/>
                </a:lnTo>
                <a:close/>
              </a:path>
            </a:pathLst>
          </a:custGeom>
          <a:solidFill>
            <a:srgbClr val="000000"/>
          </a:solidFill>
        </p:spPr>
        <p:txBody>
          <a:bodyPr wrap="square" lIns="0" tIns="0" rIns="0" bIns="0" rtlCol="0">
            <a:noAutofit/>
          </a:bodyPr>
          <a:lstStyle/>
          <a:p>
            <a:endParaRPr/>
          </a:p>
        </p:txBody>
      </p:sp>
      <p:sp>
        <p:nvSpPr>
          <p:cNvPr id="136" name="object 67">
            <a:extLst>
              <a:ext uri="{FF2B5EF4-FFF2-40B4-BE49-F238E27FC236}">
                <a16:creationId xmlns:a16="http://schemas.microsoft.com/office/drawing/2014/main" id="{E3C4B6F5-8523-4B77-8845-958DF4D61AC1}"/>
              </a:ext>
            </a:extLst>
          </p:cNvPr>
          <p:cNvSpPr/>
          <p:nvPr/>
        </p:nvSpPr>
        <p:spPr>
          <a:xfrm>
            <a:off x="7982948" y="4829521"/>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0" y="82679"/>
                </a:lnTo>
                <a:lnTo>
                  <a:pt x="21564" y="77918"/>
                </a:lnTo>
                <a:lnTo>
                  <a:pt x="10820" y="70209"/>
                </a:lnTo>
                <a:lnTo>
                  <a:pt x="3584" y="60146"/>
                </a:lnTo>
                <a:lnTo>
                  <a:pt x="0" y="48322"/>
                </a:lnTo>
                <a:lnTo>
                  <a:pt x="1910" y="32346"/>
                </a:lnTo>
                <a:lnTo>
                  <a:pt x="7639" y="19120"/>
                </a:lnTo>
                <a:lnTo>
                  <a:pt x="16506" y="9050"/>
                </a:lnTo>
                <a:lnTo>
                  <a:pt x="27832" y="2541"/>
                </a:lnTo>
                <a:lnTo>
                  <a:pt x="40937" y="0"/>
                </a:lnTo>
                <a:lnTo>
                  <a:pt x="55541" y="2321"/>
                </a:lnTo>
                <a:lnTo>
                  <a:pt x="67943" y="8789"/>
                </a:lnTo>
                <a:lnTo>
                  <a:pt x="77430" y="18619"/>
                </a:lnTo>
                <a:lnTo>
                  <a:pt x="83293" y="31025"/>
                </a:lnTo>
              </a:path>
            </a:pathLst>
          </a:custGeom>
          <a:ln w="17056">
            <a:solidFill>
              <a:srgbClr val="000000"/>
            </a:solidFill>
          </a:ln>
        </p:spPr>
        <p:txBody>
          <a:bodyPr wrap="square" lIns="0" tIns="0" rIns="0" bIns="0" rtlCol="0">
            <a:noAutofit/>
          </a:bodyPr>
          <a:lstStyle/>
          <a:p>
            <a:endParaRPr/>
          </a:p>
        </p:txBody>
      </p:sp>
      <p:sp>
        <p:nvSpPr>
          <p:cNvPr id="137" name="object 68">
            <a:extLst>
              <a:ext uri="{FF2B5EF4-FFF2-40B4-BE49-F238E27FC236}">
                <a16:creationId xmlns:a16="http://schemas.microsoft.com/office/drawing/2014/main" id="{7E417DC1-7B0B-4DC9-BEE7-6BF8BD1111BE}"/>
              </a:ext>
            </a:extLst>
          </p:cNvPr>
          <p:cNvSpPr/>
          <p:nvPr/>
        </p:nvSpPr>
        <p:spPr>
          <a:xfrm>
            <a:off x="7812003" y="3507660"/>
            <a:ext cx="1662976" cy="1449768"/>
          </a:xfrm>
          <a:custGeom>
            <a:avLst/>
            <a:gdLst/>
            <a:ahLst/>
            <a:cxnLst/>
            <a:rect l="l" t="t" r="r" b="b"/>
            <a:pathLst>
              <a:path w="1662976" h="1449768">
                <a:moveTo>
                  <a:pt x="0" y="469036"/>
                </a:moveTo>
                <a:lnTo>
                  <a:pt x="298488" y="127914"/>
                </a:lnTo>
                <a:lnTo>
                  <a:pt x="1321854" y="0"/>
                </a:lnTo>
                <a:lnTo>
                  <a:pt x="1662976" y="341122"/>
                </a:lnTo>
                <a:lnTo>
                  <a:pt x="1364488" y="639597"/>
                </a:lnTo>
                <a:lnTo>
                  <a:pt x="1108646" y="298475"/>
                </a:lnTo>
                <a:lnTo>
                  <a:pt x="895451" y="511683"/>
                </a:lnTo>
                <a:lnTo>
                  <a:pt x="1407134" y="1023366"/>
                </a:lnTo>
                <a:lnTo>
                  <a:pt x="1449768" y="1364488"/>
                </a:lnTo>
                <a:lnTo>
                  <a:pt x="1108646" y="1449768"/>
                </a:lnTo>
              </a:path>
            </a:pathLst>
          </a:custGeom>
          <a:ln w="17056">
            <a:solidFill>
              <a:srgbClr val="000000"/>
            </a:solidFill>
          </a:ln>
        </p:spPr>
        <p:txBody>
          <a:bodyPr wrap="square" lIns="0" tIns="0" rIns="0" bIns="0" rtlCol="0">
            <a:noAutofit/>
          </a:bodyPr>
          <a:lstStyle/>
          <a:p>
            <a:endParaRPr/>
          </a:p>
        </p:txBody>
      </p:sp>
      <p:sp>
        <p:nvSpPr>
          <p:cNvPr id="138" name="object 69">
            <a:extLst>
              <a:ext uri="{FF2B5EF4-FFF2-40B4-BE49-F238E27FC236}">
                <a16:creationId xmlns:a16="http://schemas.microsoft.com/office/drawing/2014/main" id="{66772BC0-DF3B-4992-BF71-CC6F060E2D0B}"/>
              </a:ext>
            </a:extLst>
          </p:cNvPr>
          <p:cNvSpPr/>
          <p:nvPr/>
        </p:nvSpPr>
        <p:spPr>
          <a:xfrm>
            <a:off x="7726723" y="3976696"/>
            <a:ext cx="1193927" cy="980732"/>
          </a:xfrm>
          <a:custGeom>
            <a:avLst/>
            <a:gdLst/>
            <a:ahLst/>
            <a:cxnLst/>
            <a:rect l="l" t="t" r="r" b="b"/>
            <a:pathLst>
              <a:path w="1193927" h="980732">
                <a:moveTo>
                  <a:pt x="1193927" y="980732"/>
                </a:moveTo>
                <a:lnTo>
                  <a:pt x="298488" y="895451"/>
                </a:lnTo>
                <a:lnTo>
                  <a:pt x="724890" y="810171"/>
                </a:lnTo>
                <a:lnTo>
                  <a:pt x="1023366" y="511683"/>
                </a:lnTo>
                <a:lnTo>
                  <a:pt x="682244" y="426402"/>
                </a:lnTo>
                <a:lnTo>
                  <a:pt x="341122" y="298488"/>
                </a:lnTo>
                <a:lnTo>
                  <a:pt x="0" y="639610"/>
                </a:lnTo>
                <a:lnTo>
                  <a:pt x="85280" y="0"/>
                </a:lnTo>
              </a:path>
            </a:pathLst>
          </a:custGeom>
          <a:ln w="17056">
            <a:solidFill>
              <a:srgbClr val="000000"/>
            </a:solidFill>
          </a:ln>
        </p:spPr>
        <p:txBody>
          <a:bodyPr wrap="square" lIns="0" tIns="0" rIns="0" bIns="0" rtlCol="0">
            <a:noAutofit/>
          </a:bodyPr>
          <a:lstStyle/>
          <a:p>
            <a:endParaRPr/>
          </a:p>
        </p:txBody>
      </p:sp>
      <p:sp>
        <p:nvSpPr>
          <p:cNvPr id="139" name="Arrow: Right 138">
            <a:extLst>
              <a:ext uri="{FF2B5EF4-FFF2-40B4-BE49-F238E27FC236}">
                <a16:creationId xmlns:a16="http://schemas.microsoft.com/office/drawing/2014/main" id="{47374BF5-C267-4C9E-B105-08D9D1EA4C51}"/>
              </a:ext>
            </a:extLst>
          </p:cNvPr>
          <p:cNvSpPr/>
          <p:nvPr/>
        </p:nvSpPr>
        <p:spPr>
          <a:xfrm>
            <a:off x="5200541" y="3676855"/>
            <a:ext cx="1790918" cy="8101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0" name="TextBox 139">
            <a:extLst>
              <a:ext uri="{FF2B5EF4-FFF2-40B4-BE49-F238E27FC236}">
                <a16:creationId xmlns:a16="http://schemas.microsoft.com/office/drawing/2014/main" id="{67F6CC56-7881-4101-BECF-AE9B0C40B449}"/>
              </a:ext>
            </a:extLst>
          </p:cNvPr>
          <p:cNvSpPr txBox="1"/>
          <p:nvPr/>
        </p:nvSpPr>
        <p:spPr>
          <a:xfrm>
            <a:off x="3033726" y="5621560"/>
            <a:ext cx="5972148" cy="461665"/>
          </a:xfrm>
          <a:prstGeom prst="rect">
            <a:avLst/>
          </a:prstGeom>
          <a:noFill/>
        </p:spPr>
        <p:txBody>
          <a:bodyPr wrap="none" rtlCol="0">
            <a:spAutoFit/>
          </a:bodyPr>
          <a:lstStyle/>
          <a:p>
            <a:r>
              <a:rPr lang="en-US" sz="2400" dirty="0"/>
              <a:t>Think for a minute about how you’d solve this!</a:t>
            </a:r>
          </a:p>
        </p:txBody>
      </p:sp>
      <p:pic>
        <p:nvPicPr>
          <p:cNvPr id="5" name="02-04-Example_Problem-I_don_t_be">
            <a:hlinkClick r:id="" action="ppaction://media"/>
            <a:extLst>
              <a:ext uri="{FF2B5EF4-FFF2-40B4-BE49-F238E27FC236}">
                <a16:creationId xmlns:a16="http://schemas.microsoft.com/office/drawing/2014/main" id="{B3DE41C2-450C-4ACE-B126-45E2A20505D5}"/>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0" y="5143500"/>
            <a:ext cx="2286000" cy="1714500"/>
          </a:xfrm>
          <a:prstGeom prst="rect">
            <a:avLst/>
          </a:prstGeom>
        </p:spPr>
      </p:pic>
      <p:pic>
        <p:nvPicPr>
          <p:cNvPr id="6" name="02-05-Example_Problem-You_are_so">
            <a:hlinkClick r:id="" action="ppaction://media"/>
            <a:extLst>
              <a:ext uri="{FF2B5EF4-FFF2-40B4-BE49-F238E27FC236}">
                <a16:creationId xmlns:a16="http://schemas.microsoft.com/office/drawing/2014/main" id="{C0D4AE30-E8A3-4CD6-A2F7-DD8D9A3713D4}"/>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0" y="5143500"/>
            <a:ext cx="2286000" cy="1714500"/>
          </a:xfrm>
          <a:prstGeom prst="rect">
            <a:avLst/>
          </a:prstGeom>
        </p:spPr>
      </p:pic>
    </p:spTree>
    <p:extLst>
      <p:ext uri="{BB962C8B-B14F-4D97-AF65-F5344CB8AC3E}">
        <p14:creationId xmlns:p14="http://schemas.microsoft.com/office/powerpoint/2010/main" val="249754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6595"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853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15" fill="hold" display="0">
                  <p:stCondLst>
                    <p:cond delay="indefinite"/>
                  </p:stCondLst>
                </p:cTn>
                <p:tgtEl>
                  <p:spTgt spid="5"/>
                </p:tgtEl>
              </p:cMediaNode>
            </p:video>
            <p:video>
              <p:cMediaNode vol="80000" showWhenStopped="0">
                <p:cTn id="16" fill="hold" display="0">
                  <p:stCondLst>
                    <p:cond delay="indefinite"/>
                  </p:stCondLst>
                </p:cTn>
                <p:tgtEl>
                  <p:spTgt spid="6"/>
                </p:tgtEl>
              </p:cMediaNode>
            </p:video>
            <p:seq concurrent="1" nextAc="seek">
              <p:cTn id="17" restart="whenNotActive" fill="hold" evtFilter="cancelBubble" nodeType="interactiveSeq">
                <p:stCondLst>
                  <p:cond evt="onClick" delay="0">
                    <p:tgtEl>
                      <p:spTgt spid="6"/>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9A65-0602-4D34-9D37-26AE863DC58E}"/>
              </a:ext>
            </a:extLst>
          </p:cNvPr>
          <p:cNvSpPr>
            <a:spLocks noGrp="1"/>
          </p:cNvSpPr>
          <p:nvPr>
            <p:ph type="title"/>
          </p:nvPr>
        </p:nvSpPr>
        <p:spPr/>
        <p:txBody>
          <a:bodyPr/>
          <a:lstStyle/>
          <a:p>
            <a:r>
              <a:rPr lang="en-US" dirty="0"/>
              <a:t>Potential Algorithm:</a:t>
            </a:r>
            <a:br>
              <a:rPr lang="en-US" dirty="0"/>
            </a:br>
            <a:r>
              <a:rPr lang="en-US" dirty="0"/>
              <a:t>Cheat with vagueness</a:t>
            </a:r>
          </a:p>
        </p:txBody>
      </p:sp>
      <p:sp>
        <p:nvSpPr>
          <p:cNvPr id="5" name="Content Placeholder 4">
            <a:extLst>
              <a:ext uri="{FF2B5EF4-FFF2-40B4-BE49-F238E27FC236}">
                <a16:creationId xmlns:a16="http://schemas.microsoft.com/office/drawing/2014/main" id="{5CE4FD7F-A55A-44D8-8092-EFE2249705CE}"/>
              </a:ext>
            </a:extLst>
          </p:cNvPr>
          <p:cNvSpPr>
            <a:spLocks noGrp="1"/>
          </p:cNvSpPr>
          <p:nvPr>
            <p:ph idx="1"/>
          </p:nvPr>
        </p:nvSpPr>
        <p:spPr/>
        <p:txBody>
          <a:bodyPr>
            <a:normAutofit/>
          </a:bodyPr>
          <a:lstStyle/>
          <a:p>
            <a:pPr marL="0" indent="0">
              <a:buNone/>
            </a:pPr>
            <a:r>
              <a:rPr lang="en-US" dirty="0">
                <a:solidFill>
                  <a:srgbClr val="FF0000"/>
                </a:solidFill>
              </a:rPr>
              <a:t>Technically speaking, the following is an algorithm.</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Find the shortest path between all the points.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solidFill>
                  <a:srgbClr val="FF0000"/>
                </a:solidFill>
              </a:rPr>
              <a:t>But if you try this on an exam, I'm not </a:t>
            </a:r>
            <a:r>
              <a:rPr lang="en-US" dirty="0" err="1">
                <a:solidFill>
                  <a:srgbClr val="FF0000"/>
                </a:solidFill>
              </a:rPr>
              <a:t>gonna</a:t>
            </a:r>
            <a:r>
              <a:rPr lang="en-US" dirty="0">
                <a:solidFill>
                  <a:srgbClr val="FF0000"/>
                </a:solidFill>
              </a:rPr>
              <a:t> give you any points.</a:t>
            </a:r>
          </a:p>
        </p:txBody>
      </p:sp>
      <p:pic>
        <p:nvPicPr>
          <p:cNvPr id="3" name="03-06-Cheat-It_seems_p">
            <a:hlinkClick r:id="" action="ppaction://media"/>
            <a:extLst>
              <a:ext uri="{FF2B5EF4-FFF2-40B4-BE49-F238E27FC236}">
                <a16:creationId xmlns:a16="http://schemas.microsoft.com/office/drawing/2014/main" id="{52013A60-6C7D-466D-8540-A909C324F6A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5143500"/>
            <a:ext cx="2286000" cy="1714500"/>
          </a:xfrm>
          <a:prstGeom prst="rect">
            <a:avLst/>
          </a:prstGeom>
        </p:spPr>
      </p:pic>
    </p:spTree>
    <p:extLst>
      <p:ext uri="{BB962C8B-B14F-4D97-AF65-F5344CB8AC3E}">
        <p14:creationId xmlns:p14="http://schemas.microsoft.com/office/powerpoint/2010/main" val="248361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7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F9ED-AE88-4107-A2A0-981BD8787D2A}"/>
              </a:ext>
            </a:extLst>
          </p:cNvPr>
          <p:cNvSpPr>
            <a:spLocks noGrp="1"/>
          </p:cNvSpPr>
          <p:nvPr>
            <p:ph type="title"/>
          </p:nvPr>
        </p:nvSpPr>
        <p:spPr/>
        <p:txBody>
          <a:bodyPr/>
          <a:lstStyle/>
          <a:p>
            <a:r>
              <a:rPr lang="en-US" dirty="0"/>
              <a:t>Specificity matters</a:t>
            </a:r>
          </a:p>
        </p:txBody>
      </p:sp>
      <p:sp>
        <p:nvSpPr>
          <p:cNvPr id="7" name="Content Placeholder 6">
            <a:extLst>
              <a:ext uri="{FF2B5EF4-FFF2-40B4-BE49-F238E27FC236}">
                <a16:creationId xmlns:a16="http://schemas.microsoft.com/office/drawing/2014/main" id="{2345CD31-DC33-44D8-BE1C-6C40F18CD7C6}"/>
              </a:ext>
            </a:extLst>
          </p:cNvPr>
          <p:cNvSpPr>
            <a:spLocks noGrp="1"/>
          </p:cNvSpPr>
          <p:nvPr>
            <p:ph idx="1"/>
          </p:nvPr>
        </p:nvSpPr>
        <p:spPr/>
        <p:txBody>
          <a:bodyPr>
            <a:normAutofit lnSpcReduction="10000"/>
          </a:bodyPr>
          <a:lstStyle/>
          <a:p>
            <a:r>
              <a:rPr lang="en-US" dirty="0"/>
              <a:t>Can find the "shortest tour" but not the "best tour"</a:t>
            </a:r>
          </a:p>
          <a:p>
            <a:endParaRPr lang="en-US" dirty="0"/>
          </a:p>
          <a:p>
            <a:r>
              <a:rPr lang="en-US" dirty="0"/>
              <a:t>We have to be able to use higher order constructs sometimes</a:t>
            </a:r>
          </a:p>
          <a:p>
            <a:pPr lvl="1"/>
            <a:r>
              <a:rPr lang="en-US" dirty="0"/>
              <a:t>"permutations"</a:t>
            </a:r>
          </a:p>
          <a:p>
            <a:pPr lvl="1"/>
            <a:r>
              <a:rPr lang="en-US" dirty="0"/>
              <a:t>"shortest path"</a:t>
            </a:r>
          </a:p>
          <a:p>
            <a:pPr lvl="1"/>
            <a:r>
              <a:rPr lang="en-US" dirty="0"/>
              <a:t>"the smallest of the set"</a:t>
            </a:r>
          </a:p>
          <a:p>
            <a:endParaRPr lang="en-US" dirty="0"/>
          </a:p>
          <a:p>
            <a:r>
              <a:rPr lang="en-US" dirty="0"/>
              <a:t>But just saying "solve the problem" punts the problem further down</a:t>
            </a:r>
          </a:p>
          <a:p>
            <a:endParaRPr lang="en-US" dirty="0"/>
          </a:p>
        </p:txBody>
      </p:sp>
      <p:pic>
        <p:nvPicPr>
          <p:cNvPr id="3" name="04-07-Specificity-Yes__you_n">
            <a:hlinkClick r:id="" action="ppaction://media"/>
            <a:extLst>
              <a:ext uri="{FF2B5EF4-FFF2-40B4-BE49-F238E27FC236}">
                <a16:creationId xmlns:a16="http://schemas.microsoft.com/office/drawing/2014/main" id="{C14469CA-C9CC-4B03-96B9-4DF90F2CE5FE}"/>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5143500"/>
            <a:ext cx="2286000" cy="1714500"/>
          </a:xfrm>
          <a:prstGeom prst="rect">
            <a:avLst/>
          </a:prstGeom>
        </p:spPr>
      </p:pic>
    </p:spTree>
    <p:extLst>
      <p:ext uri="{BB962C8B-B14F-4D97-AF65-F5344CB8AC3E}">
        <p14:creationId xmlns:p14="http://schemas.microsoft.com/office/powerpoint/2010/main" val="400014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59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18D5-FA3A-4728-B90B-6BCE7AFD14C9}"/>
              </a:ext>
            </a:extLst>
          </p:cNvPr>
          <p:cNvSpPr>
            <a:spLocks noGrp="1"/>
          </p:cNvSpPr>
          <p:nvPr>
            <p:ph type="title"/>
          </p:nvPr>
        </p:nvSpPr>
        <p:spPr/>
        <p:txBody>
          <a:bodyPr/>
          <a:lstStyle/>
          <a:p>
            <a:r>
              <a:rPr lang="en-US" dirty="0"/>
              <a:t>Potential Algorithm: Nearest Neighbor</a:t>
            </a:r>
          </a:p>
        </p:txBody>
      </p:sp>
      <p:sp>
        <p:nvSpPr>
          <p:cNvPr id="5" name="Content Placeholder 4">
            <a:extLst>
              <a:ext uri="{FF2B5EF4-FFF2-40B4-BE49-F238E27FC236}">
                <a16:creationId xmlns:a16="http://schemas.microsoft.com/office/drawing/2014/main" id="{CB462CDB-EB6E-400B-BFCC-500AB857906D}"/>
              </a:ext>
            </a:extLst>
          </p:cNvPr>
          <p:cNvSpPr>
            <a:spLocks noGrp="1"/>
          </p:cNvSpPr>
          <p:nvPr>
            <p:ph idx="1"/>
          </p:nvPr>
        </p:nvSpPr>
        <p:spPr/>
        <p:txBody>
          <a:bodyPr>
            <a:normAutofit fontScale="85000" lnSpcReduction="20000"/>
          </a:bodyPr>
          <a:lstStyle/>
          <a:p>
            <a:pPr marL="0" indent="0">
              <a:buNone/>
            </a:pPr>
            <a:r>
              <a:rPr lang="en-US" dirty="0">
                <a:solidFill>
                  <a:srgbClr val="FF0000"/>
                </a:solidFill>
              </a:rPr>
              <a:t>A popular solution starts at some point p</a:t>
            </a:r>
            <a:r>
              <a:rPr lang="en-US" baseline="-25000" dirty="0">
                <a:solidFill>
                  <a:srgbClr val="FF0000"/>
                </a:solidFill>
              </a:rPr>
              <a:t>0</a:t>
            </a:r>
            <a:r>
              <a:rPr lang="en-US" dirty="0">
                <a:solidFill>
                  <a:srgbClr val="FF0000"/>
                </a:solidFill>
              </a:rPr>
              <a:t> and then walks to its nearest neighbor p</a:t>
            </a:r>
            <a:r>
              <a:rPr lang="en-US" baseline="-25000" dirty="0">
                <a:solidFill>
                  <a:srgbClr val="FF0000"/>
                </a:solidFill>
              </a:rPr>
              <a:t>1</a:t>
            </a:r>
            <a:r>
              <a:rPr lang="en-US" dirty="0">
                <a:solidFill>
                  <a:srgbClr val="FF0000"/>
                </a:solidFill>
              </a:rPr>
              <a:t> first, then repeats from p</a:t>
            </a:r>
            <a:r>
              <a:rPr lang="en-US" baseline="-25000" dirty="0">
                <a:solidFill>
                  <a:srgbClr val="FF0000"/>
                </a:solidFill>
              </a:rPr>
              <a:t>1</a:t>
            </a:r>
            <a:r>
              <a:rPr lang="en-US" dirty="0">
                <a:solidFill>
                  <a:srgbClr val="FF0000"/>
                </a:solidFill>
              </a:rPr>
              <a:t>, etc. until done.</a:t>
            </a:r>
            <a:endParaRPr lang="en-US" dirty="0"/>
          </a:p>
          <a:p>
            <a:pPr marL="0" indent="0">
              <a:lnSpc>
                <a:spcPct val="70000"/>
              </a:lnSpc>
              <a:buNone/>
            </a:pPr>
            <a:r>
              <a:rPr lang="en-US" dirty="0">
                <a:latin typeface="Courier New" panose="02070309020205020404" pitchFamily="49" charset="0"/>
                <a:cs typeface="Courier New" panose="02070309020205020404" pitchFamily="49" charset="0"/>
              </a:rPr>
              <a:t>Pick and visit an initial point p</a:t>
            </a:r>
            <a:r>
              <a:rPr lang="en-US" baseline="-25000" dirty="0">
                <a:latin typeface="Courier New" panose="02070309020205020404" pitchFamily="49" charset="0"/>
                <a:cs typeface="Courier New" panose="02070309020205020404" pitchFamily="49" charset="0"/>
              </a:rPr>
              <a:t>0</a:t>
            </a:r>
          </a:p>
          <a:p>
            <a:pPr marL="0" indent="0">
              <a:lnSpc>
                <a:spcPct val="70000"/>
              </a:lnSpc>
              <a:buNone/>
            </a:pPr>
            <a:r>
              <a:rPr lang="en-US" dirty="0">
                <a:latin typeface="Courier New" panose="02070309020205020404" pitchFamily="49" charset="0"/>
                <a:cs typeface="Courier New" panose="02070309020205020404" pitchFamily="49" charset="0"/>
              </a:rPr>
              <a:t>p = p</a:t>
            </a:r>
            <a:r>
              <a:rPr lang="en-US" baseline="-25000" dirty="0">
                <a:latin typeface="Courier New" panose="02070309020205020404" pitchFamily="49" charset="0"/>
                <a:cs typeface="Courier New" panose="02070309020205020404" pitchFamily="49" charset="0"/>
              </a:rPr>
              <a:t>0</a:t>
            </a:r>
          </a:p>
          <a:p>
            <a:pPr marL="0" indent="0">
              <a:lnSpc>
                <a:spcPct val="70000"/>
              </a:lnSpc>
              <a:buNone/>
            </a:pP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a:t>
            </a:r>
          </a:p>
          <a:p>
            <a:pPr marL="0" indent="0">
              <a:lnSpc>
                <a:spcPct val="70000"/>
              </a:lnSpc>
              <a:buNone/>
            </a:pPr>
            <a:r>
              <a:rPr lang="en-US" dirty="0">
                <a:latin typeface="Courier New" panose="02070309020205020404" pitchFamily="49" charset="0"/>
                <a:cs typeface="Courier New" panose="02070309020205020404" pitchFamily="49" charset="0"/>
              </a:rPr>
              <a:t>While there are still unvisited points:</a:t>
            </a:r>
          </a:p>
          <a:p>
            <a:pPr marL="0" indent="0">
              <a:lnSpc>
                <a:spcPct val="70000"/>
              </a:lnSpc>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pPr marL="0" indent="0">
              <a:lnSpc>
                <a:spcPct val="70000"/>
              </a:lnSpc>
              <a:buNone/>
            </a:pPr>
            <a:r>
              <a:rPr lang="en-US" dirty="0">
                <a:latin typeface="Courier New" panose="02070309020205020404" pitchFamily="49" charset="0"/>
                <a:cs typeface="Courier New" panose="02070309020205020404" pitchFamily="49" charset="0"/>
              </a:rPr>
              <a:t>	Let p</a:t>
            </a:r>
            <a:r>
              <a:rPr lang="en-US" baseline="-25000" dirty="0">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be the closest unvisited point to p</a:t>
            </a:r>
            <a:r>
              <a:rPr lang="en-US" baseline="-25000" dirty="0">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a:t>
            </a:r>
          </a:p>
          <a:p>
            <a:pPr marL="0" indent="0">
              <a:lnSpc>
                <a:spcPct val="70000"/>
              </a:lnSpc>
              <a:buNone/>
            </a:pPr>
            <a:r>
              <a:rPr lang="en-US" dirty="0">
                <a:latin typeface="Courier New" panose="02070309020205020404" pitchFamily="49" charset="0"/>
                <a:cs typeface="Courier New" panose="02070309020205020404" pitchFamily="49" charset="0"/>
              </a:rPr>
              <a:t>	Visit p</a:t>
            </a:r>
            <a:r>
              <a:rPr lang="en-US" baseline="-25000" dirty="0">
                <a:latin typeface="Courier New" panose="02070309020205020404" pitchFamily="49" charset="0"/>
                <a:cs typeface="Courier New" panose="02070309020205020404" pitchFamily="49" charset="0"/>
              </a:rPr>
              <a:t>i</a:t>
            </a:r>
          </a:p>
          <a:p>
            <a:pPr marL="0" indent="0">
              <a:lnSpc>
                <a:spcPct val="70000"/>
              </a:lnSpc>
              <a:buNone/>
            </a:pPr>
            <a:r>
              <a:rPr lang="en-US" dirty="0">
                <a:latin typeface="Courier New" panose="02070309020205020404" pitchFamily="49" charset="0"/>
                <a:cs typeface="Courier New" panose="02070309020205020404" pitchFamily="49" charset="0"/>
              </a:rPr>
              <a:t>Return to p</a:t>
            </a:r>
            <a:r>
              <a:rPr lang="en-US" baseline="-25000"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from p</a:t>
            </a:r>
            <a:r>
              <a:rPr lang="en-US" baseline="-25000" dirty="0">
                <a:latin typeface="Courier New" panose="02070309020205020404" pitchFamily="49" charset="0"/>
                <a:cs typeface="Courier New" panose="02070309020205020404" pitchFamily="49" charset="0"/>
              </a:rPr>
              <a:t>i</a:t>
            </a:r>
          </a:p>
          <a:p>
            <a:pPr marL="0" indent="0">
              <a:buNone/>
            </a:pPr>
            <a:endParaRPr lang="en-US" dirty="0">
              <a:latin typeface="Courier New" panose="02070309020205020404" pitchFamily="49" charset="0"/>
              <a:cs typeface="Courier New" panose="02070309020205020404" pitchFamily="49" charset="0"/>
            </a:endParaRPr>
          </a:p>
        </p:txBody>
      </p:sp>
      <p:pic>
        <p:nvPicPr>
          <p:cNvPr id="3" name="05-09-Nearest_Neighbor-It_seems_v">
            <a:hlinkClick r:id="" action="ppaction://media"/>
            <a:extLst>
              <a:ext uri="{FF2B5EF4-FFF2-40B4-BE49-F238E27FC236}">
                <a16:creationId xmlns:a16="http://schemas.microsoft.com/office/drawing/2014/main" id="{887CE494-361F-4A59-9DB8-AD4C12C65D10}"/>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0" y="5143500"/>
            <a:ext cx="2286000" cy="1714500"/>
          </a:xfrm>
          <a:prstGeom prst="rect">
            <a:avLst/>
          </a:prstGeom>
        </p:spPr>
      </p:pic>
      <p:pic>
        <p:nvPicPr>
          <p:cNvPr id="4" name="05-08-Nearest_Neighbor-Speaking_o">
            <a:hlinkClick r:id="" action="ppaction://media"/>
            <a:extLst>
              <a:ext uri="{FF2B5EF4-FFF2-40B4-BE49-F238E27FC236}">
                <a16:creationId xmlns:a16="http://schemas.microsoft.com/office/drawing/2014/main" id="{BF6FFF49-2319-45E5-90A3-0FACD8A83781}"/>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0" y="5143500"/>
            <a:ext cx="2286000" cy="1714500"/>
          </a:xfrm>
          <a:prstGeom prst="rect">
            <a:avLst/>
          </a:prstGeom>
        </p:spPr>
      </p:pic>
    </p:spTree>
    <p:extLst>
      <p:ext uri="{BB962C8B-B14F-4D97-AF65-F5344CB8AC3E}">
        <p14:creationId xmlns:p14="http://schemas.microsoft.com/office/powerpoint/2010/main" val="121379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6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7345"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11" fill="hold" display="0">
                  <p:stCondLst>
                    <p:cond delay="indefinite"/>
                  </p:stCondLst>
                </p:cTn>
                <p:tgtEl>
                  <p:spTgt spid="3"/>
                </p:tgtEl>
              </p:cMediaNode>
            </p:video>
            <p:video>
              <p:cMediaNode vol="80000" showWhenStopped="0">
                <p:cTn id="12" fill="hold" display="0">
                  <p:stCondLst>
                    <p:cond delay="indefinite"/>
                  </p:stCondLst>
                </p:cTn>
                <p:tgtEl>
                  <p:spTgt spid="4"/>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2E69-5689-4540-AA74-CDBA6B808DF5}"/>
              </a:ext>
            </a:extLst>
          </p:cNvPr>
          <p:cNvSpPr>
            <a:spLocks noGrp="1"/>
          </p:cNvSpPr>
          <p:nvPr>
            <p:ph type="title"/>
          </p:nvPr>
        </p:nvSpPr>
        <p:spPr/>
        <p:txBody>
          <a:bodyPr/>
          <a:lstStyle/>
          <a:p>
            <a:r>
              <a:rPr lang="en-US" dirty="0"/>
              <a:t>Nearest Neighbor is Wrong!</a:t>
            </a:r>
          </a:p>
        </p:txBody>
      </p:sp>
      <p:sp>
        <p:nvSpPr>
          <p:cNvPr id="3" name="Content Placeholder 2">
            <a:extLst>
              <a:ext uri="{FF2B5EF4-FFF2-40B4-BE49-F238E27FC236}">
                <a16:creationId xmlns:a16="http://schemas.microsoft.com/office/drawing/2014/main" id="{575F532D-B117-4E2B-B5E3-7EF62454D469}"/>
              </a:ext>
            </a:extLst>
          </p:cNvPr>
          <p:cNvSpPr>
            <a:spLocks noGrp="1"/>
          </p:cNvSpPr>
          <p:nvPr>
            <p:ph idx="1"/>
          </p:nvPr>
        </p:nvSpPr>
        <p:spPr>
          <a:xfrm>
            <a:off x="2524124" y="5825725"/>
            <a:ext cx="8806905" cy="569456"/>
          </a:xfrm>
        </p:spPr>
        <p:txBody>
          <a:bodyPr/>
          <a:lstStyle/>
          <a:p>
            <a:pPr marL="0" indent="0">
              <a:buNone/>
            </a:pPr>
            <a:r>
              <a:rPr lang="en-US" dirty="0">
                <a:solidFill>
                  <a:srgbClr val="FF0000"/>
                </a:solidFill>
              </a:rPr>
              <a:t>… And starting from the leftmost point will not fix the problem!</a:t>
            </a:r>
          </a:p>
        </p:txBody>
      </p:sp>
      <p:sp>
        <p:nvSpPr>
          <p:cNvPr id="4" name="object 4">
            <a:extLst>
              <a:ext uri="{FF2B5EF4-FFF2-40B4-BE49-F238E27FC236}">
                <a16:creationId xmlns:a16="http://schemas.microsoft.com/office/drawing/2014/main" id="{0AEA07D4-D3E9-448D-AD00-77C4E151FB92}"/>
              </a:ext>
            </a:extLst>
          </p:cNvPr>
          <p:cNvSpPr/>
          <p:nvPr/>
        </p:nvSpPr>
        <p:spPr>
          <a:xfrm>
            <a:off x="6791381" y="3659702"/>
            <a:ext cx="138988" cy="36135"/>
          </a:xfrm>
          <a:custGeom>
            <a:avLst/>
            <a:gdLst/>
            <a:ahLst/>
            <a:cxnLst/>
            <a:rect l="l" t="t" r="r" b="b"/>
            <a:pathLst>
              <a:path w="138988" h="36135">
                <a:moveTo>
                  <a:pt x="0" y="36135"/>
                </a:moveTo>
                <a:lnTo>
                  <a:pt x="29750" y="10591"/>
                </a:lnTo>
                <a:lnTo>
                  <a:pt x="67380" y="0"/>
                </a:lnTo>
                <a:lnTo>
                  <a:pt x="81893" y="812"/>
                </a:lnTo>
                <a:lnTo>
                  <a:pt x="95450" y="3325"/>
                </a:lnTo>
                <a:lnTo>
                  <a:pt x="107994" y="7459"/>
                </a:lnTo>
                <a:lnTo>
                  <a:pt x="119469" y="13133"/>
                </a:lnTo>
                <a:lnTo>
                  <a:pt x="129819" y="20265"/>
                </a:lnTo>
                <a:lnTo>
                  <a:pt x="138988" y="28775"/>
                </a:lnTo>
              </a:path>
            </a:pathLst>
          </a:custGeom>
          <a:ln w="3628">
            <a:solidFill>
              <a:srgbClr val="000000"/>
            </a:solidFill>
          </a:ln>
        </p:spPr>
        <p:txBody>
          <a:bodyPr wrap="none" lIns="0" tIns="0" rIns="0" bIns="0" rtlCol="0">
            <a:noAutofit/>
          </a:bodyPr>
          <a:lstStyle/>
          <a:p>
            <a:pPr algn="ctr"/>
            <a:endParaRPr sz="4400"/>
          </a:p>
        </p:txBody>
      </p:sp>
      <p:sp>
        <p:nvSpPr>
          <p:cNvPr id="5" name="object 5">
            <a:extLst>
              <a:ext uri="{FF2B5EF4-FFF2-40B4-BE49-F238E27FC236}">
                <a16:creationId xmlns:a16="http://schemas.microsoft.com/office/drawing/2014/main" id="{AD5A727A-E72C-4AC7-9B36-7E667D03D381}"/>
              </a:ext>
            </a:extLst>
          </p:cNvPr>
          <p:cNvSpPr/>
          <p:nvPr/>
        </p:nvSpPr>
        <p:spPr>
          <a:xfrm>
            <a:off x="6648521" y="3587026"/>
            <a:ext cx="288008" cy="108811"/>
          </a:xfrm>
          <a:custGeom>
            <a:avLst/>
            <a:gdLst/>
            <a:ahLst/>
            <a:cxnLst/>
            <a:rect l="l" t="t" r="r" b="b"/>
            <a:pathLst>
              <a:path w="288008" h="108811">
                <a:moveTo>
                  <a:pt x="288008" y="108811"/>
                </a:moveTo>
                <a:lnTo>
                  <a:pt x="271118" y="71064"/>
                </a:lnTo>
                <a:lnTo>
                  <a:pt x="245353" y="39993"/>
                </a:lnTo>
                <a:lnTo>
                  <a:pt x="212507" y="16941"/>
                </a:lnTo>
                <a:lnTo>
                  <a:pt x="174370" y="3256"/>
                </a:lnTo>
                <a:lnTo>
                  <a:pt x="146891" y="0"/>
                </a:lnTo>
                <a:lnTo>
                  <a:pt x="132379" y="611"/>
                </a:lnTo>
                <a:lnTo>
                  <a:pt x="91452" y="9530"/>
                </a:lnTo>
                <a:lnTo>
                  <a:pt x="55596" y="28085"/>
                </a:lnTo>
                <a:lnTo>
                  <a:pt x="26297" y="54996"/>
                </a:lnTo>
                <a:lnTo>
                  <a:pt x="5040" y="88986"/>
                </a:lnTo>
                <a:lnTo>
                  <a:pt x="0" y="101668"/>
                </a:lnTo>
              </a:path>
            </a:pathLst>
          </a:custGeom>
          <a:ln w="3628">
            <a:solidFill>
              <a:srgbClr val="000000"/>
            </a:solidFill>
          </a:ln>
        </p:spPr>
        <p:txBody>
          <a:bodyPr wrap="none" lIns="0" tIns="0" rIns="0" bIns="0" rtlCol="0">
            <a:noAutofit/>
          </a:bodyPr>
          <a:lstStyle/>
          <a:p>
            <a:pPr algn="ctr"/>
            <a:endParaRPr sz="4400"/>
          </a:p>
        </p:txBody>
      </p:sp>
      <p:sp>
        <p:nvSpPr>
          <p:cNvPr id="6" name="object 6">
            <a:extLst>
              <a:ext uri="{FF2B5EF4-FFF2-40B4-BE49-F238E27FC236}">
                <a16:creationId xmlns:a16="http://schemas.microsoft.com/office/drawing/2014/main" id="{1756C2DB-EC63-486F-AC82-F8DFDA344296}"/>
              </a:ext>
            </a:extLst>
          </p:cNvPr>
          <p:cNvSpPr/>
          <p:nvPr/>
        </p:nvSpPr>
        <p:spPr>
          <a:xfrm>
            <a:off x="6646233" y="3514405"/>
            <a:ext cx="580580" cy="181432"/>
          </a:xfrm>
          <a:custGeom>
            <a:avLst/>
            <a:gdLst/>
            <a:ahLst/>
            <a:cxnLst/>
            <a:rect l="l" t="t" r="r" b="b"/>
            <a:pathLst>
              <a:path w="580580" h="181432">
                <a:moveTo>
                  <a:pt x="0" y="181432"/>
                </a:moveTo>
                <a:lnTo>
                  <a:pt x="28144" y="134317"/>
                </a:lnTo>
                <a:lnTo>
                  <a:pt x="63228" y="93287"/>
                </a:lnTo>
                <a:lnTo>
                  <a:pt x="104285" y="58944"/>
                </a:lnTo>
                <a:lnTo>
                  <a:pt x="150347" y="31893"/>
                </a:lnTo>
                <a:lnTo>
                  <a:pt x="200448" y="12737"/>
                </a:lnTo>
                <a:lnTo>
                  <a:pt x="253620" y="2082"/>
                </a:lnTo>
                <a:lnTo>
                  <a:pt x="290296" y="0"/>
                </a:lnTo>
                <a:lnTo>
                  <a:pt x="308731" y="524"/>
                </a:lnTo>
                <a:lnTo>
                  <a:pt x="362708" y="8211"/>
                </a:lnTo>
                <a:lnTo>
                  <a:pt x="413937" y="24600"/>
                </a:lnTo>
                <a:lnTo>
                  <a:pt x="461451" y="49087"/>
                </a:lnTo>
                <a:lnTo>
                  <a:pt x="504283" y="81066"/>
                </a:lnTo>
                <a:lnTo>
                  <a:pt x="541465" y="119935"/>
                </a:lnTo>
                <a:lnTo>
                  <a:pt x="572029" y="165088"/>
                </a:lnTo>
                <a:lnTo>
                  <a:pt x="580580" y="181432"/>
                </a:lnTo>
              </a:path>
            </a:pathLst>
          </a:custGeom>
          <a:ln w="3628">
            <a:solidFill>
              <a:srgbClr val="000000"/>
            </a:solidFill>
          </a:ln>
        </p:spPr>
        <p:txBody>
          <a:bodyPr wrap="none" lIns="0" tIns="0" rIns="0" bIns="0" rtlCol="0">
            <a:noAutofit/>
          </a:bodyPr>
          <a:lstStyle/>
          <a:p>
            <a:pPr algn="ctr"/>
            <a:endParaRPr sz="4400"/>
          </a:p>
        </p:txBody>
      </p:sp>
      <p:sp>
        <p:nvSpPr>
          <p:cNvPr id="7" name="object 7">
            <a:extLst>
              <a:ext uri="{FF2B5EF4-FFF2-40B4-BE49-F238E27FC236}">
                <a16:creationId xmlns:a16="http://schemas.microsoft.com/office/drawing/2014/main" id="{60E02FD7-BEE7-41B8-8D99-E667856E9B0F}"/>
              </a:ext>
            </a:extLst>
          </p:cNvPr>
          <p:cNvSpPr/>
          <p:nvPr/>
        </p:nvSpPr>
        <p:spPr>
          <a:xfrm>
            <a:off x="3924801" y="2824529"/>
            <a:ext cx="4463161" cy="871308"/>
          </a:xfrm>
          <a:custGeom>
            <a:avLst/>
            <a:gdLst/>
            <a:ahLst/>
            <a:cxnLst/>
            <a:rect l="l" t="t" r="r" b="b"/>
            <a:pathLst>
              <a:path w="4463161" h="871308">
                <a:moveTo>
                  <a:pt x="4463161" y="871308"/>
                </a:moveTo>
                <a:lnTo>
                  <a:pt x="4370551" y="789144"/>
                </a:lnTo>
                <a:lnTo>
                  <a:pt x="4275233" y="710765"/>
                </a:lnTo>
                <a:lnTo>
                  <a:pt x="4177324" y="636218"/>
                </a:lnTo>
                <a:lnTo>
                  <a:pt x="4076944" y="565547"/>
                </a:lnTo>
                <a:lnTo>
                  <a:pt x="3974210" y="498801"/>
                </a:lnTo>
                <a:lnTo>
                  <a:pt x="3869243" y="436025"/>
                </a:lnTo>
                <a:lnTo>
                  <a:pt x="3762160" y="377266"/>
                </a:lnTo>
                <a:lnTo>
                  <a:pt x="3653080" y="322570"/>
                </a:lnTo>
                <a:lnTo>
                  <a:pt x="3542122" y="271983"/>
                </a:lnTo>
                <a:lnTo>
                  <a:pt x="3429404" y="225552"/>
                </a:lnTo>
                <a:lnTo>
                  <a:pt x="3315046" y="183322"/>
                </a:lnTo>
                <a:lnTo>
                  <a:pt x="3199166" y="145342"/>
                </a:lnTo>
                <a:lnTo>
                  <a:pt x="3081883" y="111656"/>
                </a:lnTo>
                <a:lnTo>
                  <a:pt x="2963315" y="82311"/>
                </a:lnTo>
                <a:lnTo>
                  <a:pt x="2843581" y="57353"/>
                </a:lnTo>
                <a:lnTo>
                  <a:pt x="2722800" y="36829"/>
                </a:lnTo>
                <a:lnTo>
                  <a:pt x="2601091" y="20786"/>
                </a:lnTo>
                <a:lnTo>
                  <a:pt x="2478572" y="9269"/>
                </a:lnTo>
                <a:lnTo>
                  <a:pt x="2355362" y="2325"/>
                </a:lnTo>
                <a:lnTo>
                  <a:pt x="2231580" y="0"/>
                </a:lnTo>
                <a:lnTo>
                  <a:pt x="2107798" y="2325"/>
                </a:lnTo>
                <a:lnTo>
                  <a:pt x="1984588" y="9269"/>
                </a:lnTo>
                <a:lnTo>
                  <a:pt x="1862070" y="20786"/>
                </a:lnTo>
                <a:lnTo>
                  <a:pt x="1740361" y="36829"/>
                </a:lnTo>
                <a:lnTo>
                  <a:pt x="1619581" y="57353"/>
                </a:lnTo>
                <a:lnTo>
                  <a:pt x="1499847" y="82311"/>
                </a:lnTo>
                <a:lnTo>
                  <a:pt x="1381280" y="111656"/>
                </a:lnTo>
                <a:lnTo>
                  <a:pt x="1263997" y="145342"/>
                </a:lnTo>
                <a:lnTo>
                  <a:pt x="1148118" y="183322"/>
                </a:lnTo>
                <a:lnTo>
                  <a:pt x="1033760" y="225552"/>
                </a:lnTo>
                <a:lnTo>
                  <a:pt x="921043" y="271983"/>
                </a:lnTo>
                <a:lnTo>
                  <a:pt x="810086" y="322570"/>
                </a:lnTo>
                <a:lnTo>
                  <a:pt x="701006" y="377266"/>
                </a:lnTo>
                <a:lnTo>
                  <a:pt x="593923" y="436025"/>
                </a:lnTo>
                <a:lnTo>
                  <a:pt x="488955" y="498801"/>
                </a:lnTo>
                <a:lnTo>
                  <a:pt x="386221" y="565547"/>
                </a:lnTo>
                <a:lnTo>
                  <a:pt x="285840" y="636218"/>
                </a:lnTo>
                <a:lnTo>
                  <a:pt x="187930" y="710765"/>
                </a:lnTo>
                <a:lnTo>
                  <a:pt x="92611" y="789144"/>
                </a:lnTo>
                <a:lnTo>
                  <a:pt x="0" y="871308"/>
                </a:lnTo>
              </a:path>
            </a:pathLst>
          </a:custGeom>
          <a:ln w="3628">
            <a:solidFill>
              <a:srgbClr val="000000"/>
            </a:solidFill>
          </a:ln>
        </p:spPr>
        <p:txBody>
          <a:bodyPr wrap="none" lIns="0" tIns="0" rIns="0" bIns="0" rtlCol="0">
            <a:noAutofit/>
          </a:bodyPr>
          <a:lstStyle/>
          <a:p>
            <a:pPr algn="ctr"/>
            <a:endParaRPr sz="4400"/>
          </a:p>
        </p:txBody>
      </p:sp>
      <p:sp>
        <p:nvSpPr>
          <p:cNvPr id="8" name="object 8">
            <a:extLst>
              <a:ext uri="{FF2B5EF4-FFF2-40B4-BE49-F238E27FC236}">
                <a16:creationId xmlns:a16="http://schemas.microsoft.com/office/drawing/2014/main" id="{A5951D79-9AB2-4482-9EA1-6CCC6A5383E5}"/>
              </a:ext>
            </a:extLst>
          </p:cNvPr>
          <p:cNvSpPr/>
          <p:nvPr/>
        </p:nvSpPr>
        <p:spPr>
          <a:xfrm>
            <a:off x="6065665" y="3412805"/>
            <a:ext cx="1161148" cy="283032"/>
          </a:xfrm>
          <a:custGeom>
            <a:avLst/>
            <a:gdLst/>
            <a:ahLst/>
            <a:cxnLst/>
            <a:rect l="l" t="t" r="r" b="b"/>
            <a:pathLst>
              <a:path w="1161148" h="283032">
                <a:moveTo>
                  <a:pt x="1161148" y="283032"/>
                </a:moveTo>
                <a:lnTo>
                  <a:pt x="1117073" y="231698"/>
                </a:lnTo>
                <a:lnTo>
                  <a:pt x="1068902" y="184999"/>
                </a:lnTo>
                <a:lnTo>
                  <a:pt x="1017006" y="143117"/>
                </a:lnTo>
                <a:lnTo>
                  <a:pt x="961754" y="106233"/>
                </a:lnTo>
                <a:lnTo>
                  <a:pt x="903519" y="74526"/>
                </a:lnTo>
                <a:lnTo>
                  <a:pt x="842671" y="48179"/>
                </a:lnTo>
                <a:lnTo>
                  <a:pt x="779580" y="27372"/>
                </a:lnTo>
                <a:lnTo>
                  <a:pt x="714619" y="12286"/>
                </a:lnTo>
                <a:lnTo>
                  <a:pt x="648158" y="3101"/>
                </a:lnTo>
                <a:lnTo>
                  <a:pt x="580567" y="0"/>
                </a:lnTo>
                <a:lnTo>
                  <a:pt x="546656" y="779"/>
                </a:lnTo>
                <a:lnTo>
                  <a:pt x="479587" y="6944"/>
                </a:lnTo>
                <a:lnTo>
                  <a:pt x="413832" y="19102"/>
                </a:lnTo>
                <a:lnTo>
                  <a:pt x="349761" y="37072"/>
                </a:lnTo>
                <a:lnTo>
                  <a:pt x="287747" y="60671"/>
                </a:lnTo>
                <a:lnTo>
                  <a:pt x="228160" y="89721"/>
                </a:lnTo>
                <a:lnTo>
                  <a:pt x="171371" y="124039"/>
                </a:lnTo>
                <a:lnTo>
                  <a:pt x="117751" y="163445"/>
                </a:lnTo>
                <a:lnTo>
                  <a:pt x="67670" y="207758"/>
                </a:lnTo>
                <a:lnTo>
                  <a:pt x="21501" y="256797"/>
                </a:lnTo>
                <a:lnTo>
                  <a:pt x="0" y="283032"/>
                </a:lnTo>
              </a:path>
            </a:pathLst>
          </a:custGeom>
          <a:ln w="3628">
            <a:solidFill>
              <a:srgbClr val="000000"/>
            </a:solidFill>
          </a:ln>
        </p:spPr>
        <p:txBody>
          <a:bodyPr wrap="none" lIns="0" tIns="0" rIns="0" bIns="0" rtlCol="0">
            <a:noAutofit/>
          </a:bodyPr>
          <a:lstStyle/>
          <a:p>
            <a:pPr algn="ctr"/>
            <a:endParaRPr sz="4400"/>
          </a:p>
        </p:txBody>
      </p:sp>
      <p:sp>
        <p:nvSpPr>
          <p:cNvPr id="9" name="object 9">
            <a:extLst>
              <a:ext uri="{FF2B5EF4-FFF2-40B4-BE49-F238E27FC236}">
                <a16:creationId xmlns:a16="http://schemas.microsoft.com/office/drawing/2014/main" id="{EA8FAEBA-89DE-4943-85EB-F60EE802ED09}"/>
              </a:ext>
            </a:extLst>
          </p:cNvPr>
          <p:cNvSpPr/>
          <p:nvPr/>
        </p:nvSpPr>
        <p:spPr>
          <a:xfrm>
            <a:off x="6065665" y="3194276"/>
            <a:ext cx="2322296" cy="501573"/>
          </a:xfrm>
          <a:custGeom>
            <a:avLst/>
            <a:gdLst/>
            <a:ahLst/>
            <a:cxnLst/>
            <a:rect l="l" t="t" r="r" b="b"/>
            <a:pathLst>
              <a:path w="2322296" h="501573">
                <a:moveTo>
                  <a:pt x="0" y="501561"/>
                </a:moveTo>
                <a:lnTo>
                  <a:pt x="46084" y="454594"/>
                </a:lnTo>
                <a:lnTo>
                  <a:pt x="93875" y="409738"/>
                </a:lnTo>
                <a:lnTo>
                  <a:pt x="143298" y="367025"/>
                </a:lnTo>
                <a:lnTo>
                  <a:pt x="194280" y="326488"/>
                </a:lnTo>
                <a:lnTo>
                  <a:pt x="246746" y="288159"/>
                </a:lnTo>
                <a:lnTo>
                  <a:pt x="300621" y="252069"/>
                </a:lnTo>
                <a:lnTo>
                  <a:pt x="355831" y="218251"/>
                </a:lnTo>
                <a:lnTo>
                  <a:pt x="412301" y="186737"/>
                </a:lnTo>
                <a:lnTo>
                  <a:pt x="469957" y="157560"/>
                </a:lnTo>
                <a:lnTo>
                  <a:pt x="528724" y="130751"/>
                </a:lnTo>
                <a:lnTo>
                  <a:pt x="588529" y="106342"/>
                </a:lnTo>
                <a:lnTo>
                  <a:pt x="649296" y="84367"/>
                </a:lnTo>
                <a:lnTo>
                  <a:pt x="710951" y="64856"/>
                </a:lnTo>
                <a:lnTo>
                  <a:pt x="773419" y="47842"/>
                </a:lnTo>
                <a:lnTo>
                  <a:pt x="836627" y="33357"/>
                </a:lnTo>
                <a:lnTo>
                  <a:pt x="900500" y="21434"/>
                </a:lnTo>
                <a:lnTo>
                  <a:pt x="964963" y="12105"/>
                </a:lnTo>
                <a:lnTo>
                  <a:pt x="1029941" y="5401"/>
                </a:lnTo>
                <a:lnTo>
                  <a:pt x="1095361" y="1355"/>
                </a:lnTo>
                <a:lnTo>
                  <a:pt x="1161148" y="0"/>
                </a:lnTo>
                <a:lnTo>
                  <a:pt x="1226935" y="1355"/>
                </a:lnTo>
                <a:lnTo>
                  <a:pt x="1292354" y="5401"/>
                </a:lnTo>
                <a:lnTo>
                  <a:pt x="1357333" y="12105"/>
                </a:lnTo>
                <a:lnTo>
                  <a:pt x="1421796" y="21434"/>
                </a:lnTo>
                <a:lnTo>
                  <a:pt x="1485668" y="33358"/>
                </a:lnTo>
                <a:lnTo>
                  <a:pt x="1548876" y="47842"/>
                </a:lnTo>
                <a:lnTo>
                  <a:pt x="1611345" y="64856"/>
                </a:lnTo>
                <a:lnTo>
                  <a:pt x="1673000" y="84367"/>
                </a:lnTo>
                <a:lnTo>
                  <a:pt x="1733767" y="106343"/>
                </a:lnTo>
                <a:lnTo>
                  <a:pt x="1793571" y="130752"/>
                </a:lnTo>
                <a:lnTo>
                  <a:pt x="1852339" y="157562"/>
                </a:lnTo>
                <a:lnTo>
                  <a:pt x="1909995" y="186740"/>
                </a:lnTo>
                <a:lnTo>
                  <a:pt x="1966465" y="218255"/>
                </a:lnTo>
                <a:lnTo>
                  <a:pt x="2021675" y="252073"/>
                </a:lnTo>
                <a:lnTo>
                  <a:pt x="2075550" y="288164"/>
                </a:lnTo>
                <a:lnTo>
                  <a:pt x="2128015" y="326495"/>
                </a:lnTo>
                <a:lnTo>
                  <a:pt x="2178997" y="367033"/>
                </a:lnTo>
                <a:lnTo>
                  <a:pt x="2228421" y="409747"/>
                </a:lnTo>
                <a:lnTo>
                  <a:pt x="2276212" y="454605"/>
                </a:lnTo>
                <a:lnTo>
                  <a:pt x="2322296" y="501573"/>
                </a:lnTo>
              </a:path>
            </a:pathLst>
          </a:custGeom>
          <a:ln w="3628">
            <a:solidFill>
              <a:srgbClr val="000000"/>
            </a:solidFill>
          </a:ln>
        </p:spPr>
        <p:txBody>
          <a:bodyPr wrap="none" lIns="0" tIns="0" rIns="0" bIns="0" rtlCol="0">
            <a:noAutofit/>
          </a:bodyPr>
          <a:lstStyle/>
          <a:p>
            <a:pPr algn="ctr"/>
            <a:endParaRPr sz="4400"/>
          </a:p>
        </p:txBody>
      </p:sp>
      <p:sp>
        <p:nvSpPr>
          <p:cNvPr id="10" name="object 10">
            <a:extLst>
              <a:ext uri="{FF2B5EF4-FFF2-40B4-BE49-F238E27FC236}">
                <a16:creationId xmlns:a16="http://schemas.microsoft.com/office/drawing/2014/main" id="{DEB8EAA2-A39B-4492-B5E4-DC9C62E60992}"/>
              </a:ext>
            </a:extLst>
          </p:cNvPr>
          <p:cNvSpPr/>
          <p:nvPr/>
        </p:nvSpPr>
        <p:spPr>
          <a:xfrm>
            <a:off x="3924801" y="3695825"/>
            <a:ext cx="2866593" cy="330657"/>
          </a:xfrm>
          <a:custGeom>
            <a:avLst/>
            <a:gdLst/>
            <a:ahLst/>
            <a:cxnLst/>
            <a:rect l="l" t="t" r="r" b="b"/>
            <a:pathLst>
              <a:path w="2866593" h="330657">
                <a:moveTo>
                  <a:pt x="0" y="12"/>
                </a:moveTo>
                <a:lnTo>
                  <a:pt x="67295" y="31864"/>
                </a:lnTo>
                <a:lnTo>
                  <a:pt x="135217" y="62141"/>
                </a:lnTo>
                <a:lnTo>
                  <a:pt x="203738" y="90838"/>
                </a:lnTo>
                <a:lnTo>
                  <a:pt x="272831" y="117949"/>
                </a:lnTo>
                <a:lnTo>
                  <a:pt x="342467" y="143465"/>
                </a:lnTo>
                <a:lnTo>
                  <a:pt x="412619" y="167383"/>
                </a:lnTo>
                <a:lnTo>
                  <a:pt x="483259" y="189694"/>
                </a:lnTo>
                <a:lnTo>
                  <a:pt x="554358" y="210392"/>
                </a:lnTo>
                <a:lnTo>
                  <a:pt x="625890" y="229472"/>
                </a:lnTo>
                <a:lnTo>
                  <a:pt x="697826" y="246926"/>
                </a:lnTo>
                <a:lnTo>
                  <a:pt x="770139" y="262748"/>
                </a:lnTo>
                <a:lnTo>
                  <a:pt x="842800" y="276932"/>
                </a:lnTo>
                <a:lnTo>
                  <a:pt x="915782" y="289471"/>
                </a:lnTo>
                <a:lnTo>
                  <a:pt x="989057" y="300359"/>
                </a:lnTo>
                <a:lnTo>
                  <a:pt x="1062597" y="309590"/>
                </a:lnTo>
                <a:lnTo>
                  <a:pt x="1136374" y="317157"/>
                </a:lnTo>
                <a:lnTo>
                  <a:pt x="1210360" y="323053"/>
                </a:lnTo>
                <a:lnTo>
                  <a:pt x="1284528" y="327273"/>
                </a:lnTo>
                <a:lnTo>
                  <a:pt x="1358849" y="329810"/>
                </a:lnTo>
                <a:lnTo>
                  <a:pt x="1433296" y="330657"/>
                </a:lnTo>
                <a:lnTo>
                  <a:pt x="1507743" y="329810"/>
                </a:lnTo>
                <a:lnTo>
                  <a:pt x="1582065" y="327273"/>
                </a:lnTo>
                <a:lnTo>
                  <a:pt x="1656233" y="323053"/>
                </a:lnTo>
                <a:lnTo>
                  <a:pt x="1730220" y="317157"/>
                </a:lnTo>
                <a:lnTo>
                  <a:pt x="1803997" y="309590"/>
                </a:lnTo>
                <a:lnTo>
                  <a:pt x="1877538" y="300359"/>
                </a:lnTo>
                <a:lnTo>
                  <a:pt x="1950813" y="289471"/>
                </a:lnTo>
                <a:lnTo>
                  <a:pt x="2023796" y="276931"/>
                </a:lnTo>
                <a:lnTo>
                  <a:pt x="2096457" y="262747"/>
                </a:lnTo>
                <a:lnTo>
                  <a:pt x="2168771" y="246924"/>
                </a:lnTo>
                <a:lnTo>
                  <a:pt x="2240707" y="229469"/>
                </a:lnTo>
                <a:lnTo>
                  <a:pt x="2312239" y="210389"/>
                </a:lnTo>
                <a:lnTo>
                  <a:pt x="2383339" y="189690"/>
                </a:lnTo>
                <a:lnTo>
                  <a:pt x="2453979" y="167378"/>
                </a:lnTo>
                <a:lnTo>
                  <a:pt x="2524131" y="143460"/>
                </a:lnTo>
                <a:lnTo>
                  <a:pt x="2593766" y="117942"/>
                </a:lnTo>
                <a:lnTo>
                  <a:pt x="2662858" y="90831"/>
                </a:lnTo>
                <a:lnTo>
                  <a:pt x="2731379" y="62132"/>
                </a:lnTo>
                <a:lnTo>
                  <a:pt x="2799299" y="31853"/>
                </a:lnTo>
                <a:lnTo>
                  <a:pt x="2866593" y="0"/>
                </a:lnTo>
              </a:path>
            </a:pathLst>
          </a:custGeom>
          <a:ln w="3628">
            <a:solidFill>
              <a:srgbClr val="000000"/>
            </a:solidFill>
            <a:prstDash val="lgDash"/>
          </a:ln>
        </p:spPr>
        <p:txBody>
          <a:bodyPr wrap="none" lIns="0" tIns="0" rIns="0" bIns="0" rtlCol="0">
            <a:noAutofit/>
          </a:bodyPr>
          <a:lstStyle/>
          <a:p>
            <a:pPr algn="ctr"/>
            <a:endParaRPr sz="4400"/>
          </a:p>
        </p:txBody>
      </p:sp>
      <p:sp>
        <p:nvSpPr>
          <p:cNvPr id="11" name="object 11">
            <a:extLst>
              <a:ext uri="{FF2B5EF4-FFF2-40B4-BE49-F238E27FC236}">
                <a16:creationId xmlns:a16="http://schemas.microsoft.com/office/drawing/2014/main" id="{2AFDC619-533A-4D9C-BE38-9CA3D5BD0CD8}"/>
              </a:ext>
            </a:extLst>
          </p:cNvPr>
          <p:cNvSpPr/>
          <p:nvPr/>
        </p:nvSpPr>
        <p:spPr>
          <a:xfrm>
            <a:off x="6770233" y="3675164"/>
            <a:ext cx="57432" cy="56759"/>
          </a:xfrm>
          <a:custGeom>
            <a:avLst/>
            <a:gdLst/>
            <a:ahLst/>
            <a:cxnLst/>
            <a:rect l="l" t="t" r="r" b="b"/>
            <a:pathLst>
              <a:path w="57432" h="56759">
                <a:moveTo>
                  <a:pt x="20585" y="0"/>
                </a:moveTo>
                <a:lnTo>
                  <a:pt x="9705" y="6304"/>
                </a:lnTo>
                <a:lnTo>
                  <a:pt x="2393" y="17770"/>
                </a:lnTo>
                <a:lnTo>
                  <a:pt x="0" y="33886"/>
                </a:lnTo>
                <a:lnTo>
                  <a:pt x="5721" y="45710"/>
                </a:lnTo>
                <a:lnTo>
                  <a:pt x="16648" y="53834"/>
                </a:lnTo>
                <a:lnTo>
                  <a:pt x="31815" y="56759"/>
                </a:lnTo>
                <a:lnTo>
                  <a:pt x="44870" y="51840"/>
                </a:lnTo>
                <a:lnTo>
                  <a:pt x="53997" y="41640"/>
                </a:lnTo>
                <a:lnTo>
                  <a:pt x="57432" y="27925"/>
                </a:lnTo>
                <a:lnTo>
                  <a:pt x="55900" y="18788"/>
                </a:lnTo>
                <a:lnTo>
                  <a:pt x="49175" y="8606"/>
                </a:lnTo>
                <a:lnTo>
                  <a:pt x="37322" y="1923"/>
                </a:lnTo>
                <a:lnTo>
                  <a:pt x="20585" y="0"/>
                </a:lnTo>
                <a:close/>
              </a:path>
            </a:pathLst>
          </a:custGeom>
          <a:solidFill>
            <a:srgbClr val="000000"/>
          </a:solidFill>
        </p:spPr>
        <p:txBody>
          <a:bodyPr wrap="none" lIns="0" tIns="0" rIns="0" bIns="0" rtlCol="0">
            <a:noAutofit/>
          </a:bodyPr>
          <a:lstStyle/>
          <a:p>
            <a:pPr algn="ctr"/>
            <a:endParaRPr sz="4400"/>
          </a:p>
        </p:txBody>
      </p:sp>
      <p:sp>
        <p:nvSpPr>
          <p:cNvPr id="12" name="object 12">
            <a:extLst>
              <a:ext uri="{FF2B5EF4-FFF2-40B4-BE49-F238E27FC236}">
                <a16:creationId xmlns:a16="http://schemas.microsoft.com/office/drawing/2014/main" id="{50B03948-8185-44CF-BFCE-4394751FAEE4}"/>
              </a:ext>
            </a:extLst>
          </p:cNvPr>
          <p:cNvSpPr/>
          <p:nvPr/>
        </p:nvSpPr>
        <p:spPr>
          <a:xfrm>
            <a:off x="6770233" y="3675164"/>
            <a:ext cx="57432" cy="56759"/>
          </a:xfrm>
          <a:custGeom>
            <a:avLst/>
            <a:gdLst/>
            <a:ahLst/>
            <a:cxnLst/>
            <a:rect l="l" t="t" r="r" b="b"/>
            <a:pathLst>
              <a:path w="57432" h="56759">
                <a:moveTo>
                  <a:pt x="57432" y="27925"/>
                </a:moveTo>
                <a:lnTo>
                  <a:pt x="53997" y="41640"/>
                </a:lnTo>
                <a:lnTo>
                  <a:pt x="44870" y="51840"/>
                </a:lnTo>
                <a:lnTo>
                  <a:pt x="31815" y="56759"/>
                </a:lnTo>
                <a:lnTo>
                  <a:pt x="16648" y="53834"/>
                </a:lnTo>
                <a:lnTo>
                  <a:pt x="5721" y="45710"/>
                </a:lnTo>
                <a:lnTo>
                  <a:pt x="0" y="33886"/>
                </a:lnTo>
                <a:lnTo>
                  <a:pt x="2393" y="17770"/>
                </a:lnTo>
                <a:lnTo>
                  <a:pt x="9705" y="6304"/>
                </a:lnTo>
                <a:lnTo>
                  <a:pt x="20585" y="0"/>
                </a:lnTo>
                <a:lnTo>
                  <a:pt x="37322" y="1923"/>
                </a:lnTo>
                <a:lnTo>
                  <a:pt x="49175" y="8606"/>
                </a:lnTo>
                <a:lnTo>
                  <a:pt x="55900" y="18788"/>
                </a:lnTo>
              </a:path>
            </a:pathLst>
          </a:custGeom>
          <a:ln w="3628">
            <a:solidFill>
              <a:srgbClr val="000000"/>
            </a:solidFill>
          </a:ln>
        </p:spPr>
        <p:txBody>
          <a:bodyPr wrap="none" lIns="0" tIns="0" rIns="0" bIns="0" rtlCol="0">
            <a:noAutofit/>
          </a:bodyPr>
          <a:lstStyle/>
          <a:p>
            <a:pPr algn="ctr"/>
            <a:endParaRPr sz="4400"/>
          </a:p>
        </p:txBody>
      </p:sp>
      <p:sp>
        <p:nvSpPr>
          <p:cNvPr id="13" name="object 13">
            <a:extLst>
              <a:ext uri="{FF2B5EF4-FFF2-40B4-BE49-F238E27FC236}">
                <a16:creationId xmlns:a16="http://schemas.microsoft.com/office/drawing/2014/main" id="{B36930F3-99AF-4024-8186-343876C324B2}"/>
              </a:ext>
            </a:extLst>
          </p:cNvPr>
          <p:cNvSpPr/>
          <p:nvPr/>
        </p:nvSpPr>
        <p:spPr>
          <a:xfrm>
            <a:off x="6915370" y="3675167"/>
            <a:ext cx="57443" cy="56755"/>
          </a:xfrm>
          <a:custGeom>
            <a:avLst/>
            <a:gdLst/>
            <a:ahLst/>
            <a:cxnLst/>
            <a:rect l="l" t="t" r="r" b="b"/>
            <a:pathLst>
              <a:path w="57443" h="56755">
                <a:moveTo>
                  <a:pt x="20583" y="0"/>
                </a:moveTo>
                <a:lnTo>
                  <a:pt x="9704" y="6307"/>
                </a:lnTo>
                <a:lnTo>
                  <a:pt x="2393" y="17773"/>
                </a:lnTo>
                <a:lnTo>
                  <a:pt x="0" y="33890"/>
                </a:lnTo>
                <a:lnTo>
                  <a:pt x="5726" y="45710"/>
                </a:lnTo>
                <a:lnTo>
                  <a:pt x="16657" y="53831"/>
                </a:lnTo>
                <a:lnTo>
                  <a:pt x="31823" y="56755"/>
                </a:lnTo>
                <a:lnTo>
                  <a:pt x="44875" y="51837"/>
                </a:lnTo>
                <a:lnTo>
                  <a:pt x="54005" y="41637"/>
                </a:lnTo>
                <a:lnTo>
                  <a:pt x="57443" y="27921"/>
                </a:lnTo>
                <a:lnTo>
                  <a:pt x="55906" y="18776"/>
                </a:lnTo>
                <a:lnTo>
                  <a:pt x="49175" y="8599"/>
                </a:lnTo>
                <a:lnTo>
                  <a:pt x="37319" y="1920"/>
                </a:lnTo>
                <a:lnTo>
                  <a:pt x="20583" y="0"/>
                </a:lnTo>
                <a:close/>
              </a:path>
            </a:pathLst>
          </a:custGeom>
          <a:solidFill>
            <a:srgbClr val="000000"/>
          </a:solidFill>
        </p:spPr>
        <p:txBody>
          <a:bodyPr wrap="none" lIns="0" tIns="0" rIns="0" bIns="0" rtlCol="0">
            <a:noAutofit/>
          </a:bodyPr>
          <a:lstStyle/>
          <a:p>
            <a:pPr algn="ctr"/>
            <a:endParaRPr sz="4400"/>
          </a:p>
        </p:txBody>
      </p:sp>
      <p:sp>
        <p:nvSpPr>
          <p:cNvPr id="14" name="object 14">
            <a:extLst>
              <a:ext uri="{FF2B5EF4-FFF2-40B4-BE49-F238E27FC236}">
                <a16:creationId xmlns:a16="http://schemas.microsoft.com/office/drawing/2014/main" id="{B1F895F1-1D83-41C4-9E2A-EF1FF8663E71}"/>
              </a:ext>
            </a:extLst>
          </p:cNvPr>
          <p:cNvSpPr/>
          <p:nvPr/>
        </p:nvSpPr>
        <p:spPr>
          <a:xfrm>
            <a:off x="6915370" y="3675167"/>
            <a:ext cx="57443" cy="56755"/>
          </a:xfrm>
          <a:custGeom>
            <a:avLst/>
            <a:gdLst/>
            <a:ahLst/>
            <a:cxnLst/>
            <a:rect l="l" t="t" r="r" b="b"/>
            <a:pathLst>
              <a:path w="57443" h="56755">
                <a:moveTo>
                  <a:pt x="57443" y="27921"/>
                </a:moveTo>
                <a:lnTo>
                  <a:pt x="54005" y="41637"/>
                </a:lnTo>
                <a:lnTo>
                  <a:pt x="44875" y="51837"/>
                </a:lnTo>
                <a:lnTo>
                  <a:pt x="31823" y="56755"/>
                </a:lnTo>
                <a:lnTo>
                  <a:pt x="16657" y="53831"/>
                </a:lnTo>
                <a:lnTo>
                  <a:pt x="5726" y="45710"/>
                </a:lnTo>
                <a:lnTo>
                  <a:pt x="0" y="33890"/>
                </a:lnTo>
                <a:lnTo>
                  <a:pt x="2393" y="17773"/>
                </a:lnTo>
                <a:lnTo>
                  <a:pt x="9704" y="6307"/>
                </a:lnTo>
                <a:lnTo>
                  <a:pt x="20583" y="0"/>
                </a:lnTo>
                <a:lnTo>
                  <a:pt x="37319" y="1920"/>
                </a:lnTo>
                <a:lnTo>
                  <a:pt x="49175" y="8599"/>
                </a:lnTo>
                <a:lnTo>
                  <a:pt x="55906" y="18776"/>
                </a:lnTo>
              </a:path>
            </a:pathLst>
          </a:custGeom>
          <a:ln w="3628">
            <a:solidFill>
              <a:srgbClr val="000000"/>
            </a:solidFill>
          </a:ln>
        </p:spPr>
        <p:txBody>
          <a:bodyPr wrap="none" lIns="0" tIns="0" rIns="0" bIns="0" rtlCol="0">
            <a:noAutofit/>
          </a:bodyPr>
          <a:lstStyle/>
          <a:p>
            <a:pPr algn="ctr"/>
            <a:endParaRPr sz="4400"/>
          </a:p>
        </p:txBody>
      </p:sp>
      <p:sp>
        <p:nvSpPr>
          <p:cNvPr id="15" name="object 15">
            <a:extLst>
              <a:ext uri="{FF2B5EF4-FFF2-40B4-BE49-F238E27FC236}">
                <a16:creationId xmlns:a16="http://schemas.microsoft.com/office/drawing/2014/main" id="{AD20C134-F651-4405-9D9C-C06005A22436}"/>
              </a:ext>
            </a:extLst>
          </p:cNvPr>
          <p:cNvSpPr/>
          <p:nvPr/>
        </p:nvSpPr>
        <p:spPr>
          <a:xfrm>
            <a:off x="6625087" y="3675167"/>
            <a:ext cx="57443" cy="56755"/>
          </a:xfrm>
          <a:custGeom>
            <a:avLst/>
            <a:gdLst/>
            <a:ahLst/>
            <a:cxnLst/>
            <a:rect l="l" t="t" r="r" b="b"/>
            <a:pathLst>
              <a:path w="57443" h="56755">
                <a:moveTo>
                  <a:pt x="20583" y="0"/>
                </a:moveTo>
                <a:lnTo>
                  <a:pt x="9704" y="6307"/>
                </a:lnTo>
                <a:lnTo>
                  <a:pt x="2393" y="17773"/>
                </a:lnTo>
                <a:lnTo>
                  <a:pt x="0" y="33890"/>
                </a:lnTo>
                <a:lnTo>
                  <a:pt x="5726" y="45710"/>
                </a:lnTo>
                <a:lnTo>
                  <a:pt x="16657" y="53831"/>
                </a:lnTo>
                <a:lnTo>
                  <a:pt x="31823" y="56755"/>
                </a:lnTo>
                <a:lnTo>
                  <a:pt x="44875" y="51837"/>
                </a:lnTo>
                <a:lnTo>
                  <a:pt x="54005" y="41637"/>
                </a:lnTo>
                <a:lnTo>
                  <a:pt x="57443" y="27921"/>
                </a:lnTo>
                <a:lnTo>
                  <a:pt x="55906" y="18776"/>
                </a:lnTo>
                <a:lnTo>
                  <a:pt x="49175" y="8599"/>
                </a:lnTo>
                <a:lnTo>
                  <a:pt x="37319" y="1920"/>
                </a:lnTo>
                <a:lnTo>
                  <a:pt x="20583" y="0"/>
                </a:lnTo>
                <a:close/>
              </a:path>
            </a:pathLst>
          </a:custGeom>
          <a:solidFill>
            <a:srgbClr val="000000"/>
          </a:solidFill>
        </p:spPr>
        <p:txBody>
          <a:bodyPr wrap="none" lIns="0" tIns="0" rIns="0" bIns="0" rtlCol="0">
            <a:noAutofit/>
          </a:bodyPr>
          <a:lstStyle/>
          <a:p>
            <a:pPr algn="ctr"/>
            <a:endParaRPr sz="4400"/>
          </a:p>
        </p:txBody>
      </p:sp>
      <p:sp>
        <p:nvSpPr>
          <p:cNvPr id="16" name="object 16">
            <a:extLst>
              <a:ext uri="{FF2B5EF4-FFF2-40B4-BE49-F238E27FC236}">
                <a16:creationId xmlns:a16="http://schemas.microsoft.com/office/drawing/2014/main" id="{4EF13099-7D09-4DD2-BF7F-FB0F3C6917C8}"/>
              </a:ext>
            </a:extLst>
          </p:cNvPr>
          <p:cNvSpPr/>
          <p:nvPr/>
        </p:nvSpPr>
        <p:spPr>
          <a:xfrm>
            <a:off x="6625087" y="3675167"/>
            <a:ext cx="57443" cy="56755"/>
          </a:xfrm>
          <a:custGeom>
            <a:avLst/>
            <a:gdLst/>
            <a:ahLst/>
            <a:cxnLst/>
            <a:rect l="l" t="t" r="r" b="b"/>
            <a:pathLst>
              <a:path w="57443" h="56755">
                <a:moveTo>
                  <a:pt x="57443" y="27921"/>
                </a:moveTo>
                <a:lnTo>
                  <a:pt x="54005" y="41637"/>
                </a:lnTo>
                <a:lnTo>
                  <a:pt x="44875" y="51837"/>
                </a:lnTo>
                <a:lnTo>
                  <a:pt x="31823" y="56755"/>
                </a:lnTo>
                <a:lnTo>
                  <a:pt x="16657" y="53831"/>
                </a:lnTo>
                <a:lnTo>
                  <a:pt x="5726" y="45710"/>
                </a:lnTo>
                <a:lnTo>
                  <a:pt x="0" y="33890"/>
                </a:lnTo>
                <a:lnTo>
                  <a:pt x="2393" y="17773"/>
                </a:lnTo>
                <a:lnTo>
                  <a:pt x="9704" y="6307"/>
                </a:lnTo>
                <a:lnTo>
                  <a:pt x="20583" y="0"/>
                </a:lnTo>
                <a:lnTo>
                  <a:pt x="37319" y="1920"/>
                </a:lnTo>
                <a:lnTo>
                  <a:pt x="49175" y="8599"/>
                </a:lnTo>
                <a:lnTo>
                  <a:pt x="55906" y="18776"/>
                </a:lnTo>
              </a:path>
            </a:pathLst>
          </a:custGeom>
          <a:ln w="3628">
            <a:solidFill>
              <a:srgbClr val="000000"/>
            </a:solidFill>
          </a:ln>
        </p:spPr>
        <p:txBody>
          <a:bodyPr wrap="none" lIns="0" tIns="0" rIns="0" bIns="0" rtlCol="0">
            <a:noAutofit/>
          </a:bodyPr>
          <a:lstStyle/>
          <a:p>
            <a:pPr algn="ctr"/>
            <a:endParaRPr sz="4400"/>
          </a:p>
        </p:txBody>
      </p:sp>
      <p:sp>
        <p:nvSpPr>
          <p:cNvPr id="17" name="object 17">
            <a:extLst>
              <a:ext uri="{FF2B5EF4-FFF2-40B4-BE49-F238E27FC236}">
                <a16:creationId xmlns:a16="http://schemas.microsoft.com/office/drawing/2014/main" id="{06733999-F4E7-40D3-966B-4E930B58CC84}"/>
              </a:ext>
            </a:extLst>
          </p:cNvPr>
          <p:cNvSpPr/>
          <p:nvPr/>
        </p:nvSpPr>
        <p:spPr>
          <a:xfrm>
            <a:off x="7205665" y="3675164"/>
            <a:ext cx="57432" cy="56759"/>
          </a:xfrm>
          <a:custGeom>
            <a:avLst/>
            <a:gdLst/>
            <a:ahLst/>
            <a:cxnLst/>
            <a:rect l="l" t="t" r="r" b="b"/>
            <a:pathLst>
              <a:path w="57432" h="56759">
                <a:moveTo>
                  <a:pt x="20585" y="0"/>
                </a:moveTo>
                <a:lnTo>
                  <a:pt x="9705" y="6304"/>
                </a:lnTo>
                <a:lnTo>
                  <a:pt x="2393" y="17770"/>
                </a:lnTo>
                <a:lnTo>
                  <a:pt x="0" y="33886"/>
                </a:lnTo>
                <a:lnTo>
                  <a:pt x="5721" y="45710"/>
                </a:lnTo>
                <a:lnTo>
                  <a:pt x="16648" y="53834"/>
                </a:lnTo>
                <a:lnTo>
                  <a:pt x="31815" y="56759"/>
                </a:lnTo>
                <a:lnTo>
                  <a:pt x="44870" y="51840"/>
                </a:lnTo>
                <a:lnTo>
                  <a:pt x="53997" y="41640"/>
                </a:lnTo>
                <a:lnTo>
                  <a:pt x="57432" y="27925"/>
                </a:lnTo>
                <a:lnTo>
                  <a:pt x="55900" y="18788"/>
                </a:lnTo>
                <a:lnTo>
                  <a:pt x="49175" y="8606"/>
                </a:lnTo>
                <a:lnTo>
                  <a:pt x="37322" y="1923"/>
                </a:lnTo>
                <a:lnTo>
                  <a:pt x="20585" y="0"/>
                </a:lnTo>
                <a:close/>
              </a:path>
            </a:pathLst>
          </a:custGeom>
          <a:solidFill>
            <a:srgbClr val="000000"/>
          </a:solidFill>
        </p:spPr>
        <p:txBody>
          <a:bodyPr wrap="none" lIns="0" tIns="0" rIns="0" bIns="0" rtlCol="0">
            <a:noAutofit/>
          </a:bodyPr>
          <a:lstStyle/>
          <a:p>
            <a:pPr algn="ctr"/>
            <a:endParaRPr sz="4400"/>
          </a:p>
        </p:txBody>
      </p:sp>
      <p:sp>
        <p:nvSpPr>
          <p:cNvPr id="18" name="object 18">
            <a:extLst>
              <a:ext uri="{FF2B5EF4-FFF2-40B4-BE49-F238E27FC236}">
                <a16:creationId xmlns:a16="http://schemas.microsoft.com/office/drawing/2014/main" id="{56562DC9-188F-45E7-99BB-3B99C3D22B24}"/>
              </a:ext>
            </a:extLst>
          </p:cNvPr>
          <p:cNvSpPr/>
          <p:nvPr/>
        </p:nvSpPr>
        <p:spPr>
          <a:xfrm>
            <a:off x="7205665" y="3675164"/>
            <a:ext cx="57432" cy="56759"/>
          </a:xfrm>
          <a:custGeom>
            <a:avLst/>
            <a:gdLst/>
            <a:ahLst/>
            <a:cxnLst/>
            <a:rect l="l" t="t" r="r" b="b"/>
            <a:pathLst>
              <a:path w="57432" h="56759">
                <a:moveTo>
                  <a:pt x="57432" y="27925"/>
                </a:moveTo>
                <a:lnTo>
                  <a:pt x="53997" y="41640"/>
                </a:lnTo>
                <a:lnTo>
                  <a:pt x="44870" y="51840"/>
                </a:lnTo>
                <a:lnTo>
                  <a:pt x="31815" y="56759"/>
                </a:lnTo>
                <a:lnTo>
                  <a:pt x="16648" y="53834"/>
                </a:lnTo>
                <a:lnTo>
                  <a:pt x="5721" y="45710"/>
                </a:lnTo>
                <a:lnTo>
                  <a:pt x="0" y="33886"/>
                </a:lnTo>
                <a:lnTo>
                  <a:pt x="2393" y="17770"/>
                </a:lnTo>
                <a:lnTo>
                  <a:pt x="9705" y="6304"/>
                </a:lnTo>
                <a:lnTo>
                  <a:pt x="20585" y="0"/>
                </a:lnTo>
                <a:lnTo>
                  <a:pt x="37322" y="1923"/>
                </a:lnTo>
                <a:lnTo>
                  <a:pt x="49175" y="8606"/>
                </a:lnTo>
                <a:lnTo>
                  <a:pt x="55900" y="18788"/>
                </a:lnTo>
              </a:path>
            </a:pathLst>
          </a:custGeom>
          <a:ln w="3628">
            <a:solidFill>
              <a:srgbClr val="000000"/>
            </a:solidFill>
          </a:ln>
        </p:spPr>
        <p:txBody>
          <a:bodyPr wrap="none" lIns="0" tIns="0" rIns="0" bIns="0" rtlCol="0">
            <a:noAutofit/>
          </a:bodyPr>
          <a:lstStyle/>
          <a:p>
            <a:pPr algn="ctr"/>
            <a:endParaRPr sz="4400"/>
          </a:p>
        </p:txBody>
      </p:sp>
      <p:sp>
        <p:nvSpPr>
          <p:cNvPr id="19" name="object 19">
            <a:extLst>
              <a:ext uri="{FF2B5EF4-FFF2-40B4-BE49-F238E27FC236}">
                <a16:creationId xmlns:a16="http://schemas.microsoft.com/office/drawing/2014/main" id="{2E78B833-B2E6-4792-8382-4F80C1B22664}"/>
              </a:ext>
            </a:extLst>
          </p:cNvPr>
          <p:cNvSpPr/>
          <p:nvPr/>
        </p:nvSpPr>
        <p:spPr>
          <a:xfrm>
            <a:off x="8366800" y="3675165"/>
            <a:ext cx="57432" cy="56758"/>
          </a:xfrm>
          <a:custGeom>
            <a:avLst/>
            <a:gdLst/>
            <a:ahLst/>
            <a:cxnLst/>
            <a:rect l="l" t="t" r="r" b="b"/>
            <a:pathLst>
              <a:path w="57432" h="56758">
                <a:moveTo>
                  <a:pt x="20586" y="0"/>
                </a:moveTo>
                <a:lnTo>
                  <a:pt x="9703" y="6305"/>
                </a:lnTo>
                <a:lnTo>
                  <a:pt x="2393" y="17770"/>
                </a:lnTo>
                <a:lnTo>
                  <a:pt x="0" y="33884"/>
                </a:lnTo>
                <a:lnTo>
                  <a:pt x="5721" y="45708"/>
                </a:lnTo>
                <a:lnTo>
                  <a:pt x="16648" y="53832"/>
                </a:lnTo>
                <a:lnTo>
                  <a:pt x="31816" y="56758"/>
                </a:lnTo>
                <a:lnTo>
                  <a:pt x="44868" y="51842"/>
                </a:lnTo>
                <a:lnTo>
                  <a:pt x="53996" y="41641"/>
                </a:lnTo>
                <a:lnTo>
                  <a:pt x="57432" y="27923"/>
                </a:lnTo>
                <a:lnTo>
                  <a:pt x="55900" y="18786"/>
                </a:lnTo>
                <a:lnTo>
                  <a:pt x="49175" y="8605"/>
                </a:lnTo>
                <a:lnTo>
                  <a:pt x="37323" y="1922"/>
                </a:lnTo>
                <a:lnTo>
                  <a:pt x="20586" y="0"/>
                </a:lnTo>
                <a:close/>
              </a:path>
            </a:pathLst>
          </a:custGeom>
          <a:solidFill>
            <a:srgbClr val="000000"/>
          </a:solidFill>
        </p:spPr>
        <p:txBody>
          <a:bodyPr wrap="none" lIns="0" tIns="0" rIns="0" bIns="0" rtlCol="0">
            <a:noAutofit/>
          </a:bodyPr>
          <a:lstStyle/>
          <a:p>
            <a:pPr algn="ctr"/>
            <a:endParaRPr sz="4400"/>
          </a:p>
        </p:txBody>
      </p:sp>
      <p:sp>
        <p:nvSpPr>
          <p:cNvPr id="20" name="object 20">
            <a:extLst>
              <a:ext uri="{FF2B5EF4-FFF2-40B4-BE49-F238E27FC236}">
                <a16:creationId xmlns:a16="http://schemas.microsoft.com/office/drawing/2014/main" id="{41F121C1-C0D8-41CC-860B-97AF18F7D0A4}"/>
              </a:ext>
            </a:extLst>
          </p:cNvPr>
          <p:cNvSpPr/>
          <p:nvPr/>
        </p:nvSpPr>
        <p:spPr>
          <a:xfrm>
            <a:off x="8366800" y="3675165"/>
            <a:ext cx="57432" cy="56758"/>
          </a:xfrm>
          <a:custGeom>
            <a:avLst/>
            <a:gdLst/>
            <a:ahLst/>
            <a:cxnLst/>
            <a:rect l="l" t="t" r="r" b="b"/>
            <a:pathLst>
              <a:path w="57432" h="56758">
                <a:moveTo>
                  <a:pt x="57432" y="27923"/>
                </a:moveTo>
                <a:lnTo>
                  <a:pt x="53996" y="41641"/>
                </a:lnTo>
                <a:lnTo>
                  <a:pt x="44868" y="51842"/>
                </a:lnTo>
                <a:lnTo>
                  <a:pt x="31816" y="56758"/>
                </a:lnTo>
                <a:lnTo>
                  <a:pt x="16648" y="53832"/>
                </a:lnTo>
                <a:lnTo>
                  <a:pt x="5721" y="45708"/>
                </a:lnTo>
                <a:lnTo>
                  <a:pt x="0" y="33884"/>
                </a:lnTo>
                <a:lnTo>
                  <a:pt x="2393" y="17770"/>
                </a:lnTo>
                <a:lnTo>
                  <a:pt x="9703" y="6305"/>
                </a:lnTo>
                <a:lnTo>
                  <a:pt x="20586" y="0"/>
                </a:lnTo>
                <a:lnTo>
                  <a:pt x="37323" y="1922"/>
                </a:lnTo>
                <a:lnTo>
                  <a:pt x="49175" y="8605"/>
                </a:lnTo>
                <a:lnTo>
                  <a:pt x="55900" y="18786"/>
                </a:lnTo>
              </a:path>
            </a:pathLst>
          </a:custGeom>
          <a:ln w="3628">
            <a:solidFill>
              <a:srgbClr val="000000"/>
            </a:solidFill>
          </a:ln>
        </p:spPr>
        <p:txBody>
          <a:bodyPr wrap="none" lIns="0" tIns="0" rIns="0" bIns="0" rtlCol="0">
            <a:noAutofit/>
          </a:bodyPr>
          <a:lstStyle/>
          <a:p>
            <a:pPr algn="ctr"/>
            <a:endParaRPr sz="4400"/>
          </a:p>
        </p:txBody>
      </p:sp>
      <p:sp>
        <p:nvSpPr>
          <p:cNvPr id="21" name="object 21">
            <a:extLst>
              <a:ext uri="{FF2B5EF4-FFF2-40B4-BE49-F238E27FC236}">
                <a16:creationId xmlns:a16="http://schemas.microsoft.com/office/drawing/2014/main" id="{89F92FDA-44E6-4D3C-BC55-FAB2EF0A3D97}"/>
              </a:ext>
            </a:extLst>
          </p:cNvPr>
          <p:cNvSpPr/>
          <p:nvPr/>
        </p:nvSpPr>
        <p:spPr>
          <a:xfrm>
            <a:off x="3903665" y="3675164"/>
            <a:ext cx="57432" cy="56759"/>
          </a:xfrm>
          <a:custGeom>
            <a:avLst/>
            <a:gdLst/>
            <a:ahLst/>
            <a:cxnLst/>
            <a:rect l="l" t="t" r="r" b="b"/>
            <a:pathLst>
              <a:path w="57432" h="56759">
                <a:moveTo>
                  <a:pt x="20585" y="0"/>
                </a:moveTo>
                <a:lnTo>
                  <a:pt x="9705" y="6304"/>
                </a:lnTo>
                <a:lnTo>
                  <a:pt x="2393" y="17770"/>
                </a:lnTo>
                <a:lnTo>
                  <a:pt x="0" y="33886"/>
                </a:lnTo>
                <a:lnTo>
                  <a:pt x="5721" y="45710"/>
                </a:lnTo>
                <a:lnTo>
                  <a:pt x="16648" y="53834"/>
                </a:lnTo>
                <a:lnTo>
                  <a:pt x="31815" y="56759"/>
                </a:lnTo>
                <a:lnTo>
                  <a:pt x="44870" y="51840"/>
                </a:lnTo>
                <a:lnTo>
                  <a:pt x="53997" y="41640"/>
                </a:lnTo>
                <a:lnTo>
                  <a:pt x="57432" y="27925"/>
                </a:lnTo>
                <a:lnTo>
                  <a:pt x="55900" y="18788"/>
                </a:lnTo>
                <a:lnTo>
                  <a:pt x="49175" y="8606"/>
                </a:lnTo>
                <a:lnTo>
                  <a:pt x="37322" y="1923"/>
                </a:lnTo>
                <a:lnTo>
                  <a:pt x="20585" y="0"/>
                </a:lnTo>
                <a:close/>
              </a:path>
            </a:pathLst>
          </a:custGeom>
          <a:solidFill>
            <a:srgbClr val="000000"/>
          </a:solidFill>
        </p:spPr>
        <p:txBody>
          <a:bodyPr wrap="none" lIns="0" tIns="0" rIns="0" bIns="0" rtlCol="0">
            <a:noAutofit/>
          </a:bodyPr>
          <a:lstStyle/>
          <a:p>
            <a:pPr algn="ctr"/>
            <a:endParaRPr sz="4400"/>
          </a:p>
        </p:txBody>
      </p:sp>
      <p:sp>
        <p:nvSpPr>
          <p:cNvPr id="22" name="object 22">
            <a:extLst>
              <a:ext uri="{FF2B5EF4-FFF2-40B4-BE49-F238E27FC236}">
                <a16:creationId xmlns:a16="http://schemas.microsoft.com/office/drawing/2014/main" id="{E868B3B0-EBB0-4EF6-B33E-58D8C9EB9916}"/>
              </a:ext>
            </a:extLst>
          </p:cNvPr>
          <p:cNvSpPr/>
          <p:nvPr/>
        </p:nvSpPr>
        <p:spPr>
          <a:xfrm>
            <a:off x="3903665" y="3675164"/>
            <a:ext cx="57432" cy="56759"/>
          </a:xfrm>
          <a:custGeom>
            <a:avLst/>
            <a:gdLst/>
            <a:ahLst/>
            <a:cxnLst/>
            <a:rect l="l" t="t" r="r" b="b"/>
            <a:pathLst>
              <a:path w="57432" h="56759">
                <a:moveTo>
                  <a:pt x="57432" y="27925"/>
                </a:moveTo>
                <a:lnTo>
                  <a:pt x="53997" y="41640"/>
                </a:lnTo>
                <a:lnTo>
                  <a:pt x="44870" y="51840"/>
                </a:lnTo>
                <a:lnTo>
                  <a:pt x="31815" y="56759"/>
                </a:lnTo>
                <a:lnTo>
                  <a:pt x="16648" y="53834"/>
                </a:lnTo>
                <a:lnTo>
                  <a:pt x="5721" y="45710"/>
                </a:lnTo>
                <a:lnTo>
                  <a:pt x="0" y="33886"/>
                </a:lnTo>
                <a:lnTo>
                  <a:pt x="2393" y="17770"/>
                </a:lnTo>
                <a:lnTo>
                  <a:pt x="9705" y="6304"/>
                </a:lnTo>
                <a:lnTo>
                  <a:pt x="20585" y="0"/>
                </a:lnTo>
                <a:lnTo>
                  <a:pt x="37322" y="1923"/>
                </a:lnTo>
                <a:lnTo>
                  <a:pt x="49175" y="8606"/>
                </a:lnTo>
                <a:lnTo>
                  <a:pt x="55900" y="18788"/>
                </a:lnTo>
              </a:path>
            </a:pathLst>
          </a:custGeom>
          <a:ln w="3628">
            <a:solidFill>
              <a:srgbClr val="000000"/>
            </a:solidFill>
          </a:ln>
        </p:spPr>
        <p:txBody>
          <a:bodyPr wrap="none" lIns="0" tIns="0" rIns="0" bIns="0" rtlCol="0">
            <a:noAutofit/>
          </a:bodyPr>
          <a:lstStyle/>
          <a:p>
            <a:pPr algn="ctr"/>
            <a:endParaRPr sz="4400"/>
          </a:p>
        </p:txBody>
      </p:sp>
      <p:sp>
        <p:nvSpPr>
          <p:cNvPr id="23" name="object 23">
            <a:extLst>
              <a:ext uri="{FF2B5EF4-FFF2-40B4-BE49-F238E27FC236}">
                <a16:creationId xmlns:a16="http://schemas.microsoft.com/office/drawing/2014/main" id="{9C8801AE-72B1-4C19-B912-73FB7D7798E7}"/>
              </a:ext>
            </a:extLst>
          </p:cNvPr>
          <p:cNvSpPr/>
          <p:nvPr/>
        </p:nvSpPr>
        <p:spPr>
          <a:xfrm>
            <a:off x="6044517" y="3675165"/>
            <a:ext cx="57432" cy="56758"/>
          </a:xfrm>
          <a:custGeom>
            <a:avLst/>
            <a:gdLst/>
            <a:ahLst/>
            <a:cxnLst/>
            <a:rect l="l" t="t" r="r" b="b"/>
            <a:pathLst>
              <a:path w="57432" h="56758">
                <a:moveTo>
                  <a:pt x="20586" y="0"/>
                </a:moveTo>
                <a:lnTo>
                  <a:pt x="9703" y="6305"/>
                </a:lnTo>
                <a:lnTo>
                  <a:pt x="2393" y="17770"/>
                </a:lnTo>
                <a:lnTo>
                  <a:pt x="0" y="33884"/>
                </a:lnTo>
                <a:lnTo>
                  <a:pt x="5721" y="45708"/>
                </a:lnTo>
                <a:lnTo>
                  <a:pt x="16648" y="53832"/>
                </a:lnTo>
                <a:lnTo>
                  <a:pt x="31816" y="56758"/>
                </a:lnTo>
                <a:lnTo>
                  <a:pt x="44868" y="51842"/>
                </a:lnTo>
                <a:lnTo>
                  <a:pt x="53996" y="41641"/>
                </a:lnTo>
                <a:lnTo>
                  <a:pt x="57432" y="27923"/>
                </a:lnTo>
                <a:lnTo>
                  <a:pt x="55900" y="18786"/>
                </a:lnTo>
                <a:lnTo>
                  <a:pt x="49175" y="8605"/>
                </a:lnTo>
                <a:lnTo>
                  <a:pt x="37323" y="1922"/>
                </a:lnTo>
                <a:lnTo>
                  <a:pt x="20586" y="0"/>
                </a:lnTo>
                <a:close/>
              </a:path>
            </a:pathLst>
          </a:custGeom>
          <a:solidFill>
            <a:srgbClr val="000000"/>
          </a:solidFill>
        </p:spPr>
        <p:txBody>
          <a:bodyPr wrap="none" lIns="0" tIns="0" rIns="0" bIns="0" rtlCol="0">
            <a:noAutofit/>
          </a:bodyPr>
          <a:lstStyle/>
          <a:p>
            <a:pPr algn="ctr"/>
            <a:endParaRPr sz="4400"/>
          </a:p>
        </p:txBody>
      </p:sp>
      <p:sp>
        <p:nvSpPr>
          <p:cNvPr id="24" name="object 24">
            <a:extLst>
              <a:ext uri="{FF2B5EF4-FFF2-40B4-BE49-F238E27FC236}">
                <a16:creationId xmlns:a16="http://schemas.microsoft.com/office/drawing/2014/main" id="{BD496235-5B78-44E6-9CD1-0D1C6CBD793D}"/>
              </a:ext>
            </a:extLst>
          </p:cNvPr>
          <p:cNvSpPr/>
          <p:nvPr/>
        </p:nvSpPr>
        <p:spPr>
          <a:xfrm>
            <a:off x="6044517" y="3675165"/>
            <a:ext cx="57432" cy="56758"/>
          </a:xfrm>
          <a:custGeom>
            <a:avLst/>
            <a:gdLst/>
            <a:ahLst/>
            <a:cxnLst/>
            <a:rect l="l" t="t" r="r" b="b"/>
            <a:pathLst>
              <a:path w="57432" h="56758">
                <a:moveTo>
                  <a:pt x="57432" y="27923"/>
                </a:moveTo>
                <a:lnTo>
                  <a:pt x="53996" y="41641"/>
                </a:lnTo>
                <a:lnTo>
                  <a:pt x="44868" y="51842"/>
                </a:lnTo>
                <a:lnTo>
                  <a:pt x="31816" y="56758"/>
                </a:lnTo>
                <a:lnTo>
                  <a:pt x="16648" y="53832"/>
                </a:lnTo>
                <a:lnTo>
                  <a:pt x="5721" y="45708"/>
                </a:lnTo>
                <a:lnTo>
                  <a:pt x="0" y="33884"/>
                </a:lnTo>
                <a:lnTo>
                  <a:pt x="2393" y="17770"/>
                </a:lnTo>
                <a:lnTo>
                  <a:pt x="9703" y="6305"/>
                </a:lnTo>
                <a:lnTo>
                  <a:pt x="20586" y="0"/>
                </a:lnTo>
                <a:lnTo>
                  <a:pt x="37323" y="1922"/>
                </a:lnTo>
                <a:lnTo>
                  <a:pt x="49175" y="8605"/>
                </a:lnTo>
                <a:lnTo>
                  <a:pt x="55900" y="18786"/>
                </a:lnTo>
              </a:path>
            </a:pathLst>
          </a:custGeom>
          <a:ln w="3628">
            <a:solidFill>
              <a:srgbClr val="000000"/>
            </a:solidFill>
          </a:ln>
        </p:spPr>
        <p:txBody>
          <a:bodyPr wrap="none" lIns="0" tIns="0" rIns="0" bIns="0" rtlCol="0">
            <a:noAutofit/>
          </a:bodyPr>
          <a:lstStyle/>
          <a:p>
            <a:pPr algn="ctr"/>
            <a:endParaRPr sz="4400"/>
          </a:p>
        </p:txBody>
      </p:sp>
      <p:sp>
        <p:nvSpPr>
          <p:cNvPr id="25" name="object 25">
            <a:extLst>
              <a:ext uri="{FF2B5EF4-FFF2-40B4-BE49-F238E27FC236}">
                <a16:creationId xmlns:a16="http://schemas.microsoft.com/office/drawing/2014/main" id="{BEA2153D-62A8-4962-B683-A187D5F15D88}"/>
              </a:ext>
            </a:extLst>
          </p:cNvPr>
          <p:cNvSpPr txBox="1"/>
          <p:nvPr/>
        </p:nvSpPr>
        <p:spPr>
          <a:xfrm>
            <a:off x="6597249" y="3758423"/>
            <a:ext cx="395605" cy="112395"/>
          </a:xfrm>
          <a:prstGeom prst="rect">
            <a:avLst/>
          </a:prstGeom>
        </p:spPr>
        <p:txBody>
          <a:bodyPr vert="horz" wrap="none" lIns="0" tIns="0" rIns="0" bIns="0" rtlCol="0">
            <a:noAutofit/>
          </a:bodyPr>
          <a:lstStyle/>
          <a:p>
            <a:pPr marL="12700" algn="ctr">
              <a:lnSpc>
                <a:spcPct val="100000"/>
              </a:lnSpc>
            </a:pPr>
            <a:r>
              <a:rPr sz="1400" spc="10" dirty="0">
                <a:latin typeface="Times New Roman"/>
                <a:cs typeface="Times New Roman"/>
              </a:rPr>
              <a:t>-1    </a:t>
            </a:r>
            <a:r>
              <a:rPr sz="1400" spc="40" dirty="0">
                <a:latin typeface="Times New Roman"/>
                <a:cs typeface="Times New Roman"/>
              </a:rPr>
              <a:t> </a:t>
            </a:r>
            <a:r>
              <a:rPr sz="1400" spc="15" dirty="0">
                <a:latin typeface="Times New Roman"/>
                <a:cs typeface="Times New Roman"/>
              </a:rPr>
              <a:t>0    </a:t>
            </a:r>
            <a:r>
              <a:rPr sz="1400" spc="-15" dirty="0">
                <a:latin typeface="Times New Roman"/>
                <a:cs typeface="Times New Roman"/>
              </a:rPr>
              <a:t> </a:t>
            </a:r>
            <a:r>
              <a:rPr sz="1400" spc="15" dirty="0">
                <a:latin typeface="Times New Roman"/>
                <a:cs typeface="Times New Roman"/>
              </a:rPr>
              <a:t>1</a:t>
            </a:r>
            <a:endParaRPr sz="1400">
              <a:latin typeface="Times New Roman"/>
              <a:cs typeface="Times New Roman"/>
            </a:endParaRPr>
          </a:p>
        </p:txBody>
      </p:sp>
      <p:sp>
        <p:nvSpPr>
          <p:cNvPr id="26" name="object 26">
            <a:extLst>
              <a:ext uri="{FF2B5EF4-FFF2-40B4-BE49-F238E27FC236}">
                <a16:creationId xmlns:a16="http://schemas.microsoft.com/office/drawing/2014/main" id="{C367F485-3756-47AD-A349-B72186F1687F}"/>
              </a:ext>
            </a:extLst>
          </p:cNvPr>
          <p:cNvSpPr txBox="1"/>
          <p:nvPr/>
        </p:nvSpPr>
        <p:spPr>
          <a:xfrm>
            <a:off x="7214107" y="3758423"/>
            <a:ext cx="69215" cy="112395"/>
          </a:xfrm>
          <a:prstGeom prst="rect">
            <a:avLst/>
          </a:prstGeom>
        </p:spPr>
        <p:txBody>
          <a:bodyPr vert="horz" wrap="none" lIns="0" tIns="0" rIns="0" bIns="0" rtlCol="0">
            <a:noAutofit/>
          </a:bodyPr>
          <a:lstStyle/>
          <a:p>
            <a:pPr marL="12700" algn="ctr">
              <a:lnSpc>
                <a:spcPct val="100000"/>
              </a:lnSpc>
            </a:pPr>
            <a:r>
              <a:rPr sz="1400" spc="15" dirty="0">
                <a:latin typeface="Times New Roman"/>
                <a:cs typeface="Times New Roman"/>
              </a:rPr>
              <a:t>3</a:t>
            </a:r>
            <a:endParaRPr sz="1400">
              <a:latin typeface="Times New Roman"/>
              <a:cs typeface="Times New Roman"/>
            </a:endParaRPr>
          </a:p>
        </p:txBody>
      </p:sp>
      <p:sp>
        <p:nvSpPr>
          <p:cNvPr id="27" name="object 27">
            <a:extLst>
              <a:ext uri="{FF2B5EF4-FFF2-40B4-BE49-F238E27FC236}">
                <a16:creationId xmlns:a16="http://schemas.microsoft.com/office/drawing/2014/main" id="{389EFF54-0B0F-4C39-B892-BF904358BBB0}"/>
              </a:ext>
            </a:extLst>
          </p:cNvPr>
          <p:cNvSpPr txBox="1"/>
          <p:nvPr/>
        </p:nvSpPr>
        <p:spPr>
          <a:xfrm>
            <a:off x="8375250" y="3758423"/>
            <a:ext cx="113030" cy="112395"/>
          </a:xfrm>
          <a:prstGeom prst="rect">
            <a:avLst/>
          </a:prstGeom>
        </p:spPr>
        <p:txBody>
          <a:bodyPr vert="horz" wrap="none" lIns="0" tIns="0" rIns="0" bIns="0" rtlCol="0">
            <a:noAutofit/>
          </a:bodyPr>
          <a:lstStyle/>
          <a:p>
            <a:pPr marL="12700" algn="ctr">
              <a:lnSpc>
                <a:spcPct val="100000"/>
              </a:lnSpc>
            </a:pPr>
            <a:r>
              <a:rPr sz="1400" spc="15" dirty="0">
                <a:latin typeface="Times New Roman"/>
                <a:cs typeface="Times New Roman"/>
              </a:rPr>
              <a:t>11</a:t>
            </a:r>
            <a:endParaRPr sz="1400">
              <a:latin typeface="Times New Roman"/>
              <a:cs typeface="Times New Roman"/>
            </a:endParaRPr>
          </a:p>
        </p:txBody>
      </p:sp>
      <p:sp>
        <p:nvSpPr>
          <p:cNvPr id="28" name="object 28">
            <a:extLst>
              <a:ext uri="{FF2B5EF4-FFF2-40B4-BE49-F238E27FC236}">
                <a16:creationId xmlns:a16="http://schemas.microsoft.com/office/drawing/2014/main" id="{055AA36D-59D6-41DC-A6AA-18D3606B7F46}"/>
              </a:ext>
            </a:extLst>
          </p:cNvPr>
          <p:cNvSpPr txBox="1"/>
          <p:nvPr/>
        </p:nvSpPr>
        <p:spPr>
          <a:xfrm>
            <a:off x="3912102" y="3794709"/>
            <a:ext cx="141605" cy="112395"/>
          </a:xfrm>
          <a:prstGeom prst="rect">
            <a:avLst/>
          </a:prstGeom>
        </p:spPr>
        <p:txBody>
          <a:bodyPr vert="horz" wrap="none" lIns="0" tIns="0" rIns="0" bIns="0" rtlCol="0">
            <a:noAutofit/>
          </a:bodyPr>
          <a:lstStyle/>
          <a:p>
            <a:pPr marL="12700" algn="ctr">
              <a:lnSpc>
                <a:spcPct val="100000"/>
              </a:lnSpc>
            </a:pPr>
            <a:r>
              <a:rPr sz="1400" spc="10" dirty="0">
                <a:latin typeface="Times New Roman"/>
                <a:cs typeface="Times New Roman"/>
              </a:rPr>
              <a:t>-21</a:t>
            </a:r>
            <a:endParaRPr sz="1400">
              <a:latin typeface="Times New Roman"/>
              <a:cs typeface="Times New Roman"/>
            </a:endParaRPr>
          </a:p>
        </p:txBody>
      </p:sp>
      <p:sp>
        <p:nvSpPr>
          <p:cNvPr id="29" name="object 29">
            <a:extLst>
              <a:ext uri="{FF2B5EF4-FFF2-40B4-BE49-F238E27FC236}">
                <a16:creationId xmlns:a16="http://schemas.microsoft.com/office/drawing/2014/main" id="{23A08B39-4618-4269-ABD1-961957A19FA5}"/>
              </a:ext>
            </a:extLst>
          </p:cNvPr>
          <p:cNvSpPr txBox="1"/>
          <p:nvPr/>
        </p:nvSpPr>
        <p:spPr>
          <a:xfrm>
            <a:off x="6052954" y="3758423"/>
            <a:ext cx="98425" cy="112395"/>
          </a:xfrm>
          <a:prstGeom prst="rect">
            <a:avLst/>
          </a:prstGeom>
        </p:spPr>
        <p:txBody>
          <a:bodyPr vert="horz" wrap="none" lIns="0" tIns="0" rIns="0" bIns="0" rtlCol="0">
            <a:noAutofit/>
          </a:bodyPr>
          <a:lstStyle/>
          <a:p>
            <a:pPr marL="12700" algn="ctr">
              <a:lnSpc>
                <a:spcPct val="100000"/>
              </a:lnSpc>
            </a:pPr>
            <a:r>
              <a:rPr sz="1400" spc="10" dirty="0">
                <a:latin typeface="Times New Roman"/>
                <a:cs typeface="Times New Roman"/>
              </a:rPr>
              <a:t>-5</a:t>
            </a:r>
            <a:endParaRPr sz="1400">
              <a:latin typeface="Times New Roman"/>
              <a:cs typeface="Times New Roman"/>
            </a:endParaRPr>
          </a:p>
        </p:txBody>
      </p:sp>
      <p:sp>
        <p:nvSpPr>
          <p:cNvPr id="30" name="object 30">
            <a:extLst>
              <a:ext uri="{FF2B5EF4-FFF2-40B4-BE49-F238E27FC236}">
                <a16:creationId xmlns:a16="http://schemas.microsoft.com/office/drawing/2014/main" id="{79CD7F87-E52C-4BE7-A38B-62173E09282B}"/>
              </a:ext>
            </a:extLst>
          </p:cNvPr>
          <p:cNvSpPr/>
          <p:nvPr/>
        </p:nvSpPr>
        <p:spPr>
          <a:xfrm>
            <a:off x="3924801" y="4418112"/>
            <a:ext cx="4463199" cy="293535"/>
          </a:xfrm>
          <a:custGeom>
            <a:avLst/>
            <a:gdLst/>
            <a:ahLst/>
            <a:cxnLst/>
            <a:rect l="l" t="t" r="r" b="b"/>
            <a:pathLst>
              <a:path w="4463199" h="293535">
                <a:moveTo>
                  <a:pt x="0" y="293522"/>
                </a:moveTo>
                <a:lnTo>
                  <a:pt x="109342" y="265017"/>
                </a:lnTo>
                <a:lnTo>
                  <a:pt x="219007" y="237956"/>
                </a:lnTo>
                <a:lnTo>
                  <a:pt x="328979" y="212342"/>
                </a:lnTo>
                <a:lnTo>
                  <a:pt x="439243" y="188176"/>
                </a:lnTo>
                <a:lnTo>
                  <a:pt x="549786" y="165459"/>
                </a:lnTo>
                <a:lnTo>
                  <a:pt x="660593" y="144195"/>
                </a:lnTo>
                <a:lnTo>
                  <a:pt x="771649" y="124385"/>
                </a:lnTo>
                <a:lnTo>
                  <a:pt x="882942" y="106030"/>
                </a:lnTo>
                <a:lnTo>
                  <a:pt x="994455" y="89132"/>
                </a:lnTo>
                <a:lnTo>
                  <a:pt x="1106174" y="73694"/>
                </a:lnTo>
                <a:lnTo>
                  <a:pt x="1218086" y="59718"/>
                </a:lnTo>
                <a:lnTo>
                  <a:pt x="1330176" y="47204"/>
                </a:lnTo>
                <a:lnTo>
                  <a:pt x="1442430" y="36156"/>
                </a:lnTo>
                <a:lnTo>
                  <a:pt x="1554833" y="26575"/>
                </a:lnTo>
                <a:lnTo>
                  <a:pt x="1667370" y="18463"/>
                </a:lnTo>
                <a:lnTo>
                  <a:pt x="1780029" y="11821"/>
                </a:lnTo>
                <a:lnTo>
                  <a:pt x="1892793" y="6652"/>
                </a:lnTo>
                <a:lnTo>
                  <a:pt x="2005649" y="2957"/>
                </a:lnTo>
                <a:lnTo>
                  <a:pt x="2118583" y="739"/>
                </a:lnTo>
                <a:lnTo>
                  <a:pt x="2231580" y="0"/>
                </a:lnTo>
                <a:lnTo>
                  <a:pt x="2344579" y="739"/>
                </a:lnTo>
                <a:lnTo>
                  <a:pt x="2457514" y="2958"/>
                </a:lnTo>
                <a:lnTo>
                  <a:pt x="2570373" y="6653"/>
                </a:lnTo>
                <a:lnTo>
                  <a:pt x="2683139" y="11822"/>
                </a:lnTo>
                <a:lnTo>
                  <a:pt x="2795799" y="18465"/>
                </a:lnTo>
                <a:lnTo>
                  <a:pt x="2908339" y="26578"/>
                </a:lnTo>
                <a:lnTo>
                  <a:pt x="3020744" y="36160"/>
                </a:lnTo>
                <a:lnTo>
                  <a:pt x="3132999" y="47209"/>
                </a:lnTo>
                <a:lnTo>
                  <a:pt x="3245091" y="59723"/>
                </a:lnTo>
                <a:lnTo>
                  <a:pt x="3357005" y="73701"/>
                </a:lnTo>
                <a:lnTo>
                  <a:pt x="3468726" y="89140"/>
                </a:lnTo>
                <a:lnTo>
                  <a:pt x="3580241" y="106038"/>
                </a:lnTo>
                <a:lnTo>
                  <a:pt x="3691535" y="124394"/>
                </a:lnTo>
                <a:lnTo>
                  <a:pt x="3802594" y="144205"/>
                </a:lnTo>
                <a:lnTo>
                  <a:pt x="3913403" y="165470"/>
                </a:lnTo>
                <a:lnTo>
                  <a:pt x="4023948" y="188187"/>
                </a:lnTo>
                <a:lnTo>
                  <a:pt x="4134214" y="212354"/>
                </a:lnTo>
                <a:lnTo>
                  <a:pt x="4244187" y="237969"/>
                </a:lnTo>
                <a:lnTo>
                  <a:pt x="4353854" y="265030"/>
                </a:lnTo>
                <a:lnTo>
                  <a:pt x="4463199" y="293535"/>
                </a:lnTo>
              </a:path>
            </a:pathLst>
          </a:custGeom>
          <a:ln w="3628">
            <a:solidFill>
              <a:srgbClr val="000000"/>
            </a:solidFill>
            <a:prstDash val="lgDash"/>
          </a:ln>
        </p:spPr>
        <p:txBody>
          <a:bodyPr wrap="none" lIns="0" tIns="0" rIns="0" bIns="0" rtlCol="0">
            <a:noAutofit/>
          </a:bodyPr>
          <a:lstStyle/>
          <a:p>
            <a:pPr algn="ctr"/>
            <a:endParaRPr sz="4400"/>
          </a:p>
        </p:txBody>
      </p:sp>
      <p:sp>
        <p:nvSpPr>
          <p:cNvPr id="31" name="object 31">
            <a:extLst>
              <a:ext uri="{FF2B5EF4-FFF2-40B4-BE49-F238E27FC236}">
                <a16:creationId xmlns:a16="http://schemas.microsoft.com/office/drawing/2014/main" id="{B32AB419-1BF5-475F-8CD3-7D67874E24F9}"/>
              </a:ext>
            </a:extLst>
          </p:cNvPr>
          <p:cNvSpPr/>
          <p:nvPr/>
        </p:nvSpPr>
        <p:spPr>
          <a:xfrm>
            <a:off x="6770230" y="4690946"/>
            <a:ext cx="57435" cy="56761"/>
          </a:xfrm>
          <a:custGeom>
            <a:avLst/>
            <a:gdLst/>
            <a:ahLst/>
            <a:cxnLst/>
            <a:rect l="l" t="t" r="r" b="b"/>
            <a:pathLst>
              <a:path w="57435" h="56761">
                <a:moveTo>
                  <a:pt x="20593" y="0"/>
                </a:moveTo>
                <a:lnTo>
                  <a:pt x="9710" y="6303"/>
                </a:lnTo>
                <a:lnTo>
                  <a:pt x="2396" y="17767"/>
                </a:lnTo>
                <a:lnTo>
                  <a:pt x="0" y="33882"/>
                </a:lnTo>
                <a:lnTo>
                  <a:pt x="5717" y="45707"/>
                </a:lnTo>
                <a:lnTo>
                  <a:pt x="16643" y="53834"/>
                </a:lnTo>
                <a:lnTo>
                  <a:pt x="31809" y="56761"/>
                </a:lnTo>
                <a:lnTo>
                  <a:pt x="44868" y="51846"/>
                </a:lnTo>
                <a:lnTo>
                  <a:pt x="53999" y="41649"/>
                </a:lnTo>
                <a:lnTo>
                  <a:pt x="57435" y="27939"/>
                </a:lnTo>
                <a:lnTo>
                  <a:pt x="55902" y="18795"/>
                </a:lnTo>
                <a:lnTo>
                  <a:pt x="49178" y="8609"/>
                </a:lnTo>
                <a:lnTo>
                  <a:pt x="37327" y="1924"/>
                </a:lnTo>
                <a:lnTo>
                  <a:pt x="20593" y="0"/>
                </a:lnTo>
                <a:close/>
              </a:path>
            </a:pathLst>
          </a:custGeom>
          <a:solidFill>
            <a:srgbClr val="000000"/>
          </a:solidFill>
        </p:spPr>
        <p:txBody>
          <a:bodyPr wrap="none" lIns="0" tIns="0" rIns="0" bIns="0" rtlCol="0">
            <a:noAutofit/>
          </a:bodyPr>
          <a:lstStyle/>
          <a:p>
            <a:pPr algn="ctr"/>
            <a:endParaRPr sz="4400"/>
          </a:p>
        </p:txBody>
      </p:sp>
      <p:sp>
        <p:nvSpPr>
          <p:cNvPr id="32" name="object 32">
            <a:extLst>
              <a:ext uri="{FF2B5EF4-FFF2-40B4-BE49-F238E27FC236}">
                <a16:creationId xmlns:a16="http://schemas.microsoft.com/office/drawing/2014/main" id="{4962627D-3ED5-4337-BA75-357BAE8C3B64}"/>
              </a:ext>
            </a:extLst>
          </p:cNvPr>
          <p:cNvSpPr/>
          <p:nvPr/>
        </p:nvSpPr>
        <p:spPr>
          <a:xfrm>
            <a:off x="6770230" y="4690946"/>
            <a:ext cx="57435" cy="56761"/>
          </a:xfrm>
          <a:custGeom>
            <a:avLst/>
            <a:gdLst/>
            <a:ahLst/>
            <a:cxnLst/>
            <a:rect l="l" t="t" r="r" b="b"/>
            <a:pathLst>
              <a:path w="57435" h="56761">
                <a:moveTo>
                  <a:pt x="57435" y="27939"/>
                </a:moveTo>
                <a:lnTo>
                  <a:pt x="53999" y="41649"/>
                </a:lnTo>
                <a:lnTo>
                  <a:pt x="44868" y="51846"/>
                </a:lnTo>
                <a:lnTo>
                  <a:pt x="31809" y="56761"/>
                </a:lnTo>
                <a:lnTo>
                  <a:pt x="16643" y="53834"/>
                </a:lnTo>
                <a:lnTo>
                  <a:pt x="5717" y="45707"/>
                </a:lnTo>
                <a:lnTo>
                  <a:pt x="0" y="33882"/>
                </a:lnTo>
                <a:lnTo>
                  <a:pt x="2396" y="17767"/>
                </a:lnTo>
                <a:lnTo>
                  <a:pt x="9710" y="6303"/>
                </a:lnTo>
                <a:lnTo>
                  <a:pt x="20593" y="0"/>
                </a:lnTo>
                <a:lnTo>
                  <a:pt x="37327" y="1924"/>
                </a:lnTo>
                <a:lnTo>
                  <a:pt x="49178" y="8609"/>
                </a:lnTo>
                <a:lnTo>
                  <a:pt x="55902" y="18795"/>
                </a:lnTo>
              </a:path>
            </a:pathLst>
          </a:custGeom>
          <a:ln w="3628">
            <a:solidFill>
              <a:srgbClr val="000000"/>
            </a:solidFill>
          </a:ln>
        </p:spPr>
        <p:txBody>
          <a:bodyPr wrap="none" lIns="0" tIns="0" rIns="0" bIns="0" rtlCol="0">
            <a:noAutofit/>
          </a:bodyPr>
          <a:lstStyle/>
          <a:p>
            <a:pPr algn="ctr"/>
            <a:endParaRPr sz="4400"/>
          </a:p>
        </p:txBody>
      </p:sp>
      <p:sp>
        <p:nvSpPr>
          <p:cNvPr id="33" name="object 33">
            <a:extLst>
              <a:ext uri="{FF2B5EF4-FFF2-40B4-BE49-F238E27FC236}">
                <a16:creationId xmlns:a16="http://schemas.microsoft.com/office/drawing/2014/main" id="{ED061581-0380-4F1A-BF83-789F5864AB5D}"/>
              </a:ext>
            </a:extLst>
          </p:cNvPr>
          <p:cNvSpPr/>
          <p:nvPr/>
        </p:nvSpPr>
        <p:spPr>
          <a:xfrm>
            <a:off x="6915367" y="4690950"/>
            <a:ext cx="57446" cy="56758"/>
          </a:xfrm>
          <a:custGeom>
            <a:avLst/>
            <a:gdLst/>
            <a:ahLst/>
            <a:cxnLst/>
            <a:rect l="l" t="t" r="r" b="b"/>
            <a:pathLst>
              <a:path w="57446" h="56758">
                <a:moveTo>
                  <a:pt x="20591" y="0"/>
                </a:moveTo>
                <a:lnTo>
                  <a:pt x="9710" y="6306"/>
                </a:lnTo>
                <a:lnTo>
                  <a:pt x="2395" y="17770"/>
                </a:lnTo>
                <a:lnTo>
                  <a:pt x="0" y="33885"/>
                </a:lnTo>
                <a:lnTo>
                  <a:pt x="5722" y="45707"/>
                </a:lnTo>
                <a:lnTo>
                  <a:pt x="16652" y="53831"/>
                </a:lnTo>
                <a:lnTo>
                  <a:pt x="31817" y="56758"/>
                </a:lnTo>
                <a:lnTo>
                  <a:pt x="44873" y="51842"/>
                </a:lnTo>
                <a:lnTo>
                  <a:pt x="54007" y="41645"/>
                </a:lnTo>
                <a:lnTo>
                  <a:pt x="57446" y="27936"/>
                </a:lnTo>
                <a:lnTo>
                  <a:pt x="55908" y="18782"/>
                </a:lnTo>
                <a:lnTo>
                  <a:pt x="49178" y="8601"/>
                </a:lnTo>
                <a:lnTo>
                  <a:pt x="37323" y="1921"/>
                </a:lnTo>
                <a:lnTo>
                  <a:pt x="20591" y="0"/>
                </a:lnTo>
                <a:close/>
              </a:path>
            </a:pathLst>
          </a:custGeom>
          <a:solidFill>
            <a:srgbClr val="000000"/>
          </a:solidFill>
        </p:spPr>
        <p:txBody>
          <a:bodyPr wrap="none" lIns="0" tIns="0" rIns="0" bIns="0" rtlCol="0">
            <a:noAutofit/>
          </a:bodyPr>
          <a:lstStyle/>
          <a:p>
            <a:pPr algn="ctr"/>
            <a:endParaRPr sz="4400"/>
          </a:p>
        </p:txBody>
      </p:sp>
      <p:sp>
        <p:nvSpPr>
          <p:cNvPr id="34" name="object 34">
            <a:extLst>
              <a:ext uri="{FF2B5EF4-FFF2-40B4-BE49-F238E27FC236}">
                <a16:creationId xmlns:a16="http://schemas.microsoft.com/office/drawing/2014/main" id="{8A627A31-1958-4D5E-B25F-96E6C78952C8}"/>
              </a:ext>
            </a:extLst>
          </p:cNvPr>
          <p:cNvSpPr/>
          <p:nvPr/>
        </p:nvSpPr>
        <p:spPr>
          <a:xfrm>
            <a:off x="6915367" y="4690950"/>
            <a:ext cx="57446" cy="56758"/>
          </a:xfrm>
          <a:custGeom>
            <a:avLst/>
            <a:gdLst/>
            <a:ahLst/>
            <a:cxnLst/>
            <a:rect l="l" t="t" r="r" b="b"/>
            <a:pathLst>
              <a:path w="57446" h="56758">
                <a:moveTo>
                  <a:pt x="57446" y="27936"/>
                </a:moveTo>
                <a:lnTo>
                  <a:pt x="54007" y="41645"/>
                </a:lnTo>
                <a:lnTo>
                  <a:pt x="44873" y="51842"/>
                </a:lnTo>
                <a:lnTo>
                  <a:pt x="31817" y="56758"/>
                </a:lnTo>
                <a:lnTo>
                  <a:pt x="16652" y="53831"/>
                </a:lnTo>
                <a:lnTo>
                  <a:pt x="5722" y="45707"/>
                </a:lnTo>
                <a:lnTo>
                  <a:pt x="0" y="33885"/>
                </a:lnTo>
                <a:lnTo>
                  <a:pt x="2395" y="17770"/>
                </a:lnTo>
                <a:lnTo>
                  <a:pt x="9710" y="6306"/>
                </a:lnTo>
                <a:lnTo>
                  <a:pt x="20591" y="0"/>
                </a:lnTo>
                <a:lnTo>
                  <a:pt x="37323" y="1921"/>
                </a:lnTo>
                <a:lnTo>
                  <a:pt x="49178" y="8601"/>
                </a:lnTo>
                <a:lnTo>
                  <a:pt x="55908" y="18782"/>
                </a:lnTo>
              </a:path>
            </a:pathLst>
          </a:custGeom>
          <a:ln w="3628">
            <a:solidFill>
              <a:srgbClr val="000000"/>
            </a:solidFill>
          </a:ln>
        </p:spPr>
        <p:txBody>
          <a:bodyPr wrap="none" lIns="0" tIns="0" rIns="0" bIns="0" rtlCol="0">
            <a:noAutofit/>
          </a:bodyPr>
          <a:lstStyle/>
          <a:p>
            <a:pPr algn="ctr"/>
            <a:endParaRPr sz="4400"/>
          </a:p>
        </p:txBody>
      </p:sp>
      <p:sp>
        <p:nvSpPr>
          <p:cNvPr id="35" name="object 35">
            <a:extLst>
              <a:ext uri="{FF2B5EF4-FFF2-40B4-BE49-F238E27FC236}">
                <a16:creationId xmlns:a16="http://schemas.microsoft.com/office/drawing/2014/main" id="{1EA06199-B9DC-47F3-A144-AD2493791F4D}"/>
              </a:ext>
            </a:extLst>
          </p:cNvPr>
          <p:cNvSpPr/>
          <p:nvPr/>
        </p:nvSpPr>
        <p:spPr>
          <a:xfrm>
            <a:off x="6625083" y="4690950"/>
            <a:ext cx="57446" cy="56758"/>
          </a:xfrm>
          <a:custGeom>
            <a:avLst/>
            <a:gdLst/>
            <a:ahLst/>
            <a:cxnLst/>
            <a:rect l="l" t="t" r="r" b="b"/>
            <a:pathLst>
              <a:path w="57446" h="56758">
                <a:moveTo>
                  <a:pt x="20591" y="0"/>
                </a:moveTo>
                <a:lnTo>
                  <a:pt x="9710" y="6306"/>
                </a:lnTo>
                <a:lnTo>
                  <a:pt x="2395" y="17770"/>
                </a:lnTo>
                <a:lnTo>
                  <a:pt x="0" y="33885"/>
                </a:lnTo>
                <a:lnTo>
                  <a:pt x="5722" y="45707"/>
                </a:lnTo>
                <a:lnTo>
                  <a:pt x="16652" y="53831"/>
                </a:lnTo>
                <a:lnTo>
                  <a:pt x="31817" y="56758"/>
                </a:lnTo>
                <a:lnTo>
                  <a:pt x="44873" y="51842"/>
                </a:lnTo>
                <a:lnTo>
                  <a:pt x="54007" y="41645"/>
                </a:lnTo>
                <a:lnTo>
                  <a:pt x="57446" y="27936"/>
                </a:lnTo>
                <a:lnTo>
                  <a:pt x="55908" y="18782"/>
                </a:lnTo>
                <a:lnTo>
                  <a:pt x="49178" y="8601"/>
                </a:lnTo>
                <a:lnTo>
                  <a:pt x="37323" y="1921"/>
                </a:lnTo>
                <a:lnTo>
                  <a:pt x="20591" y="0"/>
                </a:lnTo>
                <a:close/>
              </a:path>
            </a:pathLst>
          </a:custGeom>
          <a:solidFill>
            <a:srgbClr val="000000"/>
          </a:solidFill>
        </p:spPr>
        <p:txBody>
          <a:bodyPr wrap="none" lIns="0" tIns="0" rIns="0" bIns="0" rtlCol="0">
            <a:noAutofit/>
          </a:bodyPr>
          <a:lstStyle/>
          <a:p>
            <a:pPr algn="ctr"/>
            <a:endParaRPr sz="4400"/>
          </a:p>
        </p:txBody>
      </p:sp>
      <p:sp>
        <p:nvSpPr>
          <p:cNvPr id="36" name="object 36">
            <a:extLst>
              <a:ext uri="{FF2B5EF4-FFF2-40B4-BE49-F238E27FC236}">
                <a16:creationId xmlns:a16="http://schemas.microsoft.com/office/drawing/2014/main" id="{07483CCE-EB19-4BCC-A6B6-FED8BBEF83B8}"/>
              </a:ext>
            </a:extLst>
          </p:cNvPr>
          <p:cNvSpPr/>
          <p:nvPr/>
        </p:nvSpPr>
        <p:spPr>
          <a:xfrm>
            <a:off x="6625083" y="4690950"/>
            <a:ext cx="57446" cy="56758"/>
          </a:xfrm>
          <a:custGeom>
            <a:avLst/>
            <a:gdLst/>
            <a:ahLst/>
            <a:cxnLst/>
            <a:rect l="l" t="t" r="r" b="b"/>
            <a:pathLst>
              <a:path w="57446" h="56758">
                <a:moveTo>
                  <a:pt x="57446" y="27936"/>
                </a:moveTo>
                <a:lnTo>
                  <a:pt x="54007" y="41645"/>
                </a:lnTo>
                <a:lnTo>
                  <a:pt x="44873" y="51842"/>
                </a:lnTo>
                <a:lnTo>
                  <a:pt x="31817" y="56758"/>
                </a:lnTo>
                <a:lnTo>
                  <a:pt x="16652" y="53831"/>
                </a:lnTo>
                <a:lnTo>
                  <a:pt x="5722" y="45707"/>
                </a:lnTo>
                <a:lnTo>
                  <a:pt x="0" y="33885"/>
                </a:lnTo>
                <a:lnTo>
                  <a:pt x="2395" y="17770"/>
                </a:lnTo>
                <a:lnTo>
                  <a:pt x="9710" y="6306"/>
                </a:lnTo>
                <a:lnTo>
                  <a:pt x="20591" y="0"/>
                </a:lnTo>
                <a:lnTo>
                  <a:pt x="37323" y="1921"/>
                </a:lnTo>
                <a:lnTo>
                  <a:pt x="49178" y="8601"/>
                </a:lnTo>
                <a:lnTo>
                  <a:pt x="55908" y="18782"/>
                </a:lnTo>
              </a:path>
            </a:pathLst>
          </a:custGeom>
          <a:ln w="3628">
            <a:solidFill>
              <a:srgbClr val="000000"/>
            </a:solidFill>
          </a:ln>
        </p:spPr>
        <p:txBody>
          <a:bodyPr wrap="none" lIns="0" tIns="0" rIns="0" bIns="0" rtlCol="0">
            <a:noAutofit/>
          </a:bodyPr>
          <a:lstStyle/>
          <a:p>
            <a:pPr algn="ctr"/>
            <a:endParaRPr sz="4400"/>
          </a:p>
        </p:txBody>
      </p:sp>
      <p:sp>
        <p:nvSpPr>
          <p:cNvPr id="37" name="object 37">
            <a:extLst>
              <a:ext uri="{FF2B5EF4-FFF2-40B4-BE49-F238E27FC236}">
                <a16:creationId xmlns:a16="http://schemas.microsoft.com/office/drawing/2014/main" id="{3121E716-3BD1-4A6A-B9CA-8FC4B157F67A}"/>
              </a:ext>
            </a:extLst>
          </p:cNvPr>
          <p:cNvSpPr/>
          <p:nvPr/>
        </p:nvSpPr>
        <p:spPr>
          <a:xfrm>
            <a:off x="7205662" y="4690946"/>
            <a:ext cx="57435" cy="56761"/>
          </a:xfrm>
          <a:custGeom>
            <a:avLst/>
            <a:gdLst/>
            <a:ahLst/>
            <a:cxnLst/>
            <a:rect l="l" t="t" r="r" b="b"/>
            <a:pathLst>
              <a:path w="57435" h="56761">
                <a:moveTo>
                  <a:pt x="20593" y="0"/>
                </a:moveTo>
                <a:lnTo>
                  <a:pt x="9710" y="6303"/>
                </a:lnTo>
                <a:lnTo>
                  <a:pt x="2396" y="17767"/>
                </a:lnTo>
                <a:lnTo>
                  <a:pt x="0" y="33882"/>
                </a:lnTo>
                <a:lnTo>
                  <a:pt x="5717" y="45707"/>
                </a:lnTo>
                <a:lnTo>
                  <a:pt x="16643" y="53834"/>
                </a:lnTo>
                <a:lnTo>
                  <a:pt x="31809" y="56761"/>
                </a:lnTo>
                <a:lnTo>
                  <a:pt x="44868" y="51846"/>
                </a:lnTo>
                <a:lnTo>
                  <a:pt x="53999" y="41649"/>
                </a:lnTo>
                <a:lnTo>
                  <a:pt x="57435" y="27939"/>
                </a:lnTo>
                <a:lnTo>
                  <a:pt x="55902" y="18795"/>
                </a:lnTo>
                <a:lnTo>
                  <a:pt x="49178" y="8609"/>
                </a:lnTo>
                <a:lnTo>
                  <a:pt x="37327" y="1924"/>
                </a:lnTo>
                <a:lnTo>
                  <a:pt x="20593" y="0"/>
                </a:lnTo>
                <a:close/>
              </a:path>
            </a:pathLst>
          </a:custGeom>
          <a:solidFill>
            <a:srgbClr val="000000"/>
          </a:solidFill>
        </p:spPr>
        <p:txBody>
          <a:bodyPr wrap="none" lIns="0" tIns="0" rIns="0" bIns="0" rtlCol="0">
            <a:noAutofit/>
          </a:bodyPr>
          <a:lstStyle/>
          <a:p>
            <a:pPr algn="ctr"/>
            <a:endParaRPr sz="4400"/>
          </a:p>
        </p:txBody>
      </p:sp>
      <p:sp>
        <p:nvSpPr>
          <p:cNvPr id="38" name="object 38">
            <a:extLst>
              <a:ext uri="{FF2B5EF4-FFF2-40B4-BE49-F238E27FC236}">
                <a16:creationId xmlns:a16="http://schemas.microsoft.com/office/drawing/2014/main" id="{789F2C35-94D4-4378-BE18-1005A34B5304}"/>
              </a:ext>
            </a:extLst>
          </p:cNvPr>
          <p:cNvSpPr/>
          <p:nvPr/>
        </p:nvSpPr>
        <p:spPr>
          <a:xfrm>
            <a:off x="7205662" y="4690946"/>
            <a:ext cx="57435" cy="56761"/>
          </a:xfrm>
          <a:custGeom>
            <a:avLst/>
            <a:gdLst/>
            <a:ahLst/>
            <a:cxnLst/>
            <a:rect l="l" t="t" r="r" b="b"/>
            <a:pathLst>
              <a:path w="57435" h="56761">
                <a:moveTo>
                  <a:pt x="57435" y="27939"/>
                </a:moveTo>
                <a:lnTo>
                  <a:pt x="53999" y="41649"/>
                </a:lnTo>
                <a:lnTo>
                  <a:pt x="44868" y="51846"/>
                </a:lnTo>
                <a:lnTo>
                  <a:pt x="31809" y="56761"/>
                </a:lnTo>
                <a:lnTo>
                  <a:pt x="16643" y="53834"/>
                </a:lnTo>
                <a:lnTo>
                  <a:pt x="5717" y="45707"/>
                </a:lnTo>
                <a:lnTo>
                  <a:pt x="0" y="33882"/>
                </a:lnTo>
                <a:lnTo>
                  <a:pt x="2396" y="17767"/>
                </a:lnTo>
                <a:lnTo>
                  <a:pt x="9710" y="6303"/>
                </a:lnTo>
                <a:lnTo>
                  <a:pt x="20593" y="0"/>
                </a:lnTo>
                <a:lnTo>
                  <a:pt x="37327" y="1924"/>
                </a:lnTo>
                <a:lnTo>
                  <a:pt x="49178" y="8609"/>
                </a:lnTo>
                <a:lnTo>
                  <a:pt x="55902" y="18795"/>
                </a:lnTo>
              </a:path>
            </a:pathLst>
          </a:custGeom>
          <a:ln w="3628">
            <a:solidFill>
              <a:srgbClr val="000000"/>
            </a:solidFill>
          </a:ln>
        </p:spPr>
        <p:txBody>
          <a:bodyPr wrap="none" lIns="0" tIns="0" rIns="0" bIns="0" rtlCol="0">
            <a:noAutofit/>
          </a:bodyPr>
          <a:lstStyle/>
          <a:p>
            <a:pPr algn="ctr"/>
            <a:endParaRPr sz="4400"/>
          </a:p>
        </p:txBody>
      </p:sp>
      <p:sp>
        <p:nvSpPr>
          <p:cNvPr id="39" name="object 39">
            <a:extLst>
              <a:ext uri="{FF2B5EF4-FFF2-40B4-BE49-F238E27FC236}">
                <a16:creationId xmlns:a16="http://schemas.microsoft.com/office/drawing/2014/main" id="{91EA69A2-5511-4532-B2F7-174F3FF121DF}"/>
              </a:ext>
            </a:extLst>
          </p:cNvPr>
          <p:cNvSpPr/>
          <p:nvPr/>
        </p:nvSpPr>
        <p:spPr>
          <a:xfrm>
            <a:off x="8366797" y="4690948"/>
            <a:ext cx="57435" cy="56761"/>
          </a:xfrm>
          <a:custGeom>
            <a:avLst/>
            <a:gdLst/>
            <a:ahLst/>
            <a:cxnLst/>
            <a:rect l="l" t="t" r="r" b="b"/>
            <a:pathLst>
              <a:path w="57435" h="56761">
                <a:moveTo>
                  <a:pt x="20594" y="0"/>
                </a:moveTo>
                <a:lnTo>
                  <a:pt x="9709" y="6304"/>
                </a:lnTo>
                <a:lnTo>
                  <a:pt x="2395" y="17767"/>
                </a:lnTo>
                <a:lnTo>
                  <a:pt x="0" y="33880"/>
                </a:lnTo>
                <a:lnTo>
                  <a:pt x="5717" y="45705"/>
                </a:lnTo>
                <a:lnTo>
                  <a:pt x="16643" y="53832"/>
                </a:lnTo>
                <a:lnTo>
                  <a:pt x="31810" y="56761"/>
                </a:lnTo>
                <a:lnTo>
                  <a:pt x="44866" y="51848"/>
                </a:lnTo>
                <a:lnTo>
                  <a:pt x="53998" y="41650"/>
                </a:lnTo>
                <a:lnTo>
                  <a:pt x="57435" y="27937"/>
                </a:lnTo>
                <a:lnTo>
                  <a:pt x="55902" y="18792"/>
                </a:lnTo>
                <a:lnTo>
                  <a:pt x="49178" y="8607"/>
                </a:lnTo>
                <a:lnTo>
                  <a:pt x="37327" y="1923"/>
                </a:lnTo>
                <a:lnTo>
                  <a:pt x="20594" y="0"/>
                </a:lnTo>
                <a:close/>
              </a:path>
            </a:pathLst>
          </a:custGeom>
          <a:solidFill>
            <a:srgbClr val="000000"/>
          </a:solidFill>
        </p:spPr>
        <p:txBody>
          <a:bodyPr wrap="none" lIns="0" tIns="0" rIns="0" bIns="0" rtlCol="0">
            <a:noAutofit/>
          </a:bodyPr>
          <a:lstStyle/>
          <a:p>
            <a:pPr algn="ctr"/>
            <a:endParaRPr sz="4400"/>
          </a:p>
        </p:txBody>
      </p:sp>
      <p:sp>
        <p:nvSpPr>
          <p:cNvPr id="40" name="object 40">
            <a:extLst>
              <a:ext uri="{FF2B5EF4-FFF2-40B4-BE49-F238E27FC236}">
                <a16:creationId xmlns:a16="http://schemas.microsoft.com/office/drawing/2014/main" id="{BF31A527-1343-4929-8D6C-C562E5E0718F}"/>
              </a:ext>
            </a:extLst>
          </p:cNvPr>
          <p:cNvSpPr/>
          <p:nvPr/>
        </p:nvSpPr>
        <p:spPr>
          <a:xfrm>
            <a:off x="8366797" y="4690948"/>
            <a:ext cx="57435" cy="56761"/>
          </a:xfrm>
          <a:custGeom>
            <a:avLst/>
            <a:gdLst/>
            <a:ahLst/>
            <a:cxnLst/>
            <a:rect l="l" t="t" r="r" b="b"/>
            <a:pathLst>
              <a:path w="57435" h="56761">
                <a:moveTo>
                  <a:pt x="57435" y="27937"/>
                </a:moveTo>
                <a:lnTo>
                  <a:pt x="53998" y="41650"/>
                </a:lnTo>
                <a:lnTo>
                  <a:pt x="44866" y="51848"/>
                </a:lnTo>
                <a:lnTo>
                  <a:pt x="31810" y="56761"/>
                </a:lnTo>
                <a:lnTo>
                  <a:pt x="16643" y="53832"/>
                </a:lnTo>
                <a:lnTo>
                  <a:pt x="5717" y="45705"/>
                </a:lnTo>
                <a:lnTo>
                  <a:pt x="0" y="33880"/>
                </a:lnTo>
                <a:lnTo>
                  <a:pt x="2395" y="17767"/>
                </a:lnTo>
                <a:lnTo>
                  <a:pt x="9709" y="6304"/>
                </a:lnTo>
                <a:lnTo>
                  <a:pt x="20594" y="0"/>
                </a:lnTo>
                <a:lnTo>
                  <a:pt x="37327" y="1923"/>
                </a:lnTo>
                <a:lnTo>
                  <a:pt x="49178" y="8607"/>
                </a:lnTo>
                <a:lnTo>
                  <a:pt x="55902" y="18792"/>
                </a:lnTo>
              </a:path>
            </a:pathLst>
          </a:custGeom>
          <a:ln w="3628">
            <a:solidFill>
              <a:srgbClr val="000000"/>
            </a:solidFill>
          </a:ln>
        </p:spPr>
        <p:txBody>
          <a:bodyPr wrap="none" lIns="0" tIns="0" rIns="0" bIns="0" rtlCol="0">
            <a:noAutofit/>
          </a:bodyPr>
          <a:lstStyle/>
          <a:p>
            <a:pPr algn="ctr"/>
            <a:endParaRPr sz="4400"/>
          </a:p>
        </p:txBody>
      </p:sp>
      <p:sp>
        <p:nvSpPr>
          <p:cNvPr id="41" name="object 41">
            <a:extLst>
              <a:ext uri="{FF2B5EF4-FFF2-40B4-BE49-F238E27FC236}">
                <a16:creationId xmlns:a16="http://schemas.microsoft.com/office/drawing/2014/main" id="{1D150C24-CDC9-4409-ACA2-25A4ABBCC67B}"/>
              </a:ext>
            </a:extLst>
          </p:cNvPr>
          <p:cNvSpPr/>
          <p:nvPr/>
        </p:nvSpPr>
        <p:spPr>
          <a:xfrm>
            <a:off x="3903662" y="4690946"/>
            <a:ext cx="57435" cy="56761"/>
          </a:xfrm>
          <a:custGeom>
            <a:avLst/>
            <a:gdLst/>
            <a:ahLst/>
            <a:cxnLst/>
            <a:rect l="l" t="t" r="r" b="b"/>
            <a:pathLst>
              <a:path w="57435" h="56761">
                <a:moveTo>
                  <a:pt x="20593" y="0"/>
                </a:moveTo>
                <a:lnTo>
                  <a:pt x="9710" y="6303"/>
                </a:lnTo>
                <a:lnTo>
                  <a:pt x="2396" y="17767"/>
                </a:lnTo>
                <a:lnTo>
                  <a:pt x="0" y="33882"/>
                </a:lnTo>
                <a:lnTo>
                  <a:pt x="5717" y="45707"/>
                </a:lnTo>
                <a:lnTo>
                  <a:pt x="16643" y="53834"/>
                </a:lnTo>
                <a:lnTo>
                  <a:pt x="31809" y="56761"/>
                </a:lnTo>
                <a:lnTo>
                  <a:pt x="44868" y="51846"/>
                </a:lnTo>
                <a:lnTo>
                  <a:pt x="53999" y="41649"/>
                </a:lnTo>
                <a:lnTo>
                  <a:pt x="57435" y="27939"/>
                </a:lnTo>
                <a:lnTo>
                  <a:pt x="55902" y="18795"/>
                </a:lnTo>
                <a:lnTo>
                  <a:pt x="49178" y="8609"/>
                </a:lnTo>
                <a:lnTo>
                  <a:pt x="37327" y="1924"/>
                </a:lnTo>
                <a:lnTo>
                  <a:pt x="20593" y="0"/>
                </a:lnTo>
                <a:close/>
              </a:path>
            </a:pathLst>
          </a:custGeom>
          <a:solidFill>
            <a:srgbClr val="000000"/>
          </a:solidFill>
        </p:spPr>
        <p:txBody>
          <a:bodyPr wrap="none" lIns="0" tIns="0" rIns="0" bIns="0" rtlCol="0">
            <a:noAutofit/>
          </a:bodyPr>
          <a:lstStyle/>
          <a:p>
            <a:pPr algn="ctr"/>
            <a:endParaRPr sz="4400"/>
          </a:p>
        </p:txBody>
      </p:sp>
      <p:sp>
        <p:nvSpPr>
          <p:cNvPr id="42" name="object 42">
            <a:extLst>
              <a:ext uri="{FF2B5EF4-FFF2-40B4-BE49-F238E27FC236}">
                <a16:creationId xmlns:a16="http://schemas.microsoft.com/office/drawing/2014/main" id="{159DF899-3FAE-4F02-B349-4E3FC34BE380}"/>
              </a:ext>
            </a:extLst>
          </p:cNvPr>
          <p:cNvSpPr/>
          <p:nvPr/>
        </p:nvSpPr>
        <p:spPr>
          <a:xfrm>
            <a:off x="3903662" y="4690946"/>
            <a:ext cx="57435" cy="56761"/>
          </a:xfrm>
          <a:custGeom>
            <a:avLst/>
            <a:gdLst/>
            <a:ahLst/>
            <a:cxnLst/>
            <a:rect l="l" t="t" r="r" b="b"/>
            <a:pathLst>
              <a:path w="57435" h="56761">
                <a:moveTo>
                  <a:pt x="57435" y="27939"/>
                </a:moveTo>
                <a:lnTo>
                  <a:pt x="53999" y="41649"/>
                </a:lnTo>
                <a:lnTo>
                  <a:pt x="44868" y="51846"/>
                </a:lnTo>
                <a:lnTo>
                  <a:pt x="31809" y="56761"/>
                </a:lnTo>
                <a:lnTo>
                  <a:pt x="16643" y="53834"/>
                </a:lnTo>
                <a:lnTo>
                  <a:pt x="5717" y="45707"/>
                </a:lnTo>
                <a:lnTo>
                  <a:pt x="0" y="33882"/>
                </a:lnTo>
                <a:lnTo>
                  <a:pt x="2396" y="17767"/>
                </a:lnTo>
                <a:lnTo>
                  <a:pt x="9710" y="6303"/>
                </a:lnTo>
                <a:lnTo>
                  <a:pt x="20593" y="0"/>
                </a:lnTo>
                <a:lnTo>
                  <a:pt x="37327" y="1924"/>
                </a:lnTo>
                <a:lnTo>
                  <a:pt x="49178" y="8609"/>
                </a:lnTo>
                <a:lnTo>
                  <a:pt x="55902" y="18795"/>
                </a:lnTo>
              </a:path>
            </a:pathLst>
          </a:custGeom>
          <a:ln w="3628">
            <a:solidFill>
              <a:srgbClr val="000000"/>
            </a:solidFill>
          </a:ln>
        </p:spPr>
        <p:txBody>
          <a:bodyPr wrap="none" lIns="0" tIns="0" rIns="0" bIns="0" rtlCol="0">
            <a:noAutofit/>
          </a:bodyPr>
          <a:lstStyle/>
          <a:p>
            <a:pPr algn="ctr"/>
            <a:endParaRPr sz="4400"/>
          </a:p>
        </p:txBody>
      </p:sp>
      <p:sp>
        <p:nvSpPr>
          <p:cNvPr id="43" name="object 43">
            <a:extLst>
              <a:ext uri="{FF2B5EF4-FFF2-40B4-BE49-F238E27FC236}">
                <a16:creationId xmlns:a16="http://schemas.microsoft.com/office/drawing/2014/main" id="{76143012-6EC0-450A-90E8-E7183B73CB6C}"/>
              </a:ext>
            </a:extLst>
          </p:cNvPr>
          <p:cNvSpPr/>
          <p:nvPr/>
        </p:nvSpPr>
        <p:spPr>
          <a:xfrm>
            <a:off x="6044513" y="4690948"/>
            <a:ext cx="57435" cy="56761"/>
          </a:xfrm>
          <a:custGeom>
            <a:avLst/>
            <a:gdLst/>
            <a:ahLst/>
            <a:cxnLst/>
            <a:rect l="l" t="t" r="r" b="b"/>
            <a:pathLst>
              <a:path w="57435" h="56761">
                <a:moveTo>
                  <a:pt x="20594" y="0"/>
                </a:moveTo>
                <a:lnTo>
                  <a:pt x="9709" y="6304"/>
                </a:lnTo>
                <a:lnTo>
                  <a:pt x="2395" y="17767"/>
                </a:lnTo>
                <a:lnTo>
                  <a:pt x="0" y="33880"/>
                </a:lnTo>
                <a:lnTo>
                  <a:pt x="5717" y="45705"/>
                </a:lnTo>
                <a:lnTo>
                  <a:pt x="16643" y="53832"/>
                </a:lnTo>
                <a:lnTo>
                  <a:pt x="31810" y="56761"/>
                </a:lnTo>
                <a:lnTo>
                  <a:pt x="44866" y="51848"/>
                </a:lnTo>
                <a:lnTo>
                  <a:pt x="53998" y="41650"/>
                </a:lnTo>
                <a:lnTo>
                  <a:pt x="57435" y="27937"/>
                </a:lnTo>
                <a:lnTo>
                  <a:pt x="55902" y="18792"/>
                </a:lnTo>
                <a:lnTo>
                  <a:pt x="49178" y="8607"/>
                </a:lnTo>
                <a:lnTo>
                  <a:pt x="37327" y="1923"/>
                </a:lnTo>
                <a:lnTo>
                  <a:pt x="20594" y="0"/>
                </a:lnTo>
                <a:close/>
              </a:path>
            </a:pathLst>
          </a:custGeom>
          <a:solidFill>
            <a:srgbClr val="000000"/>
          </a:solidFill>
        </p:spPr>
        <p:txBody>
          <a:bodyPr wrap="none" lIns="0" tIns="0" rIns="0" bIns="0" rtlCol="0">
            <a:noAutofit/>
          </a:bodyPr>
          <a:lstStyle/>
          <a:p>
            <a:pPr algn="ctr"/>
            <a:endParaRPr sz="4400"/>
          </a:p>
        </p:txBody>
      </p:sp>
      <p:sp>
        <p:nvSpPr>
          <p:cNvPr id="44" name="object 44">
            <a:extLst>
              <a:ext uri="{FF2B5EF4-FFF2-40B4-BE49-F238E27FC236}">
                <a16:creationId xmlns:a16="http://schemas.microsoft.com/office/drawing/2014/main" id="{7F7A879E-4C8B-42D9-90DB-3707F1CCA962}"/>
              </a:ext>
            </a:extLst>
          </p:cNvPr>
          <p:cNvSpPr/>
          <p:nvPr/>
        </p:nvSpPr>
        <p:spPr>
          <a:xfrm>
            <a:off x="6044513" y="4690948"/>
            <a:ext cx="57435" cy="56761"/>
          </a:xfrm>
          <a:custGeom>
            <a:avLst/>
            <a:gdLst/>
            <a:ahLst/>
            <a:cxnLst/>
            <a:rect l="l" t="t" r="r" b="b"/>
            <a:pathLst>
              <a:path w="57435" h="56761">
                <a:moveTo>
                  <a:pt x="57435" y="27937"/>
                </a:moveTo>
                <a:lnTo>
                  <a:pt x="53998" y="41650"/>
                </a:lnTo>
                <a:lnTo>
                  <a:pt x="44866" y="51848"/>
                </a:lnTo>
                <a:lnTo>
                  <a:pt x="31810" y="56761"/>
                </a:lnTo>
                <a:lnTo>
                  <a:pt x="16643" y="53832"/>
                </a:lnTo>
                <a:lnTo>
                  <a:pt x="5717" y="45705"/>
                </a:lnTo>
                <a:lnTo>
                  <a:pt x="0" y="33880"/>
                </a:lnTo>
                <a:lnTo>
                  <a:pt x="2395" y="17767"/>
                </a:lnTo>
                <a:lnTo>
                  <a:pt x="9709" y="6304"/>
                </a:lnTo>
                <a:lnTo>
                  <a:pt x="20594" y="0"/>
                </a:lnTo>
                <a:lnTo>
                  <a:pt x="37327" y="1923"/>
                </a:lnTo>
                <a:lnTo>
                  <a:pt x="49178" y="8607"/>
                </a:lnTo>
                <a:lnTo>
                  <a:pt x="55902" y="18792"/>
                </a:lnTo>
              </a:path>
            </a:pathLst>
          </a:custGeom>
          <a:ln w="3628">
            <a:solidFill>
              <a:srgbClr val="000000"/>
            </a:solidFill>
          </a:ln>
        </p:spPr>
        <p:txBody>
          <a:bodyPr wrap="none" lIns="0" tIns="0" rIns="0" bIns="0" rtlCol="0">
            <a:noAutofit/>
          </a:bodyPr>
          <a:lstStyle/>
          <a:p>
            <a:pPr algn="ctr"/>
            <a:endParaRPr sz="4400"/>
          </a:p>
        </p:txBody>
      </p:sp>
      <p:sp>
        <p:nvSpPr>
          <p:cNvPr id="45" name="object 45">
            <a:extLst>
              <a:ext uri="{FF2B5EF4-FFF2-40B4-BE49-F238E27FC236}">
                <a16:creationId xmlns:a16="http://schemas.microsoft.com/office/drawing/2014/main" id="{D2F3683C-0748-4826-9E07-6F562D84DA1A}"/>
              </a:ext>
            </a:extLst>
          </p:cNvPr>
          <p:cNvSpPr/>
          <p:nvPr/>
        </p:nvSpPr>
        <p:spPr>
          <a:xfrm>
            <a:off x="3924814" y="4711621"/>
            <a:ext cx="4463135" cy="0"/>
          </a:xfrm>
          <a:custGeom>
            <a:avLst/>
            <a:gdLst/>
            <a:ahLst/>
            <a:cxnLst/>
            <a:rect l="l" t="t" r="r" b="b"/>
            <a:pathLst>
              <a:path w="4463135">
                <a:moveTo>
                  <a:pt x="0" y="0"/>
                </a:moveTo>
                <a:lnTo>
                  <a:pt x="4463135" y="0"/>
                </a:lnTo>
              </a:path>
            </a:pathLst>
          </a:custGeom>
          <a:ln w="3628">
            <a:solidFill>
              <a:srgbClr val="000000"/>
            </a:solidFill>
          </a:ln>
        </p:spPr>
        <p:txBody>
          <a:bodyPr wrap="none" lIns="0" tIns="0" rIns="0" bIns="0" rtlCol="0">
            <a:noAutofit/>
          </a:bodyPr>
          <a:lstStyle/>
          <a:p>
            <a:pPr algn="ctr"/>
            <a:endParaRPr sz="4400"/>
          </a:p>
        </p:txBody>
      </p:sp>
      <p:sp>
        <p:nvSpPr>
          <p:cNvPr id="46" name="object 46">
            <a:extLst>
              <a:ext uri="{FF2B5EF4-FFF2-40B4-BE49-F238E27FC236}">
                <a16:creationId xmlns:a16="http://schemas.microsoft.com/office/drawing/2014/main" id="{27C48BA0-0D71-46EC-9C80-B4748CAA9EE3}"/>
              </a:ext>
            </a:extLst>
          </p:cNvPr>
          <p:cNvSpPr txBox="1"/>
          <p:nvPr/>
        </p:nvSpPr>
        <p:spPr>
          <a:xfrm>
            <a:off x="6597249" y="4774220"/>
            <a:ext cx="395605" cy="112395"/>
          </a:xfrm>
          <a:prstGeom prst="rect">
            <a:avLst/>
          </a:prstGeom>
        </p:spPr>
        <p:txBody>
          <a:bodyPr vert="horz" wrap="none" lIns="0" tIns="0" rIns="0" bIns="0" rtlCol="0">
            <a:noAutofit/>
          </a:bodyPr>
          <a:lstStyle/>
          <a:p>
            <a:pPr marL="12700" algn="ctr">
              <a:lnSpc>
                <a:spcPct val="100000"/>
              </a:lnSpc>
            </a:pPr>
            <a:r>
              <a:rPr sz="1400" spc="10" dirty="0">
                <a:latin typeface="Times New Roman"/>
                <a:cs typeface="Times New Roman"/>
              </a:rPr>
              <a:t>-1    </a:t>
            </a:r>
            <a:r>
              <a:rPr sz="1400" spc="40" dirty="0">
                <a:latin typeface="Times New Roman"/>
                <a:cs typeface="Times New Roman"/>
              </a:rPr>
              <a:t> </a:t>
            </a:r>
            <a:r>
              <a:rPr sz="1400" spc="15" dirty="0">
                <a:latin typeface="Times New Roman"/>
                <a:cs typeface="Times New Roman"/>
              </a:rPr>
              <a:t>0    </a:t>
            </a:r>
            <a:r>
              <a:rPr sz="1400" spc="-15" dirty="0">
                <a:latin typeface="Times New Roman"/>
                <a:cs typeface="Times New Roman"/>
              </a:rPr>
              <a:t> </a:t>
            </a:r>
            <a:r>
              <a:rPr sz="1400" spc="15" dirty="0">
                <a:latin typeface="Times New Roman"/>
                <a:cs typeface="Times New Roman"/>
              </a:rPr>
              <a:t>1</a:t>
            </a:r>
            <a:endParaRPr sz="1400">
              <a:latin typeface="Times New Roman"/>
              <a:cs typeface="Times New Roman"/>
            </a:endParaRPr>
          </a:p>
        </p:txBody>
      </p:sp>
      <p:sp>
        <p:nvSpPr>
          <p:cNvPr id="47" name="object 47">
            <a:extLst>
              <a:ext uri="{FF2B5EF4-FFF2-40B4-BE49-F238E27FC236}">
                <a16:creationId xmlns:a16="http://schemas.microsoft.com/office/drawing/2014/main" id="{FC7B1930-755F-4C73-A613-3488B60943E5}"/>
              </a:ext>
            </a:extLst>
          </p:cNvPr>
          <p:cNvSpPr txBox="1"/>
          <p:nvPr/>
        </p:nvSpPr>
        <p:spPr>
          <a:xfrm>
            <a:off x="7214107" y="4774220"/>
            <a:ext cx="69215" cy="112395"/>
          </a:xfrm>
          <a:prstGeom prst="rect">
            <a:avLst/>
          </a:prstGeom>
        </p:spPr>
        <p:txBody>
          <a:bodyPr vert="horz" wrap="none" lIns="0" tIns="0" rIns="0" bIns="0" rtlCol="0">
            <a:noAutofit/>
          </a:bodyPr>
          <a:lstStyle/>
          <a:p>
            <a:pPr marL="12700" algn="ctr">
              <a:lnSpc>
                <a:spcPct val="100000"/>
              </a:lnSpc>
            </a:pPr>
            <a:r>
              <a:rPr sz="1400" spc="15" dirty="0">
                <a:latin typeface="Times New Roman"/>
                <a:cs typeface="Times New Roman"/>
              </a:rPr>
              <a:t>3</a:t>
            </a:r>
            <a:endParaRPr sz="1400">
              <a:latin typeface="Times New Roman"/>
              <a:cs typeface="Times New Roman"/>
            </a:endParaRPr>
          </a:p>
        </p:txBody>
      </p:sp>
      <p:sp>
        <p:nvSpPr>
          <p:cNvPr id="48" name="object 48">
            <a:extLst>
              <a:ext uri="{FF2B5EF4-FFF2-40B4-BE49-F238E27FC236}">
                <a16:creationId xmlns:a16="http://schemas.microsoft.com/office/drawing/2014/main" id="{4B57B0EF-392F-4260-B467-C9F59B66D8D0}"/>
              </a:ext>
            </a:extLst>
          </p:cNvPr>
          <p:cNvSpPr txBox="1"/>
          <p:nvPr/>
        </p:nvSpPr>
        <p:spPr>
          <a:xfrm>
            <a:off x="8375250" y="4774220"/>
            <a:ext cx="113030" cy="112395"/>
          </a:xfrm>
          <a:prstGeom prst="rect">
            <a:avLst/>
          </a:prstGeom>
        </p:spPr>
        <p:txBody>
          <a:bodyPr vert="horz" wrap="none" lIns="0" tIns="0" rIns="0" bIns="0" rtlCol="0">
            <a:noAutofit/>
          </a:bodyPr>
          <a:lstStyle/>
          <a:p>
            <a:pPr marL="12700" algn="ctr">
              <a:lnSpc>
                <a:spcPct val="100000"/>
              </a:lnSpc>
            </a:pPr>
            <a:r>
              <a:rPr sz="1400" spc="15" dirty="0">
                <a:latin typeface="Times New Roman"/>
                <a:cs typeface="Times New Roman"/>
              </a:rPr>
              <a:t>11</a:t>
            </a:r>
            <a:endParaRPr sz="1400">
              <a:latin typeface="Times New Roman"/>
              <a:cs typeface="Times New Roman"/>
            </a:endParaRPr>
          </a:p>
        </p:txBody>
      </p:sp>
      <p:sp>
        <p:nvSpPr>
          <p:cNvPr id="49" name="object 49">
            <a:extLst>
              <a:ext uri="{FF2B5EF4-FFF2-40B4-BE49-F238E27FC236}">
                <a16:creationId xmlns:a16="http://schemas.microsoft.com/office/drawing/2014/main" id="{FFC528FF-450C-4C06-AAE2-8C73C4F03260}"/>
              </a:ext>
            </a:extLst>
          </p:cNvPr>
          <p:cNvSpPr txBox="1"/>
          <p:nvPr/>
        </p:nvSpPr>
        <p:spPr>
          <a:xfrm>
            <a:off x="3912102" y="4810505"/>
            <a:ext cx="141605" cy="112395"/>
          </a:xfrm>
          <a:prstGeom prst="rect">
            <a:avLst/>
          </a:prstGeom>
        </p:spPr>
        <p:txBody>
          <a:bodyPr vert="horz" wrap="none" lIns="0" tIns="0" rIns="0" bIns="0" rtlCol="0">
            <a:noAutofit/>
          </a:bodyPr>
          <a:lstStyle/>
          <a:p>
            <a:pPr marL="12700" algn="ctr">
              <a:lnSpc>
                <a:spcPct val="100000"/>
              </a:lnSpc>
            </a:pPr>
            <a:r>
              <a:rPr sz="1400" spc="10" dirty="0">
                <a:latin typeface="Times New Roman"/>
                <a:cs typeface="Times New Roman"/>
              </a:rPr>
              <a:t>-21</a:t>
            </a:r>
            <a:endParaRPr sz="1400">
              <a:latin typeface="Times New Roman"/>
              <a:cs typeface="Times New Roman"/>
            </a:endParaRPr>
          </a:p>
        </p:txBody>
      </p:sp>
      <p:sp>
        <p:nvSpPr>
          <p:cNvPr id="50" name="object 50">
            <a:extLst>
              <a:ext uri="{FF2B5EF4-FFF2-40B4-BE49-F238E27FC236}">
                <a16:creationId xmlns:a16="http://schemas.microsoft.com/office/drawing/2014/main" id="{ABBFB630-DCD4-4684-A895-9FDF54994F3E}"/>
              </a:ext>
            </a:extLst>
          </p:cNvPr>
          <p:cNvSpPr txBox="1"/>
          <p:nvPr/>
        </p:nvSpPr>
        <p:spPr>
          <a:xfrm>
            <a:off x="6052954" y="4774220"/>
            <a:ext cx="98425" cy="112395"/>
          </a:xfrm>
          <a:prstGeom prst="rect">
            <a:avLst/>
          </a:prstGeom>
        </p:spPr>
        <p:txBody>
          <a:bodyPr vert="horz" wrap="none" lIns="0" tIns="0" rIns="0" bIns="0" rtlCol="0">
            <a:noAutofit/>
          </a:bodyPr>
          <a:lstStyle/>
          <a:p>
            <a:pPr marL="12700" algn="ctr">
              <a:lnSpc>
                <a:spcPct val="100000"/>
              </a:lnSpc>
            </a:pPr>
            <a:r>
              <a:rPr sz="1400" spc="10" dirty="0">
                <a:latin typeface="Times New Roman"/>
                <a:cs typeface="Times New Roman"/>
              </a:rPr>
              <a:t>-5</a:t>
            </a:r>
            <a:endParaRPr sz="1400">
              <a:latin typeface="Times New Roman"/>
              <a:cs typeface="Times New Roman"/>
            </a:endParaRPr>
          </a:p>
        </p:txBody>
      </p:sp>
      <p:sp>
        <p:nvSpPr>
          <p:cNvPr id="51" name="TextBox 50">
            <a:extLst>
              <a:ext uri="{FF2B5EF4-FFF2-40B4-BE49-F238E27FC236}">
                <a16:creationId xmlns:a16="http://schemas.microsoft.com/office/drawing/2014/main" id="{2731447D-BBDF-4973-9B10-E0E2BD1A4776}"/>
              </a:ext>
            </a:extLst>
          </p:cNvPr>
          <p:cNvSpPr txBox="1"/>
          <p:nvPr/>
        </p:nvSpPr>
        <p:spPr>
          <a:xfrm>
            <a:off x="1820246" y="4497370"/>
            <a:ext cx="1656415" cy="369332"/>
          </a:xfrm>
          <a:prstGeom prst="rect">
            <a:avLst/>
          </a:prstGeom>
          <a:noFill/>
        </p:spPr>
        <p:txBody>
          <a:bodyPr wrap="none" rtlCol="0">
            <a:spAutoFit/>
          </a:bodyPr>
          <a:lstStyle/>
          <a:p>
            <a:pPr algn="r"/>
            <a:r>
              <a:rPr lang="en-US" dirty="0"/>
              <a:t>Desired output:</a:t>
            </a:r>
          </a:p>
        </p:txBody>
      </p:sp>
      <p:sp>
        <p:nvSpPr>
          <p:cNvPr id="52" name="TextBox 51">
            <a:extLst>
              <a:ext uri="{FF2B5EF4-FFF2-40B4-BE49-F238E27FC236}">
                <a16:creationId xmlns:a16="http://schemas.microsoft.com/office/drawing/2014/main" id="{AF94952E-6EF7-4E45-B0BD-1341AC5BA51A}"/>
              </a:ext>
            </a:extLst>
          </p:cNvPr>
          <p:cNvSpPr txBox="1"/>
          <p:nvPr/>
        </p:nvSpPr>
        <p:spPr>
          <a:xfrm>
            <a:off x="1942267" y="3501486"/>
            <a:ext cx="1534394" cy="369332"/>
          </a:xfrm>
          <a:prstGeom prst="rect">
            <a:avLst/>
          </a:prstGeom>
          <a:noFill/>
        </p:spPr>
        <p:txBody>
          <a:bodyPr wrap="none" rtlCol="0">
            <a:spAutoFit/>
          </a:bodyPr>
          <a:lstStyle/>
          <a:p>
            <a:pPr algn="r"/>
            <a:r>
              <a:rPr lang="en-US" dirty="0"/>
              <a:t>Actual output:</a:t>
            </a:r>
          </a:p>
        </p:txBody>
      </p:sp>
      <p:sp>
        <p:nvSpPr>
          <p:cNvPr id="60" name="object 11">
            <a:extLst>
              <a:ext uri="{FF2B5EF4-FFF2-40B4-BE49-F238E27FC236}">
                <a16:creationId xmlns:a16="http://schemas.microsoft.com/office/drawing/2014/main" id="{B5A48150-8AC3-4F97-A4C6-226F89B1880F}"/>
              </a:ext>
            </a:extLst>
          </p:cNvPr>
          <p:cNvSpPr/>
          <p:nvPr/>
        </p:nvSpPr>
        <p:spPr>
          <a:xfrm>
            <a:off x="6715799" y="2117416"/>
            <a:ext cx="57432" cy="56759"/>
          </a:xfrm>
          <a:custGeom>
            <a:avLst/>
            <a:gdLst/>
            <a:ahLst/>
            <a:cxnLst/>
            <a:rect l="l" t="t" r="r" b="b"/>
            <a:pathLst>
              <a:path w="57432" h="56759">
                <a:moveTo>
                  <a:pt x="20585" y="0"/>
                </a:moveTo>
                <a:lnTo>
                  <a:pt x="9705" y="6304"/>
                </a:lnTo>
                <a:lnTo>
                  <a:pt x="2393" y="17770"/>
                </a:lnTo>
                <a:lnTo>
                  <a:pt x="0" y="33886"/>
                </a:lnTo>
                <a:lnTo>
                  <a:pt x="5721" y="45710"/>
                </a:lnTo>
                <a:lnTo>
                  <a:pt x="16648" y="53834"/>
                </a:lnTo>
                <a:lnTo>
                  <a:pt x="31815" y="56759"/>
                </a:lnTo>
                <a:lnTo>
                  <a:pt x="44870" y="51840"/>
                </a:lnTo>
                <a:lnTo>
                  <a:pt x="53997" y="41640"/>
                </a:lnTo>
                <a:lnTo>
                  <a:pt x="57432" y="27925"/>
                </a:lnTo>
                <a:lnTo>
                  <a:pt x="55900" y="18788"/>
                </a:lnTo>
                <a:lnTo>
                  <a:pt x="49175" y="8606"/>
                </a:lnTo>
                <a:lnTo>
                  <a:pt x="37322" y="1923"/>
                </a:lnTo>
                <a:lnTo>
                  <a:pt x="20585" y="0"/>
                </a:lnTo>
                <a:close/>
              </a:path>
            </a:pathLst>
          </a:custGeom>
          <a:solidFill>
            <a:srgbClr val="000000"/>
          </a:solidFill>
        </p:spPr>
        <p:txBody>
          <a:bodyPr wrap="none" lIns="0" tIns="0" rIns="0" bIns="0" rtlCol="0">
            <a:noAutofit/>
          </a:bodyPr>
          <a:lstStyle/>
          <a:p>
            <a:pPr algn="ctr"/>
            <a:endParaRPr sz="4400"/>
          </a:p>
        </p:txBody>
      </p:sp>
      <p:sp>
        <p:nvSpPr>
          <p:cNvPr id="61" name="object 12">
            <a:extLst>
              <a:ext uri="{FF2B5EF4-FFF2-40B4-BE49-F238E27FC236}">
                <a16:creationId xmlns:a16="http://schemas.microsoft.com/office/drawing/2014/main" id="{42CE69DE-F3EB-4569-B9A3-2979124BA785}"/>
              </a:ext>
            </a:extLst>
          </p:cNvPr>
          <p:cNvSpPr/>
          <p:nvPr/>
        </p:nvSpPr>
        <p:spPr>
          <a:xfrm>
            <a:off x="6715799" y="2117416"/>
            <a:ext cx="57432" cy="56759"/>
          </a:xfrm>
          <a:custGeom>
            <a:avLst/>
            <a:gdLst/>
            <a:ahLst/>
            <a:cxnLst/>
            <a:rect l="l" t="t" r="r" b="b"/>
            <a:pathLst>
              <a:path w="57432" h="56759">
                <a:moveTo>
                  <a:pt x="57432" y="27925"/>
                </a:moveTo>
                <a:lnTo>
                  <a:pt x="53997" y="41640"/>
                </a:lnTo>
                <a:lnTo>
                  <a:pt x="44870" y="51840"/>
                </a:lnTo>
                <a:lnTo>
                  <a:pt x="31815" y="56759"/>
                </a:lnTo>
                <a:lnTo>
                  <a:pt x="16648" y="53834"/>
                </a:lnTo>
                <a:lnTo>
                  <a:pt x="5721" y="45710"/>
                </a:lnTo>
                <a:lnTo>
                  <a:pt x="0" y="33886"/>
                </a:lnTo>
                <a:lnTo>
                  <a:pt x="2393" y="17770"/>
                </a:lnTo>
                <a:lnTo>
                  <a:pt x="9705" y="6304"/>
                </a:lnTo>
                <a:lnTo>
                  <a:pt x="20585" y="0"/>
                </a:lnTo>
                <a:lnTo>
                  <a:pt x="37322" y="1923"/>
                </a:lnTo>
                <a:lnTo>
                  <a:pt x="49175" y="8606"/>
                </a:lnTo>
                <a:lnTo>
                  <a:pt x="55900" y="18788"/>
                </a:lnTo>
              </a:path>
            </a:pathLst>
          </a:custGeom>
          <a:ln w="3628">
            <a:solidFill>
              <a:srgbClr val="000000"/>
            </a:solidFill>
          </a:ln>
        </p:spPr>
        <p:txBody>
          <a:bodyPr wrap="none" lIns="0" tIns="0" rIns="0" bIns="0" rtlCol="0">
            <a:noAutofit/>
          </a:bodyPr>
          <a:lstStyle/>
          <a:p>
            <a:pPr algn="ctr"/>
            <a:endParaRPr sz="4400"/>
          </a:p>
        </p:txBody>
      </p:sp>
      <p:sp>
        <p:nvSpPr>
          <p:cNvPr id="62" name="object 13">
            <a:extLst>
              <a:ext uri="{FF2B5EF4-FFF2-40B4-BE49-F238E27FC236}">
                <a16:creationId xmlns:a16="http://schemas.microsoft.com/office/drawing/2014/main" id="{EB42751B-1011-43F5-AFA5-4A7324B5E939}"/>
              </a:ext>
            </a:extLst>
          </p:cNvPr>
          <p:cNvSpPr/>
          <p:nvPr/>
        </p:nvSpPr>
        <p:spPr>
          <a:xfrm>
            <a:off x="6860936" y="2117419"/>
            <a:ext cx="57443" cy="56755"/>
          </a:xfrm>
          <a:custGeom>
            <a:avLst/>
            <a:gdLst/>
            <a:ahLst/>
            <a:cxnLst/>
            <a:rect l="l" t="t" r="r" b="b"/>
            <a:pathLst>
              <a:path w="57443" h="56755">
                <a:moveTo>
                  <a:pt x="20583" y="0"/>
                </a:moveTo>
                <a:lnTo>
                  <a:pt x="9704" y="6307"/>
                </a:lnTo>
                <a:lnTo>
                  <a:pt x="2393" y="17773"/>
                </a:lnTo>
                <a:lnTo>
                  <a:pt x="0" y="33890"/>
                </a:lnTo>
                <a:lnTo>
                  <a:pt x="5726" y="45710"/>
                </a:lnTo>
                <a:lnTo>
                  <a:pt x="16657" y="53831"/>
                </a:lnTo>
                <a:lnTo>
                  <a:pt x="31823" y="56755"/>
                </a:lnTo>
                <a:lnTo>
                  <a:pt x="44875" y="51837"/>
                </a:lnTo>
                <a:lnTo>
                  <a:pt x="54005" y="41637"/>
                </a:lnTo>
                <a:lnTo>
                  <a:pt x="57443" y="27921"/>
                </a:lnTo>
                <a:lnTo>
                  <a:pt x="55906" y="18776"/>
                </a:lnTo>
                <a:lnTo>
                  <a:pt x="49175" y="8599"/>
                </a:lnTo>
                <a:lnTo>
                  <a:pt x="37319" y="1920"/>
                </a:lnTo>
                <a:lnTo>
                  <a:pt x="20583" y="0"/>
                </a:lnTo>
                <a:close/>
              </a:path>
            </a:pathLst>
          </a:custGeom>
          <a:solidFill>
            <a:srgbClr val="000000"/>
          </a:solidFill>
        </p:spPr>
        <p:txBody>
          <a:bodyPr wrap="none" lIns="0" tIns="0" rIns="0" bIns="0" rtlCol="0">
            <a:noAutofit/>
          </a:bodyPr>
          <a:lstStyle/>
          <a:p>
            <a:pPr algn="ctr"/>
            <a:endParaRPr sz="4400"/>
          </a:p>
        </p:txBody>
      </p:sp>
      <p:sp>
        <p:nvSpPr>
          <p:cNvPr id="63" name="object 14">
            <a:extLst>
              <a:ext uri="{FF2B5EF4-FFF2-40B4-BE49-F238E27FC236}">
                <a16:creationId xmlns:a16="http://schemas.microsoft.com/office/drawing/2014/main" id="{E30787FC-9762-43BD-98FE-64B9D84BCFEF}"/>
              </a:ext>
            </a:extLst>
          </p:cNvPr>
          <p:cNvSpPr/>
          <p:nvPr/>
        </p:nvSpPr>
        <p:spPr>
          <a:xfrm>
            <a:off x="6860936" y="2117419"/>
            <a:ext cx="57443" cy="56755"/>
          </a:xfrm>
          <a:custGeom>
            <a:avLst/>
            <a:gdLst/>
            <a:ahLst/>
            <a:cxnLst/>
            <a:rect l="l" t="t" r="r" b="b"/>
            <a:pathLst>
              <a:path w="57443" h="56755">
                <a:moveTo>
                  <a:pt x="57443" y="27921"/>
                </a:moveTo>
                <a:lnTo>
                  <a:pt x="54005" y="41637"/>
                </a:lnTo>
                <a:lnTo>
                  <a:pt x="44875" y="51837"/>
                </a:lnTo>
                <a:lnTo>
                  <a:pt x="31823" y="56755"/>
                </a:lnTo>
                <a:lnTo>
                  <a:pt x="16657" y="53831"/>
                </a:lnTo>
                <a:lnTo>
                  <a:pt x="5726" y="45710"/>
                </a:lnTo>
                <a:lnTo>
                  <a:pt x="0" y="33890"/>
                </a:lnTo>
                <a:lnTo>
                  <a:pt x="2393" y="17773"/>
                </a:lnTo>
                <a:lnTo>
                  <a:pt x="9704" y="6307"/>
                </a:lnTo>
                <a:lnTo>
                  <a:pt x="20583" y="0"/>
                </a:lnTo>
                <a:lnTo>
                  <a:pt x="37319" y="1920"/>
                </a:lnTo>
                <a:lnTo>
                  <a:pt x="49175" y="8599"/>
                </a:lnTo>
                <a:lnTo>
                  <a:pt x="55906" y="18776"/>
                </a:lnTo>
              </a:path>
            </a:pathLst>
          </a:custGeom>
          <a:ln w="3628">
            <a:solidFill>
              <a:srgbClr val="000000"/>
            </a:solidFill>
          </a:ln>
        </p:spPr>
        <p:txBody>
          <a:bodyPr wrap="none" lIns="0" tIns="0" rIns="0" bIns="0" rtlCol="0">
            <a:noAutofit/>
          </a:bodyPr>
          <a:lstStyle/>
          <a:p>
            <a:pPr algn="ctr"/>
            <a:endParaRPr sz="4400"/>
          </a:p>
        </p:txBody>
      </p:sp>
      <p:sp>
        <p:nvSpPr>
          <p:cNvPr id="64" name="object 15">
            <a:extLst>
              <a:ext uri="{FF2B5EF4-FFF2-40B4-BE49-F238E27FC236}">
                <a16:creationId xmlns:a16="http://schemas.microsoft.com/office/drawing/2014/main" id="{22599943-463D-4A8E-A757-4BF0D095462F}"/>
              </a:ext>
            </a:extLst>
          </p:cNvPr>
          <p:cNvSpPr/>
          <p:nvPr/>
        </p:nvSpPr>
        <p:spPr>
          <a:xfrm>
            <a:off x="6570653" y="2117419"/>
            <a:ext cx="57443" cy="56755"/>
          </a:xfrm>
          <a:custGeom>
            <a:avLst/>
            <a:gdLst/>
            <a:ahLst/>
            <a:cxnLst/>
            <a:rect l="l" t="t" r="r" b="b"/>
            <a:pathLst>
              <a:path w="57443" h="56755">
                <a:moveTo>
                  <a:pt x="20583" y="0"/>
                </a:moveTo>
                <a:lnTo>
                  <a:pt x="9704" y="6307"/>
                </a:lnTo>
                <a:lnTo>
                  <a:pt x="2393" y="17773"/>
                </a:lnTo>
                <a:lnTo>
                  <a:pt x="0" y="33890"/>
                </a:lnTo>
                <a:lnTo>
                  <a:pt x="5726" y="45710"/>
                </a:lnTo>
                <a:lnTo>
                  <a:pt x="16657" y="53831"/>
                </a:lnTo>
                <a:lnTo>
                  <a:pt x="31823" y="56755"/>
                </a:lnTo>
                <a:lnTo>
                  <a:pt x="44875" y="51837"/>
                </a:lnTo>
                <a:lnTo>
                  <a:pt x="54005" y="41637"/>
                </a:lnTo>
                <a:lnTo>
                  <a:pt x="57443" y="27921"/>
                </a:lnTo>
                <a:lnTo>
                  <a:pt x="55906" y="18776"/>
                </a:lnTo>
                <a:lnTo>
                  <a:pt x="49175" y="8599"/>
                </a:lnTo>
                <a:lnTo>
                  <a:pt x="37319" y="1920"/>
                </a:lnTo>
                <a:lnTo>
                  <a:pt x="20583" y="0"/>
                </a:lnTo>
                <a:close/>
              </a:path>
            </a:pathLst>
          </a:custGeom>
          <a:solidFill>
            <a:srgbClr val="000000"/>
          </a:solidFill>
        </p:spPr>
        <p:txBody>
          <a:bodyPr wrap="none" lIns="0" tIns="0" rIns="0" bIns="0" rtlCol="0">
            <a:noAutofit/>
          </a:bodyPr>
          <a:lstStyle/>
          <a:p>
            <a:pPr algn="ctr"/>
            <a:endParaRPr sz="4400"/>
          </a:p>
        </p:txBody>
      </p:sp>
      <p:sp>
        <p:nvSpPr>
          <p:cNvPr id="65" name="object 16">
            <a:extLst>
              <a:ext uri="{FF2B5EF4-FFF2-40B4-BE49-F238E27FC236}">
                <a16:creationId xmlns:a16="http://schemas.microsoft.com/office/drawing/2014/main" id="{9B5EB36C-2978-45C3-AE31-A1108F44A42D}"/>
              </a:ext>
            </a:extLst>
          </p:cNvPr>
          <p:cNvSpPr/>
          <p:nvPr/>
        </p:nvSpPr>
        <p:spPr>
          <a:xfrm>
            <a:off x="6570653" y="2117419"/>
            <a:ext cx="57443" cy="56755"/>
          </a:xfrm>
          <a:custGeom>
            <a:avLst/>
            <a:gdLst/>
            <a:ahLst/>
            <a:cxnLst/>
            <a:rect l="l" t="t" r="r" b="b"/>
            <a:pathLst>
              <a:path w="57443" h="56755">
                <a:moveTo>
                  <a:pt x="57443" y="27921"/>
                </a:moveTo>
                <a:lnTo>
                  <a:pt x="54005" y="41637"/>
                </a:lnTo>
                <a:lnTo>
                  <a:pt x="44875" y="51837"/>
                </a:lnTo>
                <a:lnTo>
                  <a:pt x="31823" y="56755"/>
                </a:lnTo>
                <a:lnTo>
                  <a:pt x="16657" y="53831"/>
                </a:lnTo>
                <a:lnTo>
                  <a:pt x="5726" y="45710"/>
                </a:lnTo>
                <a:lnTo>
                  <a:pt x="0" y="33890"/>
                </a:lnTo>
                <a:lnTo>
                  <a:pt x="2393" y="17773"/>
                </a:lnTo>
                <a:lnTo>
                  <a:pt x="9704" y="6307"/>
                </a:lnTo>
                <a:lnTo>
                  <a:pt x="20583" y="0"/>
                </a:lnTo>
                <a:lnTo>
                  <a:pt x="37319" y="1920"/>
                </a:lnTo>
                <a:lnTo>
                  <a:pt x="49175" y="8599"/>
                </a:lnTo>
                <a:lnTo>
                  <a:pt x="55906" y="18776"/>
                </a:lnTo>
              </a:path>
            </a:pathLst>
          </a:custGeom>
          <a:ln w="3628">
            <a:solidFill>
              <a:srgbClr val="000000"/>
            </a:solidFill>
          </a:ln>
        </p:spPr>
        <p:txBody>
          <a:bodyPr wrap="none" lIns="0" tIns="0" rIns="0" bIns="0" rtlCol="0">
            <a:noAutofit/>
          </a:bodyPr>
          <a:lstStyle/>
          <a:p>
            <a:pPr algn="ctr"/>
            <a:endParaRPr sz="4400"/>
          </a:p>
        </p:txBody>
      </p:sp>
      <p:sp>
        <p:nvSpPr>
          <p:cNvPr id="66" name="object 17">
            <a:extLst>
              <a:ext uri="{FF2B5EF4-FFF2-40B4-BE49-F238E27FC236}">
                <a16:creationId xmlns:a16="http://schemas.microsoft.com/office/drawing/2014/main" id="{EFC9B926-1F74-4E27-97C8-D8B69D2F2396}"/>
              </a:ext>
            </a:extLst>
          </p:cNvPr>
          <p:cNvSpPr/>
          <p:nvPr/>
        </p:nvSpPr>
        <p:spPr>
          <a:xfrm>
            <a:off x="7151231" y="2117416"/>
            <a:ext cx="57432" cy="56759"/>
          </a:xfrm>
          <a:custGeom>
            <a:avLst/>
            <a:gdLst/>
            <a:ahLst/>
            <a:cxnLst/>
            <a:rect l="l" t="t" r="r" b="b"/>
            <a:pathLst>
              <a:path w="57432" h="56759">
                <a:moveTo>
                  <a:pt x="20585" y="0"/>
                </a:moveTo>
                <a:lnTo>
                  <a:pt x="9705" y="6304"/>
                </a:lnTo>
                <a:lnTo>
                  <a:pt x="2393" y="17770"/>
                </a:lnTo>
                <a:lnTo>
                  <a:pt x="0" y="33886"/>
                </a:lnTo>
                <a:lnTo>
                  <a:pt x="5721" y="45710"/>
                </a:lnTo>
                <a:lnTo>
                  <a:pt x="16648" y="53834"/>
                </a:lnTo>
                <a:lnTo>
                  <a:pt x="31815" y="56759"/>
                </a:lnTo>
                <a:lnTo>
                  <a:pt x="44870" y="51840"/>
                </a:lnTo>
                <a:lnTo>
                  <a:pt x="53997" y="41640"/>
                </a:lnTo>
                <a:lnTo>
                  <a:pt x="57432" y="27925"/>
                </a:lnTo>
                <a:lnTo>
                  <a:pt x="55900" y="18788"/>
                </a:lnTo>
                <a:lnTo>
                  <a:pt x="49175" y="8606"/>
                </a:lnTo>
                <a:lnTo>
                  <a:pt x="37322" y="1923"/>
                </a:lnTo>
                <a:lnTo>
                  <a:pt x="20585" y="0"/>
                </a:lnTo>
                <a:close/>
              </a:path>
            </a:pathLst>
          </a:custGeom>
          <a:solidFill>
            <a:srgbClr val="000000"/>
          </a:solidFill>
        </p:spPr>
        <p:txBody>
          <a:bodyPr wrap="none" lIns="0" tIns="0" rIns="0" bIns="0" rtlCol="0">
            <a:noAutofit/>
          </a:bodyPr>
          <a:lstStyle/>
          <a:p>
            <a:pPr algn="ctr"/>
            <a:endParaRPr sz="4400"/>
          </a:p>
        </p:txBody>
      </p:sp>
      <p:sp>
        <p:nvSpPr>
          <p:cNvPr id="67" name="object 18">
            <a:extLst>
              <a:ext uri="{FF2B5EF4-FFF2-40B4-BE49-F238E27FC236}">
                <a16:creationId xmlns:a16="http://schemas.microsoft.com/office/drawing/2014/main" id="{C0FC40CC-60F3-42B0-80D1-FF4C8966F3C3}"/>
              </a:ext>
            </a:extLst>
          </p:cNvPr>
          <p:cNvSpPr/>
          <p:nvPr/>
        </p:nvSpPr>
        <p:spPr>
          <a:xfrm>
            <a:off x="7151231" y="2117416"/>
            <a:ext cx="57432" cy="56759"/>
          </a:xfrm>
          <a:custGeom>
            <a:avLst/>
            <a:gdLst/>
            <a:ahLst/>
            <a:cxnLst/>
            <a:rect l="l" t="t" r="r" b="b"/>
            <a:pathLst>
              <a:path w="57432" h="56759">
                <a:moveTo>
                  <a:pt x="57432" y="27925"/>
                </a:moveTo>
                <a:lnTo>
                  <a:pt x="53997" y="41640"/>
                </a:lnTo>
                <a:lnTo>
                  <a:pt x="44870" y="51840"/>
                </a:lnTo>
                <a:lnTo>
                  <a:pt x="31815" y="56759"/>
                </a:lnTo>
                <a:lnTo>
                  <a:pt x="16648" y="53834"/>
                </a:lnTo>
                <a:lnTo>
                  <a:pt x="5721" y="45710"/>
                </a:lnTo>
                <a:lnTo>
                  <a:pt x="0" y="33886"/>
                </a:lnTo>
                <a:lnTo>
                  <a:pt x="2393" y="17770"/>
                </a:lnTo>
                <a:lnTo>
                  <a:pt x="9705" y="6304"/>
                </a:lnTo>
                <a:lnTo>
                  <a:pt x="20585" y="0"/>
                </a:lnTo>
                <a:lnTo>
                  <a:pt x="37322" y="1923"/>
                </a:lnTo>
                <a:lnTo>
                  <a:pt x="49175" y="8606"/>
                </a:lnTo>
                <a:lnTo>
                  <a:pt x="55900" y="18788"/>
                </a:lnTo>
              </a:path>
            </a:pathLst>
          </a:custGeom>
          <a:ln w="3628">
            <a:solidFill>
              <a:srgbClr val="000000"/>
            </a:solidFill>
          </a:ln>
        </p:spPr>
        <p:txBody>
          <a:bodyPr wrap="none" lIns="0" tIns="0" rIns="0" bIns="0" rtlCol="0">
            <a:noAutofit/>
          </a:bodyPr>
          <a:lstStyle/>
          <a:p>
            <a:pPr algn="ctr"/>
            <a:endParaRPr sz="4400"/>
          </a:p>
        </p:txBody>
      </p:sp>
      <p:sp>
        <p:nvSpPr>
          <p:cNvPr id="68" name="object 19">
            <a:extLst>
              <a:ext uri="{FF2B5EF4-FFF2-40B4-BE49-F238E27FC236}">
                <a16:creationId xmlns:a16="http://schemas.microsoft.com/office/drawing/2014/main" id="{349830A6-F0BB-4C6C-83DE-930E57A4D9D3}"/>
              </a:ext>
            </a:extLst>
          </p:cNvPr>
          <p:cNvSpPr/>
          <p:nvPr/>
        </p:nvSpPr>
        <p:spPr>
          <a:xfrm>
            <a:off x="8312366" y="2117417"/>
            <a:ext cx="57432" cy="56758"/>
          </a:xfrm>
          <a:custGeom>
            <a:avLst/>
            <a:gdLst/>
            <a:ahLst/>
            <a:cxnLst/>
            <a:rect l="l" t="t" r="r" b="b"/>
            <a:pathLst>
              <a:path w="57432" h="56758">
                <a:moveTo>
                  <a:pt x="20586" y="0"/>
                </a:moveTo>
                <a:lnTo>
                  <a:pt x="9703" y="6305"/>
                </a:lnTo>
                <a:lnTo>
                  <a:pt x="2393" y="17770"/>
                </a:lnTo>
                <a:lnTo>
                  <a:pt x="0" y="33884"/>
                </a:lnTo>
                <a:lnTo>
                  <a:pt x="5721" y="45708"/>
                </a:lnTo>
                <a:lnTo>
                  <a:pt x="16648" y="53832"/>
                </a:lnTo>
                <a:lnTo>
                  <a:pt x="31816" y="56758"/>
                </a:lnTo>
                <a:lnTo>
                  <a:pt x="44868" y="51842"/>
                </a:lnTo>
                <a:lnTo>
                  <a:pt x="53996" y="41641"/>
                </a:lnTo>
                <a:lnTo>
                  <a:pt x="57432" y="27923"/>
                </a:lnTo>
                <a:lnTo>
                  <a:pt x="55900" y="18786"/>
                </a:lnTo>
                <a:lnTo>
                  <a:pt x="49175" y="8605"/>
                </a:lnTo>
                <a:lnTo>
                  <a:pt x="37323" y="1922"/>
                </a:lnTo>
                <a:lnTo>
                  <a:pt x="20586" y="0"/>
                </a:lnTo>
                <a:close/>
              </a:path>
            </a:pathLst>
          </a:custGeom>
          <a:solidFill>
            <a:srgbClr val="000000"/>
          </a:solidFill>
        </p:spPr>
        <p:txBody>
          <a:bodyPr wrap="none" lIns="0" tIns="0" rIns="0" bIns="0" rtlCol="0">
            <a:noAutofit/>
          </a:bodyPr>
          <a:lstStyle/>
          <a:p>
            <a:pPr algn="ctr"/>
            <a:endParaRPr sz="4400"/>
          </a:p>
        </p:txBody>
      </p:sp>
      <p:sp>
        <p:nvSpPr>
          <p:cNvPr id="69" name="object 20">
            <a:extLst>
              <a:ext uri="{FF2B5EF4-FFF2-40B4-BE49-F238E27FC236}">
                <a16:creationId xmlns:a16="http://schemas.microsoft.com/office/drawing/2014/main" id="{3963AA24-DEBD-4663-B15F-78EDBE30F4AB}"/>
              </a:ext>
            </a:extLst>
          </p:cNvPr>
          <p:cNvSpPr/>
          <p:nvPr/>
        </p:nvSpPr>
        <p:spPr>
          <a:xfrm>
            <a:off x="8312366" y="2117417"/>
            <a:ext cx="57432" cy="56758"/>
          </a:xfrm>
          <a:custGeom>
            <a:avLst/>
            <a:gdLst/>
            <a:ahLst/>
            <a:cxnLst/>
            <a:rect l="l" t="t" r="r" b="b"/>
            <a:pathLst>
              <a:path w="57432" h="56758">
                <a:moveTo>
                  <a:pt x="57432" y="27923"/>
                </a:moveTo>
                <a:lnTo>
                  <a:pt x="53996" y="41641"/>
                </a:lnTo>
                <a:lnTo>
                  <a:pt x="44868" y="51842"/>
                </a:lnTo>
                <a:lnTo>
                  <a:pt x="31816" y="56758"/>
                </a:lnTo>
                <a:lnTo>
                  <a:pt x="16648" y="53832"/>
                </a:lnTo>
                <a:lnTo>
                  <a:pt x="5721" y="45708"/>
                </a:lnTo>
                <a:lnTo>
                  <a:pt x="0" y="33884"/>
                </a:lnTo>
                <a:lnTo>
                  <a:pt x="2393" y="17770"/>
                </a:lnTo>
                <a:lnTo>
                  <a:pt x="9703" y="6305"/>
                </a:lnTo>
                <a:lnTo>
                  <a:pt x="20586" y="0"/>
                </a:lnTo>
                <a:lnTo>
                  <a:pt x="37323" y="1922"/>
                </a:lnTo>
                <a:lnTo>
                  <a:pt x="49175" y="8605"/>
                </a:lnTo>
                <a:lnTo>
                  <a:pt x="55900" y="18786"/>
                </a:lnTo>
              </a:path>
            </a:pathLst>
          </a:custGeom>
          <a:ln w="3628">
            <a:solidFill>
              <a:srgbClr val="000000"/>
            </a:solidFill>
          </a:ln>
        </p:spPr>
        <p:txBody>
          <a:bodyPr wrap="none" lIns="0" tIns="0" rIns="0" bIns="0" rtlCol="0">
            <a:noAutofit/>
          </a:bodyPr>
          <a:lstStyle/>
          <a:p>
            <a:pPr algn="ctr"/>
            <a:endParaRPr sz="4400"/>
          </a:p>
        </p:txBody>
      </p:sp>
      <p:sp>
        <p:nvSpPr>
          <p:cNvPr id="70" name="object 21">
            <a:extLst>
              <a:ext uri="{FF2B5EF4-FFF2-40B4-BE49-F238E27FC236}">
                <a16:creationId xmlns:a16="http://schemas.microsoft.com/office/drawing/2014/main" id="{D36374F0-546C-4384-A2BC-86E098A144FB}"/>
              </a:ext>
            </a:extLst>
          </p:cNvPr>
          <p:cNvSpPr/>
          <p:nvPr/>
        </p:nvSpPr>
        <p:spPr>
          <a:xfrm>
            <a:off x="3849231" y="2117416"/>
            <a:ext cx="57432" cy="56759"/>
          </a:xfrm>
          <a:custGeom>
            <a:avLst/>
            <a:gdLst/>
            <a:ahLst/>
            <a:cxnLst/>
            <a:rect l="l" t="t" r="r" b="b"/>
            <a:pathLst>
              <a:path w="57432" h="56759">
                <a:moveTo>
                  <a:pt x="20585" y="0"/>
                </a:moveTo>
                <a:lnTo>
                  <a:pt x="9705" y="6304"/>
                </a:lnTo>
                <a:lnTo>
                  <a:pt x="2393" y="17770"/>
                </a:lnTo>
                <a:lnTo>
                  <a:pt x="0" y="33886"/>
                </a:lnTo>
                <a:lnTo>
                  <a:pt x="5721" y="45710"/>
                </a:lnTo>
                <a:lnTo>
                  <a:pt x="16648" y="53834"/>
                </a:lnTo>
                <a:lnTo>
                  <a:pt x="31815" y="56759"/>
                </a:lnTo>
                <a:lnTo>
                  <a:pt x="44870" y="51840"/>
                </a:lnTo>
                <a:lnTo>
                  <a:pt x="53997" y="41640"/>
                </a:lnTo>
                <a:lnTo>
                  <a:pt x="57432" y="27925"/>
                </a:lnTo>
                <a:lnTo>
                  <a:pt x="55900" y="18788"/>
                </a:lnTo>
                <a:lnTo>
                  <a:pt x="49175" y="8606"/>
                </a:lnTo>
                <a:lnTo>
                  <a:pt x="37322" y="1923"/>
                </a:lnTo>
                <a:lnTo>
                  <a:pt x="20585" y="0"/>
                </a:lnTo>
                <a:close/>
              </a:path>
            </a:pathLst>
          </a:custGeom>
          <a:solidFill>
            <a:srgbClr val="000000"/>
          </a:solidFill>
        </p:spPr>
        <p:txBody>
          <a:bodyPr wrap="none" lIns="0" tIns="0" rIns="0" bIns="0" rtlCol="0">
            <a:noAutofit/>
          </a:bodyPr>
          <a:lstStyle/>
          <a:p>
            <a:pPr algn="ctr"/>
            <a:endParaRPr sz="4400"/>
          </a:p>
        </p:txBody>
      </p:sp>
      <p:sp>
        <p:nvSpPr>
          <p:cNvPr id="71" name="object 22">
            <a:extLst>
              <a:ext uri="{FF2B5EF4-FFF2-40B4-BE49-F238E27FC236}">
                <a16:creationId xmlns:a16="http://schemas.microsoft.com/office/drawing/2014/main" id="{EE5C8031-6A9D-49D7-909E-5F5D05F63F5B}"/>
              </a:ext>
            </a:extLst>
          </p:cNvPr>
          <p:cNvSpPr/>
          <p:nvPr/>
        </p:nvSpPr>
        <p:spPr>
          <a:xfrm>
            <a:off x="3849231" y="2117416"/>
            <a:ext cx="57432" cy="56759"/>
          </a:xfrm>
          <a:custGeom>
            <a:avLst/>
            <a:gdLst/>
            <a:ahLst/>
            <a:cxnLst/>
            <a:rect l="l" t="t" r="r" b="b"/>
            <a:pathLst>
              <a:path w="57432" h="56759">
                <a:moveTo>
                  <a:pt x="57432" y="27925"/>
                </a:moveTo>
                <a:lnTo>
                  <a:pt x="53997" y="41640"/>
                </a:lnTo>
                <a:lnTo>
                  <a:pt x="44870" y="51840"/>
                </a:lnTo>
                <a:lnTo>
                  <a:pt x="31815" y="56759"/>
                </a:lnTo>
                <a:lnTo>
                  <a:pt x="16648" y="53834"/>
                </a:lnTo>
                <a:lnTo>
                  <a:pt x="5721" y="45710"/>
                </a:lnTo>
                <a:lnTo>
                  <a:pt x="0" y="33886"/>
                </a:lnTo>
                <a:lnTo>
                  <a:pt x="2393" y="17770"/>
                </a:lnTo>
                <a:lnTo>
                  <a:pt x="9705" y="6304"/>
                </a:lnTo>
                <a:lnTo>
                  <a:pt x="20585" y="0"/>
                </a:lnTo>
                <a:lnTo>
                  <a:pt x="37322" y="1923"/>
                </a:lnTo>
                <a:lnTo>
                  <a:pt x="49175" y="8606"/>
                </a:lnTo>
                <a:lnTo>
                  <a:pt x="55900" y="18788"/>
                </a:lnTo>
              </a:path>
            </a:pathLst>
          </a:custGeom>
          <a:ln w="3628">
            <a:solidFill>
              <a:srgbClr val="000000"/>
            </a:solidFill>
          </a:ln>
        </p:spPr>
        <p:txBody>
          <a:bodyPr wrap="none" lIns="0" tIns="0" rIns="0" bIns="0" rtlCol="0">
            <a:noAutofit/>
          </a:bodyPr>
          <a:lstStyle/>
          <a:p>
            <a:pPr algn="ctr"/>
            <a:endParaRPr sz="4400"/>
          </a:p>
        </p:txBody>
      </p:sp>
      <p:sp>
        <p:nvSpPr>
          <p:cNvPr id="72" name="object 23">
            <a:extLst>
              <a:ext uri="{FF2B5EF4-FFF2-40B4-BE49-F238E27FC236}">
                <a16:creationId xmlns:a16="http://schemas.microsoft.com/office/drawing/2014/main" id="{D78BC9C7-CF6B-474F-97DA-504C2CEA1FA5}"/>
              </a:ext>
            </a:extLst>
          </p:cNvPr>
          <p:cNvSpPr/>
          <p:nvPr/>
        </p:nvSpPr>
        <p:spPr>
          <a:xfrm>
            <a:off x="5990083" y="2117417"/>
            <a:ext cx="57432" cy="56758"/>
          </a:xfrm>
          <a:custGeom>
            <a:avLst/>
            <a:gdLst/>
            <a:ahLst/>
            <a:cxnLst/>
            <a:rect l="l" t="t" r="r" b="b"/>
            <a:pathLst>
              <a:path w="57432" h="56758">
                <a:moveTo>
                  <a:pt x="20586" y="0"/>
                </a:moveTo>
                <a:lnTo>
                  <a:pt x="9703" y="6305"/>
                </a:lnTo>
                <a:lnTo>
                  <a:pt x="2393" y="17770"/>
                </a:lnTo>
                <a:lnTo>
                  <a:pt x="0" y="33884"/>
                </a:lnTo>
                <a:lnTo>
                  <a:pt x="5721" y="45708"/>
                </a:lnTo>
                <a:lnTo>
                  <a:pt x="16648" y="53832"/>
                </a:lnTo>
                <a:lnTo>
                  <a:pt x="31816" y="56758"/>
                </a:lnTo>
                <a:lnTo>
                  <a:pt x="44868" y="51842"/>
                </a:lnTo>
                <a:lnTo>
                  <a:pt x="53996" y="41641"/>
                </a:lnTo>
                <a:lnTo>
                  <a:pt x="57432" y="27923"/>
                </a:lnTo>
                <a:lnTo>
                  <a:pt x="55900" y="18786"/>
                </a:lnTo>
                <a:lnTo>
                  <a:pt x="49175" y="8605"/>
                </a:lnTo>
                <a:lnTo>
                  <a:pt x="37323" y="1922"/>
                </a:lnTo>
                <a:lnTo>
                  <a:pt x="20586" y="0"/>
                </a:lnTo>
                <a:close/>
              </a:path>
            </a:pathLst>
          </a:custGeom>
          <a:solidFill>
            <a:srgbClr val="000000"/>
          </a:solidFill>
        </p:spPr>
        <p:txBody>
          <a:bodyPr wrap="none" lIns="0" tIns="0" rIns="0" bIns="0" rtlCol="0">
            <a:noAutofit/>
          </a:bodyPr>
          <a:lstStyle/>
          <a:p>
            <a:pPr algn="ctr"/>
            <a:endParaRPr sz="4400"/>
          </a:p>
        </p:txBody>
      </p:sp>
      <p:sp>
        <p:nvSpPr>
          <p:cNvPr id="73" name="object 24">
            <a:extLst>
              <a:ext uri="{FF2B5EF4-FFF2-40B4-BE49-F238E27FC236}">
                <a16:creationId xmlns:a16="http://schemas.microsoft.com/office/drawing/2014/main" id="{B7710263-3785-4469-80AE-D373C13EABAD}"/>
              </a:ext>
            </a:extLst>
          </p:cNvPr>
          <p:cNvSpPr/>
          <p:nvPr/>
        </p:nvSpPr>
        <p:spPr>
          <a:xfrm>
            <a:off x="5990083" y="2117417"/>
            <a:ext cx="57432" cy="56758"/>
          </a:xfrm>
          <a:custGeom>
            <a:avLst/>
            <a:gdLst/>
            <a:ahLst/>
            <a:cxnLst/>
            <a:rect l="l" t="t" r="r" b="b"/>
            <a:pathLst>
              <a:path w="57432" h="56758">
                <a:moveTo>
                  <a:pt x="57432" y="27923"/>
                </a:moveTo>
                <a:lnTo>
                  <a:pt x="53996" y="41641"/>
                </a:lnTo>
                <a:lnTo>
                  <a:pt x="44868" y="51842"/>
                </a:lnTo>
                <a:lnTo>
                  <a:pt x="31816" y="56758"/>
                </a:lnTo>
                <a:lnTo>
                  <a:pt x="16648" y="53832"/>
                </a:lnTo>
                <a:lnTo>
                  <a:pt x="5721" y="45708"/>
                </a:lnTo>
                <a:lnTo>
                  <a:pt x="0" y="33884"/>
                </a:lnTo>
                <a:lnTo>
                  <a:pt x="2393" y="17770"/>
                </a:lnTo>
                <a:lnTo>
                  <a:pt x="9703" y="6305"/>
                </a:lnTo>
                <a:lnTo>
                  <a:pt x="20586" y="0"/>
                </a:lnTo>
                <a:lnTo>
                  <a:pt x="37323" y="1922"/>
                </a:lnTo>
                <a:lnTo>
                  <a:pt x="49175" y="8605"/>
                </a:lnTo>
                <a:lnTo>
                  <a:pt x="55900" y="18786"/>
                </a:lnTo>
              </a:path>
            </a:pathLst>
          </a:custGeom>
          <a:ln w="3628">
            <a:solidFill>
              <a:srgbClr val="000000"/>
            </a:solidFill>
          </a:ln>
        </p:spPr>
        <p:txBody>
          <a:bodyPr wrap="none" lIns="0" tIns="0" rIns="0" bIns="0" rtlCol="0">
            <a:noAutofit/>
          </a:bodyPr>
          <a:lstStyle/>
          <a:p>
            <a:pPr algn="ctr"/>
            <a:endParaRPr sz="4400"/>
          </a:p>
        </p:txBody>
      </p:sp>
      <p:sp>
        <p:nvSpPr>
          <p:cNvPr id="74" name="object 25">
            <a:extLst>
              <a:ext uri="{FF2B5EF4-FFF2-40B4-BE49-F238E27FC236}">
                <a16:creationId xmlns:a16="http://schemas.microsoft.com/office/drawing/2014/main" id="{AEE53B41-3CB9-426B-90FE-DFD002ACFE05}"/>
              </a:ext>
            </a:extLst>
          </p:cNvPr>
          <p:cNvSpPr txBox="1"/>
          <p:nvPr/>
        </p:nvSpPr>
        <p:spPr>
          <a:xfrm>
            <a:off x="6542815" y="2200675"/>
            <a:ext cx="395605" cy="112395"/>
          </a:xfrm>
          <a:prstGeom prst="rect">
            <a:avLst/>
          </a:prstGeom>
        </p:spPr>
        <p:txBody>
          <a:bodyPr vert="horz" wrap="none" lIns="0" tIns="0" rIns="0" bIns="0" rtlCol="0">
            <a:noAutofit/>
          </a:bodyPr>
          <a:lstStyle/>
          <a:p>
            <a:pPr marL="12700" algn="ctr">
              <a:lnSpc>
                <a:spcPct val="100000"/>
              </a:lnSpc>
            </a:pPr>
            <a:r>
              <a:rPr sz="1400" spc="10" dirty="0">
                <a:latin typeface="Times New Roman"/>
                <a:cs typeface="Times New Roman"/>
              </a:rPr>
              <a:t>-1    </a:t>
            </a:r>
            <a:r>
              <a:rPr sz="1400" spc="40" dirty="0">
                <a:latin typeface="Times New Roman"/>
                <a:cs typeface="Times New Roman"/>
              </a:rPr>
              <a:t> </a:t>
            </a:r>
            <a:r>
              <a:rPr sz="1400" spc="15" dirty="0">
                <a:latin typeface="Times New Roman"/>
                <a:cs typeface="Times New Roman"/>
              </a:rPr>
              <a:t>0    </a:t>
            </a:r>
            <a:r>
              <a:rPr sz="1400" spc="-15" dirty="0">
                <a:latin typeface="Times New Roman"/>
                <a:cs typeface="Times New Roman"/>
              </a:rPr>
              <a:t> </a:t>
            </a:r>
            <a:r>
              <a:rPr sz="1400" spc="15" dirty="0">
                <a:latin typeface="Times New Roman"/>
                <a:cs typeface="Times New Roman"/>
              </a:rPr>
              <a:t>1</a:t>
            </a:r>
            <a:endParaRPr sz="1400">
              <a:latin typeface="Times New Roman"/>
              <a:cs typeface="Times New Roman"/>
            </a:endParaRPr>
          </a:p>
        </p:txBody>
      </p:sp>
      <p:sp>
        <p:nvSpPr>
          <p:cNvPr id="75" name="object 26">
            <a:extLst>
              <a:ext uri="{FF2B5EF4-FFF2-40B4-BE49-F238E27FC236}">
                <a16:creationId xmlns:a16="http://schemas.microsoft.com/office/drawing/2014/main" id="{5FF3B369-83C3-41F9-B8E2-D86EF49767D1}"/>
              </a:ext>
            </a:extLst>
          </p:cNvPr>
          <p:cNvSpPr txBox="1"/>
          <p:nvPr/>
        </p:nvSpPr>
        <p:spPr>
          <a:xfrm>
            <a:off x="7159673" y="2200675"/>
            <a:ext cx="69215" cy="112395"/>
          </a:xfrm>
          <a:prstGeom prst="rect">
            <a:avLst/>
          </a:prstGeom>
        </p:spPr>
        <p:txBody>
          <a:bodyPr vert="horz" wrap="none" lIns="0" tIns="0" rIns="0" bIns="0" rtlCol="0">
            <a:noAutofit/>
          </a:bodyPr>
          <a:lstStyle/>
          <a:p>
            <a:pPr marL="12700" algn="ctr">
              <a:lnSpc>
                <a:spcPct val="100000"/>
              </a:lnSpc>
            </a:pPr>
            <a:r>
              <a:rPr sz="1400" spc="15" dirty="0">
                <a:latin typeface="Times New Roman"/>
                <a:cs typeface="Times New Roman"/>
              </a:rPr>
              <a:t>3</a:t>
            </a:r>
            <a:endParaRPr sz="1400">
              <a:latin typeface="Times New Roman"/>
              <a:cs typeface="Times New Roman"/>
            </a:endParaRPr>
          </a:p>
        </p:txBody>
      </p:sp>
      <p:sp>
        <p:nvSpPr>
          <p:cNvPr id="76" name="object 27">
            <a:extLst>
              <a:ext uri="{FF2B5EF4-FFF2-40B4-BE49-F238E27FC236}">
                <a16:creationId xmlns:a16="http://schemas.microsoft.com/office/drawing/2014/main" id="{4B7636A1-2947-48AC-8A55-6FC17F442D2A}"/>
              </a:ext>
            </a:extLst>
          </p:cNvPr>
          <p:cNvSpPr txBox="1"/>
          <p:nvPr/>
        </p:nvSpPr>
        <p:spPr>
          <a:xfrm>
            <a:off x="8320816" y="2200675"/>
            <a:ext cx="113030" cy="112395"/>
          </a:xfrm>
          <a:prstGeom prst="rect">
            <a:avLst/>
          </a:prstGeom>
        </p:spPr>
        <p:txBody>
          <a:bodyPr vert="horz" wrap="none" lIns="0" tIns="0" rIns="0" bIns="0" rtlCol="0">
            <a:noAutofit/>
          </a:bodyPr>
          <a:lstStyle/>
          <a:p>
            <a:pPr marL="12700" algn="ctr">
              <a:lnSpc>
                <a:spcPct val="100000"/>
              </a:lnSpc>
            </a:pPr>
            <a:r>
              <a:rPr sz="1400" spc="15" dirty="0">
                <a:latin typeface="Times New Roman"/>
                <a:cs typeface="Times New Roman"/>
              </a:rPr>
              <a:t>11</a:t>
            </a:r>
            <a:endParaRPr sz="1400">
              <a:latin typeface="Times New Roman"/>
              <a:cs typeface="Times New Roman"/>
            </a:endParaRPr>
          </a:p>
        </p:txBody>
      </p:sp>
      <p:sp>
        <p:nvSpPr>
          <p:cNvPr id="77" name="object 28">
            <a:extLst>
              <a:ext uri="{FF2B5EF4-FFF2-40B4-BE49-F238E27FC236}">
                <a16:creationId xmlns:a16="http://schemas.microsoft.com/office/drawing/2014/main" id="{C1640DC4-B43A-4B5A-A6DE-34571589EB33}"/>
              </a:ext>
            </a:extLst>
          </p:cNvPr>
          <p:cNvSpPr txBox="1"/>
          <p:nvPr/>
        </p:nvSpPr>
        <p:spPr>
          <a:xfrm>
            <a:off x="3857668" y="2236961"/>
            <a:ext cx="141605" cy="112395"/>
          </a:xfrm>
          <a:prstGeom prst="rect">
            <a:avLst/>
          </a:prstGeom>
        </p:spPr>
        <p:txBody>
          <a:bodyPr vert="horz" wrap="none" lIns="0" tIns="0" rIns="0" bIns="0" rtlCol="0">
            <a:noAutofit/>
          </a:bodyPr>
          <a:lstStyle/>
          <a:p>
            <a:pPr marL="12700" algn="ctr">
              <a:lnSpc>
                <a:spcPct val="100000"/>
              </a:lnSpc>
            </a:pPr>
            <a:r>
              <a:rPr sz="1400" spc="10" dirty="0">
                <a:latin typeface="Times New Roman"/>
                <a:cs typeface="Times New Roman"/>
              </a:rPr>
              <a:t>-21</a:t>
            </a:r>
            <a:endParaRPr sz="1400">
              <a:latin typeface="Times New Roman"/>
              <a:cs typeface="Times New Roman"/>
            </a:endParaRPr>
          </a:p>
        </p:txBody>
      </p:sp>
      <p:sp>
        <p:nvSpPr>
          <p:cNvPr id="78" name="object 29">
            <a:extLst>
              <a:ext uri="{FF2B5EF4-FFF2-40B4-BE49-F238E27FC236}">
                <a16:creationId xmlns:a16="http://schemas.microsoft.com/office/drawing/2014/main" id="{07B5A18F-4829-4DD8-ADBC-335AD5A40728}"/>
              </a:ext>
            </a:extLst>
          </p:cNvPr>
          <p:cNvSpPr txBox="1"/>
          <p:nvPr/>
        </p:nvSpPr>
        <p:spPr>
          <a:xfrm>
            <a:off x="5998520" y="2200675"/>
            <a:ext cx="98425" cy="112395"/>
          </a:xfrm>
          <a:prstGeom prst="rect">
            <a:avLst/>
          </a:prstGeom>
        </p:spPr>
        <p:txBody>
          <a:bodyPr vert="horz" wrap="none" lIns="0" tIns="0" rIns="0" bIns="0" rtlCol="0">
            <a:noAutofit/>
          </a:bodyPr>
          <a:lstStyle/>
          <a:p>
            <a:pPr marL="12700" algn="ctr">
              <a:lnSpc>
                <a:spcPct val="100000"/>
              </a:lnSpc>
            </a:pPr>
            <a:r>
              <a:rPr sz="1400" spc="10" dirty="0">
                <a:latin typeface="Times New Roman"/>
                <a:cs typeface="Times New Roman"/>
              </a:rPr>
              <a:t>-5</a:t>
            </a:r>
            <a:endParaRPr sz="1400">
              <a:latin typeface="Times New Roman"/>
              <a:cs typeface="Times New Roman"/>
            </a:endParaRPr>
          </a:p>
        </p:txBody>
      </p:sp>
      <p:sp>
        <p:nvSpPr>
          <p:cNvPr id="79" name="TextBox 78">
            <a:extLst>
              <a:ext uri="{FF2B5EF4-FFF2-40B4-BE49-F238E27FC236}">
                <a16:creationId xmlns:a16="http://schemas.microsoft.com/office/drawing/2014/main" id="{F5242217-F37A-4E54-8A33-7C69B67FA1BB}"/>
              </a:ext>
            </a:extLst>
          </p:cNvPr>
          <p:cNvSpPr txBox="1"/>
          <p:nvPr/>
        </p:nvSpPr>
        <p:spPr>
          <a:xfrm>
            <a:off x="2729341" y="1989508"/>
            <a:ext cx="747320" cy="369332"/>
          </a:xfrm>
          <a:prstGeom prst="rect">
            <a:avLst/>
          </a:prstGeom>
          <a:noFill/>
        </p:spPr>
        <p:txBody>
          <a:bodyPr wrap="none" rtlCol="0">
            <a:spAutoFit/>
          </a:bodyPr>
          <a:lstStyle/>
          <a:p>
            <a:pPr algn="r"/>
            <a:r>
              <a:rPr lang="en-US" dirty="0"/>
              <a:t>Input:</a:t>
            </a:r>
          </a:p>
        </p:txBody>
      </p:sp>
      <p:pic>
        <p:nvPicPr>
          <p:cNvPr id="53" name="06-11-NN_Wrong-That_feels">
            <a:hlinkClick r:id="" action="ppaction://media"/>
            <a:extLst>
              <a:ext uri="{FF2B5EF4-FFF2-40B4-BE49-F238E27FC236}">
                <a16:creationId xmlns:a16="http://schemas.microsoft.com/office/drawing/2014/main" id="{0B5DFFCE-F563-479C-AD68-BB69E63F8E65}"/>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0" y="5143500"/>
            <a:ext cx="2286000" cy="1714500"/>
          </a:xfrm>
          <a:prstGeom prst="rect">
            <a:avLst/>
          </a:prstGeom>
        </p:spPr>
      </p:pic>
      <p:pic>
        <p:nvPicPr>
          <p:cNvPr id="54" name="06-10-NN_Wrong-Oh__but_wh">
            <a:hlinkClick r:id="" action="ppaction://media"/>
            <a:extLst>
              <a:ext uri="{FF2B5EF4-FFF2-40B4-BE49-F238E27FC236}">
                <a16:creationId xmlns:a16="http://schemas.microsoft.com/office/drawing/2014/main" id="{258D9664-8753-4AF8-A39C-4CA294D7B389}"/>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0" y="5143500"/>
            <a:ext cx="2286000" cy="1714500"/>
          </a:xfrm>
          <a:prstGeom prst="rect">
            <a:avLst/>
          </a:prstGeom>
        </p:spPr>
      </p:pic>
    </p:spTree>
    <p:extLst>
      <p:ext uri="{BB962C8B-B14F-4D97-AF65-F5344CB8AC3E}">
        <p14:creationId xmlns:p14="http://schemas.microsoft.com/office/powerpoint/2010/main" val="265458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615" fill="hold"/>
                                        <p:tgtEl>
                                          <p:spTgt spid="5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7070" fill="hold"/>
                                        <p:tgtEl>
                                          <p:spTgt spid="5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11" fill="hold" display="0">
                  <p:stCondLst>
                    <p:cond delay="indefinite"/>
                  </p:stCondLst>
                </p:cTn>
                <p:tgtEl>
                  <p:spTgt spid="53"/>
                </p:tgtEl>
              </p:cMediaNode>
            </p:video>
            <p:seq concurrent="1" nextAc="seek">
              <p:cTn id="12" restart="whenNotActive" fill="hold" evtFilter="cancelBubble" nodeType="interactiveSeq">
                <p:stCondLst>
                  <p:cond evt="onClick" delay="0">
                    <p:tgtEl>
                      <p:spTgt spid="53"/>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53"/>
                                        </p:tgtEl>
                                      </p:cBhvr>
                                    </p:cmd>
                                  </p:childTnLst>
                                </p:cTn>
                              </p:par>
                            </p:childTnLst>
                          </p:cTn>
                        </p:par>
                      </p:childTnLst>
                    </p:cTn>
                  </p:par>
                </p:childTnLst>
              </p:cTn>
              <p:nextCondLst>
                <p:cond evt="onClick" delay="0">
                  <p:tgtEl>
                    <p:spTgt spid="53"/>
                  </p:tgtEl>
                </p:cond>
              </p:nextCondLst>
            </p:seq>
            <p:video>
              <p:cMediaNode vol="80000" showWhenStopped="0">
                <p:cTn id="17" fill="hold" display="0">
                  <p:stCondLst>
                    <p:cond delay="indefinite"/>
                  </p:stCondLst>
                </p:cTn>
                <p:tgtEl>
                  <p:spTgt spid="54"/>
                </p:tgtEl>
              </p:cMediaNode>
            </p:video>
            <p:seq concurrent="1" nextAc="seek">
              <p:cTn id="18" restart="whenNotActive" fill="hold" evtFilter="cancelBubble" nodeType="interactiveSeq">
                <p:stCondLst>
                  <p:cond evt="onClick" delay="0">
                    <p:tgtEl>
                      <p:spTgt spid="54"/>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54"/>
                                        </p:tgtEl>
                                      </p:cBhvr>
                                    </p:cmd>
                                  </p:childTnLst>
                                </p:cTn>
                              </p:par>
                            </p:childTnLst>
                          </p:cTn>
                        </p:par>
                      </p:childTnLst>
                    </p:cTn>
                  </p:par>
                </p:childTnLst>
              </p:cTn>
              <p:nextCondLst>
                <p:cond evt="onClick" delay="0">
                  <p:tgtEl>
                    <p:spTgt spid="5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18D5-FA3A-4728-B90B-6BCE7AFD14C9}"/>
              </a:ext>
            </a:extLst>
          </p:cNvPr>
          <p:cNvSpPr>
            <a:spLocks noGrp="1"/>
          </p:cNvSpPr>
          <p:nvPr>
            <p:ph type="title"/>
          </p:nvPr>
        </p:nvSpPr>
        <p:spPr/>
        <p:txBody>
          <a:bodyPr/>
          <a:lstStyle/>
          <a:p>
            <a:r>
              <a:rPr lang="en-US" dirty="0"/>
              <a:t>Potential Algorithm: Closest Pair</a:t>
            </a:r>
          </a:p>
        </p:txBody>
      </p:sp>
      <p:sp>
        <p:nvSpPr>
          <p:cNvPr id="5" name="Content Placeholder 4">
            <a:extLst>
              <a:ext uri="{FF2B5EF4-FFF2-40B4-BE49-F238E27FC236}">
                <a16:creationId xmlns:a16="http://schemas.microsoft.com/office/drawing/2014/main" id="{CB462CDB-EB6E-400B-BFCC-500AB857906D}"/>
              </a:ext>
            </a:extLst>
          </p:cNvPr>
          <p:cNvSpPr>
            <a:spLocks noGrp="1"/>
          </p:cNvSpPr>
          <p:nvPr>
            <p:ph idx="1"/>
          </p:nvPr>
        </p:nvSpPr>
        <p:spPr>
          <a:xfrm>
            <a:off x="838200" y="1825625"/>
            <a:ext cx="10515600" cy="2984500"/>
          </a:xfrm>
        </p:spPr>
        <p:txBody>
          <a:bodyPr>
            <a:normAutofit fontScale="85000" lnSpcReduction="20000"/>
          </a:bodyPr>
          <a:lstStyle/>
          <a:p>
            <a:pPr marL="0" indent="0">
              <a:buNone/>
            </a:pPr>
            <a:r>
              <a:rPr lang="en-US" dirty="0">
                <a:solidFill>
                  <a:srgbClr val="FF0000"/>
                </a:solidFill>
              </a:rPr>
              <a:t>Another  idea  is  to  repeatedly  connect  the  closest  pair  of points whose connection will not cause a cycle or a three-way branch, until all points are in one tour.</a:t>
            </a:r>
            <a:endParaRPr lang="en-US" dirty="0"/>
          </a:p>
          <a:p>
            <a:pPr marL="0" indent="0">
              <a:lnSpc>
                <a:spcPct val="60000"/>
              </a:lnSpc>
              <a:buNone/>
            </a:pPr>
            <a:r>
              <a:rPr lang="en-US" sz="2000" dirty="0">
                <a:latin typeface="Courier New" panose="02070309020205020404" pitchFamily="49" charset="0"/>
                <a:cs typeface="Courier New" panose="02070309020205020404" pitchFamily="49" charset="0"/>
              </a:rPr>
              <a:t>n = the number of points in the set</a:t>
            </a:r>
            <a:endParaRPr lang="en-US" sz="2000" baseline="-25000" dirty="0">
              <a:latin typeface="Courier New" panose="02070309020205020404" pitchFamily="49" charset="0"/>
              <a:cs typeface="Courier New" panose="02070309020205020404" pitchFamily="49" charset="0"/>
            </a:endParaRPr>
          </a:p>
          <a:p>
            <a:pPr marL="0" indent="0">
              <a:lnSpc>
                <a:spcPct val="60000"/>
              </a:lnSpc>
              <a:buNone/>
            </a:pPr>
            <a:r>
              <a:rPr lang="en-US" sz="2000" dirty="0" err="1">
                <a:latin typeface="Courier New" panose="02070309020205020404" pitchFamily="49" charset="0"/>
                <a:cs typeface="Courier New" panose="02070309020205020404" pitchFamily="49" charset="0"/>
              </a:rPr>
              <a:t>distance</a:t>
            </a:r>
            <a:r>
              <a:rPr lang="en-US" sz="2000" baseline="-25000" dirty="0" err="1">
                <a:latin typeface="Courier New" panose="02070309020205020404" pitchFamily="49" charset="0"/>
                <a:cs typeface="Courier New" panose="02070309020205020404" pitchFamily="49" charset="0"/>
              </a:rPr>
              <a:t>min</a:t>
            </a:r>
            <a:r>
              <a:rPr lang="en-US" sz="2000" dirty="0">
                <a:latin typeface="Courier New" panose="02070309020205020404" pitchFamily="49" charset="0"/>
                <a:cs typeface="Courier New" panose="02070309020205020404" pitchFamily="49" charset="0"/>
              </a:rPr>
              <a:t> = ∞</a:t>
            </a:r>
            <a:endParaRPr lang="en-US" sz="2000" baseline="-25000" dirty="0">
              <a:latin typeface="Courier New" panose="02070309020205020404" pitchFamily="49" charset="0"/>
              <a:cs typeface="Courier New" panose="02070309020205020404" pitchFamily="49" charset="0"/>
            </a:endParaRPr>
          </a:p>
          <a:p>
            <a:pPr marL="0" indent="0">
              <a:lnSpc>
                <a:spcPct val="60000"/>
              </a:lnSpc>
              <a:buNone/>
            </a:pPr>
            <a:r>
              <a:rPr lang="en-US" sz="2000" dirty="0">
                <a:latin typeface="Courier New" panose="02070309020205020404" pitchFamily="49" charset="0"/>
                <a:cs typeface="Courier New" panose="02070309020205020404" pitchFamily="49" charset="0"/>
              </a:rPr>
              <a:t>for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1 to n-1 do:</a:t>
            </a:r>
          </a:p>
          <a:p>
            <a:pPr marL="0" indent="0">
              <a:lnSpc>
                <a:spcPct val="60000"/>
              </a:lnSpc>
              <a:buNone/>
            </a:pPr>
            <a:r>
              <a:rPr lang="en-US" sz="2000" dirty="0">
                <a:latin typeface="Courier New" panose="02070309020205020404" pitchFamily="49" charset="0"/>
                <a:cs typeface="Courier New" panose="02070309020205020404" pitchFamily="49" charset="0"/>
              </a:rPr>
              <a:t>	for each pair of endpoints (l, r) of partial paths:</a:t>
            </a:r>
          </a:p>
          <a:p>
            <a:pPr marL="0" indent="0">
              <a:lnSpc>
                <a:spcPct val="60000"/>
              </a:lnSpc>
              <a:buNone/>
            </a:pPr>
            <a:r>
              <a:rPr lang="en-US" sz="2000" dirty="0">
                <a:latin typeface="Courier New" panose="02070309020205020404" pitchFamily="49" charset="0"/>
                <a:cs typeface="Courier New" panose="02070309020205020404" pitchFamily="49" charset="0"/>
              </a:rPr>
              <a:t>		if distance(l, r) &lt;= </a:t>
            </a:r>
            <a:r>
              <a:rPr lang="en-US" sz="2000" dirty="0" err="1">
                <a:latin typeface="Courier New" panose="02070309020205020404" pitchFamily="49" charset="0"/>
                <a:cs typeface="Courier New" panose="02070309020205020404" pitchFamily="49" charset="0"/>
              </a:rPr>
              <a:t>distance</a:t>
            </a:r>
            <a:r>
              <a:rPr lang="en-US" sz="2000" baseline="-25000" dirty="0" err="1">
                <a:latin typeface="Courier New" panose="02070309020205020404" pitchFamily="49" charset="0"/>
                <a:cs typeface="Courier New" panose="02070309020205020404" pitchFamily="49" charset="0"/>
              </a:rPr>
              <a:t>min</a:t>
            </a:r>
            <a:r>
              <a:rPr lang="en-US" sz="2000" dirty="0">
                <a:latin typeface="Courier New" panose="02070309020205020404" pitchFamily="49" charset="0"/>
                <a:cs typeface="Courier New" panose="02070309020205020404" pitchFamily="49" charset="0"/>
              </a:rPr>
              <a:t>:</a:t>
            </a:r>
          </a:p>
          <a:p>
            <a:pPr marL="0" indent="0">
              <a:lnSpc>
                <a:spcPct val="60000"/>
              </a:lnSpc>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a:t>
            </a:r>
            <a:r>
              <a:rPr lang="en-US" sz="2000" baseline="-25000" dirty="0" err="1">
                <a:latin typeface="Courier New" panose="02070309020205020404" pitchFamily="49" charset="0"/>
                <a:cs typeface="Courier New" panose="02070309020205020404" pitchFamily="49" charset="0"/>
              </a:rPr>
              <a:t>min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a:t>
            </a:r>
            <a:r>
              <a:rPr lang="en-US" sz="2000" baseline="-25000" dirty="0" err="1">
                <a:latin typeface="Courier New" panose="02070309020205020404" pitchFamily="49" charset="0"/>
                <a:cs typeface="Courier New" panose="02070309020205020404" pitchFamily="49" charset="0"/>
              </a:rPr>
              <a:t>min</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distance</a:t>
            </a:r>
            <a:r>
              <a:rPr lang="en-US" sz="2000" baseline="-25000" dirty="0" err="1">
                <a:latin typeface="Courier New" panose="02070309020205020404" pitchFamily="49" charset="0"/>
                <a:cs typeface="Courier New" panose="02070309020205020404" pitchFamily="49" charset="0"/>
              </a:rPr>
              <a:t>min</a:t>
            </a:r>
            <a:r>
              <a:rPr lang="en-US" sz="2000" dirty="0">
                <a:latin typeface="Courier New" panose="02070309020205020404" pitchFamily="49" charset="0"/>
                <a:cs typeface="Courier New" panose="02070309020205020404" pitchFamily="49" charset="0"/>
              </a:rPr>
              <a:t>= l, r, distance</a:t>
            </a:r>
          </a:p>
          <a:p>
            <a:pPr marL="0" indent="0">
              <a:lnSpc>
                <a:spcPct val="60000"/>
              </a:lnSpc>
              <a:buNone/>
            </a:pPr>
            <a:r>
              <a:rPr lang="en-US" sz="2000" dirty="0">
                <a:latin typeface="Courier New" panose="02070309020205020404" pitchFamily="49" charset="0"/>
                <a:cs typeface="Courier New" panose="02070309020205020404" pitchFamily="49" charset="0"/>
              </a:rPr>
              <a:t>	Connect (</a:t>
            </a:r>
            <a:r>
              <a:rPr lang="en-US" sz="2000" dirty="0" err="1">
                <a:latin typeface="Courier New" panose="02070309020205020404" pitchFamily="49" charset="0"/>
                <a:cs typeface="Courier New" panose="02070309020205020404" pitchFamily="49" charset="0"/>
              </a:rPr>
              <a:t>l</a:t>
            </a:r>
            <a:r>
              <a:rPr lang="en-US" sz="2000" baseline="-25000" dirty="0" err="1">
                <a:latin typeface="Courier New" panose="02070309020205020404" pitchFamily="49" charset="0"/>
                <a:cs typeface="Courier New" panose="02070309020205020404" pitchFamily="49" charset="0"/>
              </a:rPr>
              <a:t>min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a:t>
            </a:r>
            <a:r>
              <a:rPr lang="en-US" sz="2000" baseline="-25000" dirty="0" err="1">
                <a:latin typeface="Courier New" panose="02070309020205020404" pitchFamily="49" charset="0"/>
                <a:cs typeface="Courier New" panose="02070309020205020404" pitchFamily="49" charset="0"/>
              </a:rPr>
              <a:t>min</a:t>
            </a:r>
            <a:r>
              <a:rPr lang="en-US" sz="2000" dirty="0">
                <a:latin typeface="Courier New" panose="02070309020205020404" pitchFamily="49" charset="0"/>
                <a:cs typeface="Courier New" panose="02070309020205020404" pitchFamily="49" charset="0"/>
              </a:rPr>
              <a:t>) with an edge</a:t>
            </a:r>
          </a:p>
          <a:p>
            <a:pPr marL="0" indent="0">
              <a:lnSpc>
                <a:spcPct val="60000"/>
              </a:lnSpc>
              <a:buNone/>
            </a:pPr>
            <a:r>
              <a:rPr lang="en-US" sz="2000" dirty="0">
                <a:latin typeface="Courier New" panose="02070309020205020404" pitchFamily="49" charset="0"/>
                <a:cs typeface="Courier New" panose="02070309020205020404" pitchFamily="49" charset="0"/>
              </a:rPr>
              <a:t>Connect the two endpoints by an edge</a:t>
            </a:r>
          </a:p>
        </p:txBody>
      </p:sp>
    </p:spTree>
    <p:extLst>
      <p:ext uri="{BB962C8B-B14F-4D97-AF65-F5344CB8AC3E}">
        <p14:creationId xmlns:p14="http://schemas.microsoft.com/office/powerpoint/2010/main" val="121146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03FB-D3BF-40EC-B8FC-89646BA23CBD}"/>
              </a:ext>
            </a:extLst>
          </p:cNvPr>
          <p:cNvSpPr>
            <a:spLocks noGrp="1"/>
          </p:cNvSpPr>
          <p:nvPr>
            <p:ph type="title"/>
          </p:nvPr>
        </p:nvSpPr>
        <p:spPr/>
        <p:txBody>
          <a:bodyPr/>
          <a:lstStyle/>
          <a:p>
            <a:r>
              <a:rPr lang="en-US" dirty="0"/>
              <a:t>Closest Pair is wrong!</a:t>
            </a:r>
          </a:p>
        </p:txBody>
      </p:sp>
      <p:sp>
        <p:nvSpPr>
          <p:cNvPr id="3" name="Content Placeholder 2">
            <a:extLst>
              <a:ext uri="{FF2B5EF4-FFF2-40B4-BE49-F238E27FC236}">
                <a16:creationId xmlns:a16="http://schemas.microsoft.com/office/drawing/2014/main" id="{E6B1601D-B464-4ABC-A745-8D2094BAB43C}"/>
              </a:ext>
            </a:extLst>
          </p:cNvPr>
          <p:cNvSpPr>
            <a:spLocks noGrp="1"/>
          </p:cNvSpPr>
          <p:nvPr>
            <p:ph idx="1"/>
          </p:nvPr>
        </p:nvSpPr>
        <p:spPr>
          <a:xfrm>
            <a:off x="838200" y="1825625"/>
            <a:ext cx="10515600" cy="917604"/>
          </a:xfrm>
        </p:spPr>
        <p:txBody>
          <a:bodyPr/>
          <a:lstStyle/>
          <a:p>
            <a:r>
              <a:rPr lang="en-US" dirty="0"/>
              <a:t>Although it does work on the previous input, it fails on other data!</a:t>
            </a:r>
          </a:p>
        </p:txBody>
      </p:sp>
      <p:sp>
        <p:nvSpPr>
          <p:cNvPr id="4" name="object 5">
            <a:extLst>
              <a:ext uri="{FF2B5EF4-FFF2-40B4-BE49-F238E27FC236}">
                <a16:creationId xmlns:a16="http://schemas.microsoft.com/office/drawing/2014/main" id="{8D40416E-3071-4BBD-B0CB-4ABFF39F7FC0}"/>
              </a:ext>
            </a:extLst>
          </p:cNvPr>
          <p:cNvSpPr/>
          <p:nvPr/>
        </p:nvSpPr>
        <p:spPr>
          <a:xfrm>
            <a:off x="2566738" y="5050974"/>
            <a:ext cx="38687" cy="38070"/>
          </a:xfrm>
          <a:custGeom>
            <a:avLst/>
            <a:gdLst/>
            <a:ahLst/>
            <a:cxnLst/>
            <a:rect l="l" t="t" r="r" b="b"/>
            <a:pathLst>
              <a:path w="38687" h="38070">
                <a:moveTo>
                  <a:pt x="12933" y="0"/>
                </a:moveTo>
                <a:lnTo>
                  <a:pt x="3357" y="8004"/>
                </a:lnTo>
                <a:lnTo>
                  <a:pt x="0" y="23334"/>
                </a:lnTo>
                <a:lnTo>
                  <a:pt x="7374" y="33971"/>
                </a:lnTo>
                <a:lnTo>
                  <a:pt x="21777" y="38070"/>
                </a:lnTo>
                <a:lnTo>
                  <a:pt x="33815" y="31565"/>
                </a:lnTo>
                <a:lnTo>
                  <a:pt x="38687" y="18623"/>
                </a:lnTo>
                <a:lnTo>
                  <a:pt x="37294" y="11547"/>
                </a:lnTo>
                <a:lnTo>
                  <a:pt x="28849" y="2744"/>
                </a:lnTo>
                <a:lnTo>
                  <a:pt x="12933" y="0"/>
                </a:lnTo>
                <a:close/>
              </a:path>
            </a:pathLst>
          </a:custGeom>
          <a:solidFill>
            <a:srgbClr val="000000"/>
          </a:solidFill>
        </p:spPr>
        <p:txBody>
          <a:bodyPr wrap="square" lIns="0" tIns="0" rIns="0" bIns="0" rtlCol="0">
            <a:noAutofit/>
          </a:bodyPr>
          <a:lstStyle/>
          <a:p>
            <a:endParaRPr/>
          </a:p>
        </p:txBody>
      </p:sp>
      <p:sp>
        <p:nvSpPr>
          <p:cNvPr id="5" name="object 6">
            <a:extLst>
              <a:ext uri="{FF2B5EF4-FFF2-40B4-BE49-F238E27FC236}">
                <a16:creationId xmlns:a16="http://schemas.microsoft.com/office/drawing/2014/main" id="{201E41F4-0E55-44A2-B59F-CB3A8F0273E4}"/>
              </a:ext>
            </a:extLst>
          </p:cNvPr>
          <p:cNvSpPr/>
          <p:nvPr/>
        </p:nvSpPr>
        <p:spPr>
          <a:xfrm>
            <a:off x="2566738" y="5050974"/>
            <a:ext cx="38687" cy="38070"/>
          </a:xfrm>
          <a:custGeom>
            <a:avLst/>
            <a:gdLst/>
            <a:ahLst/>
            <a:cxnLst/>
            <a:rect l="l" t="t" r="r" b="b"/>
            <a:pathLst>
              <a:path w="38687" h="38070">
                <a:moveTo>
                  <a:pt x="38687" y="18623"/>
                </a:moveTo>
                <a:lnTo>
                  <a:pt x="33815" y="31565"/>
                </a:lnTo>
                <a:lnTo>
                  <a:pt x="21777" y="38070"/>
                </a:lnTo>
                <a:lnTo>
                  <a:pt x="7374" y="33971"/>
                </a:lnTo>
                <a:lnTo>
                  <a:pt x="0" y="23334"/>
                </a:lnTo>
                <a:lnTo>
                  <a:pt x="3357" y="8004"/>
                </a:lnTo>
                <a:lnTo>
                  <a:pt x="12933" y="0"/>
                </a:lnTo>
                <a:lnTo>
                  <a:pt x="28849" y="2744"/>
                </a:lnTo>
                <a:lnTo>
                  <a:pt x="37294" y="11547"/>
                </a:lnTo>
              </a:path>
            </a:pathLst>
          </a:custGeom>
          <a:ln w="3175">
            <a:solidFill>
              <a:srgbClr val="000000"/>
            </a:solidFill>
          </a:ln>
        </p:spPr>
        <p:txBody>
          <a:bodyPr wrap="square" lIns="0" tIns="0" rIns="0" bIns="0" rtlCol="0">
            <a:noAutofit/>
          </a:bodyPr>
          <a:lstStyle/>
          <a:p>
            <a:endParaRPr/>
          </a:p>
        </p:txBody>
      </p:sp>
      <p:sp>
        <p:nvSpPr>
          <p:cNvPr id="6" name="object 7">
            <a:extLst>
              <a:ext uri="{FF2B5EF4-FFF2-40B4-BE49-F238E27FC236}">
                <a16:creationId xmlns:a16="http://schemas.microsoft.com/office/drawing/2014/main" id="{86FF27E2-8002-4361-A57D-03F20A13EF66}"/>
              </a:ext>
            </a:extLst>
          </p:cNvPr>
          <p:cNvSpPr/>
          <p:nvPr/>
        </p:nvSpPr>
        <p:spPr>
          <a:xfrm>
            <a:off x="3960701" y="5046059"/>
            <a:ext cx="38678" cy="38072"/>
          </a:xfrm>
          <a:custGeom>
            <a:avLst/>
            <a:gdLst/>
            <a:ahLst/>
            <a:cxnLst/>
            <a:rect l="l" t="t" r="r" b="b"/>
            <a:pathLst>
              <a:path w="38678" h="38072">
                <a:moveTo>
                  <a:pt x="12937" y="0"/>
                </a:moveTo>
                <a:lnTo>
                  <a:pt x="3359" y="8003"/>
                </a:lnTo>
                <a:lnTo>
                  <a:pt x="0" y="23332"/>
                </a:lnTo>
                <a:lnTo>
                  <a:pt x="7371" y="33974"/>
                </a:lnTo>
                <a:lnTo>
                  <a:pt x="21769" y="38072"/>
                </a:lnTo>
                <a:lnTo>
                  <a:pt x="33805" y="31574"/>
                </a:lnTo>
                <a:lnTo>
                  <a:pt x="38678" y="18624"/>
                </a:lnTo>
                <a:lnTo>
                  <a:pt x="37288" y="11555"/>
                </a:lnTo>
                <a:lnTo>
                  <a:pt x="28848" y="2747"/>
                </a:lnTo>
                <a:lnTo>
                  <a:pt x="12937" y="0"/>
                </a:lnTo>
                <a:close/>
              </a:path>
            </a:pathLst>
          </a:custGeom>
          <a:solidFill>
            <a:srgbClr val="000000"/>
          </a:solidFill>
        </p:spPr>
        <p:txBody>
          <a:bodyPr wrap="square" lIns="0" tIns="0" rIns="0" bIns="0" rtlCol="0">
            <a:noAutofit/>
          </a:bodyPr>
          <a:lstStyle/>
          <a:p>
            <a:endParaRPr/>
          </a:p>
        </p:txBody>
      </p:sp>
      <p:sp>
        <p:nvSpPr>
          <p:cNvPr id="7" name="object 8">
            <a:extLst>
              <a:ext uri="{FF2B5EF4-FFF2-40B4-BE49-F238E27FC236}">
                <a16:creationId xmlns:a16="http://schemas.microsoft.com/office/drawing/2014/main" id="{904026CA-3F27-479F-81F8-015073652F9D}"/>
              </a:ext>
            </a:extLst>
          </p:cNvPr>
          <p:cNvSpPr/>
          <p:nvPr/>
        </p:nvSpPr>
        <p:spPr>
          <a:xfrm>
            <a:off x="3960701" y="5046059"/>
            <a:ext cx="38678" cy="38072"/>
          </a:xfrm>
          <a:custGeom>
            <a:avLst/>
            <a:gdLst/>
            <a:ahLst/>
            <a:cxnLst/>
            <a:rect l="l" t="t" r="r" b="b"/>
            <a:pathLst>
              <a:path w="38678" h="38072">
                <a:moveTo>
                  <a:pt x="38678" y="18624"/>
                </a:moveTo>
                <a:lnTo>
                  <a:pt x="33805" y="31574"/>
                </a:lnTo>
                <a:lnTo>
                  <a:pt x="21769" y="38072"/>
                </a:lnTo>
                <a:lnTo>
                  <a:pt x="7371" y="33974"/>
                </a:lnTo>
                <a:lnTo>
                  <a:pt x="0" y="23332"/>
                </a:lnTo>
                <a:lnTo>
                  <a:pt x="3359" y="8003"/>
                </a:lnTo>
                <a:lnTo>
                  <a:pt x="12937" y="0"/>
                </a:lnTo>
                <a:lnTo>
                  <a:pt x="28848" y="2747"/>
                </a:lnTo>
                <a:lnTo>
                  <a:pt x="37288" y="11555"/>
                </a:lnTo>
              </a:path>
            </a:pathLst>
          </a:custGeom>
          <a:ln w="3175">
            <a:solidFill>
              <a:srgbClr val="000000"/>
            </a:solidFill>
          </a:ln>
        </p:spPr>
        <p:txBody>
          <a:bodyPr wrap="square" lIns="0" tIns="0" rIns="0" bIns="0" rtlCol="0">
            <a:noAutofit/>
          </a:bodyPr>
          <a:lstStyle/>
          <a:p>
            <a:endParaRPr/>
          </a:p>
        </p:txBody>
      </p:sp>
      <p:sp>
        <p:nvSpPr>
          <p:cNvPr id="8" name="object 9">
            <a:extLst>
              <a:ext uri="{FF2B5EF4-FFF2-40B4-BE49-F238E27FC236}">
                <a16:creationId xmlns:a16="http://schemas.microsoft.com/office/drawing/2014/main" id="{C3C47369-4206-4AFD-9E4D-3C130B81803F}"/>
              </a:ext>
            </a:extLst>
          </p:cNvPr>
          <p:cNvSpPr/>
          <p:nvPr/>
        </p:nvSpPr>
        <p:spPr>
          <a:xfrm>
            <a:off x="4628228" y="5050975"/>
            <a:ext cx="38689" cy="38069"/>
          </a:xfrm>
          <a:custGeom>
            <a:avLst/>
            <a:gdLst/>
            <a:ahLst/>
            <a:cxnLst/>
            <a:rect l="l" t="t" r="r" b="b"/>
            <a:pathLst>
              <a:path w="38689" h="38069">
                <a:moveTo>
                  <a:pt x="12931" y="0"/>
                </a:moveTo>
                <a:lnTo>
                  <a:pt x="3356" y="8004"/>
                </a:lnTo>
                <a:lnTo>
                  <a:pt x="0" y="23335"/>
                </a:lnTo>
                <a:lnTo>
                  <a:pt x="7375" y="33971"/>
                </a:lnTo>
                <a:lnTo>
                  <a:pt x="21779" y="38069"/>
                </a:lnTo>
                <a:lnTo>
                  <a:pt x="33817" y="31564"/>
                </a:lnTo>
                <a:lnTo>
                  <a:pt x="38689" y="18623"/>
                </a:lnTo>
                <a:lnTo>
                  <a:pt x="37295" y="11544"/>
                </a:lnTo>
                <a:lnTo>
                  <a:pt x="28849" y="2743"/>
                </a:lnTo>
                <a:lnTo>
                  <a:pt x="12931" y="0"/>
                </a:lnTo>
                <a:close/>
              </a:path>
            </a:pathLst>
          </a:custGeom>
          <a:solidFill>
            <a:srgbClr val="000000"/>
          </a:solidFill>
        </p:spPr>
        <p:txBody>
          <a:bodyPr wrap="square" lIns="0" tIns="0" rIns="0" bIns="0" rtlCol="0">
            <a:noAutofit/>
          </a:bodyPr>
          <a:lstStyle/>
          <a:p>
            <a:endParaRPr/>
          </a:p>
        </p:txBody>
      </p:sp>
      <p:sp>
        <p:nvSpPr>
          <p:cNvPr id="9" name="object 10">
            <a:extLst>
              <a:ext uri="{FF2B5EF4-FFF2-40B4-BE49-F238E27FC236}">
                <a16:creationId xmlns:a16="http://schemas.microsoft.com/office/drawing/2014/main" id="{C3442438-3349-4815-BE23-33A68C19FDE3}"/>
              </a:ext>
            </a:extLst>
          </p:cNvPr>
          <p:cNvSpPr/>
          <p:nvPr/>
        </p:nvSpPr>
        <p:spPr>
          <a:xfrm>
            <a:off x="4628228" y="5050975"/>
            <a:ext cx="38689" cy="38069"/>
          </a:xfrm>
          <a:custGeom>
            <a:avLst/>
            <a:gdLst/>
            <a:ahLst/>
            <a:cxnLst/>
            <a:rect l="l" t="t" r="r" b="b"/>
            <a:pathLst>
              <a:path w="38689" h="38069">
                <a:moveTo>
                  <a:pt x="38689" y="18623"/>
                </a:moveTo>
                <a:lnTo>
                  <a:pt x="33817" y="31564"/>
                </a:lnTo>
                <a:lnTo>
                  <a:pt x="21779" y="38069"/>
                </a:lnTo>
                <a:lnTo>
                  <a:pt x="7375" y="33971"/>
                </a:lnTo>
                <a:lnTo>
                  <a:pt x="0" y="23335"/>
                </a:lnTo>
                <a:lnTo>
                  <a:pt x="3356" y="8004"/>
                </a:lnTo>
                <a:lnTo>
                  <a:pt x="12931" y="0"/>
                </a:lnTo>
                <a:lnTo>
                  <a:pt x="28849" y="2743"/>
                </a:lnTo>
                <a:lnTo>
                  <a:pt x="37295" y="11544"/>
                </a:lnTo>
              </a:path>
            </a:pathLst>
          </a:custGeom>
          <a:ln w="3175">
            <a:solidFill>
              <a:srgbClr val="000000"/>
            </a:solidFill>
          </a:ln>
        </p:spPr>
        <p:txBody>
          <a:bodyPr wrap="square" lIns="0" tIns="0" rIns="0" bIns="0" rtlCol="0">
            <a:noAutofit/>
          </a:bodyPr>
          <a:lstStyle/>
          <a:p>
            <a:endParaRPr/>
          </a:p>
        </p:txBody>
      </p:sp>
      <p:sp>
        <p:nvSpPr>
          <p:cNvPr id="10" name="object 11">
            <a:extLst>
              <a:ext uri="{FF2B5EF4-FFF2-40B4-BE49-F238E27FC236}">
                <a16:creationId xmlns:a16="http://schemas.microsoft.com/office/drawing/2014/main" id="{2CA7EFE8-8361-4788-977B-23840E8152E9}"/>
              </a:ext>
            </a:extLst>
          </p:cNvPr>
          <p:cNvSpPr/>
          <p:nvPr/>
        </p:nvSpPr>
        <p:spPr>
          <a:xfrm>
            <a:off x="4628228" y="5635061"/>
            <a:ext cx="38689" cy="38069"/>
          </a:xfrm>
          <a:custGeom>
            <a:avLst/>
            <a:gdLst/>
            <a:ahLst/>
            <a:cxnLst/>
            <a:rect l="l" t="t" r="r" b="b"/>
            <a:pathLst>
              <a:path w="38689" h="38069">
                <a:moveTo>
                  <a:pt x="12929" y="0"/>
                </a:moveTo>
                <a:lnTo>
                  <a:pt x="3356" y="8006"/>
                </a:lnTo>
                <a:lnTo>
                  <a:pt x="0" y="23338"/>
                </a:lnTo>
                <a:lnTo>
                  <a:pt x="7375" y="33974"/>
                </a:lnTo>
                <a:lnTo>
                  <a:pt x="21779" y="38069"/>
                </a:lnTo>
                <a:lnTo>
                  <a:pt x="33817" y="31569"/>
                </a:lnTo>
                <a:lnTo>
                  <a:pt x="38689" y="18622"/>
                </a:lnTo>
                <a:lnTo>
                  <a:pt x="37294" y="11542"/>
                </a:lnTo>
                <a:lnTo>
                  <a:pt x="28848" y="2742"/>
                </a:lnTo>
                <a:lnTo>
                  <a:pt x="12929" y="0"/>
                </a:lnTo>
                <a:close/>
              </a:path>
            </a:pathLst>
          </a:custGeom>
          <a:solidFill>
            <a:srgbClr val="000000"/>
          </a:solidFill>
        </p:spPr>
        <p:txBody>
          <a:bodyPr wrap="square" lIns="0" tIns="0" rIns="0" bIns="0" rtlCol="0">
            <a:noAutofit/>
          </a:bodyPr>
          <a:lstStyle/>
          <a:p>
            <a:endParaRPr/>
          </a:p>
        </p:txBody>
      </p:sp>
      <p:sp>
        <p:nvSpPr>
          <p:cNvPr id="11" name="object 12">
            <a:extLst>
              <a:ext uri="{FF2B5EF4-FFF2-40B4-BE49-F238E27FC236}">
                <a16:creationId xmlns:a16="http://schemas.microsoft.com/office/drawing/2014/main" id="{A84C6D8D-242C-42D6-98AE-292509BEB05E}"/>
              </a:ext>
            </a:extLst>
          </p:cNvPr>
          <p:cNvSpPr/>
          <p:nvPr/>
        </p:nvSpPr>
        <p:spPr>
          <a:xfrm>
            <a:off x="4628228" y="5635061"/>
            <a:ext cx="38689" cy="38069"/>
          </a:xfrm>
          <a:custGeom>
            <a:avLst/>
            <a:gdLst/>
            <a:ahLst/>
            <a:cxnLst/>
            <a:rect l="l" t="t" r="r" b="b"/>
            <a:pathLst>
              <a:path w="38689" h="38069">
                <a:moveTo>
                  <a:pt x="38689" y="18622"/>
                </a:moveTo>
                <a:lnTo>
                  <a:pt x="33817" y="31569"/>
                </a:lnTo>
                <a:lnTo>
                  <a:pt x="21779" y="38069"/>
                </a:lnTo>
                <a:lnTo>
                  <a:pt x="7375" y="33974"/>
                </a:lnTo>
                <a:lnTo>
                  <a:pt x="0" y="23338"/>
                </a:lnTo>
                <a:lnTo>
                  <a:pt x="3356" y="8006"/>
                </a:lnTo>
                <a:lnTo>
                  <a:pt x="12929" y="0"/>
                </a:lnTo>
                <a:lnTo>
                  <a:pt x="28848" y="2742"/>
                </a:lnTo>
                <a:lnTo>
                  <a:pt x="37294" y="11542"/>
                </a:lnTo>
              </a:path>
            </a:pathLst>
          </a:custGeom>
          <a:ln w="3175">
            <a:solidFill>
              <a:srgbClr val="000000"/>
            </a:solidFill>
          </a:ln>
        </p:spPr>
        <p:txBody>
          <a:bodyPr wrap="square" lIns="0" tIns="0" rIns="0" bIns="0" rtlCol="0">
            <a:noAutofit/>
          </a:bodyPr>
          <a:lstStyle/>
          <a:p>
            <a:endParaRPr/>
          </a:p>
        </p:txBody>
      </p:sp>
      <p:sp>
        <p:nvSpPr>
          <p:cNvPr id="12" name="object 13">
            <a:extLst>
              <a:ext uri="{FF2B5EF4-FFF2-40B4-BE49-F238E27FC236}">
                <a16:creationId xmlns:a16="http://schemas.microsoft.com/office/drawing/2014/main" id="{D0C6128C-50EE-479B-B6C3-EF54B806CB7F}"/>
              </a:ext>
            </a:extLst>
          </p:cNvPr>
          <p:cNvSpPr/>
          <p:nvPr/>
        </p:nvSpPr>
        <p:spPr>
          <a:xfrm>
            <a:off x="3278446" y="5050974"/>
            <a:ext cx="38689" cy="38070"/>
          </a:xfrm>
          <a:custGeom>
            <a:avLst/>
            <a:gdLst/>
            <a:ahLst/>
            <a:cxnLst/>
            <a:rect l="l" t="t" r="r" b="b"/>
            <a:pathLst>
              <a:path w="38689" h="38070">
                <a:moveTo>
                  <a:pt x="12932" y="0"/>
                </a:moveTo>
                <a:lnTo>
                  <a:pt x="3357" y="8004"/>
                </a:lnTo>
                <a:lnTo>
                  <a:pt x="0" y="23334"/>
                </a:lnTo>
                <a:lnTo>
                  <a:pt x="7374" y="33971"/>
                </a:lnTo>
                <a:lnTo>
                  <a:pt x="21777" y="38070"/>
                </a:lnTo>
                <a:lnTo>
                  <a:pt x="33813" y="31565"/>
                </a:lnTo>
                <a:lnTo>
                  <a:pt x="38689" y="18623"/>
                </a:lnTo>
                <a:lnTo>
                  <a:pt x="37294" y="11545"/>
                </a:lnTo>
                <a:lnTo>
                  <a:pt x="28845" y="2744"/>
                </a:lnTo>
                <a:lnTo>
                  <a:pt x="12932" y="0"/>
                </a:lnTo>
                <a:close/>
              </a:path>
            </a:pathLst>
          </a:custGeom>
          <a:solidFill>
            <a:srgbClr val="000000"/>
          </a:solidFill>
        </p:spPr>
        <p:txBody>
          <a:bodyPr wrap="square" lIns="0" tIns="0" rIns="0" bIns="0" rtlCol="0">
            <a:noAutofit/>
          </a:bodyPr>
          <a:lstStyle/>
          <a:p>
            <a:endParaRPr/>
          </a:p>
        </p:txBody>
      </p:sp>
      <p:sp>
        <p:nvSpPr>
          <p:cNvPr id="13" name="object 14">
            <a:extLst>
              <a:ext uri="{FF2B5EF4-FFF2-40B4-BE49-F238E27FC236}">
                <a16:creationId xmlns:a16="http://schemas.microsoft.com/office/drawing/2014/main" id="{021F767B-247D-4DB4-8BA8-96C1205834B0}"/>
              </a:ext>
            </a:extLst>
          </p:cNvPr>
          <p:cNvSpPr/>
          <p:nvPr/>
        </p:nvSpPr>
        <p:spPr>
          <a:xfrm>
            <a:off x="3278446" y="5050974"/>
            <a:ext cx="38689" cy="38070"/>
          </a:xfrm>
          <a:custGeom>
            <a:avLst/>
            <a:gdLst/>
            <a:ahLst/>
            <a:cxnLst/>
            <a:rect l="l" t="t" r="r" b="b"/>
            <a:pathLst>
              <a:path w="38689" h="38070">
                <a:moveTo>
                  <a:pt x="38689" y="18623"/>
                </a:moveTo>
                <a:lnTo>
                  <a:pt x="33813" y="31565"/>
                </a:lnTo>
                <a:lnTo>
                  <a:pt x="21777" y="38070"/>
                </a:lnTo>
                <a:lnTo>
                  <a:pt x="7374" y="33971"/>
                </a:lnTo>
                <a:lnTo>
                  <a:pt x="0" y="23334"/>
                </a:lnTo>
                <a:lnTo>
                  <a:pt x="3357" y="8004"/>
                </a:lnTo>
                <a:lnTo>
                  <a:pt x="12932" y="0"/>
                </a:lnTo>
                <a:lnTo>
                  <a:pt x="28845" y="2744"/>
                </a:lnTo>
                <a:lnTo>
                  <a:pt x="37294" y="11545"/>
                </a:lnTo>
              </a:path>
            </a:pathLst>
          </a:custGeom>
          <a:ln w="3175">
            <a:solidFill>
              <a:srgbClr val="000000"/>
            </a:solidFill>
          </a:ln>
        </p:spPr>
        <p:txBody>
          <a:bodyPr wrap="square" lIns="0" tIns="0" rIns="0" bIns="0" rtlCol="0">
            <a:noAutofit/>
          </a:bodyPr>
          <a:lstStyle/>
          <a:p>
            <a:endParaRPr/>
          </a:p>
        </p:txBody>
      </p:sp>
      <p:sp>
        <p:nvSpPr>
          <p:cNvPr id="14" name="object 15">
            <a:extLst>
              <a:ext uri="{FF2B5EF4-FFF2-40B4-BE49-F238E27FC236}">
                <a16:creationId xmlns:a16="http://schemas.microsoft.com/office/drawing/2014/main" id="{7DE0F979-3A4D-47C7-9F0A-898FDCC65566}"/>
              </a:ext>
            </a:extLst>
          </p:cNvPr>
          <p:cNvSpPr/>
          <p:nvPr/>
        </p:nvSpPr>
        <p:spPr>
          <a:xfrm>
            <a:off x="5266312" y="5050973"/>
            <a:ext cx="38678" cy="38073"/>
          </a:xfrm>
          <a:custGeom>
            <a:avLst/>
            <a:gdLst/>
            <a:ahLst/>
            <a:cxnLst/>
            <a:rect l="l" t="t" r="r" b="b"/>
            <a:pathLst>
              <a:path w="38678" h="38073">
                <a:moveTo>
                  <a:pt x="12939" y="0"/>
                </a:moveTo>
                <a:lnTo>
                  <a:pt x="3360" y="8002"/>
                </a:lnTo>
                <a:lnTo>
                  <a:pt x="0" y="23329"/>
                </a:lnTo>
                <a:lnTo>
                  <a:pt x="7371" y="33971"/>
                </a:lnTo>
                <a:lnTo>
                  <a:pt x="21769" y="38073"/>
                </a:lnTo>
                <a:lnTo>
                  <a:pt x="33805" y="31570"/>
                </a:lnTo>
                <a:lnTo>
                  <a:pt x="38678" y="18625"/>
                </a:lnTo>
                <a:lnTo>
                  <a:pt x="37289" y="11557"/>
                </a:lnTo>
                <a:lnTo>
                  <a:pt x="28849" y="2748"/>
                </a:lnTo>
                <a:lnTo>
                  <a:pt x="12939" y="0"/>
                </a:lnTo>
                <a:close/>
              </a:path>
            </a:pathLst>
          </a:custGeom>
          <a:solidFill>
            <a:srgbClr val="000000"/>
          </a:solidFill>
        </p:spPr>
        <p:txBody>
          <a:bodyPr wrap="square" lIns="0" tIns="0" rIns="0" bIns="0" rtlCol="0">
            <a:noAutofit/>
          </a:bodyPr>
          <a:lstStyle/>
          <a:p>
            <a:endParaRPr/>
          </a:p>
        </p:txBody>
      </p:sp>
      <p:sp>
        <p:nvSpPr>
          <p:cNvPr id="15" name="object 16">
            <a:extLst>
              <a:ext uri="{FF2B5EF4-FFF2-40B4-BE49-F238E27FC236}">
                <a16:creationId xmlns:a16="http://schemas.microsoft.com/office/drawing/2014/main" id="{21957D2C-D7BF-4219-A964-1FFD275EDAC3}"/>
              </a:ext>
            </a:extLst>
          </p:cNvPr>
          <p:cNvSpPr/>
          <p:nvPr/>
        </p:nvSpPr>
        <p:spPr>
          <a:xfrm>
            <a:off x="5266312" y="5050973"/>
            <a:ext cx="38678" cy="38073"/>
          </a:xfrm>
          <a:custGeom>
            <a:avLst/>
            <a:gdLst/>
            <a:ahLst/>
            <a:cxnLst/>
            <a:rect l="l" t="t" r="r" b="b"/>
            <a:pathLst>
              <a:path w="38678" h="38073">
                <a:moveTo>
                  <a:pt x="38678" y="18625"/>
                </a:moveTo>
                <a:lnTo>
                  <a:pt x="33805" y="31570"/>
                </a:lnTo>
                <a:lnTo>
                  <a:pt x="21769" y="38073"/>
                </a:lnTo>
                <a:lnTo>
                  <a:pt x="7371" y="33971"/>
                </a:lnTo>
                <a:lnTo>
                  <a:pt x="0" y="23329"/>
                </a:lnTo>
                <a:lnTo>
                  <a:pt x="3360" y="8002"/>
                </a:lnTo>
                <a:lnTo>
                  <a:pt x="12939" y="0"/>
                </a:lnTo>
                <a:lnTo>
                  <a:pt x="28849" y="2748"/>
                </a:lnTo>
                <a:lnTo>
                  <a:pt x="37289" y="11557"/>
                </a:lnTo>
              </a:path>
            </a:pathLst>
          </a:custGeom>
          <a:ln w="3175">
            <a:solidFill>
              <a:srgbClr val="000000"/>
            </a:solidFill>
          </a:ln>
        </p:spPr>
        <p:txBody>
          <a:bodyPr wrap="square" lIns="0" tIns="0" rIns="0" bIns="0" rtlCol="0">
            <a:noAutofit/>
          </a:bodyPr>
          <a:lstStyle/>
          <a:p>
            <a:endParaRPr/>
          </a:p>
        </p:txBody>
      </p:sp>
      <p:sp>
        <p:nvSpPr>
          <p:cNvPr id="16" name="object 17">
            <a:extLst>
              <a:ext uri="{FF2B5EF4-FFF2-40B4-BE49-F238E27FC236}">
                <a16:creationId xmlns:a16="http://schemas.microsoft.com/office/drawing/2014/main" id="{D2FF93C1-8B5E-4226-B5DD-81F5B9BD9ABA}"/>
              </a:ext>
            </a:extLst>
          </p:cNvPr>
          <p:cNvSpPr/>
          <p:nvPr/>
        </p:nvSpPr>
        <p:spPr>
          <a:xfrm>
            <a:off x="5266312" y="5639963"/>
            <a:ext cx="38678" cy="38071"/>
          </a:xfrm>
          <a:custGeom>
            <a:avLst/>
            <a:gdLst/>
            <a:ahLst/>
            <a:cxnLst/>
            <a:rect l="l" t="t" r="r" b="b"/>
            <a:pathLst>
              <a:path w="38678" h="38071">
                <a:moveTo>
                  <a:pt x="12937" y="0"/>
                </a:moveTo>
                <a:lnTo>
                  <a:pt x="3359" y="8007"/>
                </a:lnTo>
                <a:lnTo>
                  <a:pt x="0" y="23331"/>
                </a:lnTo>
                <a:lnTo>
                  <a:pt x="7371" y="33973"/>
                </a:lnTo>
                <a:lnTo>
                  <a:pt x="21769" y="38071"/>
                </a:lnTo>
                <a:lnTo>
                  <a:pt x="33805" y="31573"/>
                </a:lnTo>
                <a:lnTo>
                  <a:pt x="38678" y="18623"/>
                </a:lnTo>
                <a:lnTo>
                  <a:pt x="37288" y="11558"/>
                </a:lnTo>
                <a:lnTo>
                  <a:pt x="28847" y="2749"/>
                </a:lnTo>
                <a:lnTo>
                  <a:pt x="12937" y="0"/>
                </a:lnTo>
                <a:close/>
              </a:path>
            </a:pathLst>
          </a:custGeom>
          <a:solidFill>
            <a:srgbClr val="000000"/>
          </a:solidFill>
        </p:spPr>
        <p:txBody>
          <a:bodyPr wrap="square" lIns="0" tIns="0" rIns="0" bIns="0" rtlCol="0">
            <a:noAutofit/>
          </a:bodyPr>
          <a:lstStyle/>
          <a:p>
            <a:endParaRPr/>
          </a:p>
        </p:txBody>
      </p:sp>
      <p:sp>
        <p:nvSpPr>
          <p:cNvPr id="17" name="object 18">
            <a:extLst>
              <a:ext uri="{FF2B5EF4-FFF2-40B4-BE49-F238E27FC236}">
                <a16:creationId xmlns:a16="http://schemas.microsoft.com/office/drawing/2014/main" id="{87221E72-260D-4E6D-B744-BA4E4310609B}"/>
              </a:ext>
            </a:extLst>
          </p:cNvPr>
          <p:cNvSpPr/>
          <p:nvPr/>
        </p:nvSpPr>
        <p:spPr>
          <a:xfrm>
            <a:off x="5266312" y="5639963"/>
            <a:ext cx="38678" cy="38071"/>
          </a:xfrm>
          <a:custGeom>
            <a:avLst/>
            <a:gdLst/>
            <a:ahLst/>
            <a:cxnLst/>
            <a:rect l="l" t="t" r="r" b="b"/>
            <a:pathLst>
              <a:path w="38678" h="38071">
                <a:moveTo>
                  <a:pt x="38678" y="18623"/>
                </a:moveTo>
                <a:lnTo>
                  <a:pt x="33805" y="31573"/>
                </a:lnTo>
                <a:lnTo>
                  <a:pt x="21769" y="38071"/>
                </a:lnTo>
                <a:lnTo>
                  <a:pt x="7371" y="33973"/>
                </a:lnTo>
                <a:lnTo>
                  <a:pt x="0" y="23331"/>
                </a:lnTo>
                <a:lnTo>
                  <a:pt x="3359" y="8007"/>
                </a:lnTo>
                <a:lnTo>
                  <a:pt x="12937" y="0"/>
                </a:lnTo>
                <a:lnTo>
                  <a:pt x="28847" y="2749"/>
                </a:lnTo>
                <a:lnTo>
                  <a:pt x="37288" y="11558"/>
                </a:lnTo>
              </a:path>
            </a:pathLst>
          </a:custGeom>
          <a:ln w="3175">
            <a:solidFill>
              <a:srgbClr val="000000"/>
            </a:solidFill>
          </a:ln>
        </p:spPr>
        <p:txBody>
          <a:bodyPr wrap="square" lIns="0" tIns="0" rIns="0" bIns="0" rtlCol="0">
            <a:noAutofit/>
          </a:bodyPr>
          <a:lstStyle/>
          <a:p>
            <a:endParaRPr/>
          </a:p>
        </p:txBody>
      </p:sp>
      <p:sp>
        <p:nvSpPr>
          <p:cNvPr id="18" name="object 19">
            <a:extLst>
              <a:ext uri="{FF2B5EF4-FFF2-40B4-BE49-F238E27FC236}">
                <a16:creationId xmlns:a16="http://schemas.microsoft.com/office/drawing/2014/main" id="{767B4A69-6E02-4380-A84B-214AC1F00622}"/>
              </a:ext>
            </a:extLst>
          </p:cNvPr>
          <p:cNvSpPr/>
          <p:nvPr/>
        </p:nvSpPr>
        <p:spPr>
          <a:xfrm>
            <a:off x="2566738" y="5639964"/>
            <a:ext cx="38687" cy="38068"/>
          </a:xfrm>
          <a:custGeom>
            <a:avLst/>
            <a:gdLst/>
            <a:ahLst/>
            <a:cxnLst/>
            <a:rect l="l" t="t" r="r" b="b"/>
            <a:pathLst>
              <a:path w="38687" h="38068">
                <a:moveTo>
                  <a:pt x="12931" y="0"/>
                </a:moveTo>
                <a:lnTo>
                  <a:pt x="3357" y="8009"/>
                </a:lnTo>
                <a:lnTo>
                  <a:pt x="0" y="23336"/>
                </a:lnTo>
                <a:lnTo>
                  <a:pt x="7374" y="33973"/>
                </a:lnTo>
                <a:lnTo>
                  <a:pt x="21777" y="38068"/>
                </a:lnTo>
                <a:lnTo>
                  <a:pt x="33815" y="31568"/>
                </a:lnTo>
                <a:lnTo>
                  <a:pt x="38687" y="18621"/>
                </a:lnTo>
                <a:lnTo>
                  <a:pt x="37293" y="11549"/>
                </a:lnTo>
                <a:lnTo>
                  <a:pt x="28847" y="2746"/>
                </a:lnTo>
                <a:lnTo>
                  <a:pt x="12931" y="0"/>
                </a:lnTo>
                <a:close/>
              </a:path>
            </a:pathLst>
          </a:custGeom>
          <a:solidFill>
            <a:srgbClr val="000000"/>
          </a:solidFill>
        </p:spPr>
        <p:txBody>
          <a:bodyPr wrap="square" lIns="0" tIns="0" rIns="0" bIns="0" rtlCol="0">
            <a:noAutofit/>
          </a:bodyPr>
          <a:lstStyle/>
          <a:p>
            <a:endParaRPr/>
          </a:p>
        </p:txBody>
      </p:sp>
      <p:sp>
        <p:nvSpPr>
          <p:cNvPr id="19" name="object 20">
            <a:extLst>
              <a:ext uri="{FF2B5EF4-FFF2-40B4-BE49-F238E27FC236}">
                <a16:creationId xmlns:a16="http://schemas.microsoft.com/office/drawing/2014/main" id="{86D558D5-648A-49D2-B8A0-6B2793B43341}"/>
              </a:ext>
            </a:extLst>
          </p:cNvPr>
          <p:cNvSpPr/>
          <p:nvPr/>
        </p:nvSpPr>
        <p:spPr>
          <a:xfrm>
            <a:off x="2566738" y="5639964"/>
            <a:ext cx="38687" cy="38068"/>
          </a:xfrm>
          <a:custGeom>
            <a:avLst/>
            <a:gdLst/>
            <a:ahLst/>
            <a:cxnLst/>
            <a:rect l="l" t="t" r="r" b="b"/>
            <a:pathLst>
              <a:path w="38687" h="38068">
                <a:moveTo>
                  <a:pt x="38687" y="18621"/>
                </a:moveTo>
                <a:lnTo>
                  <a:pt x="33815" y="31568"/>
                </a:lnTo>
                <a:lnTo>
                  <a:pt x="21777" y="38068"/>
                </a:lnTo>
                <a:lnTo>
                  <a:pt x="7374" y="33973"/>
                </a:lnTo>
                <a:lnTo>
                  <a:pt x="0" y="23336"/>
                </a:lnTo>
                <a:lnTo>
                  <a:pt x="3357" y="8009"/>
                </a:lnTo>
                <a:lnTo>
                  <a:pt x="12931" y="0"/>
                </a:lnTo>
                <a:lnTo>
                  <a:pt x="28847" y="2746"/>
                </a:lnTo>
                <a:lnTo>
                  <a:pt x="37293" y="11549"/>
                </a:lnTo>
              </a:path>
            </a:pathLst>
          </a:custGeom>
          <a:ln w="3175">
            <a:solidFill>
              <a:srgbClr val="000000"/>
            </a:solidFill>
          </a:ln>
        </p:spPr>
        <p:txBody>
          <a:bodyPr wrap="square" lIns="0" tIns="0" rIns="0" bIns="0" rtlCol="0">
            <a:noAutofit/>
          </a:bodyPr>
          <a:lstStyle/>
          <a:p>
            <a:endParaRPr/>
          </a:p>
        </p:txBody>
      </p:sp>
      <p:sp>
        <p:nvSpPr>
          <p:cNvPr id="20" name="object 21">
            <a:extLst>
              <a:ext uri="{FF2B5EF4-FFF2-40B4-BE49-F238E27FC236}">
                <a16:creationId xmlns:a16="http://schemas.microsoft.com/office/drawing/2014/main" id="{4D3C601C-AE37-42DA-9451-3439736C07DD}"/>
              </a:ext>
            </a:extLst>
          </p:cNvPr>
          <p:cNvSpPr/>
          <p:nvPr/>
        </p:nvSpPr>
        <p:spPr>
          <a:xfrm>
            <a:off x="3278446" y="5639964"/>
            <a:ext cx="38689" cy="38068"/>
          </a:xfrm>
          <a:custGeom>
            <a:avLst/>
            <a:gdLst/>
            <a:ahLst/>
            <a:cxnLst/>
            <a:rect l="l" t="t" r="r" b="b"/>
            <a:pathLst>
              <a:path w="38689" h="38068">
                <a:moveTo>
                  <a:pt x="12930" y="0"/>
                </a:moveTo>
                <a:lnTo>
                  <a:pt x="3356" y="8009"/>
                </a:lnTo>
                <a:lnTo>
                  <a:pt x="0" y="23336"/>
                </a:lnTo>
                <a:lnTo>
                  <a:pt x="7374" y="33973"/>
                </a:lnTo>
                <a:lnTo>
                  <a:pt x="21777" y="38068"/>
                </a:lnTo>
                <a:lnTo>
                  <a:pt x="33813" y="31568"/>
                </a:lnTo>
                <a:lnTo>
                  <a:pt x="38689" y="18621"/>
                </a:lnTo>
                <a:lnTo>
                  <a:pt x="37293" y="11547"/>
                </a:lnTo>
                <a:lnTo>
                  <a:pt x="28843" y="2745"/>
                </a:lnTo>
                <a:lnTo>
                  <a:pt x="12930" y="0"/>
                </a:lnTo>
                <a:close/>
              </a:path>
            </a:pathLst>
          </a:custGeom>
          <a:solidFill>
            <a:srgbClr val="000000"/>
          </a:solidFill>
        </p:spPr>
        <p:txBody>
          <a:bodyPr wrap="square" lIns="0" tIns="0" rIns="0" bIns="0" rtlCol="0">
            <a:noAutofit/>
          </a:bodyPr>
          <a:lstStyle/>
          <a:p>
            <a:endParaRPr/>
          </a:p>
        </p:txBody>
      </p:sp>
      <p:sp>
        <p:nvSpPr>
          <p:cNvPr id="21" name="object 22">
            <a:extLst>
              <a:ext uri="{FF2B5EF4-FFF2-40B4-BE49-F238E27FC236}">
                <a16:creationId xmlns:a16="http://schemas.microsoft.com/office/drawing/2014/main" id="{B11AA412-23BD-4425-8B9A-EEB642396FBA}"/>
              </a:ext>
            </a:extLst>
          </p:cNvPr>
          <p:cNvSpPr/>
          <p:nvPr/>
        </p:nvSpPr>
        <p:spPr>
          <a:xfrm>
            <a:off x="3278446" y="5639964"/>
            <a:ext cx="38689" cy="38068"/>
          </a:xfrm>
          <a:custGeom>
            <a:avLst/>
            <a:gdLst/>
            <a:ahLst/>
            <a:cxnLst/>
            <a:rect l="l" t="t" r="r" b="b"/>
            <a:pathLst>
              <a:path w="38689" h="38068">
                <a:moveTo>
                  <a:pt x="38689" y="18621"/>
                </a:moveTo>
                <a:lnTo>
                  <a:pt x="33813" y="31568"/>
                </a:lnTo>
                <a:lnTo>
                  <a:pt x="21777" y="38068"/>
                </a:lnTo>
                <a:lnTo>
                  <a:pt x="7374" y="33973"/>
                </a:lnTo>
                <a:lnTo>
                  <a:pt x="0" y="23336"/>
                </a:lnTo>
                <a:lnTo>
                  <a:pt x="3356" y="8009"/>
                </a:lnTo>
                <a:lnTo>
                  <a:pt x="12930" y="0"/>
                </a:lnTo>
                <a:lnTo>
                  <a:pt x="28843" y="2745"/>
                </a:lnTo>
                <a:lnTo>
                  <a:pt x="37293" y="11547"/>
                </a:lnTo>
              </a:path>
            </a:pathLst>
          </a:custGeom>
          <a:ln w="3175">
            <a:solidFill>
              <a:srgbClr val="000000"/>
            </a:solidFill>
          </a:ln>
        </p:spPr>
        <p:txBody>
          <a:bodyPr wrap="square" lIns="0" tIns="0" rIns="0" bIns="0" rtlCol="0">
            <a:noAutofit/>
          </a:bodyPr>
          <a:lstStyle/>
          <a:p>
            <a:endParaRPr/>
          </a:p>
        </p:txBody>
      </p:sp>
      <p:sp>
        <p:nvSpPr>
          <p:cNvPr id="22" name="object 23">
            <a:extLst>
              <a:ext uri="{FF2B5EF4-FFF2-40B4-BE49-F238E27FC236}">
                <a16:creationId xmlns:a16="http://schemas.microsoft.com/office/drawing/2014/main" id="{7E63FE4B-C7AF-4E55-8786-18537DCCBF21}"/>
              </a:ext>
            </a:extLst>
          </p:cNvPr>
          <p:cNvSpPr/>
          <p:nvPr/>
        </p:nvSpPr>
        <p:spPr>
          <a:xfrm>
            <a:off x="3965606" y="5639965"/>
            <a:ext cx="38689" cy="38067"/>
          </a:xfrm>
          <a:custGeom>
            <a:avLst/>
            <a:gdLst/>
            <a:ahLst/>
            <a:cxnLst/>
            <a:rect l="l" t="t" r="r" b="b"/>
            <a:pathLst>
              <a:path w="38689" h="38067">
                <a:moveTo>
                  <a:pt x="12929" y="0"/>
                </a:moveTo>
                <a:lnTo>
                  <a:pt x="3356" y="8010"/>
                </a:lnTo>
                <a:lnTo>
                  <a:pt x="0" y="23337"/>
                </a:lnTo>
                <a:lnTo>
                  <a:pt x="7375" y="33973"/>
                </a:lnTo>
                <a:lnTo>
                  <a:pt x="21779" y="38067"/>
                </a:lnTo>
                <a:lnTo>
                  <a:pt x="33817" y="31567"/>
                </a:lnTo>
                <a:lnTo>
                  <a:pt x="38689" y="18621"/>
                </a:lnTo>
                <a:lnTo>
                  <a:pt x="37294" y="11545"/>
                </a:lnTo>
                <a:lnTo>
                  <a:pt x="28848" y="2744"/>
                </a:lnTo>
                <a:lnTo>
                  <a:pt x="12929" y="0"/>
                </a:lnTo>
                <a:close/>
              </a:path>
            </a:pathLst>
          </a:custGeom>
          <a:solidFill>
            <a:srgbClr val="000000"/>
          </a:solidFill>
        </p:spPr>
        <p:txBody>
          <a:bodyPr wrap="square" lIns="0" tIns="0" rIns="0" bIns="0" rtlCol="0">
            <a:noAutofit/>
          </a:bodyPr>
          <a:lstStyle/>
          <a:p>
            <a:endParaRPr/>
          </a:p>
        </p:txBody>
      </p:sp>
      <p:sp>
        <p:nvSpPr>
          <p:cNvPr id="23" name="object 24">
            <a:extLst>
              <a:ext uri="{FF2B5EF4-FFF2-40B4-BE49-F238E27FC236}">
                <a16:creationId xmlns:a16="http://schemas.microsoft.com/office/drawing/2014/main" id="{A38AFCDB-FBC1-4070-B8F7-63170D805208}"/>
              </a:ext>
            </a:extLst>
          </p:cNvPr>
          <p:cNvSpPr/>
          <p:nvPr/>
        </p:nvSpPr>
        <p:spPr>
          <a:xfrm>
            <a:off x="3965606" y="5639965"/>
            <a:ext cx="38689" cy="38067"/>
          </a:xfrm>
          <a:custGeom>
            <a:avLst/>
            <a:gdLst/>
            <a:ahLst/>
            <a:cxnLst/>
            <a:rect l="l" t="t" r="r" b="b"/>
            <a:pathLst>
              <a:path w="38689" h="38067">
                <a:moveTo>
                  <a:pt x="38689" y="18621"/>
                </a:moveTo>
                <a:lnTo>
                  <a:pt x="33817" y="31567"/>
                </a:lnTo>
                <a:lnTo>
                  <a:pt x="21779" y="38067"/>
                </a:lnTo>
                <a:lnTo>
                  <a:pt x="7375" y="33973"/>
                </a:lnTo>
                <a:lnTo>
                  <a:pt x="0" y="23337"/>
                </a:lnTo>
                <a:lnTo>
                  <a:pt x="3356" y="8010"/>
                </a:lnTo>
                <a:lnTo>
                  <a:pt x="12929" y="0"/>
                </a:lnTo>
                <a:lnTo>
                  <a:pt x="28848" y="2744"/>
                </a:lnTo>
                <a:lnTo>
                  <a:pt x="37294" y="11545"/>
                </a:lnTo>
              </a:path>
            </a:pathLst>
          </a:custGeom>
          <a:ln w="3175">
            <a:solidFill>
              <a:srgbClr val="000000"/>
            </a:solidFill>
          </a:ln>
        </p:spPr>
        <p:txBody>
          <a:bodyPr wrap="square" lIns="0" tIns="0" rIns="0" bIns="0" rtlCol="0">
            <a:noAutofit/>
          </a:bodyPr>
          <a:lstStyle/>
          <a:p>
            <a:endParaRPr/>
          </a:p>
        </p:txBody>
      </p:sp>
      <p:sp>
        <p:nvSpPr>
          <p:cNvPr id="24" name="object 25">
            <a:extLst>
              <a:ext uri="{FF2B5EF4-FFF2-40B4-BE49-F238E27FC236}">
                <a16:creationId xmlns:a16="http://schemas.microsoft.com/office/drawing/2014/main" id="{E2FAD9E5-BA35-4F5F-B0D2-599A2667C482}"/>
              </a:ext>
            </a:extLst>
          </p:cNvPr>
          <p:cNvSpPr/>
          <p:nvPr/>
        </p:nvSpPr>
        <p:spPr>
          <a:xfrm>
            <a:off x="2580884" y="5064683"/>
            <a:ext cx="2699570" cy="589000"/>
          </a:xfrm>
          <a:custGeom>
            <a:avLst/>
            <a:gdLst/>
            <a:ahLst/>
            <a:cxnLst/>
            <a:rect l="l" t="t" r="r" b="b"/>
            <a:pathLst>
              <a:path w="2699570" h="589000">
                <a:moveTo>
                  <a:pt x="0" y="0"/>
                </a:moveTo>
                <a:lnTo>
                  <a:pt x="0" y="589000"/>
                </a:lnTo>
                <a:lnTo>
                  <a:pt x="711702" y="589000"/>
                </a:lnTo>
                <a:lnTo>
                  <a:pt x="711702" y="0"/>
                </a:lnTo>
                <a:lnTo>
                  <a:pt x="1398874" y="0"/>
                </a:lnTo>
                <a:lnTo>
                  <a:pt x="1398874" y="589000"/>
                </a:lnTo>
                <a:lnTo>
                  <a:pt x="2061484" y="589000"/>
                </a:lnTo>
                <a:lnTo>
                  <a:pt x="2061484" y="0"/>
                </a:lnTo>
                <a:lnTo>
                  <a:pt x="2699570" y="0"/>
                </a:lnTo>
                <a:lnTo>
                  <a:pt x="2699570" y="589000"/>
                </a:lnTo>
                <a:lnTo>
                  <a:pt x="0" y="0"/>
                </a:lnTo>
                <a:close/>
              </a:path>
            </a:pathLst>
          </a:custGeom>
          <a:ln w="3175">
            <a:solidFill>
              <a:srgbClr val="000000"/>
            </a:solidFill>
          </a:ln>
        </p:spPr>
        <p:txBody>
          <a:bodyPr wrap="square" lIns="0" tIns="0" rIns="0" bIns="0" rtlCol="0">
            <a:noAutofit/>
          </a:bodyPr>
          <a:lstStyle/>
          <a:p>
            <a:endParaRPr/>
          </a:p>
        </p:txBody>
      </p:sp>
      <p:sp>
        <p:nvSpPr>
          <p:cNvPr id="25" name="object 26">
            <a:extLst>
              <a:ext uri="{FF2B5EF4-FFF2-40B4-BE49-F238E27FC236}">
                <a16:creationId xmlns:a16="http://schemas.microsoft.com/office/drawing/2014/main" id="{1B650A5B-BF95-4F49-8C48-D8DAA2A182EB}"/>
              </a:ext>
            </a:extLst>
          </p:cNvPr>
          <p:cNvSpPr/>
          <p:nvPr/>
        </p:nvSpPr>
        <p:spPr>
          <a:xfrm>
            <a:off x="6813378" y="5047824"/>
            <a:ext cx="38689" cy="38069"/>
          </a:xfrm>
          <a:custGeom>
            <a:avLst/>
            <a:gdLst/>
            <a:ahLst/>
            <a:cxnLst/>
            <a:rect l="l" t="t" r="r" b="b"/>
            <a:pathLst>
              <a:path w="38689" h="38069">
                <a:moveTo>
                  <a:pt x="12931" y="0"/>
                </a:moveTo>
                <a:lnTo>
                  <a:pt x="3356" y="8004"/>
                </a:lnTo>
                <a:lnTo>
                  <a:pt x="0" y="23335"/>
                </a:lnTo>
                <a:lnTo>
                  <a:pt x="7375" y="33971"/>
                </a:lnTo>
                <a:lnTo>
                  <a:pt x="21779" y="38069"/>
                </a:lnTo>
                <a:lnTo>
                  <a:pt x="33817" y="31564"/>
                </a:lnTo>
                <a:lnTo>
                  <a:pt x="38689" y="18623"/>
                </a:lnTo>
                <a:lnTo>
                  <a:pt x="37295" y="11544"/>
                </a:lnTo>
                <a:lnTo>
                  <a:pt x="28849" y="2743"/>
                </a:lnTo>
                <a:lnTo>
                  <a:pt x="12931" y="0"/>
                </a:lnTo>
                <a:close/>
              </a:path>
            </a:pathLst>
          </a:custGeom>
          <a:solidFill>
            <a:srgbClr val="000000"/>
          </a:solidFill>
        </p:spPr>
        <p:txBody>
          <a:bodyPr wrap="square" lIns="0" tIns="0" rIns="0" bIns="0" rtlCol="0">
            <a:noAutofit/>
          </a:bodyPr>
          <a:lstStyle/>
          <a:p>
            <a:endParaRPr/>
          </a:p>
        </p:txBody>
      </p:sp>
      <p:sp>
        <p:nvSpPr>
          <p:cNvPr id="26" name="object 27">
            <a:extLst>
              <a:ext uri="{FF2B5EF4-FFF2-40B4-BE49-F238E27FC236}">
                <a16:creationId xmlns:a16="http://schemas.microsoft.com/office/drawing/2014/main" id="{D5DD8D06-B814-4D80-B086-1DCD7DE83B2D}"/>
              </a:ext>
            </a:extLst>
          </p:cNvPr>
          <p:cNvSpPr/>
          <p:nvPr/>
        </p:nvSpPr>
        <p:spPr>
          <a:xfrm>
            <a:off x="6813378" y="5047824"/>
            <a:ext cx="38689" cy="38069"/>
          </a:xfrm>
          <a:custGeom>
            <a:avLst/>
            <a:gdLst/>
            <a:ahLst/>
            <a:cxnLst/>
            <a:rect l="l" t="t" r="r" b="b"/>
            <a:pathLst>
              <a:path w="38689" h="38069">
                <a:moveTo>
                  <a:pt x="38689" y="18623"/>
                </a:moveTo>
                <a:lnTo>
                  <a:pt x="33817" y="31564"/>
                </a:lnTo>
                <a:lnTo>
                  <a:pt x="21779" y="38069"/>
                </a:lnTo>
                <a:lnTo>
                  <a:pt x="7375" y="33971"/>
                </a:lnTo>
                <a:lnTo>
                  <a:pt x="0" y="23335"/>
                </a:lnTo>
                <a:lnTo>
                  <a:pt x="3356" y="8004"/>
                </a:lnTo>
                <a:lnTo>
                  <a:pt x="12931" y="0"/>
                </a:lnTo>
                <a:lnTo>
                  <a:pt x="28849" y="2743"/>
                </a:lnTo>
                <a:lnTo>
                  <a:pt x="37295" y="11544"/>
                </a:lnTo>
              </a:path>
            </a:pathLst>
          </a:custGeom>
          <a:ln w="3175">
            <a:solidFill>
              <a:srgbClr val="000000"/>
            </a:solidFill>
          </a:ln>
        </p:spPr>
        <p:txBody>
          <a:bodyPr wrap="square" lIns="0" tIns="0" rIns="0" bIns="0" rtlCol="0">
            <a:noAutofit/>
          </a:bodyPr>
          <a:lstStyle/>
          <a:p>
            <a:endParaRPr/>
          </a:p>
        </p:txBody>
      </p:sp>
      <p:sp>
        <p:nvSpPr>
          <p:cNvPr id="27" name="object 28">
            <a:extLst>
              <a:ext uri="{FF2B5EF4-FFF2-40B4-BE49-F238E27FC236}">
                <a16:creationId xmlns:a16="http://schemas.microsoft.com/office/drawing/2014/main" id="{D1C89027-0267-43A1-9063-339D6464687B}"/>
              </a:ext>
            </a:extLst>
          </p:cNvPr>
          <p:cNvSpPr/>
          <p:nvPr/>
        </p:nvSpPr>
        <p:spPr>
          <a:xfrm>
            <a:off x="8207340" y="5042908"/>
            <a:ext cx="38678" cy="38072"/>
          </a:xfrm>
          <a:custGeom>
            <a:avLst/>
            <a:gdLst/>
            <a:ahLst/>
            <a:cxnLst/>
            <a:rect l="l" t="t" r="r" b="b"/>
            <a:pathLst>
              <a:path w="38678" h="38072">
                <a:moveTo>
                  <a:pt x="12937" y="0"/>
                </a:moveTo>
                <a:lnTo>
                  <a:pt x="3359" y="8003"/>
                </a:lnTo>
                <a:lnTo>
                  <a:pt x="0" y="23332"/>
                </a:lnTo>
                <a:lnTo>
                  <a:pt x="7371" y="33974"/>
                </a:lnTo>
                <a:lnTo>
                  <a:pt x="21769" y="38072"/>
                </a:lnTo>
                <a:lnTo>
                  <a:pt x="33805" y="31574"/>
                </a:lnTo>
                <a:lnTo>
                  <a:pt x="38678" y="18624"/>
                </a:lnTo>
                <a:lnTo>
                  <a:pt x="37288" y="11555"/>
                </a:lnTo>
                <a:lnTo>
                  <a:pt x="28848" y="2747"/>
                </a:lnTo>
                <a:lnTo>
                  <a:pt x="12937" y="0"/>
                </a:lnTo>
                <a:close/>
              </a:path>
            </a:pathLst>
          </a:custGeom>
          <a:solidFill>
            <a:srgbClr val="000000"/>
          </a:solidFill>
        </p:spPr>
        <p:txBody>
          <a:bodyPr wrap="square" lIns="0" tIns="0" rIns="0" bIns="0" rtlCol="0">
            <a:noAutofit/>
          </a:bodyPr>
          <a:lstStyle/>
          <a:p>
            <a:endParaRPr/>
          </a:p>
        </p:txBody>
      </p:sp>
      <p:sp>
        <p:nvSpPr>
          <p:cNvPr id="28" name="object 29">
            <a:extLst>
              <a:ext uri="{FF2B5EF4-FFF2-40B4-BE49-F238E27FC236}">
                <a16:creationId xmlns:a16="http://schemas.microsoft.com/office/drawing/2014/main" id="{A9AFF58A-F335-4A41-8C82-C461B9201157}"/>
              </a:ext>
            </a:extLst>
          </p:cNvPr>
          <p:cNvSpPr/>
          <p:nvPr/>
        </p:nvSpPr>
        <p:spPr>
          <a:xfrm>
            <a:off x="8207340" y="5042908"/>
            <a:ext cx="38678" cy="38072"/>
          </a:xfrm>
          <a:custGeom>
            <a:avLst/>
            <a:gdLst/>
            <a:ahLst/>
            <a:cxnLst/>
            <a:rect l="l" t="t" r="r" b="b"/>
            <a:pathLst>
              <a:path w="38678" h="38072">
                <a:moveTo>
                  <a:pt x="38678" y="18624"/>
                </a:moveTo>
                <a:lnTo>
                  <a:pt x="33805" y="31574"/>
                </a:lnTo>
                <a:lnTo>
                  <a:pt x="21769" y="38072"/>
                </a:lnTo>
                <a:lnTo>
                  <a:pt x="7371" y="33974"/>
                </a:lnTo>
                <a:lnTo>
                  <a:pt x="0" y="23332"/>
                </a:lnTo>
                <a:lnTo>
                  <a:pt x="3359" y="8003"/>
                </a:lnTo>
                <a:lnTo>
                  <a:pt x="12937" y="0"/>
                </a:lnTo>
                <a:lnTo>
                  <a:pt x="28848" y="2747"/>
                </a:lnTo>
                <a:lnTo>
                  <a:pt x="37288" y="11555"/>
                </a:lnTo>
              </a:path>
            </a:pathLst>
          </a:custGeom>
          <a:ln w="3175">
            <a:solidFill>
              <a:srgbClr val="000000"/>
            </a:solidFill>
          </a:ln>
        </p:spPr>
        <p:txBody>
          <a:bodyPr wrap="square" lIns="0" tIns="0" rIns="0" bIns="0" rtlCol="0">
            <a:noAutofit/>
          </a:bodyPr>
          <a:lstStyle/>
          <a:p>
            <a:endParaRPr/>
          </a:p>
        </p:txBody>
      </p:sp>
      <p:sp>
        <p:nvSpPr>
          <p:cNvPr id="29" name="object 30">
            <a:extLst>
              <a:ext uri="{FF2B5EF4-FFF2-40B4-BE49-F238E27FC236}">
                <a16:creationId xmlns:a16="http://schemas.microsoft.com/office/drawing/2014/main" id="{39410EE1-CECB-4702-B28A-87218AB55AE8}"/>
              </a:ext>
            </a:extLst>
          </p:cNvPr>
          <p:cNvSpPr/>
          <p:nvPr/>
        </p:nvSpPr>
        <p:spPr>
          <a:xfrm>
            <a:off x="8874867" y="5047824"/>
            <a:ext cx="38689" cy="38069"/>
          </a:xfrm>
          <a:custGeom>
            <a:avLst/>
            <a:gdLst/>
            <a:ahLst/>
            <a:cxnLst/>
            <a:rect l="l" t="t" r="r" b="b"/>
            <a:pathLst>
              <a:path w="38689" h="38069">
                <a:moveTo>
                  <a:pt x="12931" y="0"/>
                </a:moveTo>
                <a:lnTo>
                  <a:pt x="3356" y="8004"/>
                </a:lnTo>
                <a:lnTo>
                  <a:pt x="0" y="23335"/>
                </a:lnTo>
                <a:lnTo>
                  <a:pt x="7375" y="33971"/>
                </a:lnTo>
                <a:lnTo>
                  <a:pt x="21779" y="38069"/>
                </a:lnTo>
                <a:lnTo>
                  <a:pt x="33817" y="31564"/>
                </a:lnTo>
                <a:lnTo>
                  <a:pt x="38689" y="18623"/>
                </a:lnTo>
                <a:lnTo>
                  <a:pt x="37295" y="11544"/>
                </a:lnTo>
                <a:lnTo>
                  <a:pt x="28849" y="2743"/>
                </a:lnTo>
                <a:lnTo>
                  <a:pt x="12931" y="0"/>
                </a:lnTo>
                <a:close/>
              </a:path>
            </a:pathLst>
          </a:custGeom>
          <a:solidFill>
            <a:srgbClr val="000000"/>
          </a:solidFill>
        </p:spPr>
        <p:txBody>
          <a:bodyPr wrap="square" lIns="0" tIns="0" rIns="0" bIns="0" rtlCol="0">
            <a:noAutofit/>
          </a:bodyPr>
          <a:lstStyle/>
          <a:p>
            <a:endParaRPr/>
          </a:p>
        </p:txBody>
      </p:sp>
      <p:sp>
        <p:nvSpPr>
          <p:cNvPr id="30" name="object 31">
            <a:extLst>
              <a:ext uri="{FF2B5EF4-FFF2-40B4-BE49-F238E27FC236}">
                <a16:creationId xmlns:a16="http://schemas.microsoft.com/office/drawing/2014/main" id="{984C5B6A-ABBB-4E80-8129-0F61AB391674}"/>
              </a:ext>
            </a:extLst>
          </p:cNvPr>
          <p:cNvSpPr/>
          <p:nvPr/>
        </p:nvSpPr>
        <p:spPr>
          <a:xfrm>
            <a:off x="8874867" y="5047824"/>
            <a:ext cx="38689" cy="38069"/>
          </a:xfrm>
          <a:custGeom>
            <a:avLst/>
            <a:gdLst/>
            <a:ahLst/>
            <a:cxnLst/>
            <a:rect l="l" t="t" r="r" b="b"/>
            <a:pathLst>
              <a:path w="38689" h="38069">
                <a:moveTo>
                  <a:pt x="38689" y="18623"/>
                </a:moveTo>
                <a:lnTo>
                  <a:pt x="33817" y="31564"/>
                </a:lnTo>
                <a:lnTo>
                  <a:pt x="21779" y="38069"/>
                </a:lnTo>
                <a:lnTo>
                  <a:pt x="7375" y="33971"/>
                </a:lnTo>
                <a:lnTo>
                  <a:pt x="0" y="23335"/>
                </a:lnTo>
                <a:lnTo>
                  <a:pt x="3356" y="8004"/>
                </a:lnTo>
                <a:lnTo>
                  <a:pt x="12931" y="0"/>
                </a:lnTo>
                <a:lnTo>
                  <a:pt x="28849" y="2743"/>
                </a:lnTo>
                <a:lnTo>
                  <a:pt x="37295" y="11544"/>
                </a:lnTo>
              </a:path>
            </a:pathLst>
          </a:custGeom>
          <a:ln w="3175">
            <a:solidFill>
              <a:srgbClr val="000000"/>
            </a:solidFill>
          </a:ln>
        </p:spPr>
        <p:txBody>
          <a:bodyPr wrap="square" lIns="0" tIns="0" rIns="0" bIns="0" rtlCol="0">
            <a:noAutofit/>
          </a:bodyPr>
          <a:lstStyle/>
          <a:p>
            <a:endParaRPr/>
          </a:p>
        </p:txBody>
      </p:sp>
      <p:sp>
        <p:nvSpPr>
          <p:cNvPr id="31" name="object 32">
            <a:extLst>
              <a:ext uri="{FF2B5EF4-FFF2-40B4-BE49-F238E27FC236}">
                <a16:creationId xmlns:a16="http://schemas.microsoft.com/office/drawing/2014/main" id="{6AD3624E-C519-4778-9EBF-C36E2FCC74A3}"/>
              </a:ext>
            </a:extLst>
          </p:cNvPr>
          <p:cNvSpPr/>
          <p:nvPr/>
        </p:nvSpPr>
        <p:spPr>
          <a:xfrm>
            <a:off x="8874867" y="5631910"/>
            <a:ext cx="38689" cy="38069"/>
          </a:xfrm>
          <a:custGeom>
            <a:avLst/>
            <a:gdLst/>
            <a:ahLst/>
            <a:cxnLst/>
            <a:rect l="l" t="t" r="r" b="b"/>
            <a:pathLst>
              <a:path w="38689" h="38069">
                <a:moveTo>
                  <a:pt x="12929" y="0"/>
                </a:moveTo>
                <a:lnTo>
                  <a:pt x="3356" y="8006"/>
                </a:lnTo>
                <a:lnTo>
                  <a:pt x="0" y="23338"/>
                </a:lnTo>
                <a:lnTo>
                  <a:pt x="7375" y="33974"/>
                </a:lnTo>
                <a:lnTo>
                  <a:pt x="21779" y="38069"/>
                </a:lnTo>
                <a:lnTo>
                  <a:pt x="33817" y="31569"/>
                </a:lnTo>
                <a:lnTo>
                  <a:pt x="38689" y="18622"/>
                </a:lnTo>
                <a:lnTo>
                  <a:pt x="37294" y="11542"/>
                </a:lnTo>
                <a:lnTo>
                  <a:pt x="28848" y="2742"/>
                </a:lnTo>
                <a:lnTo>
                  <a:pt x="12929" y="0"/>
                </a:lnTo>
                <a:close/>
              </a:path>
            </a:pathLst>
          </a:custGeom>
          <a:solidFill>
            <a:srgbClr val="000000"/>
          </a:solidFill>
        </p:spPr>
        <p:txBody>
          <a:bodyPr wrap="square" lIns="0" tIns="0" rIns="0" bIns="0" rtlCol="0">
            <a:noAutofit/>
          </a:bodyPr>
          <a:lstStyle/>
          <a:p>
            <a:endParaRPr/>
          </a:p>
        </p:txBody>
      </p:sp>
      <p:sp>
        <p:nvSpPr>
          <p:cNvPr id="32" name="object 33">
            <a:extLst>
              <a:ext uri="{FF2B5EF4-FFF2-40B4-BE49-F238E27FC236}">
                <a16:creationId xmlns:a16="http://schemas.microsoft.com/office/drawing/2014/main" id="{3B08FFCB-7D84-4866-BFAF-7A003456D209}"/>
              </a:ext>
            </a:extLst>
          </p:cNvPr>
          <p:cNvSpPr/>
          <p:nvPr/>
        </p:nvSpPr>
        <p:spPr>
          <a:xfrm>
            <a:off x="8874867" y="5631910"/>
            <a:ext cx="38689" cy="38069"/>
          </a:xfrm>
          <a:custGeom>
            <a:avLst/>
            <a:gdLst/>
            <a:ahLst/>
            <a:cxnLst/>
            <a:rect l="l" t="t" r="r" b="b"/>
            <a:pathLst>
              <a:path w="38689" h="38069">
                <a:moveTo>
                  <a:pt x="38689" y="18622"/>
                </a:moveTo>
                <a:lnTo>
                  <a:pt x="33817" y="31569"/>
                </a:lnTo>
                <a:lnTo>
                  <a:pt x="21779" y="38069"/>
                </a:lnTo>
                <a:lnTo>
                  <a:pt x="7375" y="33974"/>
                </a:lnTo>
                <a:lnTo>
                  <a:pt x="0" y="23338"/>
                </a:lnTo>
                <a:lnTo>
                  <a:pt x="3356" y="8006"/>
                </a:lnTo>
                <a:lnTo>
                  <a:pt x="12929" y="0"/>
                </a:lnTo>
                <a:lnTo>
                  <a:pt x="28848" y="2742"/>
                </a:lnTo>
                <a:lnTo>
                  <a:pt x="37294" y="11542"/>
                </a:lnTo>
              </a:path>
            </a:pathLst>
          </a:custGeom>
          <a:ln w="3175">
            <a:solidFill>
              <a:srgbClr val="000000"/>
            </a:solidFill>
          </a:ln>
        </p:spPr>
        <p:txBody>
          <a:bodyPr wrap="square" lIns="0" tIns="0" rIns="0" bIns="0" rtlCol="0">
            <a:noAutofit/>
          </a:bodyPr>
          <a:lstStyle/>
          <a:p>
            <a:endParaRPr/>
          </a:p>
        </p:txBody>
      </p:sp>
      <p:sp>
        <p:nvSpPr>
          <p:cNvPr id="33" name="object 34">
            <a:extLst>
              <a:ext uri="{FF2B5EF4-FFF2-40B4-BE49-F238E27FC236}">
                <a16:creationId xmlns:a16="http://schemas.microsoft.com/office/drawing/2014/main" id="{1728405F-42DF-45AB-9723-BB2573E6D4A2}"/>
              </a:ext>
            </a:extLst>
          </p:cNvPr>
          <p:cNvSpPr/>
          <p:nvPr/>
        </p:nvSpPr>
        <p:spPr>
          <a:xfrm>
            <a:off x="7525085" y="5047823"/>
            <a:ext cx="38689" cy="38070"/>
          </a:xfrm>
          <a:custGeom>
            <a:avLst/>
            <a:gdLst/>
            <a:ahLst/>
            <a:cxnLst/>
            <a:rect l="l" t="t" r="r" b="b"/>
            <a:pathLst>
              <a:path w="38689" h="38070">
                <a:moveTo>
                  <a:pt x="12932" y="0"/>
                </a:moveTo>
                <a:lnTo>
                  <a:pt x="3357" y="8004"/>
                </a:lnTo>
                <a:lnTo>
                  <a:pt x="0" y="23334"/>
                </a:lnTo>
                <a:lnTo>
                  <a:pt x="7374" y="33971"/>
                </a:lnTo>
                <a:lnTo>
                  <a:pt x="21777" y="38070"/>
                </a:lnTo>
                <a:lnTo>
                  <a:pt x="33813" y="31565"/>
                </a:lnTo>
                <a:lnTo>
                  <a:pt x="38689" y="18623"/>
                </a:lnTo>
                <a:lnTo>
                  <a:pt x="37294" y="11545"/>
                </a:lnTo>
                <a:lnTo>
                  <a:pt x="28845" y="2744"/>
                </a:lnTo>
                <a:lnTo>
                  <a:pt x="12932" y="0"/>
                </a:lnTo>
                <a:close/>
              </a:path>
            </a:pathLst>
          </a:custGeom>
          <a:solidFill>
            <a:srgbClr val="000000"/>
          </a:solidFill>
        </p:spPr>
        <p:txBody>
          <a:bodyPr wrap="square" lIns="0" tIns="0" rIns="0" bIns="0" rtlCol="0">
            <a:noAutofit/>
          </a:bodyPr>
          <a:lstStyle/>
          <a:p>
            <a:endParaRPr/>
          </a:p>
        </p:txBody>
      </p:sp>
      <p:sp>
        <p:nvSpPr>
          <p:cNvPr id="34" name="object 35">
            <a:extLst>
              <a:ext uri="{FF2B5EF4-FFF2-40B4-BE49-F238E27FC236}">
                <a16:creationId xmlns:a16="http://schemas.microsoft.com/office/drawing/2014/main" id="{E33A1C5B-4D2A-4440-AFAD-B0C1FB99EC6D}"/>
              </a:ext>
            </a:extLst>
          </p:cNvPr>
          <p:cNvSpPr/>
          <p:nvPr/>
        </p:nvSpPr>
        <p:spPr>
          <a:xfrm>
            <a:off x="7525085" y="5047823"/>
            <a:ext cx="38689" cy="38070"/>
          </a:xfrm>
          <a:custGeom>
            <a:avLst/>
            <a:gdLst/>
            <a:ahLst/>
            <a:cxnLst/>
            <a:rect l="l" t="t" r="r" b="b"/>
            <a:pathLst>
              <a:path w="38689" h="38070">
                <a:moveTo>
                  <a:pt x="38689" y="18623"/>
                </a:moveTo>
                <a:lnTo>
                  <a:pt x="33813" y="31565"/>
                </a:lnTo>
                <a:lnTo>
                  <a:pt x="21777" y="38070"/>
                </a:lnTo>
                <a:lnTo>
                  <a:pt x="7374" y="33971"/>
                </a:lnTo>
                <a:lnTo>
                  <a:pt x="0" y="23334"/>
                </a:lnTo>
                <a:lnTo>
                  <a:pt x="3357" y="8004"/>
                </a:lnTo>
                <a:lnTo>
                  <a:pt x="12932" y="0"/>
                </a:lnTo>
                <a:lnTo>
                  <a:pt x="28845" y="2744"/>
                </a:lnTo>
                <a:lnTo>
                  <a:pt x="37294" y="11545"/>
                </a:lnTo>
              </a:path>
            </a:pathLst>
          </a:custGeom>
          <a:ln w="3175">
            <a:solidFill>
              <a:srgbClr val="000000"/>
            </a:solidFill>
          </a:ln>
        </p:spPr>
        <p:txBody>
          <a:bodyPr wrap="square" lIns="0" tIns="0" rIns="0" bIns="0" rtlCol="0">
            <a:noAutofit/>
          </a:bodyPr>
          <a:lstStyle/>
          <a:p>
            <a:endParaRPr/>
          </a:p>
        </p:txBody>
      </p:sp>
      <p:sp>
        <p:nvSpPr>
          <p:cNvPr id="35" name="object 36">
            <a:extLst>
              <a:ext uri="{FF2B5EF4-FFF2-40B4-BE49-F238E27FC236}">
                <a16:creationId xmlns:a16="http://schemas.microsoft.com/office/drawing/2014/main" id="{2E26557C-4B55-42A6-BC01-67BD1AB1DB3F}"/>
              </a:ext>
            </a:extLst>
          </p:cNvPr>
          <p:cNvSpPr/>
          <p:nvPr/>
        </p:nvSpPr>
        <p:spPr>
          <a:xfrm>
            <a:off x="9512951" y="5047820"/>
            <a:ext cx="38678" cy="38073"/>
          </a:xfrm>
          <a:custGeom>
            <a:avLst/>
            <a:gdLst/>
            <a:ahLst/>
            <a:cxnLst/>
            <a:rect l="l" t="t" r="r" b="b"/>
            <a:pathLst>
              <a:path w="38678" h="38073">
                <a:moveTo>
                  <a:pt x="12938" y="0"/>
                </a:moveTo>
                <a:lnTo>
                  <a:pt x="3360" y="8001"/>
                </a:lnTo>
                <a:lnTo>
                  <a:pt x="0" y="23331"/>
                </a:lnTo>
                <a:lnTo>
                  <a:pt x="7371" y="33973"/>
                </a:lnTo>
                <a:lnTo>
                  <a:pt x="21768" y="38073"/>
                </a:lnTo>
                <a:lnTo>
                  <a:pt x="33807" y="31568"/>
                </a:lnTo>
                <a:lnTo>
                  <a:pt x="38678" y="18627"/>
                </a:lnTo>
                <a:lnTo>
                  <a:pt x="37289" y="11559"/>
                </a:lnTo>
                <a:lnTo>
                  <a:pt x="28849" y="2749"/>
                </a:lnTo>
                <a:lnTo>
                  <a:pt x="12938" y="0"/>
                </a:lnTo>
                <a:close/>
              </a:path>
            </a:pathLst>
          </a:custGeom>
          <a:solidFill>
            <a:srgbClr val="000000"/>
          </a:solidFill>
        </p:spPr>
        <p:txBody>
          <a:bodyPr wrap="square" lIns="0" tIns="0" rIns="0" bIns="0" rtlCol="0">
            <a:noAutofit/>
          </a:bodyPr>
          <a:lstStyle/>
          <a:p>
            <a:endParaRPr/>
          </a:p>
        </p:txBody>
      </p:sp>
      <p:sp>
        <p:nvSpPr>
          <p:cNvPr id="36" name="object 37">
            <a:extLst>
              <a:ext uri="{FF2B5EF4-FFF2-40B4-BE49-F238E27FC236}">
                <a16:creationId xmlns:a16="http://schemas.microsoft.com/office/drawing/2014/main" id="{02429BA4-836D-4DFC-8A80-C7EBBB013029}"/>
              </a:ext>
            </a:extLst>
          </p:cNvPr>
          <p:cNvSpPr/>
          <p:nvPr/>
        </p:nvSpPr>
        <p:spPr>
          <a:xfrm>
            <a:off x="9512951" y="5047820"/>
            <a:ext cx="38678" cy="38073"/>
          </a:xfrm>
          <a:custGeom>
            <a:avLst/>
            <a:gdLst/>
            <a:ahLst/>
            <a:cxnLst/>
            <a:rect l="l" t="t" r="r" b="b"/>
            <a:pathLst>
              <a:path w="38678" h="38073">
                <a:moveTo>
                  <a:pt x="38678" y="18627"/>
                </a:moveTo>
                <a:lnTo>
                  <a:pt x="33807" y="31568"/>
                </a:lnTo>
                <a:lnTo>
                  <a:pt x="21768" y="38073"/>
                </a:lnTo>
                <a:lnTo>
                  <a:pt x="7371" y="33973"/>
                </a:lnTo>
                <a:lnTo>
                  <a:pt x="0" y="23331"/>
                </a:lnTo>
                <a:lnTo>
                  <a:pt x="3360" y="8001"/>
                </a:lnTo>
                <a:lnTo>
                  <a:pt x="12938" y="0"/>
                </a:lnTo>
                <a:lnTo>
                  <a:pt x="28849" y="2749"/>
                </a:lnTo>
                <a:lnTo>
                  <a:pt x="37289" y="11559"/>
                </a:lnTo>
              </a:path>
            </a:pathLst>
          </a:custGeom>
          <a:ln w="3175">
            <a:solidFill>
              <a:srgbClr val="000000"/>
            </a:solidFill>
          </a:ln>
        </p:spPr>
        <p:txBody>
          <a:bodyPr wrap="square" lIns="0" tIns="0" rIns="0" bIns="0" rtlCol="0">
            <a:noAutofit/>
          </a:bodyPr>
          <a:lstStyle/>
          <a:p>
            <a:endParaRPr/>
          </a:p>
        </p:txBody>
      </p:sp>
      <p:sp>
        <p:nvSpPr>
          <p:cNvPr id="37" name="object 38">
            <a:extLst>
              <a:ext uri="{FF2B5EF4-FFF2-40B4-BE49-F238E27FC236}">
                <a16:creationId xmlns:a16="http://schemas.microsoft.com/office/drawing/2014/main" id="{30A53C96-DAF0-4831-A229-CD32B00E7B75}"/>
              </a:ext>
            </a:extLst>
          </p:cNvPr>
          <p:cNvSpPr/>
          <p:nvPr/>
        </p:nvSpPr>
        <p:spPr>
          <a:xfrm>
            <a:off x="9512951" y="5636810"/>
            <a:ext cx="38678" cy="38072"/>
          </a:xfrm>
          <a:custGeom>
            <a:avLst/>
            <a:gdLst/>
            <a:ahLst/>
            <a:cxnLst/>
            <a:rect l="l" t="t" r="r" b="b"/>
            <a:pathLst>
              <a:path w="38678" h="38072">
                <a:moveTo>
                  <a:pt x="12936" y="0"/>
                </a:moveTo>
                <a:lnTo>
                  <a:pt x="3360" y="8006"/>
                </a:lnTo>
                <a:lnTo>
                  <a:pt x="0" y="23333"/>
                </a:lnTo>
                <a:lnTo>
                  <a:pt x="7371" y="33975"/>
                </a:lnTo>
                <a:lnTo>
                  <a:pt x="21769" y="38072"/>
                </a:lnTo>
                <a:lnTo>
                  <a:pt x="33807" y="31571"/>
                </a:lnTo>
                <a:lnTo>
                  <a:pt x="38678" y="18625"/>
                </a:lnTo>
                <a:lnTo>
                  <a:pt x="37288" y="11560"/>
                </a:lnTo>
                <a:lnTo>
                  <a:pt x="28847" y="2751"/>
                </a:lnTo>
                <a:lnTo>
                  <a:pt x="12936" y="0"/>
                </a:lnTo>
                <a:close/>
              </a:path>
            </a:pathLst>
          </a:custGeom>
          <a:solidFill>
            <a:srgbClr val="000000"/>
          </a:solidFill>
        </p:spPr>
        <p:txBody>
          <a:bodyPr wrap="square" lIns="0" tIns="0" rIns="0" bIns="0" rtlCol="0">
            <a:noAutofit/>
          </a:bodyPr>
          <a:lstStyle/>
          <a:p>
            <a:endParaRPr/>
          </a:p>
        </p:txBody>
      </p:sp>
      <p:sp>
        <p:nvSpPr>
          <p:cNvPr id="38" name="object 39">
            <a:extLst>
              <a:ext uri="{FF2B5EF4-FFF2-40B4-BE49-F238E27FC236}">
                <a16:creationId xmlns:a16="http://schemas.microsoft.com/office/drawing/2014/main" id="{5827BD87-562E-424B-84CA-0A5ED0DD6622}"/>
              </a:ext>
            </a:extLst>
          </p:cNvPr>
          <p:cNvSpPr/>
          <p:nvPr/>
        </p:nvSpPr>
        <p:spPr>
          <a:xfrm>
            <a:off x="9512951" y="5636810"/>
            <a:ext cx="38678" cy="38072"/>
          </a:xfrm>
          <a:custGeom>
            <a:avLst/>
            <a:gdLst/>
            <a:ahLst/>
            <a:cxnLst/>
            <a:rect l="l" t="t" r="r" b="b"/>
            <a:pathLst>
              <a:path w="38678" h="38072">
                <a:moveTo>
                  <a:pt x="38678" y="18625"/>
                </a:moveTo>
                <a:lnTo>
                  <a:pt x="33807" y="31571"/>
                </a:lnTo>
                <a:lnTo>
                  <a:pt x="21769" y="38072"/>
                </a:lnTo>
                <a:lnTo>
                  <a:pt x="7371" y="33975"/>
                </a:lnTo>
                <a:lnTo>
                  <a:pt x="0" y="23333"/>
                </a:lnTo>
                <a:lnTo>
                  <a:pt x="3360" y="8006"/>
                </a:lnTo>
                <a:lnTo>
                  <a:pt x="12936" y="0"/>
                </a:lnTo>
                <a:lnTo>
                  <a:pt x="28847" y="2751"/>
                </a:lnTo>
                <a:lnTo>
                  <a:pt x="37288" y="11560"/>
                </a:lnTo>
              </a:path>
            </a:pathLst>
          </a:custGeom>
          <a:ln w="3175">
            <a:solidFill>
              <a:srgbClr val="000000"/>
            </a:solidFill>
          </a:ln>
        </p:spPr>
        <p:txBody>
          <a:bodyPr wrap="square" lIns="0" tIns="0" rIns="0" bIns="0" rtlCol="0">
            <a:noAutofit/>
          </a:bodyPr>
          <a:lstStyle/>
          <a:p>
            <a:endParaRPr/>
          </a:p>
        </p:txBody>
      </p:sp>
      <p:sp>
        <p:nvSpPr>
          <p:cNvPr id="39" name="object 40">
            <a:extLst>
              <a:ext uri="{FF2B5EF4-FFF2-40B4-BE49-F238E27FC236}">
                <a16:creationId xmlns:a16="http://schemas.microsoft.com/office/drawing/2014/main" id="{C1EFCDE2-3DF4-4593-96A3-F459B33B2409}"/>
              </a:ext>
            </a:extLst>
          </p:cNvPr>
          <p:cNvSpPr/>
          <p:nvPr/>
        </p:nvSpPr>
        <p:spPr>
          <a:xfrm>
            <a:off x="6813378" y="5636814"/>
            <a:ext cx="38689" cy="38067"/>
          </a:xfrm>
          <a:custGeom>
            <a:avLst/>
            <a:gdLst/>
            <a:ahLst/>
            <a:cxnLst/>
            <a:rect l="l" t="t" r="r" b="b"/>
            <a:pathLst>
              <a:path w="38689" h="38067">
                <a:moveTo>
                  <a:pt x="12929" y="0"/>
                </a:moveTo>
                <a:lnTo>
                  <a:pt x="3356" y="8010"/>
                </a:lnTo>
                <a:lnTo>
                  <a:pt x="0" y="23337"/>
                </a:lnTo>
                <a:lnTo>
                  <a:pt x="7375" y="33973"/>
                </a:lnTo>
                <a:lnTo>
                  <a:pt x="21779" y="38067"/>
                </a:lnTo>
                <a:lnTo>
                  <a:pt x="33817" y="31567"/>
                </a:lnTo>
                <a:lnTo>
                  <a:pt x="38689" y="18621"/>
                </a:lnTo>
                <a:lnTo>
                  <a:pt x="37294" y="11545"/>
                </a:lnTo>
                <a:lnTo>
                  <a:pt x="28848" y="2744"/>
                </a:lnTo>
                <a:lnTo>
                  <a:pt x="12929" y="0"/>
                </a:lnTo>
                <a:close/>
              </a:path>
            </a:pathLst>
          </a:custGeom>
          <a:solidFill>
            <a:srgbClr val="000000"/>
          </a:solidFill>
        </p:spPr>
        <p:txBody>
          <a:bodyPr wrap="square" lIns="0" tIns="0" rIns="0" bIns="0" rtlCol="0">
            <a:noAutofit/>
          </a:bodyPr>
          <a:lstStyle/>
          <a:p>
            <a:endParaRPr/>
          </a:p>
        </p:txBody>
      </p:sp>
      <p:sp>
        <p:nvSpPr>
          <p:cNvPr id="40" name="object 41">
            <a:extLst>
              <a:ext uri="{FF2B5EF4-FFF2-40B4-BE49-F238E27FC236}">
                <a16:creationId xmlns:a16="http://schemas.microsoft.com/office/drawing/2014/main" id="{B15D19CE-A707-4A1B-94CF-66E06B071531}"/>
              </a:ext>
            </a:extLst>
          </p:cNvPr>
          <p:cNvSpPr/>
          <p:nvPr/>
        </p:nvSpPr>
        <p:spPr>
          <a:xfrm>
            <a:off x="6813378" y="5636814"/>
            <a:ext cx="38689" cy="38067"/>
          </a:xfrm>
          <a:custGeom>
            <a:avLst/>
            <a:gdLst/>
            <a:ahLst/>
            <a:cxnLst/>
            <a:rect l="l" t="t" r="r" b="b"/>
            <a:pathLst>
              <a:path w="38689" h="38067">
                <a:moveTo>
                  <a:pt x="38689" y="18621"/>
                </a:moveTo>
                <a:lnTo>
                  <a:pt x="33817" y="31567"/>
                </a:lnTo>
                <a:lnTo>
                  <a:pt x="21779" y="38067"/>
                </a:lnTo>
                <a:lnTo>
                  <a:pt x="7375" y="33973"/>
                </a:lnTo>
                <a:lnTo>
                  <a:pt x="0" y="23337"/>
                </a:lnTo>
                <a:lnTo>
                  <a:pt x="3356" y="8010"/>
                </a:lnTo>
                <a:lnTo>
                  <a:pt x="12929" y="0"/>
                </a:lnTo>
                <a:lnTo>
                  <a:pt x="28848" y="2744"/>
                </a:lnTo>
                <a:lnTo>
                  <a:pt x="37294" y="11545"/>
                </a:lnTo>
              </a:path>
            </a:pathLst>
          </a:custGeom>
          <a:ln w="3175">
            <a:solidFill>
              <a:srgbClr val="000000"/>
            </a:solidFill>
          </a:ln>
        </p:spPr>
        <p:txBody>
          <a:bodyPr wrap="square" lIns="0" tIns="0" rIns="0" bIns="0" rtlCol="0">
            <a:noAutofit/>
          </a:bodyPr>
          <a:lstStyle/>
          <a:p>
            <a:endParaRPr/>
          </a:p>
        </p:txBody>
      </p:sp>
      <p:sp>
        <p:nvSpPr>
          <p:cNvPr id="41" name="object 42">
            <a:extLst>
              <a:ext uri="{FF2B5EF4-FFF2-40B4-BE49-F238E27FC236}">
                <a16:creationId xmlns:a16="http://schemas.microsoft.com/office/drawing/2014/main" id="{1A985B60-2671-46A4-BF61-11588C3F560E}"/>
              </a:ext>
            </a:extLst>
          </p:cNvPr>
          <p:cNvSpPr/>
          <p:nvPr/>
        </p:nvSpPr>
        <p:spPr>
          <a:xfrm>
            <a:off x="7525085" y="5636813"/>
            <a:ext cx="38689" cy="38068"/>
          </a:xfrm>
          <a:custGeom>
            <a:avLst/>
            <a:gdLst/>
            <a:ahLst/>
            <a:cxnLst/>
            <a:rect l="l" t="t" r="r" b="b"/>
            <a:pathLst>
              <a:path w="38689" h="38068">
                <a:moveTo>
                  <a:pt x="12930" y="0"/>
                </a:moveTo>
                <a:lnTo>
                  <a:pt x="3356" y="8009"/>
                </a:lnTo>
                <a:lnTo>
                  <a:pt x="0" y="23336"/>
                </a:lnTo>
                <a:lnTo>
                  <a:pt x="7374" y="33973"/>
                </a:lnTo>
                <a:lnTo>
                  <a:pt x="21777" y="38068"/>
                </a:lnTo>
                <a:lnTo>
                  <a:pt x="33813" y="31568"/>
                </a:lnTo>
                <a:lnTo>
                  <a:pt x="38689" y="18621"/>
                </a:lnTo>
                <a:lnTo>
                  <a:pt x="37293" y="11547"/>
                </a:lnTo>
                <a:lnTo>
                  <a:pt x="28843" y="2745"/>
                </a:lnTo>
                <a:lnTo>
                  <a:pt x="12930" y="0"/>
                </a:lnTo>
                <a:close/>
              </a:path>
            </a:pathLst>
          </a:custGeom>
          <a:solidFill>
            <a:srgbClr val="000000"/>
          </a:solidFill>
        </p:spPr>
        <p:txBody>
          <a:bodyPr wrap="square" lIns="0" tIns="0" rIns="0" bIns="0" rtlCol="0">
            <a:noAutofit/>
          </a:bodyPr>
          <a:lstStyle/>
          <a:p>
            <a:endParaRPr/>
          </a:p>
        </p:txBody>
      </p:sp>
      <p:sp>
        <p:nvSpPr>
          <p:cNvPr id="42" name="object 43">
            <a:extLst>
              <a:ext uri="{FF2B5EF4-FFF2-40B4-BE49-F238E27FC236}">
                <a16:creationId xmlns:a16="http://schemas.microsoft.com/office/drawing/2014/main" id="{18D2B891-2D58-4D82-9D29-91C257E5D610}"/>
              </a:ext>
            </a:extLst>
          </p:cNvPr>
          <p:cNvSpPr/>
          <p:nvPr/>
        </p:nvSpPr>
        <p:spPr>
          <a:xfrm>
            <a:off x="7525085" y="5636813"/>
            <a:ext cx="38689" cy="38068"/>
          </a:xfrm>
          <a:custGeom>
            <a:avLst/>
            <a:gdLst/>
            <a:ahLst/>
            <a:cxnLst/>
            <a:rect l="l" t="t" r="r" b="b"/>
            <a:pathLst>
              <a:path w="38689" h="38068">
                <a:moveTo>
                  <a:pt x="38689" y="18621"/>
                </a:moveTo>
                <a:lnTo>
                  <a:pt x="33813" y="31568"/>
                </a:lnTo>
                <a:lnTo>
                  <a:pt x="21777" y="38068"/>
                </a:lnTo>
                <a:lnTo>
                  <a:pt x="7374" y="33973"/>
                </a:lnTo>
                <a:lnTo>
                  <a:pt x="0" y="23336"/>
                </a:lnTo>
                <a:lnTo>
                  <a:pt x="3356" y="8009"/>
                </a:lnTo>
                <a:lnTo>
                  <a:pt x="12930" y="0"/>
                </a:lnTo>
                <a:lnTo>
                  <a:pt x="28843" y="2745"/>
                </a:lnTo>
                <a:lnTo>
                  <a:pt x="37293" y="11547"/>
                </a:lnTo>
              </a:path>
            </a:pathLst>
          </a:custGeom>
          <a:ln w="3175">
            <a:solidFill>
              <a:srgbClr val="000000"/>
            </a:solidFill>
          </a:ln>
        </p:spPr>
        <p:txBody>
          <a:bodyPr wrap="square" lIns="0" tIns="0" rIns="0" bIns="0" rtlCol="0">
            <a:noAutofit/>
          </a:bodyPr>
          <a:lstStyle/>
          <a:p>
            <a:endParaRPr/>
          </a:p>
        </p:txBody>
      </p:sp>
      <p:sp>
        <p:nvSpPr>
          <p:cNvPr id="43" name="object 44">
            <a:extLst>
              <a:ext uri="{FF2B5EF4-FFF2-40B4-BE49-F238E27FC236}">
                <a16:creationId xmlns:a16="http://schemas.microsoft.com/office/drawing/2014/main" id="{FDB56432-D403-4E37-BD2A-D7C58C34B339}"/>
              </a:ext>
            </a:extLst>
          </p:cNvPr>
          <p:cNvSpPr/>
          <p:nvPr/>
        </p:nvSpPr>
        <p:spPr>
          <a:xfrm>
            <a:off x="8212245" y="5636814"/>
            <a:ext cx="38689" cy="38067"/>
          </a:xfrm>
          <a:custGeom>
            <a:avLst/>
            <a:gdLst/>
            <a:ahLst/>
            <a:cxnLst/>
            <a:rect l="l" t="t" r="r" b="b"/>
            <a:pathLst>
              <a:path w="38689" h="38067">
                <a:moveTo>
                  <a:pt x="12929" y="0"/>
                </a:moveTo>
                <a:lnTo>
                  <a:pt x="3356" y="8010"/>
                </a:lnTo>
                <a:lnTo>
                  <a:pt x="0" y="23337"/>
                </a:lnTo>
                <a:lnTo>
                  <a:pt x="7375" y="33973"/>
                </a:lnTo>
                <a:lnTo>
                  <a:pt x="21779" y="38067"/>
                </a:lnTo>
                <a:lnTo>
                  <a:pt x="33817" y="31567"/>
                </a:lnTo>
                <a:lnTo>
                  <a:pt x="38689" y="18621"/>
                </a:lnTo>
                <a:lnTo>
                  <a:pt x="37294" y="11545"/>
                </a:lnTo>
                <a:lnTo>
                  <a:pt x="28848" y="2744"/>
                </a:lnTo>
                <a:lnTo>
                  <a:pt x="12929" y="0"/>
                </a:lnTo>
                <a:close/>
              </a:path>
            </a:pathLst>
          </a:custGeom>
          <a:solidFill>
            <a:srgbClr val="000000"/>
          </a:solidFill>
        </p:spPr>
        <p:txBody>
          <a:bodyPr wrap="square" lIns="0" tIns="0" rIns="0" bIns="0" rtlCol="0">
            <a:noAutofit/>
          </a:bodyPr>
          <a:lstStyle/>
          <a:p>
            <a:endParaRPr/>
          </a:p>
        </p:txBody>
      </p:sp>
      <p:sp>
        <p:nvSpPr>
          <p:cNvPr id="44" name="object 45">
            <a:extLst>
              <a:ext uri="{FF2B5EF4-FFF2-40B4-BE49-F238E27FC236}">
                <a16:creationId xmlns:a16="http://schemas.microsoft.com/office/drawing/2014/main" id="{953E2C0C-C5D8-4C7B-B907-2CE3A2D64DA3}"/>
              </a:ext>
            </a:extLst>
          </p:cNvPr>
          <p:cNvSpPr/>
          <p:nvPr/>
        </p:nvSpPr>
        <p:spPr>
          <a:xfrm>
            <a:off x="8212245" y="5636814"/>
            <a:ext cx="38689" cy="38067"/>
          </a:xfrm>
          <a:custGeom>
            <a:avLst/>
            <a:gdLst/>
            <a:ahLst/>
            <a:cxnLst/>
            <a:rect l="l" t="t" r="r" b="b"/>
            <a:pathLst>
              <a:path w="38689" h="38067">
                <a:moveTo>
                  <a:pt x="38689" y="18621"/>
                </a:moveTo>
                <a:lnTo>
                  <a:pt x="33817" y="31567"/>
                </a:lnTo>
                <a:lnTo>
                  <a:pt x="21779" y="38067"/>
                </a:lnTo>
                <a:lnTo>
                  <a:pt x="7375" y="33973"/>
                </a:lnTo>
                <a:lnTo>
                  <a:pt x="0" y="23337"/>
                </a:lnTo>
                <a:lnTo>
                  <a:pt x="3356" y="8010"/>
                </a:lnTo>
                <a:lnTo>
                  <a:pt x="12929" y="0"/>
                </a:lnTo>
                <a:lnTo>
                  <a:pt x="28848" y="2744"/>
                </a:lnTo>
                <a:lnTo>
                  <a:pt x="37294" y="11545"/>
                </a:lnTo>
              </a:path>
            </a:pathLst>
          </a:custGeom>
          <a:ln w="3175">
            <a:solidFill>
              <a:srgbClr val="000000"/>
            </a:solidFill>
          </a:ln>
        </p:spPr>
        <p:txBody>
          <a:bodyPr wrap="square" lIns="0" tIns="0" rIns="0" bIns="0" rtlCol="0">
            <a:noAutofit/>
          </a:bodyPr>
          <a:lstStyle/>
          <a:p>
            <a:endParaRPr/>
          </a:p>
        </p:txBody>
      </p:sp>
      <p:sp>
        <p:nvSpPr>
          <p:cNvPr id="45" name="object 46">
            <a:extLst>
              <a:ext uri="{FF2B5EF4-FFF2-40B4-BE49-F238E27FC236}">
                <a16:creationId xmlns:a16="http://schemas.microsoft.com/office/drawing/2014/main" id="{FC355CCD-D2EB-43A3-9081-35CA9B259BB9}"/>
              </a:ext>
            </a:extLst>
          </p:cNvPr>
          <p:cNvSpPr/>
          <p:nvPr/>
        </p:nvSpPr>
        <p:spPr>
          <a:xfrm>
            <a:off x="6827518" y="5061536"/>
            <a:ext cx="2699575" cy="588996"/>
          </a:xfrm>
          <a:custGeom>
            <a:avLst/>
            <a:gdLst/>
            <a:ahLst/>
            <a:cxnLst/>
            <a:rect l="l" t="t" r="r" b="b"/>
            <a:pathLst>
              <a:path w="2699575" h="588996">
                <a:moveTo>
                  <a:pt x="0" y="588996"/>
                </a:moveTo>
                <a:lnTo>
                  <a:pt x="2699575" y="588996"/>
                </a:lnTo>
                <a:lnTo>
                  <a:pt x="2699575" y="0"/>
                </a:lnTo>
                <a:lnTo>
                  <a:pt x="0" y="0"/>
                </a:lnTo>
                <a:lnTo>
                  <a:pt x="0" y="588996"/>
                </a:lnTo>
                <a:close/>
              </a:path>
            </a:pathLst>
          </a:custGeom>
          <a:ln w="3175">
            <a:solidFill>
              <a:srgbClr val="000000"/>
            </a:solidFill>
          </a:ln>
        </p:spPr>
        <p:txBody>
          <a:bodyPr wrap="square" lIns="0" tIns="0" rIns="0" bIns="0" rtlCol="0">
            <a:noAutofit/>
          </a:bodyPr>
          <a:lstStyle/>
          <a:p>
            <a:endParaRPr/>
          </a:p>
        </p:txBody>
      </p:sp>
      <p:sp>
        <p:nvSpPr>
          <p:cNvPr id="46" name="object 26">
            <a:extLst>
              <a:ext uri="{FF2B5EF4-FFF2-40B4-BE49-F238E27FC236}">
                <a16:creationId xmlns:a16="http://schemas.microsoft.com/office/drawing/2014/main" id="{4C0D2228-9FF6-45FE-970E-6AF16B130317}"/>
              </a:ext>
            </a:extLst>
          </p:cNvPr>
          <p:cNvSpPr/>
          <p:nvPr/>
        </p:nvSpPr>
        <p:spPr>
          <a:xfrm>
            <a:off x="4678596" y="3290215"/>
            <a:ext cx="38689" cy="38069"/>
          </a:xfrm>
          <a:custGeom>
            <a:avLst/>
            <a:gdLst/>
            <a:ahLst/>
            <a:cxnLst/>
            <a:rect l="l" t="t" r="r" b="b"/>
            <a:pathLst>
              <a:path w="38689" h="38069">
                <a:moveTo>
                  <a:pt x="12931" y="0"/>
                </a:moveTo>
                <a:lnTo>
                  <a:pt x="3356" y="8004"/>
                </a:lnTo>
                <a:lnTo>
                  <a:pt x="0" y="23335"/>
                </a:lnTo>
                <a:lnTo>
                  <a:pt x="7375" y="33971"/>
                </a:lnTo>
                <a:lnTo>
                  <a:pt x="21779" y="38069"/>
                </a:lnTo>
                <a:lnTo>
                  <a:pt x="33817" y="31564"/>
                </a:lnTo>
                <a:lnTo>
                  <a:pt x="38689" y="18623"/>
                </a:lnTo>
                <a:lnTo>
                  <a:pt x="37295" y="11544"/>
                </a:lnTo>
                <a:lnTo>
                  <a:pt x="28849" y="2743"/>
                </a:lnTo>
                <a:lnTo>
                  <a:pt x="12931" y="0"/>
                </a:lnTo>
                <a:close/>
              </a:path>
            </a:pathLst>
          </a:custGeom>
          <a:solidFill>
            <a:srgbClr val="000000"/>
          </a:solidFill>
        </p:spPr>
        <p:txBody>
          <a:bodyPr wrap="square" lIns="0" tIns="0" rIns="0" bIns="0" rtlCol="0">
            <a:noAutofit/>
          </a:bodyPr>
          <a:lstStyle/>
          <a:p>
            <a:endParaRPr/>
          </a:p>
        </p:txBody>
      </p:sp>
      <p:sp>
        <p:nvSpPr>
          <p:cNvPr id="47" name="object 27">
            <a:extLst>
              <a:ext uri="{FF2B5EF4-FFF2-40B4-BE49-F238E27FC236}">
                <a16:creationId xmlns:a16="http://schemas.microsoft.com/office/drawing/2014/main" id="{E33843DB-2B9A-4D32-A9C1-9BE6A64FCC96}"/>
              </a:ext>
            </a:extLst>
          </p:cNvPr>
          <p:cNvSpPr/>
          <p:nvPr/>
        </p:nvSpPr>
        <p:spPr>
          <a:xfrm>
            <a:off x="4678596" y="3290215"/>
            <a:ext cx="38689" cy="38069"/>
          </a:xfrm>
          <a:custGeom>
            <a:avLst/>
            <a:gdLst/>
            <a:ahLst/>
            <a:cxnLst/>
            <a:rect l="l" t="t" r="r" b="b"/>
            <a:pathLst>
              <a:path w="38689" h="38069">
                <a:moveTo>
                  <a:pt x="38689" y="18623"/>
                </a:moveTo>
                <a:lnTo>
                  <a:pt x="33817" y="31564"/>
                </a:lnTo>
                <a:lnTo>
                  <a:pt x="21779" y="38069"/>
                </a:lnTo>
                <a:lnTo>
                  <a:pt x="7375" y="33971"/>
                </a:lnTo>
                <a:lnTo>
                  <a:pt x="0" y="23335"/>
                </a:lnTo>
                <a:lnTo>
                  <a:pt x="3356" y="8004"/>
                </a:lnTo>
                <a:lnTo>
                  <a:pt x="12931" y="0"/>
                </a:lnTo>
                <a:lnTo>
                  <a:pt x="28849" y="2743"/>
                </a:lnTo>
                <a:lnTo>
                  <a:pt x="37295" y="11544"/>
                </a:lnTo>
              </a:path>
            </a:pathLst>
          </a:custGeom>
          <a:ln w="3175">
            <a:solidFill>
              <a:srgbClr val="000000"/>
            </a:solidFill>
          </a:ln>
        </p:spPr>
        <p:txBody>
          <a:bodyPr wrap="square" lIns="0" tIns="0" rIns="0" bIns="0" rtlCol="0">
            <a:noAutofit/>
          </a:bodyPr>
          <a:lstStyle/>
          <a:p>
            <a:endParaRPr/>
          </a:p>
        </p:txBody>
      </p:sp>
      <p:sp>
        <p:nvSpPr>
          <p:cNvPr id="48" name="object 28">
            <a:extLst>
              <a:ext uri="{FF2B5EF4-FFF2-40B4-BE49-F238E27FC236}">
                <a16:creationId xmlns:a16="http://schemas.microsoft.com/office/drawing/2014/main" id="{D8E39FAB-D8C5-4E99-8DFA-977B1DDE6717}"/>
              </a:ext>
            </a:extLst>
          </p:cNvPr>
          <p:cNvSpPr/>
          <p:nvPr/>
        </p:nvSpPr>
        <p:spPr>
          <a:xfrm>
            <a:off x="6072558" y="3285299"/>
            <a:ext cx="38678" cy="38072"/>
          </a:xfrm>
          <a:custGeom>
            <a:avLst/>
            <a:gdLst/>
            <a:ahLst/>
            <a:cxnLst/>
            <a:rect l="l" t="t" r="r" b="b"/>
            <a:pathLst>
              <a:path w="38678" h="38072">
                <a:moveTo>
                  <a:pt x="12937" y="0"/>
                </a:moveTo>
                <a:lnTo>
                  <a:pt x="3359" y="8003"/>
                </a:lnTo>
                <a:lnTo>
                  <a:pt x="0" y="23332"/>
                </a:lnTo>
                <a:lnTo>
                  <a:pt x="7371" y="33974"/>
                </a:lnTo>
                <a:lnTo>
                  <a:pt x="21769" y="38072"/>
                </a:lnTo>
                <a:lnTo>
                  <a:pt x="33805" y="31574"/>
                </a:lnTo>
                <a:lnTo>
                  <a:pt x="38678" y="18624"/>
                </a:lnTo>
                <a:lnTo>
                  <a:pt x="37288" y="11555"/>
                </a:lnTo>
                <a:lnTo>
                  <a:pt x="28848" y="2747"/>
                </a:lnTo>
                <a:lnTo>
                  <a:pt x="12937" y="0"/>
                </a:lnTo>
                <a:close/>
              </a:path>
            </a:pathLst>
          </a:custGeom>
          <a:solidFill>
            <a:srgbClr val="000000"/>
          </a:solidFill>
        </p:spPr>
        <p:txBody>
          <a:bodyPr wrap="square" lIns="0" tIns="0" rIns="0" bIns="0" rtlCol="0">
            <a:noAutofit/>
          </a:bodyPr>
          <a:lstStyle/>
          <a:p>
            <a:endParaRPr/>
          </a:p>
        </p:txBody>
      </p:sp>
      <p:sp>
        <p:nvSpPr>
          <p:cNvPr id="49" name="object 29">
            <a:extLst>
              <a:ext uri="{FF2B5EF4-FFF2-40B4-BE49-F238E27FC236}">
                <a16:creationId xmlns:a16="http://schemas.microsoft.com/office/drawing/2014/main" id="{D74DD2B4-30D1-4046-B20B-37AAAF1C64EC}"/>
              </a:ext>
            </a:extLst>
          </p:cNvPr>
          <p:cNvSpPr/>
          <p:nvPr/>
        </p:nvSpPr>
        <p:spPr>
          <a:xfrm>
            <a:off x="6072558" y="3285299"/>
            <a:ext cx="38678" cy="38072"/>
          </a:xfrm>
          <a:custGeom>
            <a:avLst/>
            <a:gdLst/>
            <a:ahLst/>
            <a:cxnLst/>
            <a:rect l="l" t="t" r="r" b="b"/>
            <a:pathLst>
              <a:path w="38678" h="38072">
                <a:moveTo>
                  <a:pt x="38678" y="18624"/>
                </a:moveTo>
                <a:lnTo>
                  <a:pt x="33805" y="31574"/>
                </a:lnTo>
                <a:lnTo>
                  <a:pt x="21769" y="38072"/>
                </a:lnTo>
                <a:lnTo>
                  <a:pt x="7371" y="33974"/>
                </a:lnTo>
                <a:lnTo>
                  <a:pt x="0" y="23332"/>
                </a:lnTo>
                <a:lnTo>
                  <a:pt x="3359" y="8003"/>
                </a:lnTo>
                <a:lnTo>
                  <a:pt x="12937" y="0"/>
                </a:lnTo>
                <a:lnTo>
                  <a:pt x="28848" y="2747"/>
                </a:lnTo>
                <a:lnTo>
                  <a:pt x="37288" y="11555"/>
                </a:lnTo>
              </a:path>
            </a:pathLst>
          </a:custGeom>
          <a:ln w="3175">
            <a:solidFill>
              <a:srgbClr val="000000"/>
            </a:solidFill>
          </a:ln>
        </p:spPr>
        <p:txBody>
          <a:bodyPr wrap="square" lIns="0" tIns="0" rIns="0" bIns="0" rtlCol="0">
            <a:noAutofit/>
          </a:bodyPr>
          <a:lstStyle/>
          <a:p>
            <a:endParaRPr/>
          </a:p>
        </p:txBody>
      </p:sp>
      <p:sp>
        <p:nvSpPr>
          <p:cNvPr id="50" name="object 30">
            <a:extLst>
              <a:ext uri="{FF2B5EF4-FFF2-40B4-BE49-F238E27FC236}">
                <a16:creationId xmlns:a16="http://schemas.microsoft.com/office/drawing/2014/main" id="{AE838D74-6A24-4B83-911B-258906FD70A1}"/>
              </a:ext>
            </a:extLst>
          </p:cNvPr>
          <p:cNvSpPr/>
          <p:nvPr/>
        </p:nvSpPr>
        <p:spPr>
          <a:xfrm>
            <a:off x="6740085" y="3290215"/>
            <a:ext cx="38689" cy="38069"/>
          </a:xfrm>
          <a:custGeom>
            <a:avLst/>
            <a:gdLst/>
            <a:ahLst/>
            <a:cxnLst/>
            <a:rect l="l" t="t" r="r" b="b"/>
            <a:pathLst>
              <a:path w="38689" h="38069">
                <a:moveTo>
                  <a:pt x="12931" y="0"/>
                </a:moveTo>
                <a:lnTo>
                  <a:pt x="3356" y="8004"/>
                </a:lnTo>
                <a:lnTo>
                  <a:pt x="0" y="23335"/>
                </a:lnTo>
                <a:lnTo>
                  <a:pt x="7375" y="33971"/>
                </a:lnTo>
                <a:lnTo>
                  <a:pt x="21779" y="38069"/>
                </a:lnTo>
                <a:lnTo>
                  <a:pt x="33817" y="31564"/>
                </a:lnTo>
                <a:lnTo>
                  <a:pt x="38689" y="18623"/>
                </a:lnTo>
                <a:lnTo>
                  <a:pt x="37295" y="11544"/>
                </a:lnTo>
                <a:lnTo>
                  <a:pt x="28849" y="2743"/>
                </a:lnTo>
                <a:lnTo>
                  <a:pt x="12931" y="0"/>
                </a:lnTo>
                <a:close/>
              </a:path>
            </a:pathLst>
          </a:custGeom>
          <a:solidFill>
            <a:srgbClr val="000000"/>
          </a:solidFill>
        </p:spPr>
        <p:txBody>
          <a:bodyPr wrap="square" lIns="0" tIns="0" rIns="0" bIns="0" rtlCol="0">
            <a:noAutofit/>
          </a:bodyPr>
          <a:lstStyle/>
          <a:p>
            <a:endParaRPr/>
          </a:p>
        </p:txBody>
      </p:sp>
      <p:sp>
        <p:nvSpPr>
          <p:cNvPr id="51" name="object 31">
            <a:extLst>
              <a:ext uri="{FF2B5EF4-FFF2-40B4-BE49-F238E27FC236}">
                <a16:creationId xmlns:a16="http://schemas.microsoft.com/office/drawing/2014/main" id="{20178A67-D368-4D5D-840F-EFA9905159FD}"/>
              </a:ext>
            </a:extLst>
          </p:cNvPr>
          <p:cNvSpPr/>
          <p:nvPr/>
        </p:nvSpPr>
        <p:spPr>
          <a:xfrm>
            <a:off x="6740085" y="3290215"/>
            <a:ext cx="38689" cy="38069"/>
          </a:xfrm>
          <a:custGeom>
            <a:avLst/>
            <a:gdLst/>
            <a:ahLst/>
            <a:cxnLst/>
            <a:rect l="l" t="t" r="r" b="b"/>
            <a:pathLst>
              <a:path w="38689" h="38069">
                <a:moveTo>
                  <a:pt x="38689" y="18623"/>
                </a:moveTo>
                <a:lnTo>
                  <a:pt x="33817" y="31564"/>
                </a:lnTo>
                <a:lnTo>
                  <a:pt x="21779" y="38069"/>
                </a:lnTo>
                <a:lnTo>
                  <a:pt x="7375" y="33971"/>
                </a:lnTo>
                <a:lnTo>
                  <a:pt x="0" y="23335"/>
                </a:lnTo>
                <a:lnTo>
                  <a:pt x="3356" y="8004"/>
                </a:lnTo>
                <a:lnTo>
                  <a:pt x="12931" y="0"/>
                </a:lnTo>
                <a:lnTo>
                  <a:pt x="28849" y="2743"/>
                </a:lnTo>
                <a:lnTo>
                  <a:pt x="37295" y="11544"/>
                </a:lnTo>
              </a:path>
            </a:pathLst>
          </a:custGeom>
          <a:ln w="3175">
            <a:solidFill>
              <a:srgbClr val="000000"/>
            </a:solidFill>
          </a:ln>
        </p:spPr>
        <p:txBody>
          <a:bodyPr wrap="square" lIns="0" tIns="0" rIns="0" bIns="0" rtlCol="0">
            <a:noAutofit/>
          </a:bodyPr>
          <a:lstStyle/>
          <a:p>
            <a:endParaRPr/>
          </a:p>
        </p:txBody>
      </p:sp>
      <p:sp>
        <p:nvSpPr>
          <p:cNvPr id="52" name="object 32">
            <a:extLst>
              <a:ext uri="{FF2B5EF4-FFF2-40B4-BE49-F238E27FC236}">
                <a16:creationId xmlns:a16="http://schemas.microsoft.com/office/drawing/2014/main" id="{BE0E77AA-ED26-4BAF-A77D-C6533329A3D7}"/>
              </a:ext>
            </a:extLst>
          </p:cNvPr>
          <p:cNvSpPr/>
          <p:nvPr/>
        </p:nvSpPr>
        <p:spPr>
          <a:xfrm>
            <a:off x="6740085" y="3874301"/>
            <a:ext cx="38689" cy="38069"/>
          </a:xfrm>
          <a:custGeom>
            <a:avLst/>
            <a:gdLst/>
            <a:ahLst/>
            <a:cxnLst/>
            <a:rect l="l" t="t" r="r" b="b"/>
            <a:pathLst>
              <a:path w="38689" h="38069">
                <a:moveTo>
                  <a:pt x="12929" y="0"/>
                </a:moveTo>
                <a:lnTo>
                  <a:pt x="3356" y="8006"/>
                </a:lnTo>
                <a:lnTo>
                  <a:pt x="0" y="23338"/>
                </a:lnTo>
                <a:lnTo>
                  <a:pt x="7375" y="33974"/>
                </a:lnTo>
                <a:lnTo>
                  <a:pt x="21779" y="38069"/>
                </a:lnTo>
                <a:lnTo>
                  <a:pt x="33817" y="31569"/>
                </a:lnTo>
                <a:lnTo>
                  <a:pt x="38689" y="18622"/>
                </a:lnTo>
                <a:lnTo>
                  <a:pt x="37294" y="11542"/>
                </a:lnTo>
                <a:lnTo>
                  <a:pt x="28848" y="2742"/>
                </a:lnTo>
                <a:lnTo>
                  <a:pt x="12929" y="0"/>
                </a:lnTo>
                <a:close/>
              </a:path>
            </a:pathLst>
          </a:custGeom>
          <a:solidFill>
            <a:srgbClr val="000000"/>
          </a:solidFill>
        </p:spPr>
        <p:txBody>
          <a:bodyPr wrap="square" lIns="0" tIns="0" rIns="0" bIns="0" rtlCol="0">
            <a:noAutofit/>
          </a:bodyPr>
          <a:lstStyle/>
          <a:p>
            <a:endParaRPr/>
          </a:p>
        </p:txBody>
      </p:sp>
      <p:sp>
        <p:nvSpPr>
          <p:cNvPr id="53" name="object 33">
            <a:extLst>
              <a:ext uri="{FF2B5EF4-FFF2-40B4-BE49-F238E27FC236}">
                <a16:creationId xmlns:a16="http://schemas.microsoft.com/office/drawing/2014/main" id="{0DE60BC0-AA00-4629-B521-DAC5093F4911}"/>
              </a:ext>
            </a:extLst>
          </p:cNvPr>
          <p:cNvSpPr/>
          <p:nvPr/>
        </p:nvSpPr>
        <p:spPr>
          <a:xfrm>
            <a:off x="6740085" y="3874301"/>
            <a:ext cx="38689" cy="38069"/>
          </a:xfrm>
          <a:custGeom>
            <a:avLst/>
            <a:gdLst/>
            <a:ahLst/>
            <a:cxnLst/>
            <a:rect l="l" t="t" r="r" b="b"/>
            <a:pathLst>
              <a:path w="38689" h="38069">
                <a:moveTo>
                  <a:pt x="38689" y="18622"/>
                </a:moveTo>
                <a:lnTo>
                  <a:pt x="33817" y="31569"/>
                </a:lnTo>
                <a:lnTo>
                  <a:pt x="21779" y="38069"/>
                </a:lnTo>
                <a:lnTo>
                  <a:pt x="7375" y="33974"/>
                </a:lnTo>
                <a:lnTo>
                  <a:pt x="0" y="23338"/>
                </a:lnTo>
                <a:lnTo>
                  <a:pt x="3356" y="8006"/>
                </a:lnTo>
                <a:lnTo>
                  <a:pt x="12929" y="0"/>
                </a:lnTo>
                <a:lnTo>
                  <a:pt x="28848" y="2742"/>
                </a:lnTo>
                <a:lnTo>
                  <a:pt x="37294" y="11542"/>
                </a:lnTo>
              </a:path>
            </a:pathLst>
          </a:custGeom>
          <a:ln w="3175">
            <a:solidFill>
              <a:srgbClr val="000000"/>
            </a:solidFill>
          </a:ln>
        </p:spPr>
        <p:txBody>
          <a:bodyPr wrap="square" lIns="0" tIns="0" rIns="0" bIns="0" rtlCol="0">
            <a:noAutofit/>
          </a:bodyPr>
          <a:lstStyle/>
          <a:p>
            <a:endParaRPr/>
          </a:p>
        </p:txBody>
      </p:sp>
      <p:sp>
        <p:nvSpPr>
          <p:cNvPr id="54" name="object 34">
            <a:extLst>
              <a:ext uri="{FF2B5EF4-FFF2-40B4-BE49-F238E27FC236}">
                <a16:creationId xmlns:a16="http://schemas.microsoft.com/office/drawing/2014/main" id="{78E9B50D-7547-47F2-A0B8-1A69E6118282}"/>
              </a:ext>
            </a:extLst>
          </p:cNvPr>
          <p:cNvSpPr/>
          <p:nvPr/>
        </p:nvSpPr>
        <p:spPr>
          <a:xfrm>
            <a:off x="5390303" y="3290214"/>
            <a:ext cx="38689" cy="38070"/>
          </a:xfrm>
          <a:custGeom>
            <a:avLst/>
            <a:gdLst/>
            <a:ahLst/>
            <a:cxnLst/>
            <a:rect l="l" t="t" r="r" b="b"/>
            <a:pathLst>
              <a:path w="38689" h="38070">
                <a:moveTo>
                  <a:pt x="12932" y="0"/>
                </a:moveTo>
                <a:lnTo>
                  <a:pt x="3357" y="8004"/>
                </a:lnTo>
                <a:lnTo>
                  <a:pt x="0" y="23334"/>
                </a:lnTo>
                <a:lnTo>
                  <a:pt x="7374" y="33971"/>
                </a:lnTo>
                <a:lnTo>
                  <a:pt x="21777" y="38070"/>
                </a:lnTo>
                <a:lnTo>
                  <a:pt x="33813" y="31565"/>
                </a:lnTo>
                <a:lnTo>
                  <a:pt x="38689" y="18623"/>
                </a:lnTo>
                <a:lnTo>
                  <a:pt x="37294" y="11545"/>
                </a:lnTo>
                <a:lnTo>
                  <a:pt x="28845" y="2744"/>
                </a:lnTo>
                <a:lnTo>
                  <a:pt x="12932" y="0"/>
                </a:lnTo>
                <a:close/>
              </a:path>
            </a:pathLst>
          </a:custGeom>
          <a:solidFill>
            <a:srgbClr val="000000"/>
          </a:solidFill>
        </p:spPr>
        <p:txBody>
          <a:bodyPr wrap="square" lIns="0" tIns="0" rIns="0" bIns="0" rtlCol="0">
            <a:noAutofit/>
          </a:bodyPr>
          <a:lstStyle/>
          <a:p>
            <a:endParaRPr/>
          </a:p>
        </p:txBody>
      </p:sp>
      <p:sp>
        <p:nvSpPr>
          <p:cNvPr id="55" name="object 35">
            <a:extLst>
              <a:ext uri="{FF2B5EF4-FFF2-40B4-BE49-F238E27FC236}">
                <a16:creationId xmlns:a16="http://schemas.microsoft.com/office/drawing/2014/main" id="{F2179C1E-2E86-4CE5-AB1F-7A5FB4C3165E}"/>
              </a:ext>
            </a:extLst>
          </p:cNvPr>
          <p:cNvSpPr/>
          <p:nvPr/>
        </p:nvSpPr>
        <p:spPr>
          <a:xfrm>
            <a:off x="5390303" y="3290214"/>
            <a:ext cx="38689" cy="38070"/>
          </a:xfrm>
          <a:custGeom>
            <a:avLst/>
            <a:gdLst/>
            <a:ahLst/>
            <a:cxnLst/>
            <a:rect l="l" t="t" r="r" b="b"/>
            <a:pathLst>
              <a:path w="38689" h="38070">
                <a:moveTo>
                  <a:pt x="38689" y="18623"/>
                </a:moveTo>
                <a:lnTo>
                  <a:pt x="33813" y="31565"/>
                </a:lnTo>
                <a:lnTo>
                  <a:pt x="21777" y="38070"/>
                </a:lnTo>
                <a:lnTo>
                  <a:pt x="7374" y="33971"/>
                </a:lnTo>
                <a:lnTo>
                  <a:pt x="0" y="23334"/>
                </a:lnTo>
                <a:lnTo>
                  <a:pt x="3357" y="8004"/>
                </a:lnTo>
                <a:lnTo>
                  <a:pt x="12932" y="0"/>
                </a:lnTo>
                <a:lnTo>
                  <a:pt x="28845" y="2744"/>
                </a:lnTo>
                <a:lnTo>
                  <a:pt x="37294" y="11545"/>
                </a:lnTo>
              </a:path>
            </a:pathLst>
          </a:custGeom>
          <a:ln w="3175">
            <a:solidFill>
              <a:srgbClr val="000000"/>
            </a:solidFill>
          </a:ln>
        </p:spPr>
        <p:txBody>
          <a:bodyPr wrap="square" lIns="0" tIns="0" rIns="0" bIns="0" rtlCol="0">
            <a:noAutofit/>
          </a:bodyPr>
          <a:lstStyle/>
          <a:p>
            <a:endParaRPr/>
          </a:p>
        </p:txBody>
      </p:sp>
      <p:sp>
        <p:nvSpPr>
          <p:cNvPr id="56" name="object 36">
            <a:extLst>
              <a:ext uri="{FF2B5EF4-FFF2-40B4-BE49-F238E27FC236}">
                <a16:creationId xmlns:a16="http://schemas.microsoft.com/office/drawing/2014/main" id="{16759CF2-1D44-4AF9-B6F4-D6B135D4F6F6}"/>
              </a:ext>
            </a:extLst>
          </p:cNvPr>
          <p:cNvSpPr/>
          <p:nvPr/>
        </p:nvSpPr>
        <p:spPr>
          <a:xfrm>
            <a:off x="7378169" y="3290211"/>
            <a:ext cx="38678" cy="38073"/>
          </a:xfrm>
          <a:custGeom>
            <a:avLst/>
            <a:gdLst/>
            <a:ahLst/>
            <a:cxnLst/>
            <a:rect l="l" t="t" r="r" b="b"/>
            <a:pathLst>
              <a:path w="38678" h="38073">
                <a:moveTo>
                  <a:pt x="12938" y="0"/>
                </a:moveTo>
                <a:lnTo>
                  <a:pt x="3360" y="8001"/>
                </a:lnTo>
                <a:lnTo>
                  <a:pt x="0" y="23331"/>
                </a:lnTo>
                <a:lnTo>
                  <a:pt x="7371" y="33973"/>
                </a:lnTo>
                <a:lnTo>
                  <a:pt x="21768" y="38073"/>
                </a:lnTo>
                <a:lnTo>
                  <a:pt x="33807" y="31568"/>
                </a:lnTo>
                <a:lnTo>
                  <a:pt x="38678" y="18627"/>
                </a:lnTo>
                <a:lnTo>
                  <a:pt x="37289" y="11559"/>
                </a:lnTo>
                <a:lnTo>
                  <a:pt x="28849" y="2749"/>
                </a:lnTo>
                <a:lnTo>
                  <a:pt x="12938" y="0"/>
                </a:lnTo>
                <a:close/>
              </a:path>
            </a:pathLst>
          </a:custGeom>
          <a:solidFill>
            <a:srgbClr val="000000"/>
          </a:solidFill>
        </p:spPr>
        <p:txBody>
          <a:bodyPr wrap="square" lIns="0" tIns="0" rIns="0" bIns="0" rtlCol="0">
            <a:noAutofit/>
          </a:bodyPr>
          <a:lstStyle/>
          <a:p>
            <a:endParaRPr/>
          </a:p>
        </p:txBody>
      </p:sp>
      <p:sp>
        <p:nvSpPr>
          <p:cNvPr id="57" name="object 37">
            <a:extLst>
              <a:ext uri="{FF2B5EF4-FFF2-40B4-BE49-F238E27FC236}">
                <a16:creationId xmlns:a16="http://schemas.microsoft.com/office/drawing/2014/main" id="{CB3849EA-7020-49D8-AD21-27BBBC88D9FD}"/>
              </a:ext>
            </a:extLst>
          </p:cNvPr>
          <p:cNvSpPr/>
          <p:nvPr/>
        </p:nvSpPr>
        <p:spPr>
          <a:xfrm>
            <a:off x="7378169" y="3290211"/>
            <a:ext cx="38678" cy="38073"/>
          </a:xfrm>
          <a:custGeom>
            <a:avLst/>
            <a:gdLst/>
            <a:ahLst/>
            <a:cxnLst/>
            <a:rect l="l" t="t" r="r" b="b"/>
            <a:pathLst>
              <a:path w="38678" h="38073">
                <a:moveTo>
                  <a:pt x="38678" y="18627"/>
                </a:moveTo>
                <a:lnTo>
                  <a:pt x="33807" y="31568"/>
                </a:lnTo>
                <a:lnTo>
                  <a:pt x="21768" y="38073"/>
                </a:lnTo>
                <a:lnTo>
                  <a:pt x="7371" y="33973"/>
                </a:lnTo>
                <a:lnTo>
                  <a:pt x="0" y="23331"/>
                </a:lnTo>
                <a:lnTo>
                  <a:pt x="3360" y="8001"/>
                </a:lnTo>
                <a:lnTo>
                  <a:pt x="12938" y="0"/>
                </a:lnTo>
                <a:lnTo>
                  <a:pt x="28849" y="2749"/>
                </a:lnTo>
                <a:lnTo>
                  <a:pt x="37289" y="11559"/>
                </a:lnTo>
              </a:path>
            </a:pathLst>
          </a:custGeom>
          <a:ln w="3175">
            <a:solidFill>
              <a:srgbClr val="000000"/>
            </a:solidFill>
          </a:ln>
        </p:spPr>
        <p:txBody>
          <a:bodyPr wrap="square" lIns="0" tIns="0" rIns="0" bIns="0" rtlCol="0">
            <a:noAutofit/>
          </a:bodyPr>
          <a:lstStyle/>
          <a:p>
            <a:endParaRPr/>
          </a:p>
        </p:txBody>
      </p:sp>
      <p:sp>
        <p:nvSpPr>
          <p:cNvPr id="58" name="object 38">
            <a:extLst>
              <a:ext uri="{FF2B5EF4-FFF2-40B4-BE49-F238E27FC236}">
                <a16:creationId xmlns:a16="http://schemas.microsoft.com/office/drawing/2014/main" id="{D7C4718E-8DD2-4631-96CA-D05BF3678A1A}"/>
              </a:ext>
            </a:extLst>
          </p:cNvPr>
          <p:cNvSpPr/>
          <p:nvPr/>
        </p:nvSpPr>
        <p:spPr>
          <a:xfrm>
            <a:off x="7378169" y="3879201"/>
            <a:ext cx="38678" cy="38072"/>
          </a:xfrm>
          <a:custGeom>
            <a:avLst/>
            <a:gdLst/>
            <a:ahLst/>
            <a:cxnLst/>
            <a:rect l="l" t="t" r="r" b="b"/>
            <a:pathLst>
              <a:path w="38678" h="38072">
                <a:moveTo>
                  <a:pt x="12936" y="0"/>
                </a:moveTo>
                <a:lnTo>
                  <a:pt x="3360" y="8006"/>
                </a:lnTo>
                <a:lnTo>
                  <a:pt x="0" y="23333"/>
                </a:lnTo>
                <a:lnTo>
                  <a:pt x="7371" y="33975"/>
                </a:lnTo>
                <a:lnTo>
                  <a:pt x="21769" y="38072"/>
                </a:lnTo>
                <a:lnTo>
                  <a:pt x="33807" y="31571"/>
                </a:lnTo>
                <a:lnTo>
                  <a:pt x="38678" y="18625"/>
                </a:lnTo>
                <a:lnTo>
                  <a:pt x="37288" y="11560"/>
                </a:lnTo>
                <a:lnTo>
                  <a:pt x="28847" y="2751"/>
                </a:lnTo>
                <a:lnTo>
                  <a:pt x="12936" y="0"/>
                </a:lnTo>
                <a:close/>
              </a:path>
            </a:pathLst>
          </a:custGeom>
          <a:solidFill>
            <a:srgbClr val="000000"/>
          </a:solidFill>
        </p:spPr>
        <p:txBody>
          <a:bodyPr wrap="square" lIns="0" tIns="0" rIns="0" bIns="0" rtlCol="0">
            <a:noAutofit/>
          </a:bodyPr>
          <a:lstStyle/>
          <a:p>
            <a:endParaRPr/>
          </a:p>
        </p:txBody>
      </p:sp>
      <p:sp>
        <p:nvSpPr>
          <p:cNvPr id="59" name="object 39">
            <a:extLst>
              <a:ext uri="{FF2B5EF4-FFF2-40B4-BE49-F238E27FC236}">
                <a16:creationId xmlns:a16="http://schemas.microsoft.com/office/drawing/2014/main" id="{FF9781FB-9185-4847-8965-0A8EF82E33FB}"/>
              </a:ext>
            </a:extLst>
          </p:cNvPr>
          <p:cNvSpPr/>
          <p:nvPr/>
        </p:nvSpPr>
        <p:spPr>
          <a:xfrm>
            <a:off x="7378169" y="3879201"/>
            <a:ext cx="38678" cy="38072"/>
          </a:xfrm>
          <a:custGeom>
            <a:avLst/>
            <a:gdLst/>
            <a:ahLst/>
            <a:cxnLst/>
            <a:rect l="l" t="t" r="r" b="b"/>
            <a:pathLst>
              <a:path w="38678" h="38072">
                <a:moveTo>
                  <a:pt x="38678" y="18625"/>
                </a:moveTo>
                <a:lnTo>
                  <a:pt x="33807" y="31571"/>
                </a:lnTo>
                <a:lnTo>
                  <a:pt x="21769" y="38072"/>
                </a:lnTo>
                <a:lnTo>
                  <a:pt x="7371" y="33975"/>
                </a:lnTo>
                <a:lnTo>
                  <a:pt x="0" y="23333"/>
                </a:lnTo>
                <a:lnTo>
                  <a:pt x="3360" y="8006"/>
                </a:lnTo>
                <a:lnTo>
                  <a:pt x="12936" y="0"/>
                </a:lnTo>
                <a:lnTo>
                  <a:pt x="28847" y="2751"/>
                </a:lnTo>
                <a:lnTo>
                  <a:pt x="37288" y="11560"/>
                </a:lnTo>
              </a:path>
            </a:pathLst>
          </a:custGeom>
          <a:ln w="3175">
            <a:solidFill>
              <a:srgbClr val="000000"/>
            </a:solidFill>
          </a:ln>
        </p:spPr>
        <p:txBody>
          <a:bodyPr wrap="square" lIns="0" tIns="0" rIns="0" bIns="0" rtlCol="0">
            <a:noAutofit/>
          </a:bodyPr>
          <a:lstStyle/>
          <a:p>
            <a:endParaRPr/>
          </a:p>
        </p:txBody>
      </p:sp>
      <p:sp>
        <p:nvSpPr>
          <p:cNvPr id="60" name="object 40">
            <a:extLst>
              <a:ext uri="{FF2B5EF4-FFF2-40B4-BE49-F238E27FC236}">
                <a16:creationId xmlns:a16="http://schemas.microsoft.com/office/drawing/2014/main" id="{9D373AAA-72F2-436C-B884-5E00884500D9}"/>
              </a:ext>
            </a:extLst>
          </p:cNvPr>
          <p:cNvSpPr/>
          <p:nvPr/>
        </p:nvSpPr>
        <p:spPr>
          <a:xfrm>
            <a:off x="4678596" y="3879205"/>
            <a:ext cx="38689" cy="38067"/>
          </a:xfrm>
          <a:custGeom>
            <a:avLst/>
            <a:gdLst/>
            <a:ahLst/>
            <a:cxnLst/>
            <a:rect l="l" t="t" r="r" b="b"/>
            <a:pathLst>
              <a:path w="38689" h="38067">
                <a:moveTo>
                  <a:pt x="12929" y="0"/>
                </a:moveTo>
                <a:lnTo>
                  <a:pt x="3356" y="8010"/>
                </a:lnTo>
                <a:lnTo>
                  <a:pt x="0" y="23337"/>
                </a:lnTo>
                <a:lnTo>
                  <a:pt x="7375" y="33973"/>
                </a:lnTo>
                <a:lnTo>
                  <a:pt x="21779" y="38067"/>
                </a:lnTo>
                <a:lnTo>
                  <a:pt x="33817" y="31567"/>
                </a:lnTo>
                <a:lnTo>
                  <a:pt x="38689" y="18621"/>
                </a:lnTo>
                <a:lnTo>
                  <a:pt x="37294" y="11545"/>
                </a:lnTo>
                <a:lnTo>
                  <a:pt x="28848" y="2744"/>
                </a:lnTo>
                <a:lnTo>
                  <a:pt x="12929" y="0"/>
                </a:lnTo>
                <a:close/>
              </a:path>
            </a:pathLst>
          </a:custGeom>
          <a:solidFill>
            <a:srgbClr val="000000"/>
          </a:solidFill>
        </p:spPr>
        <p:txBody>
          <a:bodyPr wrap="square" lIns="0" tIns="0" rIns="0" bIns="0" rtlCol="0">
            <a:noAutofit/>
          </a:bodyPr>
          <a:lstStyle/>
          <a:p>
            <a:endParaRPr/>
          </a:p>
        </p:txBody>
      </p:sp>
      <p:sp>
        <p:nvSpPr>
          <p:cNvPr id="61" name="object 41">
            <a:extLst>
              <a:ext uri="{FF2B5EF4-FFF2-40B4-BE49-F238E27FC236}">
                <a16:creationId xmlns:a16="http://schemas.microsoft.com/office/drawing/2014/main" id="{7EFB0CED-066E-485C-98E0-AD4A455233DC}"/>
              </a:ext>
            </a:extLst>
          </p:cNvPr>
          <p:cNvSpPr/>
          <p:nvPr/>
        </p:nvSpPr>
        <p:spPr>
          <a:xfrm>
            <a:off x="4678596" y="3879205"/>
            <a:ext cx="38689" cy="38067"/>
          </a:xfrm>
          <a:custGeom>
            <a:avLst/>
            <a:gdLst/>
            <a:ahLst/>
            <a:cxnLst/>
            <a:rect l="l" t="t" r="r" b="b"/>
            <a:pathLst>
              <a:path w="38689" h="38067">
                <a:moveTo>
                  <a:pt x="38689" y="18621"/>
                </a:moveTo>
                <a:lnTo>
                  <a:pt x="33817" y="31567"/>
                </a:lnTo>
                <a:lnTo>
                  <a:pt x="21779" y="38067"/>
                </a:lnTo>
                <a:lnTo>
                  <a:pt x="7375" y="33973"/>
                </a:lnTo>
                <a:lnTo>
                  <a:pt x="0" y="23337"/>
                </a:lnTo>
                <a:lnTo>
                  <a:pt x="3356" y="8010"/>
                </a:lnTo>
                <a:lnTo>
                  <a:pt x="12929" y="0"/>
                </a:lnTo>
                <a:lnTo>
                  <a:pt x="28848" y="2744"/>
                </a:lnTo>
                <a:lnTo>
                  <a:pt x="37294" y="11545"/>
                </a:lnTo>
              </a:path>
            </a:pathLst>
          </a:custGeom>
          <a:ln w="3175">
            <a:solidFill>
              <a:srgbClr val="000000"/>
            </a:solidFill>
          </a:ln>
        </p:spPr>
        <p:txBody>
          <a:bodyPr wrap="square" lIns="0" tIns="0" rIns="0" bIns="0" rtlCol="0">
            <a:noAutofit/>
          </a:bodyPr>
          <a:lstStyle/>
          <a:p>
            <a:endParaRPr/>
          </a:p>
        </p:txBody>
      </p:sp>
      <p:sp>
        <p:nvSpPr>
          <p:cNvPr id="62" name="object 42">
            <a:extLst>
              <a:ext uri="{FF2B5EF4-FFF2-40B4-BE49-F238E27FC236}">
                <a16:creationId xmlns:a16="http://schemas.microsoft.com/office/drawing/2014/main" id="{D9F3115F-D12A-4CDD-A1E3-FDC2646CC496}"/>
              </a:ext>
            </a:extLst>
          </p:cNvPr>
          <p:cNvSpPr/>
          <p:nvPr/>
        </p:nvSpPr>
        <p:spPr>
          <a:xfrm>
            <a:off x="5390303" y="3879204"/>
            <a:ext cx="38689" cy="38068"/>
          </a:xfrm>
          <a:custGeom>
            <a:avLst/>
            <a:gdLst/>
            <a:ahLst/>
            <a:cxnLst/>
            <a:rect l="l" t="t" r="r" b="b"/>
            <a:pathLst>
              <a:path w="38689" h="38068">
                <a:moveTo>
                  <a:pt x="12930" y="0"/>
                </a:moveTo>
                <a:lnTo>
                  <a:pt x="3356" y="8009"/>
                </a:lnTo>
                <a:lnTo>
                  <a:pt x="0" y="23336"/>
                </a:lnTo>
                <a:lnTo>
                  <a:pt x="7374" y="33973"/>
                </a:lnTo>
                <a:lnTo>
                  <a:pt x="21777" y="38068"/>
                </a:lnTo>
                <a:lnTo>
                  <a:pt x="33813" y="31568"/>
                </a:lnTo>
                <a:lnTo>
                  <a:pt x="38689" y="18621"/>
                </a:lnTo>
                <a:lnTo>
                  <a:pt x="37293" y="11547"/>
                </a:lnTo>
                <a:lnTo>
                  <a:pt x="28843" y="2745"/>
                </a:lnTo>
                <a:lnTo>
                  <a:pt x="12930" y="0"/>
                </a:lnTo>
                <a:close/>
              </a:path>
            </a:pathLst>
          </a:custGeom>
          <a:solidFill>
            <a:srgbClr val="000000"/>
          </a:solidFill>
        </p:spPr>
        <p:txBody>
          <a:bodyPr wrap="square" lIns="0" tIns="0" rIns="0" bIns="0" rtlCol="0">
            <a:noAutofit/>
          </a:bodyPr>
          <a:lstStyle/>
          <a:p>
            <a:endParaRPr/>
          </a:p>
        </p:txBody>
      </p:sp>
      <p:sp>
        <p:nvSpPr>
          <p:cNvPr id="63" name="object 43">
            <a:extLst>
              <a:ext uri="{FF2B5EF4-FFF2-40B4-BE49-F238E27FC236}">
                <a16:creationId xmlns:a16="http://schemas.microsoft.com/office/drawing/2014/main" id="{3D2B713B-3980-4AC7-9244-9EC5099AA382}"/>
              </a:ext>
            </a:extLst>
          </p:cNvPr>
          <p:cNvSpPr/>
          <p:nvPr/>
        </p:nvSpPr>
        <p:spPr>
          <a:xfrm>
            <a:off x="5390303" y="3879204"/>
            <a:ext cx="38689" cy="38068"/>
          </a:xfrm>
          <a:custGeom>
            <a:avLst/>
            <a:gdLst/>
            <a:ahLst/>
            <a:cxnLst/>
            <a:rect l="l" t="t" r="r" b="b"/>
            <a:pathLst>
              <a:path w="38689" h="38068">
                <a:moveTo>
                  <a:pt x="38689" y="18621"/>
                </a:moveTo>
                <a:lnTo>
                  <a:pt x="33813" y="31568"/>
                </a:lnTo>
                <a:lnTo>
                  <a:pt x="21777" y="38068"/>
                </a:lnTo>
                <a:lnTo>
                  <a:pt x="7374" y="33973"/>
                </a:lnTo>
                <a:lnTo>
                  <a:pt x="0" y="23336"/>
                </a:lnTo>
                <a:lnTo>
                  <a:pt x="3356" y="8009"/>
                </a:lnTo>
                <a:lnTo>
                  <a:pt x="12930" y="0"/>
                </a:lnTo>
                <a:lnTo>
                  <a:pt x="28843" y="2745"/>
                </a:lnTo>
                <a:lnTo>
                  <a:pt x="37293" y="11547"/>
                </a:lnTo>
              </a:path>
            </a:pathLst>
          </a:custGeom>
          <a:ln w="3175">
            <a:solidFill>
              <a:srgbClr val="000000"/>
            </a:solidFill>
          </a:ln>
        </p:spPr>
        <p:txBody>
          <a:bodyPr wrap="square" lIns="0" tIns="0" rIns="0" bIns="0" rtlCol="0">
            <a:noAutofit/>
          </a:bodyPr>
          <a:lstStyle/>
          <a:p>
            <a:endParaRPr/>
          </a:p>
        </p:txBody>
      </p:sp>
      <p:sp>
        <p:nvSpPr>
          <p:cNvPr id="64" name="object 44">
            <a:extLst>
              <a:ext uri="{FF2B5EF4-FFF2-40B4-BE49-F238E27FC236}">
                <a16:creationId xmlns:a16="http://schemas.microsoft.com/office/drawing/2014/main" id="{888840FF-0102-47A2-B911-446C10AB4013}"/>
              </a:ext>
            </a:extLst>
          </p:cNvPr>
          <p:cNvSpPr/>
          <p:nvPr/>
        </p:nvSpPr>
        <p:spPr>
          <a:xfrm>
            <a:off x="6077463" y="3879205"/>
            <a:ext cx="38689" cy="38067"/>
          </a:xfrm>
          <a:custGeom>
            <a:avLst/>
            <a:gdLst/>
            <a:ahLst/>
            <a:cxnLst/>
            <a:rect l="l" t="t" r="r" b="b"/>
            <a:pathLst>
              <a:path w="38689" h="38067">
                <a:moveTo>
                  <a:pt x="12929" y="0"/>
                </a:moveTo>
                <a:lnTo>
                  <a:pt x="3356" y="8010"/>
                </a:lnTo>
                <a:lnTo>
                  <a:pt x="0" y="23337"/>
                </a:lnTo>
                <a:lnTo>
                  <a:pt x="7375" y="33973"/>
                </a:lnTo>
                <a:lnTo>
                  <a:pt x="21779" y="38067"/>
                </a:lnTo>
                <a:lnTo>
                  <a:pt x="33817" y="31567"/>
                </a:lnTo>
                <a:lnTo>
                  <a:pt x="38689" y="18621"/>
                </a:lnTo>
                <a:lnTo>
                  <a:pt x="37294" y="11545"/>
                </a:lnTo>
                <a:lnTo>
                  <a:pt x="28848" y="2744"/>
                </a:lnTo>
                <a:lnTo>
                  <a:pt x="12929" y="0"/>
                </a:lnTo>
                <a:close/>
              </a:path>
            </a:pathLst>
          </a:custGeom>
          <a:solidFill>
            <a:srgbClr val="000000"/>
          </a:solidFill>
        </p:spPr>
        <p:txBody>
          <a:bodyPr wrap="square" lIns="0" tIns="0" rIns="0" bIns="0" rtlCol="0">
            <a:noAutofit/>
          </a:bodyPr>
          <a:lstStyle/>
          <a:p>
            <a:endParaRPr/>
          </a:p>
        </p:txBody>
      </p:sp>
      <p:sp>
        <p:nvSpPr>
          <p:cNvPr id="65" name="object 45">
            <a:extLst>
              <a:ext uri="{FF2B5EF4-FFF2-40B4-BE49-F238E27FC236}">
                <a16:creationId xmlns:a16="http://schemas.microsoft.com/office/drawing/2014/main" id="{7FFF2A42-2B7E-4F00-AFDE-0EFB7F3EBBB3}"/>
              </a:ext>
            </a:extLst>
          </p:cNvPr>
          <p:cNvSpPr/>
          <p:nvPr/>
        </p:nvSpPr>
        <p:spPr>
          <a:xfrm>
            <a:off x="6077463" y="3879205"/>
            <a:ext cx="38689" cy="38067"/>
          </a:xfrm>
          <a:custGeom>
            <a:avLst/>
            <a:gdLst/>
            <a:ahLst/>
            <a:cxnLst/>
            <a:rect l="l" t="t" r="r" b="b"/>
            <a:pathLst>
              <a:path w="38689" h="38067">
                <a:moveTo>
                  <a:pt x="38689" y="18621"/>
                </a:moveTo>
                <a:lnTo>
                  <a:pt x="33817" y="31567"/>
                </a:lnTo>
                <a:lnTo>
                  <a:pt x="21779" y="38067"/>
                </a:lnTo>
                <a:lnTo>
                  <a:pt x="7375" y="33973"/>
                </a:lnTo>
                <a:lnTo>
                  <a:pt x="0" y="23337"/>
                </a:lnTo>
                <a:lnTo>
                  <a:pt x="3356" y="8010"/>
                </a:lnTo>
                <a:lnTo>
                  <a:pt x="12929" y="0"/>
                </a:lnTo>
                <a:lnTo>
                  <a:pt x="28848" y="2744"/>
                </a:lnTo>
                <a:lnTo>
                  <a:pt x="37294" y="11545"/>
                </a:lnTo>
              </a:path>
            </a:pathLst>
          </a:custGeom>
          <a:ln w="3175">
            <a:solidFill>
              <a:srgbClr val="000000"/>
            </a:solidFill>
          </a:ln>
        </p:spPr>
        <p:txBody>
          <a:bodyPr wrap="square" lIns="0" tIns="0" rIns="0" bIns="0" rtlCol="0">
            <a:noAutofit/>
          </a:bodyPr>
          <a:lstStyle/>
          <a:p>
            <a:endParaRPr/>
          </a:p>
        </p:txBody>
      </p:sp>
      <p:sp>
        <p:nvSpPr>
          <p:cNvPr id="67" name="TextBox 66">
            <a:extLst>
              <a:ext uri="{FF2B5EF4-FFF2-40B4-BE49-F238E27FC236}">
                <a16:creationId xmlns:a16="http://schemas.microsoft.com/office/drawing/2014/main" id="{1E9A95A0-AA0A-4B8C-AE53-B05E9A264AF2}"/>
              </a:ext>
            </a:extLst>
          </p:cNvPr>
          <p:cNvSpPr txBox="1"/>
          <p:nvPr/>
        </p:nvSpPr>
        <p:spPr>
          <a:xfrm>
            <a:off x="2958890" y="4573752"/>
            <a:ext cx="1534394" cy="369332"/>
          </a:xfrm>
          <a:prstGeom prst="rect">
            <a:avLst/>
          </a:prstGeom>
          <a:noFill/>
        </p:spPr>
        <p:txBody>
          <a:bodyPr wrap="none" rtlCol="0">
            <a:spAutoFit/>
          </a:bodyPr>
          <a:lstStyle/>
          <a:p>
            <a:pPr algn="r"/>
            <a:r>
              <a:rPr lang="en-US" dirty="0"/>
              <a:t>Actual output:</a:t>
            </a:r>
          </a:p>
        </p:txBody>
      </p:sp>
      <p:sp>
        <p:nvSpPr>
          <p:cNvPr id="68" name="TextBox 67">
            <a:extLst>
              <a:ext uri="{FF2B5EF4-FFF2-40B4-BE49-F238E27FC236}">
                <a16:creationId xmlns:a16="http://schemas.microsoft.com/office/drawing/2014/main" id="{1F0C967A-5ABB-4B3C-B220-09D57AFBF160}"/>
              </a:ext>
            </a:extLst>
          </p:cNvPr>
          <p:cNvSpPr txBox="1"/>
          <p:nvPr/>
        </p:nvSpPr>
        <p:spPr>
          <a:xfrm>
            <a:off x="7218452" y="4595502"/>
            <a:ext cx="1656415" cy="369332"/>
          </a:xfrm>
          <a:prstGeom prst="rect">
            <a:avLst/>
          </a:prstGeom>
          <a:noFill/>
        </p:spPr>
        <p:txBody>
          <a:bodyPr wrap="none" rtlCol="0">
            <a:spAutoFit/>
          </a:bodyPr>
          <a:lstStyle/>
          <a:p>
            <a:pPr algn="r"/>
            <a:r>
              <a:rPr lang="en-US" dirty="0"/>
              <a:t>Desired output:</a:t>
            </a:r>
          </a:p>
        </p:txBody>
      </p:sp>
      <p:sp>
        <p:nvSpPr>
          <p:cNvPr id="69" name="TextBox 68">
            <a:extLst>
              <a:ext uri="{FF2B5EF4-FFF2-40B4-BE49-F238E27FC236}">
                <a16:creationId xmlns:a16="http://schemas.microsoft.com/office/drawing/2014/main" id="{263F4CC1-4350-4803-9837-D9EBB3F7F990}"/>
              </a:ext>
            </a:extLst>
          </p:cNvPr>
          <p:cNvSpPr txBox="1"/>
          <p:nvPr/>
        </p:nvSpPr>
        <p:spPr>
          <a:xfrm>
            <a:off x="5753598" y="2460266"/>
            <a:ext cx="684804" cy="369332"/>
          </a:xfrm>
          <a:prstGeom prst="rect">
            <a:avLst/>
          </a:prstGeom>
          <a:noFill/>
        </p:spPr>
        <p:txBody>
          <a:bodyPr wrap="none" rtlCol="0">
            <a:spAutoFit/>
          </a:bodyPr>
          <a:lstStyle/>
          <a:p>
            <a:pPr algn="ctr"/>
            <a:r>
              <a:rPr lang="en-US" dirty="0"/>
              <a:t>Input</a:t>
            </a:r>
          </a:p>
        </p:txBody>
      </p:sp>
      <p:cxnSp>
        <p:nvCxnSpPr>
          <p:cNvPr id="70" name="Straight Connector 69">
            <a:extLst>
              <a:ext uri="{FF2B5EF4-FFF2-40B4-BE49-F238E27FC236}">
                <a16:creationId xmlns:a16="http://schemas.microsoft.com/office/drawing/2014/main" id="{0917BC7A-3D79-4F9F-B066-932674343E7E}"/>
              </a:ext>
            </a:extLst>
          </p:cNvPr>
          <p:cNvCxnSpPr/>
          <p:nvPr/>
        </p:nvCxnSpPr>
        <p:spPr>
          <a:xfrm>
            <a:off x="2566738" y="4305300"/>
            <a:ext cx="70725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6B8BDD4-5870-441D-BE0E-711B2CCEA1E6}"/>
              </a:ext>
            </a:extLst>
          </p:cNvPr>
          <p:cNvCxnSpPr>
            <a:cxnSpLocks/>
          </p:cNvCxnSpPr>
          <p:nvPr/>
        </p:nvCxnSpPr>
        <p:spPr>
          <a:xfrm>
            <a:off x="6111236" y="4305300"/>
            <a:ext cx="0" cy="19399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244283"/>
      </p:ext>
    </p:extLst>
  </p:cSld>
  <p:clrMapOvr>
    <a:masterClrMapping/>
  </p:clrMapOvr>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10237</TotalTime>
  <Words>2682</Words>
  <Application>Microsoft Office PowerPoint</Application>
  <PresentationFormat>Widescreen</PresentationFormat>
  <Paragraphs>190</Paragraphs>
  <Slides>12</Slides>
  <Notes>11</Notes>
  <HiddenSlides>0</HiddenSlides>
  <MMClips>15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Courier New</vt:lpstr>
      <vt:lpstr>Times New Roman</vt:lpstr>
      <vt:lpstr>Retrospect</vt:lpstr>
      <vt:lpstr>CISC320 Algorithms</vt:lpstr>
      <vt:lpstr>Correctness</vt:lpstr>
      <vt:lpstr>Example Problem: Shortest Campus Tour</vt:lpstr>
      <vt:lpstr>Potential Algorithm: Cheat with vagueness</vt:lpstr>
      <vt:lpstr>Specificity matters</vt:lpstr>
      <vt:lpstr>Potential Algorithm: Nearest Neighbor</vt:lpstr>
      <vt:lpstr>Nearest Neighbor is Wrong!</vt:lpstr>
      <vt:lpstr>Potential Algorithm: Closest Pair</vt:lpstr>
      <vt:lpstr>Closest Pair is wrong!</vt:lpstr>
      <vt:lpstr>Correct Algorithm: Exhaustive Search</vt:lpstr>
      <vt:lpstr>Counterexamples</vt:lpstr>
      <vt:lpstr>Today’s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CISC320 Algorithms</dc:title>
  <dc:creator>Bart, Austin</dc:creator>
  <cp:lastModifiedBy>Bart, Austin</cp:lastModifiedBy>
  <cp:revision>70</cp:revision>
  <dcterms:created xsi:type="dcterms:W3CDTF">2021-01-27T16:53:13Z</dcterms:created>
  <dcterms:modified xsi:type="dcterms:W3CDTF">2021-02-06T17:56:40Z</dcterms:modified>
</cp:coreProperties>
</file>