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20" r:id="rId1"/>
  </p:sldMasterIdLst>
  <p:notesMasterIdLst>
    <p:notesMasterId r:id="rId29"/>
  </p:notesMasterIdLst>
  <p:sldIdLst>
    <p:sldId id="260" r:id="rId2"/>
    <p:sldId id="261" r:id="rId3"/>
    <p:sldId id="262" r:id="rId4"/>
    <p:sldId id="263" r:id="rId5"/>
    <p:sldId id="264" r:id="rId6"/>
    <p:sldId id="265" r:id="rId7"/>
    <p:sldId id="266" r:id="rId8"/>
    <p:sldId id="317" r:id="rId9"/>
    <p:sldId id="328" r:id="rId10"/>
    <p:sldId id="318" r:id="rId11"/>
    <p:sldId id="300" r:id="rId12"/>
    <p:sldId id="267" r:id="rId13"/>
    <p:sldId id="330" r:id="rId14"/>
    <p:sldId id="331" r:id="rId15"/>
    <p:sldId id="319" r:id="rId16"/>
    <p:sldId id="329" r:id="rId17"/>
    <p:sldId id="332" r:id="rId18"/>
    <p:sldId id="333" r:id="rId19"/>
    <p:sldId id="334" r:id="rId20"/>
    <p:sldId id="327" r:id="rId21"/>
    <p:sldId id="258" r:id="rId22"/>
    <p:sldId id="324" r:id="rId23"/>
    <p:sldId id="321" r:id="rId24"/>
    <p:sldId id="304" r:id="rId25"/>
    <p:sldId id="316" r:id="rId26"/>
    <p:sldId id="326" r:id="rId27"/>
    <p:sldId id="27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CC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947" autoAdjust="0"/>
  </p:normalViewPr>
  <p:slideViewPr>
    <p:cSldViewPr snapToGrid="0">
      <p:cViewPr varScale="1">
        <p:scale>
          <a:sx n="54" d="100"/>
          <a:sy n="54" d="100"/>
        </p:scale>
        <p:origin x="1148" y="44"/>
      </p:cViewPr>
      <p:guideLst/>
    </p:cSldViewPr>
  </p:slideViewPr>
  <p:notesTextViewPr>
    <p:cViewPr>
      <p:scale>
        <a:sx n="1" d="1"/>
        <a:sy n="1" d="1"/>
      </p:scale>
      <p:origin x="0" y="-288"/>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AC8394-C7D8-475F-A4AB-8918ABD7EE8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FCB007A-FDDF-4507-ADE6-2CD33734BEBF}">
      <dgm:prSet/>
      <dgm:spPr/>
      <dgm:t>
        <a:bodyPr/>
        <a:lstStyle/>
        <a:p>
          <a:r>
            <a:rPr lang="en-US" dirty="0"/>
            <a:t>1. Interpret a Bound relationship</a:t>
          </a:r>
        </a:p>
      </dgm:t>
    </dgm:pt>
    <dgm:pt modelId="{EC6D133F-267A-4FE1-9AF6-93603272BE72}" type="parTrans" cxnId="{1FE6B88F-8F93-4476-88C6-EF12892C6801}">
      <dgm:prSet/>
      <dgm:spPr/>
      <dgm:t>
        <a:bodyPr/>
        <a:lstStyle/>
        <a:p>
          <a:endParaRPr lang="en-US"/>
        </a:p>
      </dgm:t>
    </dgm:pt>
    <dgm:pt modelId="{2ACA6BCB-85EB-4284-8E5A-09E5F8F23D92}" type="sibTrans" cxnId="{1FE6B88F-8F93-4476-88C6-EF12892C6801}">
      <dgm:prSet/>
      <dgm:spPr/>
      <dgm:t>
        <a:bodyPr/>
        <a:lstStyle/>
        <a:p>
          <a:endParaRPr lang="en-US"/>
        </a:p>
      </dgm:t>
    </dgm:pt>
    <dgm:pt modelId="{7BDEB6C3-A48F-48EC-8348-15CB182C2BC2}">
      <dgm:prSet/>
      <dgm:spPr/>
      <dgm:t>
        <a:bodyPr/>
        <a:lstStyle/>
        <a:p>
          <a:r>
            <a:rPr lang="en-US"/>
            <a:t>Tough because math jargon</a:t>
          </a:r>
        </a:p>
      </dgm:t>
    </dgm:pt>
    <dgm:pt modelId="{3729A50B-201F-4226-A60F-25F2D4AD6691}" type="parTrans" cxnId="{EF8E1877-802E-4EA7-A858-3322957DBBDA}">
      <dgm:prSet/>
      <dgm:spPr/>
      <dgm:t>
        <a:bodyPr/>
        <a:lstStyle/>
        <a:p>
          <a:endParaRPr lang="en-US"/>
        </a:p>
      </dgm:t>
    </dgm:pt>
    <dgm:pt modelId="{94B95CF5-2EB0-451B-BB4D-543AB5D90CC8}" type="sibTrans" cxnId="{EF8E1877-802E-4EA7-A858-3322957DBBDA}">
      <dgm:prSet/>
      <dgm:spPr/>
      <dgm:t>
        <a:bodyPr/>
        <a:lstStyle/>
        <a:p>
          <a:endParaRPr lang="en-US"/>
        </a:p>
      </dgm:t>
    </dgm:pt>
    <dgm:pt modelId="{E97614D7-3D73-47E1-826F-C3A026FE021E}">
      <dgm:prSet/>
      <dgm:spPr/>
      <dgm:t>
        <a:bodyPr/>
        <a:lstStyle/>
        <a:p>
          <a:r>
            <a:rPr lang="en-US" dirty="0"/>
            <a:t>2. Prove that one function is the Bound of another</a:t>
          </a:r>
        </a:p>
      </dgm:t>
    </dgm:pt>
    <dgm:pt modelId="{0ED6DF49-DB55-4E3E-8D81-072EB9AD53FB}" type="parTrans" cxnId="{BC6A84DB-FB5D-4D72-A4E6-1E367A9754EF}">
      <dgm:prSet/>
      <dgm:spPr/>
      <dgm:t>
        <a:bodyPr/>
        <a:lstStyle/>
        <a:p>
          <a:endParaRPr lang="en-US"/>
        </a:p>
      </dgm:t>
    </dgm:pt>
    <dgm:pt modelId="{8EB5AF59-110A-4503-AE6A-DC15FF07D74A}" type="sibTrans" cxnId="{BC6A84DB-FB5D-4D72-A4E6-1E367A9754EF}">
      <dgm:prSet/>
      <dgm:spPr/>
      <dgm:t>
        <a:bodyPr/>
        <a:lstStyle/>
        <a:p>
          <a:endParaRPr lang="en-US"/>
        </a:p>
      </dgm:t>
    </dgm:pt>
    <dgm:pt modelId="{ACAF3BA3-CC00-4FEB-B0CC-0C1F0A22776E}">
      <dgm:prSet/>
      <dgm:spPr/>
      <dgm:t>
        <a:bodyPr/>
        <a:lstStyle/>
        <a:p>
          <a:r>
            <a:rPr lang="en-US"/>
            <a:t>Tough because applying math skills</a:t>
          </a:r>
        </a:p>
      </dgm:t>
    </dgm:pt>
    <dgm:pt modelId="{851F967C-7441-42B3-9241-0BE97B1C4D28}" type="parTrans" cxnId="{5796CAEE-0115-49C9-90F2-02DE974EBA8A}">
      <dgm:prSet/>
      <dgm:spPr/>
      <dgm:t>
        <a:bodyPr/>
        <a:lstStyle/>
        <a:p>
          <a:endParaRPr lang="en-US"/>
        </a:p>
      </dgm:t>
    </dgm:pt>
    <dgm:pt modelId="{0E9DA3CD-9774-49EE-A656-20FDE08E7761}" type="sibTrans" cxnId="{5796CAEE-0115-49C9-90F2-02DE974EBA8A}">
      <dgm:prSet/>
      <dgm:spPr/>
      <dgm:t>
        <a:bodyPr/>
        <a:lstStyle/>
        <a:p>
          <a:endParaRPr lang="en-US"/>
        </a:p>
      </dgm:t>
    </dgm:pt>
    <dgm:pt modelId="{572C3237-C10D-428C-A0C5-AEF0DE7E9D51}">
      <dgm:prSet/>
      <dgm:spPr/>
      <dgm:t>
        <a:bodyPr/>
        <a:lstStyle/>
        <a:p>
          <a:r>
            <a:rPr lang="en-US" dirty="0"/>
            <a:t>3. Determine the tightest Bound of a function</a:t>
          </a:r>
        </a:p>
      </dgm:t>
    </dgm:pt>
    <dgm:pt modelId="{F22ABCC7-9291-4A2A-8276-E1DB4CCBD1F5}" type="parTrans" cxnId="{D87E7268-2E37-46EE-B5CA-00853D7C71F4}">
      <dgm:prSet/>
      <dgm:spPr/>
      <dgm:t>
        <a:bodyPr/>
        <a:lstStyle/>
        <a:p>
          <a:endParaRPr lang="en-US"/>
        </a:p>
      </dgm:t>
    </dgm:pt>
    <dgm:pt modelId="{2ADE3820-9384-4B94-84B7-4A9B34706B79}" type="sibTrans" cxnId="{D87E7268-2E37-46EE-B5CA-00853D7C71F4}">
      <dgm:prSet/>
      <dgm:spPr/>
      <dgm:t>
        <a:bodyPr/>
        <a:lstStyle/>
        <a:p>
          <a:endParaRPr lang="en-US"/>
        </a:p>
      </dgm:t>
    </dgm:pt>
    <dgm:pt modelId="{B0D118EA-6E88-44C9-835A-5A9B780374BF}">
      <dgm:prSet/>
      <dgm:spPr/>
      <dgm:t>
        <a:bodyPr/>
        <a:lstStyle/>
        <a:p>
          <a:r>
            <a:rPr lang="en-US"/>
            <a:t>Tough because have to think very critically</a:t>
          </a:r>
        </a:p>
      </dgm:t>
    </dgm:pt>
    <dgm:pt modelId="{13769963-996A-4A1E-A673-2DF3FE60AF63}" type="parTrans" cxnId="{47B2C1D2-3AE3-4B07-A3F4-C5BDA84B7359}">
      <dgm:prSet/>
      <dgm:spPr/>
      <dgm:t>
        <a:bodyPr/>
        <a:lstStyle/>
        <a:p>
          <a:endParaRPr lang="en-US"/>
        </a:p>
      </dgm:t>
    </dgm:pt>
    <dgm:pt modelId="{279C5650-84DA-4C8B-A624-F753E7B86887}" type="sibTrans" cxnId="{47B2C1D2-3AE3-4B07-A3F4-C5BDA84B7359}">
      <dgm:prSet/>
      <dgm:spPr/>
      <dgm:t>
        <a:bodyPr/>
        <a:lstStyle/>
        <a:p>
          <a:endParaRPr lang="en-US"/>
        </a:p>
      </dgm:t>
    </dgm:pt>
    <dgm:pt modelId="{C7DB63BF-D979-46CB-8D6B-AD629182AFF1}" type="pres">
      <dgm:prSet presAssocID="{1BAC8394-C7D8-475F-A4AB-8918ABD7EE80}" presName="linear" presStyleCnt="0">
        <dgm:presLayoutVars>
          <dgm:animLvl val="lvl"/>
          <dgm:resizeHandles val="exact"/>
        </dgm:presLayoutVars>
      </dgm:prSet>
      <dgm:spPr/>
    </dgm:pt>
    <dgm:pt modelId="{53026651-DDB8-4CA3-A829-16743C1F7DD0}" type="pres">
      <dgm:prSet presAssocID="{3FCB007A-FDDF-4507-ADE6-2CD33734BEBF}" presName="parentText" presStyleLbl="node1" presStyleIdx="0" presStyleCnt="3">
        <dgm:presLayoutVars>
          <dgm:chMax val="0"/>
          <dgm:bulletEnabled val="1"/>
        </dgm:presLayoutVars>
      </dgm:prSet>
      <dgm:spPr/>
    </dgm:pt>
    <dgm:pt modelId="{DF011C36-4C94-4F49-8FDC-6177F105F8DB}" type="pres">
      <dgm:prSet presAssocID="{3FCB007A-FDDF-4507-ADE6-2CD33734BEBF}" presName="childText" presStyleLbl="revTx" presStyleIdx="0" presStyleCnt="3">
        <dgm:presLayoutVars>
          <dgm:bulletEnabled val="1"/>
        </dgm:presLayoutVars>
      </dgm:prSet>
      <dgm:spPr/>
    </dgm:pt>
    <dgm:pt modelId="{71400924-F254-4B88-94FE-40B85F6A64BC}" type="pres">
      <dgm:prSet presAssocID="{E97614D7-3D73-47E1-826F-C3A026FE021E}" presName="parentText" presStyleLbl="node1" presStyleIdx="1" presStyleCnt="3">
        <dgm:presLayoutVars>
          <dgm:chMax val="0"/>
          <dgm:bulletEnabled val="1"/>
        </dgm:presLayoutVars>
      </dgm:prSet>
      <dgm:spPr/>
    </dgm:pt>
    <dgm:pt modelId="{AD9E6B2D-A064-47CE-A18B-500284D14229}" type="pres">
      <dgm:prSet presAssocID="{E97614D7-3D73-47E1-826F-C3A026FE021E}" presName="childText" presStyleLbl="revTx" presStyleIdx="1" presStyleCnt="3">
        <dgm:presLayoutVars>
          <dgm:bulletEnabled val="1"/>
        </dgm:presLayoutVars>
      </dgm:prSet>
      <dgm:spPr/>
    </dgm:pt>
    <dgm:pt modelId="{5371EA3C-134F-44CC-8287-6A70FDA87F1C}" type="pres">
      <dgm:prSet presAssocID="{572C3237-C10D-428C-A0C5-AEF0DE7E9D51}" presName="parentText" presStyleLbl="node1" presStyleIdx="2" presStyleCnt="3">
        <dgm:presLayoutVars>
          <dgm:chMax val="0"/>
          <dgm:bulletEnabled val="1"/>
        </dgm:presLayoutVars>
      </dgm:prSet>
      <dgm:spPr/>
    </dgm:pt>
    <dgm:pt modelId="{1AC25C2B-7AE3-401D-A96E-12A823FC25E6}" type="pres">
      <dgm:prSet presAssocID="{572C3237-C10D-428C-A0C5-AEF0DE7E9D51}" presName="childText" presStyleLbl="revTx" presStyleIdx="2" presStyleCnt="3">
        <dgm:presLayoutVars>
          <dgm:bulletEnabled val="1"/>
        </dgm:presLayoutVars>
      </dgm:prSet>
      <dgm:spPr/>
    </dgm:pt>
  </dgm:ptLst>
  <dgm:cxnLst>
    <dgm:cxn modelId="{93B9D400-93A5-4FA7-9B74-6DE1ECEA9645}" type="presOf" srcId="{E97614D7-3D73-47E1-826F-C3A026FE021E}" destId="{71400924-F254-4B88-94FE-40B85F6A64BC}" srcOrd="0" destOrd="0" presId="urn:microsoft.com/office/officeart/2005/8/layout/vList2"/>
    <dgm:cxn modelId="{D3DEF603-F288-4182-A9C8-901F33DD75BC}" type="presOf" srcId="{1BAC8394-C7D8-475F-A4AB-8918ABD7EE80}" destId="{C7DB63BF-D979-46CB-8D6B-AD629182AFF1}" srcOrd="0" destOrd="0" presId="urn:microsoft.com/office/officeart/2005/8/layout/vList2"/>
    <dgm:cxn modelId="{D87E7268-2E37-46EE-B5CA-00853D7C71F4}" srcId="{1BAC8394-C7D8-475F-A4AB-8918ABD7EE80}" destId="{572C3237-C10D-428C-A0C5-AEF0DE7E9D51}" srcOrd="2" destOrd="0" parTransId="{F22ABCC7-9291-4A2A-8276-E1DB4CCBD1F5}" sibTransId="{2ADE3820-9384-4B94-84B7-4A9B34706B79}"/>
    <dgm:cxn modelId="{EF8E1877-802E-4EA7-A858-3322957DBBDA}" srcId="{3FCB007A-FDDF-4507-ADE6-2CD33734BEBF}" destId="{7BDEB6C3-A48F-48EC-8348-15CB182C2BC2}" srcOrd="0" destOrd="0" parTransId="{3729A50B-201F-4226-A60F-25F2D4AD6691}" sibTransId="{94B95CF5-2EB0-451B-BB4D-543AB5D90CC8}"/>
    <dgm:cxn modelId="{5C661278-6052-41E7-9BA5-D10F634190B6}" type="presOf" srcId="{ACAF3BA3-CC00-4FEB-B0CC-0C1F0A22776E}" destId="{AD9E6B2D-A064-47CE-A18B-500284D14229}" srcOrd="0" destOrd="0" presId="urn:microsoft.com/office/officeart/2005/8/layout/vList2"/>
    <dgm:cxn modelId="{F2157658-4513-4945-B1CE-62C3A763DEB3}" type="presOf" srcId="{3FCB007A-FDDF-4507-ADE6-2CD33734BEBF}" destId="{53026651-DDB8-4CA3-A829-16743C1F7DD0}" srcOrd="0" destOrd="0" presId="urn:microsoft.com/office/officeart/2005/8/layout/vList2"/>
    <dgm:cxn modelId="{B651678A-DF22-45B9-8D84-7E8D61B6B6E4}" type="presOf" srcId="{572C3237-C10D-428C-A0C5-AEF0DE7E9D51}" destId="{5371EA3C-134F-44CC-8287-6A70FDA87F1C}" srcOrd="0" destOrd="0" presId="urn:microsoft.com/office/officeart/2005/8/layout/vList2"/>
    <dgm:cxn modelId="{B06A708D-97FE-4319-8429-295B9EE085CE}" type="presOf" srcId="{B0D118EA-6E88-44C9-835A-5A9B780374BF}" destId="{1AC25C2B-7AE3-401D-A96E-12A823FC25E6}" srcOrd="0" destOrd="0" presId="urn:microsoft.com/office/officeart/2005/8/layout/vList2"/>
    <dgm:cxn modelId="{1FE6B88F-8F93-4476-88C6-EF12892C6801}" srcId="{1BAC8394-C7D8-475F-A4AB-8918ABD7EE80}" destId="{3FCB007A-FDDF-4507-ADE6-2CD33734BEBF}" srcOrd="0" destOrd="0" parTransId="{EC6D133F-267A-4FE1-9AF6-93603272BE72}" sibTransId="{2ACA6BCB-85EB-4284-8E5A-09E5F8F23D92}"/>
    <dgm:cxn modelId="{B0EF0ECF-CFF4-4D16-ACBB-71C613F0D43F}" type="presOf" srcId="{7BDEB6C3-A48F-48EC-8348-15CB182C2BC2}" destId="{DF011C36-4C94-4F49-8FDC-6177F105F8DB}" srcOrd="0" destOrd="0" presId="urn:microsoft.com/office/officeart/2005/8/layout/vList2"/>
    <dgm:cxn modelId="{47B2C1D2-3AE3-4B07-A3F4-C5BDA84B7359}" srcId="{572C3237-C10D-428C-A0C5-AEF0DE7E9D51}" destId="{B0D118EA-6E88-44C9-835A-5A9B780374BF}" srcOrd="0" destOrd="0" parTransId="{13769963-996A-4A1E-A673-2DF3FE60AF63}" sibTransId="{279C5650-84DA-4C8B-A624-F753E7B86887}"/>
    <dgm:cxn modelId="{BC6A84DB-FB5D-4D72-A4E6-1E367A9754EF}" srcId="{1BAC8394-C7D8-475F-A4AB-8918ABD7EE80}" destId="{E97614D7-3D73-47E1-826F-C3A026FE021E}" srcOrd="1" destOrd="0" parTransId="{0ED6DF49-DB55-4E3E-8D81-072EB9AD53FB}" sibTransId="{8EB5AF59-110A-4503-AE6A-DC15FF07D74A}"/>
    <dgm:cxn modelId="{5796CAEE-0115-49C9-90F2-02DE974EBA8A}" srcId="{E97614D7-3D73-47E1-826F-C3A026FE021E}" destId="{ACAF3BA3-CC00-4FEB-B0CC-0C1F0A22776E}" srcOrd="0" destOrd="0" parTransId="{851F967C-7441-42B3-9241-0BE97B1C4D28}" sibTransId="{0E9DA3CD-9774-49EE-A656-20FDE08E7761}"/>
    <dgm:cxn modelId="{56F901C4-DDBB-4A96-96BD-6D61E4DB6310}" type="presParOf" srcId="{C7DB63BF-D979-46CB-8D6B-AD629182AFF1}" destId="{53026651-DDB8-4CA3-A829-16743C1F7DD0}" srcOrd="0" destOrd="0" presId="urn:microsoft.com/office/officeart/2005/8/layout/vList2"/>
    <dgm:cxn modelId="{65D0D5AE-FA68-48F6-AAF7-588D053528E6}" type="presParOf" srcId="{C7DB63BF-D979-46CB-8D6B-AD629182AFF1}" destId="{DF011C36-4C94-4F49-8FDC-6177F105F8DB}" srcOrd="1" destOrd="0" presId="urn:microsoft.com/office/officeart/2005/8/layout/vList2"/>
    <dgm:cxn modelId="{EFE026D8-1B54-4959-A76E-9A9E35C4D364}" type="presParOf" srcId="{C7DB63BF-D979-46CB-8D6B-AD629182AFF1}" destId="{71400924-F254-4B88-94FE-40B85F6A64BC}" srcOrd="2" destOrd="0" presId="urn:microsoft.com/office/officeart/2005/8/layout/vList2"/>
    <dgm:cxn modelId="{630628FF-D5F0-4E28-B887-FA8AD5A2B1F2}" type="presParOf" srcId="{C7DB63BF-D979-46CB-8D6B-AD629182AFF1}" destId="{AD9E6B2D-A064-47CE-A18B-500284D14229}" srcOrd="3" destOrd="0" presId="urn:microsoft.com/office/officeart/2005/8/layout/vList2"/>
    <dgm:cxn modelId="{EAD7AA6E-6874-4119-B9C6-D3415BA74697}" type="presParOf" srcId="{C7DB63BF-D979-46CB-8D6B-AD629182AFF1}" destId="{5371EA3C-134F-44CC-8287-6A70FDA87F1C}" srcOrd="4" destOrd="0" presId="urn:microsoft.com/office/officeart/2005/8/layout/vList2"/>
    <dgm:cxn modelId="{DB2CA8B4-1418-4D84-AAF4-F6CD79891AEF}" type="presParOf" srcId="{C7DB63BF-D979-46CB-8D6B-AD629182AFF1}" destId="{1AC25C2B-7AE3-401D-A96E-12A823FC25E6}"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026651-DDB8-4CA3-A829-16743C1F7DD0}">
      <dsp:nvSpPr>
        <dsp:cNvPr id="0" name=""/>
        <dsp:cNvSpPr/>
      </dsp:nvSpPr>
      <dsp:spPr>
        <a:xfrm>
          <a:off x="0" y="12132"/>
          <a:ext cx="10058399" cy="57563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1. Interpret a Bound relationship</a:t>
          </a:r>
        </a:p>
      </dsp:txBody>
      <dsp:txXfrm>
        <a:off x="28100" y="40232"/>
        <a:ext cx="10002199" cy="519439"/>
      </dsp:txXfrm>
    </dsp:sp>
    <dsp:sp modelId="{DF011C36-4C94-4F49-8FDC-6177F105F8DB}">
      <dsp:nvSpPr>
        <dsp:cNvPr id="0" name=""/>
        <dsp:cNvSpPr/>
      </dsp:nvSpPr>
      <dsp:spPr>
        <a:xfrm>
          <a:off x="0" y="587771"/>
          <a:ext cx="10058399"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Tough because math jargon</a:t>
          </a:r>
        </a:p>
      </dsp:txBody>
      <dsp:txXfrm>
        <a:off x="0" y="587771"/>
        <a:ext cx="10058399" cy="397440"/>
      </dsp:txXfrm>
    </dsp:sp>
    <dsp:sp modelId="{71400924-F254-4B88-94FE-40B85F6A64BC}">
      <dsp:nvSpPr>
        <dsp:cNvPr id="0" name=""/>
        <dsp:cNvSpPr/>
      </dsp:nvSpPr>
      <dsp:spPr>
        <a:xfrm>
          <a:off x="0" y="985211"/>
          <a:ext cx="10058399" cy="57563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2. Prove that one function is the Bound of another</a:t>
          </a:r>
        </a:p>
      </dsp:txBody>
      <dsp:txXfrm>
        <a:off x="28100" y="1013311"/>
        <a:ext cx="10002199" cy="519439"/>
      </dsp:txXfrm>
    </dsp:sp>
    <dsp:sp modelId="{AD9E6B2D-A064-47CE-A18B-500284D14229}">
      <dsp:nvSpPr>
        <dsp:cNvPr id="0" name=""/>
        <dsp:cNvSpPr/>
      </dsp:nvSpPr>
      <dsp:spPr>
        <a:xfrm>
          <a:off x="0" y="1560851"/>
          <a:ext cx="10058399"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Tough because applying math skills</a:t>
          </a:r>
        </a:p>
      </dsp:txBody>
      <dsp:txXfrm>
        <a:off x="0" y="1560851"/>
        <a:ext cx="10058399" cy="397440"/>
      </dsp:txXfrm>
    </dsp:sp>
    <dsp:sp modelId="{5371EA3C-134F-44CC-8287-6A70FDA87F1C}">
      <dsp:nvSpPr>
        <dsp:cNvPr id="0" name=""/>
        <dsp:cNvSpPr/>
      </dsp:nvSpPr>
      <dsp:spPr>
        <a:xfrm>
          <a:off x="0" y="1958291"/>
          <a:ext cx="10058399" cy="57563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3. Determine the tightest Bound of a function</a:t>
          </a:r>
        </a:p>
      </dsp:txBody>
      <dsp:txXfrm>
        <a:off x="28100" y="1986391"/>
        <a:ext cx="10002199" cy="519439"/>
      </dsp:txXfrm>
    </dsp:sp>
    <dsp:sp modelId="{1AC25C2B-7AE3-401D-A96E-12A823FC25E6}">
      <dsp:nvSpPr>
        <dsp:cNvPr id="0" name=""/>
        <dsp:cNvSpPr/>
      </dsp:nvSpPr>
      <dsp:spPr>
        <a:xfrm>
          <a:off x="0" y="2533931"/>
          <a:ext cx="10058399"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Tough because have to think very critically</a:t>
          </a:r>
        </a:p>
      </dsp:txBody>
      <dsp:txXfrm>
        <a:off x="0" y="2533931"/>
        <a:ext cx="10058399" cy="3974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00288-9B4F-46B6-9A2A-9487AAD38E67}" type="datetimeFigureOut">
              <a:rPr lang="en-US" smtClean="0"/>
              <a:t>2/24/2021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F4DC78-0D5C-424F-8D94-303FD2582DAB}" type="slidenum">
              <a:rPr lang="en-US" smtClean="0"/>
              <a:t>‹#›</a:t>
            </a:fld>
            <a:endParaRPr lang="en-US"/>
          </a:p>
        </p:txBody>
      </p:sp>
    </p:spTree>
    <p:extLst>
      <p:ext uri="{BB962C8B-B14F-4D97-AF65-F5344CB8AC3E}">
        <p14:creationId xmlns:p14="http://schemas.microsoft.com/office/powerpoint/2010/main" val="184869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en.wikipedia.org/wiki/Genomic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ATB: Let’s learn about Bounds and Big Oh.</a:t>
            </a:r>
          </a:p>
        </p:txBody>
      </p:sp>
      <p:sp>
        <p:nvSpPr>
          <p:cNvPr id="4" name="Slide Number Placeholder 3"/>
          <p:cNvSpPr>
            <a:spLocks noGrp="1"/>
          </p:cNvSpPr>
          <p:nvPr>
            <p:ph type="sldNum" sz="quarter" idx="5"/>
          </p:nvPr>
        </p:nvSpPr>
        <p:spPr/>
        <p:txBody>
          <a:bodyPr/>
          <a:lstStyle/>
          <a:p>
            <a:fld id="{7FF4DC78-0D5C-424F-8D94-303FD2582DAB}" type="slidenum">
              <a:rPr lang="en-US" smtClean="0"/>
              <a:t>1</a:t>
            </a:fld>
            <a:endParaRPr lang="en-US"/>
          </a:p>
        </p:txBody>
      </p:sp>
    </p:spTree>
    <p:extLst>
      <p:ext uri="{BB962C8B-B14F-4D97-AF65-F5344CB8AC3E}">
        <p14:creationId xmlns:p14="http://schemas.microsoft.com/office/powerpoint/2010/main" val="1106548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Let’s go back to our formal definitions for a second.</a:t>
            </a:r>
          </a:p>
          <a:p>
            <a:r>
              <a:rPr lang="en-US" dirty="0"/>
              <a:t>Bart: We have three, one for each type of bound.</a:t>
            </a:r>
          </a:p>
          <a:p>
            <a:r>
              <a:rPr lang="en-US" dirty="0"/>
              <a:t>Bart: Each one implies the existence of a new constant N0. Past this point on the right of the graph, the rest of the relationship holds true.</a:t>
            </a:r>
          </a:p>
          <a:p>
            <a:r>
              <a:rPr lang="en-US" dirty="0"/>
              <a:t>Bart: For Big Oh and Big Omega, there’s also a new constant C.</a:t>
            </a:r>
          </a:p>
          <a:p>
            <a:r>
              <a:rPr lang="en-US" dirty="0"/>
              <a:t>Bart: The constant C is multiplied against the Bounding function, so that it can be arbitrarily bigger as needed.</a:t>
            </a:r>
          </a:p>
          <a:p>
            <a:r>
              <a:rPr lang="en-US" dirty="0"/>
              <a:t>Bart: The Theta needs two constants C1 and C2, one for the bound acting as an upper bound and one for the bound acting as a lower bound.</a:t>
            </a:r>
          </a:p>
          <a:p>
            <a:r>
              <a:rPr lang="en-US" dirty="0"/>
              <a:t>Bart: When the C constants are plugged in, and we ignore the points less than N0, then we get the less than or greater than equality.</a:t>
            </a:r>
          </a:p>
          <a:p>
            <a:r>
              <a:rPr lang="en-US" dirty="0"/>
              <a:t>Bart: A really weird aspect of all this is that the equal sign is a completely incorrect symbol to use here, once you understand the formal definitions.</a:t>
            </a:r>
          </a:p>
          <a:p>
            <a:r>
              <a:rPr lang="en-US" dirty="0"/>
              <a:t>Bart: In no way are we establishing equality here.</a:t>
            </a:r>
          </a:p>
          <a:p>
            <a:r>
              <a:rPr lang="en-US" dirty="0"/>
              <a:t>Bart: Technically, it’s a set relationship. Big Oh establishes the set of functions bounding below the given function G, and we establish that F is a member of that set.</a:t>
            </a:r>
          </a:p>
          <a:p>
            <a:r>
              <a:rPr lang="en-US" dirty="0"/>
              <a:t>Bart: It’s weird to think about, but that’s actually what this all means.</a:t>
            </a:r>
          </a:p>
        </p:txBody>
      </p:sp>
      <p:sp>
        <p:nvSpPr>
          <p:cNvPr id="4" name="Slide Number Placeholder 3"/>
          <p:cNvSpPr>
            <a:spLocks noGrp="1"/>
          </p:cNvSpPr>
          <p:nvPr>
            <p:ph type="sldNum" sz="quarter" idx="5"/>
          </p:nvPr>
        </p:nvSpPr>
        <p:spPr/>
        <p:txBody>
          <a:bodyPr/>
          <a:lstStyle/>
          <a:p>
            <a:fld id="{7FF4DC78-0D5C-424F-8D94-303FD2582DAB}" type="slidenum">
              <a:rPr lang="en-US" smtClean="0"/>
              <a:t>10</a:t>
            </a:fld>
            <a:endParaRPr lang="en-US"/>
          </a:p>
        </p:txBody>
      </p:sp>
    </p:spTree>
    <p:extLst>
      <p:ext uri="{BB962C8B-B14F-4D97-AF65-F5344CB8AC3E}">
        <p14:creationId xmlns:p14="http://schemas.microsoft.com/office/powerpoint/2010/main" val="1826901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So if you’re keeping track, when someone gives you a bound relationship, there must exist a C and N0.</a:t>
            </a:r>
          </a:p>
          <a:p>
            <a:r>
              <a:rPr lang="en-US" dirty="0"/>
              <a:t>Bart: If the relationship is true, then you should be able find values for both constants.</a:t>
            </a:r>
          </a:p>
          <a:p>
            <a:r>
              <a:rPr lang="en-US" dirty="0"/>
              <a:t>Bart: In fact, there could possibly be more than one value that satisfies the equations – it’s important to find at least one C and N0.</a:t>
            </a:r>
          </a:p>
          <a:p>
            <a:r>
              <a:rPr lang="en-US" dirty="0"/>
              <a:t>Bart: Notice that we’re not trying to prove that it’s FOR ALL POSSIBLE C and N values. We just have to find these two constants.</a:t>
            </a:r>
          </a:p>
        </p:txBody>
      </p:sp>
      <p:sp>
        <p:nvSpPr>
          <p:cNvPr id="4" name="Slide Number Placeholder 3"/>
          <p:cNvSpPr>
            <a:spLocks noGrp="1"/>
          </p:cNvSpPr>
          <p:nvPr>
            <p:ph type="sldNum" sz="quarter" idx="5"/>
          </p:nvPr>
        </p:nvSpPr>
        <p:spPr/>
        <p:txBody>
          <a:bodyPr/>
          <a:lstStyle/>
          <a:p>
            <a:fld id="{7FF4DC78-0D5C-424F-8D94-303FD2582DAB}" type="slidenum">
              <a:rPr lang="en-US" smtClean="0"/>
              <a:t>11</a:t>
            </a:fld>
            <a:endParaRPr lang="en-US"/>
          </a:p>
        </p:txBody>
      </p:sp>
    </p:spTree>
    <p:extLst>
      <p:ext uri="{BB962C8B-B14F-4D97-AF65-F5344CB8AC3E}">
        <p14:creationId xmlns:p14="http://schemas.microsoft.com/office/powerpoint/2010/main" val="768047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Let’s look at some example relationships.</a:t>
            </a:r>
          </a:p>
          <a:p>
            <a:r>
              <a:rPr lang="en-US" dirty="0"/>
              <a:t>Bart: We have two valid Big Oh relationships here and one invalid one.</a:t>
            </a:r>
          </a:p>
          <a:p>
            <a:r>
              <a:rPr lang="en-US" dirty="0"/>
              <a:t>Bart: In the first one, we say that the function 3n^2 minus 100n plus 6 is bounded above by O(n^2).</a:t>
            </a:r>
          </a:p>
          <a:p>
            <a:r>
              <a:rPr lang="en-US" dirty="0"/>
              <a:t>Bart: If you chose the constant C as 3, then this is true for all points past 0.</a:t>
            </a:r>
          </a:p>
          <a:p>
            <a:r>
              <a:rPr lang="en-US" dirty="0"/>
              <a:t>Bart: The second relationship has the same function bounded by O(n^3).</a:t>
            </a:r>
          </a:p>
          <a:p>
            <a:r>
              <a:rPr lang="en-US" dirty="0"/>
              <a:t>Bart: I could have used the same constants, but here I’m showing that we could pick a different C and N too.</a:t>
            </a:r>
          </a:p>
          <a:p>
            <a:r>
              <a:rPr lang="en-US" dirty="0"/>
              <a:t>Bart: But for the third relationship, the function is NOT bounded by O(n).</a:t>
            </a:r>
          </a:p>
          <a:p>
            <a:r>
              <a:rPr lang="en-US" dirty="0"/>
              <a:t>Bart: If you think about the biggest factor 3n^2 here, that is always going to be bigger than the linear N, no matter what C we pick, as long as we are looking at a point past that C value.</a:t>
            </a:r>
          </a:p>
          <a:p>
            <a:r>
              <a:rPr lang="en-US" dirty="0"/>
              <a:t>Bart: We’re trapped by the formula, whatever C we pick, there’s going to be an N0 where the line falls below.</a:t>
            </a:r>
          </a:p>
        </p:txBody>
      </p:sp>
      <p:sp>
        <p:nvSpPr>
          <p:cNvPr id="4" name="Slide Number Placeholder 3"/>
          <p:cNvSpPr>
            <a:spLocks noGrp="1"/>
          </p:cNvSpPr>
          <p:nvPr>
            <p:ph type="sldNum" sz="quarter" idx="5"/>
          </p:nvPr>
        </p:nvSpPr>
        <p:spPr/>
        <p:txBody>
          <a:bodyPr/>
          <a:lstStyle/>
          <a:p>
            <a:fld id="{7FF4DC78-0D5C-424F-8D94-303FD2582DAB}" type="slidenum">
              <a:rPr lang="en-US" smtClean="0"/>
              <a:t>12</a:t>
            </a:fld>
            <a:endParaRPr lang="en-US"/>
          </a:p>
        </p:txBody>
      </p:sp>
    </p:spTree>
    <p:extLst>
      <p:ext uri="{BB962C8B-B14F-4D97-AF65-F5344CB8AC3E}">
        <p14:creationId xmlns:p14="http://schemas.microsoft.com/office/powerpoint/2010/main" val="731271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We have similar examples for Big Omega.</a:t>
            </a:r>
          </a:p>
          <a:p>
            <a:r>
              <a:rPr lang="en-US" dirty="0"/>
              <a:t>Bart: We can find arbitrary N0 and C for n^2 and n, but we cannot find anything to satisfy n^3.</a:t>
            </a:r>
          </a:p>
          <a:p>
            <a:r>
              <a:rPr lang="en-US" dirty="0"/>
              <a:t>Bart: Whatever C we try to pick, there’ll be some N0 past which all the values come out above the quadratic function.</a:t>
            </a:r>
          </a:p>
          <a:p>
            <a:r>
              <a:rPr lang="en-US" dirty="0"/>
              <a:t>Bart: It’s a simple truth that the cubic function is not a lower bound for the quadratic function.</a:t>
            </a:r>
          </a:p>
          <a:p>
            <a:r>
              <a:rPr lang="en-US" dirty="0"/>
              <a:t>Bart: But the quadratic function is a bound for itself!</a:t>
            </a:r>
          </a:p>
        </p:txBody>
      </p:sp>
      <p:sp>
        <p:nvSpPr>
          <p:cNvPr id="4" name="Slide Number Placeholder 3"/>
          <p:cNvSpPr>
            <a:spLocks noGrp="1"/>
          </p:cNvSpPr>
          <p:nvPr>
            <p:ph type="sldNum" sz="quarter" idx="5"/>
          </p:nvPr>
        </p:nvSpPr>
        <p:spPr/>
        <p:txBody>
          <a:bodyPr/>
          <a:lstStyle/>
          <a:p>
            <a:fld id="{7FF4DC78-0D5C-424F-8D94-303FD2582DAB}" type="slidenum">
              <a:rPr lang="en-US" smtClean="0"/>
              <a:t>13</a:t>
            </a:fld>
            <a:endParaRPr lang="en-US"/>
          </a:p>
        </p:txBody>
      </p:sp>
    </p:spTree>
    <p:extLst>
      <p:ext uri="{BB962C8B-B14F-4D97-AF65-F5344CB8AC3E}">
        <p14:creationId xmlns:p14="http://schemas.microsoft.com/office/powerpoint/2010/main" val="2512850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Big Theta looks very different from the other two, because it effectively combines them.</a:t>
            </a:r>
          </a:p>
          <a:p>
            <a:r>
              <a:rPr lang="en-US" dirty="0"/>
              <a:t>Bart: Most functions are only Big Theta to themselves, since they must be an upper and lower bound of the other function.</a:t>
            </a:r>
          </a:p>
          <a:p>
            <a:r>
              <a:rPr lang="en-US" dirty="0"/>
              <a:t>Bart: They each use different C and N0, mind you, but they still have to be able to satisfy both.</a:t>
            </a:r>
          </a:p>
          <a:p>
            <a:r>
              <a:rPr lang="en-US" dirty="0"/>
              <a:t>Bart: Proving Big Theta relationships essentially requires you to prove both the Big Oh and Big Omega relationships first.</a:t>
            </a:r>
          </a:p>
        </p:txBody>
      </p:sp>
      <p:sp>
        <p:nvSpPr>
          <p:cNvPr id="4" name="Slide Number Placeholder 3"/>
          <p:cNvSpPr>
            <a:spLocks noGrp="1"/>
          </p:cNvSpPr>
          <p:nvPr>
            <p:ph type="sldNum" sz="quarter" idx="5"/>
          </p:nvPr>
        </p:nvSpPr>
        <p:spPr/>
        <p:txBody>
          <a:bodyPr/>
          <a:lstStyle/>
          <a:p>
            <a:fld id="{7FF4DC78-0D5C-424F-8D94-303FD2582DAB}" type="slidenum">
              <a:rPr lang="en-US" smtClean="0"/>
              <a:t>14</a:t>
            </a:fld>
            <a:endParaRPr lang="en-US"/>
          </a:p>
        </p:txBody>
      </p:sp>
    </p:spTree>
    <p:extLst>
      <p:ext uri="{BB962C8B-B14F-4D97-AF65-F5344CB8AC3E}">
        <p14:creationId xmlns:p14="http://schemas.microsoft.com/office/powerpoint/2010/main" val="25154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You’re going to need to remember which symbol is which bound.</a:t>
            </a:r>
          </a:p>
          <a:p>
            <a:r>
              <a:rPr lang="en-US" dirty="0"/>
              <a:t>Bart: I have some stupid memory tricks to help with that.</a:t>
            </a:r>
          </a:p>
          <a:p>
            <a:r>
              <a:rPr lang="en-US" dirty="0"/>
              <a:t>Bart: Big Oh is the upper bound, because it is ON TOP OF the other function since it starts with O. Get it, “</a:t>
            </a:r>
            <a:r>
              <a:rPr lang="en-US" dirty="0" err="1"/>
              <a:t>Onnn</a:t>
            </a:r>
            <a:r>
              <a:rPr lang="en-US" dirty="0"/>
              <a:t> top of?”</a:t>
            </a:r>
          </a:p>
          <a:p>
            <a:r>
              <a:rPr lang="en-US" dirty="0"/>
              <a:t>ATB: If you’re pausing for laughter, then you have really misjudged the situation.</a:t>
            </a:r>
          </a:p>
          <a:p>
            <a:r>
              <a:rPr lang="en-US" dirty="0"/>
              <a:t>Bart: The Omega symbol has lines on the bottom, so it is a lower bound and is BELOW the other function.</a:t>
            </a:r>
          </a:p>
          <a:p>
            <a:r>
              <a:rPr lang="en-US" dirty="0"/>
              <a:t>Bart: And then the Theta has a line in the middle, because it bounds above and below, just like its circle.</a:t>
            </a:r>
          </a:p>
          <a:p>
            <a:r>
              <a:rPr lang="en-US" dirty="0"/>
              <a:t>ATB: Wow these really are stupid. Students, just store this fact in your long-term disk storage, like I did. If you’re running out of space, just buy more memory. It is very cheap nowadays.</a:t>
            </a:r>
          </a:p>
          <a:p>
            <a:r>
              <a:rPr lang="en-US" dirty="0"/>
              <a:t>Bart: They’re not computers ATB. It’s hard to remember this stuff when you haven’t seen it before. I definitely struggle sometimes.</a:t>
            </a:r>
          </a:p>
          <a:p>
            <a:r>
              <a:rPr lang="en-US" dirty="0"/>
              <a:t>ATB: Unsurprising to hear.</a:t>
            </a:r>
          </a:p>
        </p:txBody>
      </p:sp>
      <p:sp>
        <p:nvSpPr>
          <p:cNvPr id="4" name="Slide Number Placeholder 3"/>
          <p:cNvSpPr>
            <a:spLocks noGrp="1"/>
          </p:cNvSpPr>
          <p:nvPr>
            <p:ph type="sldNum" sz="quarter" idx="5"/>
          </p:nvPr>
        </p:nvSpPr>
        <p:spPr/>
        <p:txBody>
          <a:bodyPr/>
          <a:lstStyle/>
          <a:p>
            <a:fld id="{7FF4DC78-0D5C-424F-8D94-303FD2582DAB}" type="slidenum">
              <a:rPr lang="en-US" smtClean="0"/>
              <a:t>15</a:t>
            </a:fld>
            <a:endParaRPr lang="en-US"/>
          </a:p>
        </p:txBody>
      </p:sp>
    </p:spTree>
    <p:extLst>
      <p:ext uri="{BB962C8B-B14F-4D97-AF65-F5344CB8AC3E}">
        <p14:creationId xmlns:p14="http://schemas.microsoft.com/office/powerpoint/2010/main" val="3817129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I also struggle to remember the bound direction. Is the F bounding G, or vice versa?</a:t>
            </a:r>
          </a:p>
          <a:p>
            <a:r>
              <a:rPr lang="en-US" dirty="0"/>
              <a:t>Bart: Here’s the memory tricks I have started using.</a:t>
            </a:r>
          </a:p>
          <a:p>
            <a:r>
              <a:rPr lang="en-US" dirty="0"/>
              <a:t>Bart: First, the order should always be f on the left and g on the right, because that’s alphabetical.</a:t>
            </a:r>
          </a:p>
          <a:p>
            <a:r>
              <a:rPr lang="en-US" dirty="0"/>
              <a:t>Bart: The bound symbol should be on the right, because that’s Good, like the letter G.</a:t>
            </a:r>
          </a:p>
          <a:p>
            <a:r>
              <a:rPr lang="en-US" dirty="0"/>
              <a:t>Bart: I then mentally translate the bound symbol from Oh, Omega, or Theta to “upper”, “lower”, or “both”.</a:t>
            </a:r>
          </a:p>
          <a:p>
            <a:r>
              <a:rPr lang="en-US" dirty="0"/>
              <a:t>Bart: That way, I end up with something like “upper G” so I remember that G is on top of F.</a:t>
            </a:r>
          </a:p>
          <a:p>
            <a:r>
              <a:rPr lang="en-US" dirty="0"/>
              <a:t>Bart: Or I end up with “lower G” so I remember that G is below F.</a:t>
            </a:r>
          </a:p>
          <a:p>
            <a:r>
              <a:rPr lang="en-US" dirty="0"/>
              <a:t>Bart: You might want to find your own tricks to help you remember, but you need to be able to read Bound relationships.</a:t>
            </a:r>
          </a:p>
        </p:txBody>
      </p:sp>
      <p:sp>
        <p:nvSpPr>
          <p:cNvPr id="4" name="Slide Number Placeholder 3"/>
          <p:cNvSpPr>
            <a:spLocks noGrp="1"/>
          </p:cNvSpPr>
          <p:nvPr>
            <p:ph type="sldNum" sz="quarter" idx="5"/>
          </p:nvPr>
        </p:nvSpPr>
        <p:spPr/>
        <p:txBody>
          <a:bodyPr/>
          <a:lstStyle/>
          <a:p>
            <a:fld id="{7FF4DC78-0D5C-424F-8D94-303FD2582DAB}" type="slidenum">
              <a:rPr lang="en-US" smtClean="0"/>
              <a:t>16</a:t>
            </a:fld>
            <a:endParaRPr lang="en-US"/>
          </a:p>
        </p:txBody>
      </p:sp>
    </p:spTree>
    <p:extLst>
      <p:ext uri="{BB962C8B-B14F-4D97-AF65-F5344CB8AC3E}">
        <p14:creationId xmlns:p14="http://schemas.microsoft.com/office/powerpoint/2010/main" val="597995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F4DC78-0D5C-424F-8D94-303FD2582DAB}" type="slidenum">
              <a:rPr lang="en-US" smtClean="0"/>
              <a:t>17</a:t>
            </a:fld>
            <a:endParaRPr lang="en-US"/>
          </a:p>
        </p:txBody>
      </p:sp>
    </p:spTree>
    <p:extLst>
      <p:ext uri="{BB962C8B-B14F-4D97-AF65-F5344CB8AC3E}">
        <p14:creationId xmlns:p14="http://schemas.microsoft.com/office/powerpoint/2010/main" val="42636431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Now, so far we have talked about proving these relationships by finding a suitable C and N0.</a:t>
            </a:r>
          </a:p>
          <a:p>
            <a:r>
              <a:rPr lang="en-US" dirty="0"/>
              <a:t>Bart: But sometimes that’s really hard, when we get to more esoteric functions like logarithms and exponents.</a:t>
            </a:r>
          </a:p>
          <a:p>
            <a:r>
              <a:rPr lang="en-US" dirty="0"/>
              <a:t>Bart: In those situations, you can use these identities to convert the Big Oh relationship to Limit relationships.</a:t>
            </a:r>
          </a:p>
          <a:p>
            <a:r>
              <a:rPr lang="en-US" dirty="0"/>
              <a:t>Bart: When a function G is an upper bound for the function F, the limit of F divided by G does not converge to infinity.</a:t>
            </a:r>
          </a:p>
          <a:p>
            <a:r>
              <a:rPr lang="en-US" dirty="0"/>
              <a:t>Bart: When a function G is a lower bound for the function F, the limit of F divided by G converges to a number greater than zero.</a:t>
            </a:r>
          </a:p>
          <a:p>
            <a:r>
              <a:rPr lang="en-US" dirty="0"/>
              <a:t>Bart: And when a function G is both an upper and lower bound, the limit of F divided by G converges to a non-zero real, something between but not including 0 or infinity.</a:t>
            </a:r>
          </a:p>
          <a:p>
            <a:r>
              <a:rPr lang="en-US" dirty="0"/>
              <a:t>Bart: On their own, these aren’t too useful. However, there’s another identity we can apply that will help us a lot.</a:t>
            </a:r>
          </a:p>
          <a:p>
            <a:r>
              <a:rPr lang="en-US" dirty="0"/>
              <a:t>Bart: The limit of one function divided by another is equivalent to the limit of those functions derivatives divided the same way.</a:t>
            </a:r>
          </a:p>
          <a:p>
            <a:r>
              <a:rPr lang="en-US" dirty="0"/>
              <a:t>Bart: In other words, their growth rates will have the same ratio as the functions themselves.</a:t>
            </a:r>
          </a:p>
          <a:p>
            <a:r>
              <a:rPr lang="en-US" dirty="0"/>
              <a:t>Bart: Thinking about the relationships between growth rates is very difficult, but essential to applying these rules.</a:t>
            </a:r>
          </a:p>
        </p:txBody>
      </p:sp>
      <p:sp>
        <p:nvSpPr>
          <p:cNvPr id="4" name="Slide Number Placeholder 3"/>
          <p:cNvSpPr>
            <a:spLocks noGrp="1"/>
          </p:cNvSpPr>
          <p:nvPr>
            <p:ph type="sldNum" sz="quarter" idx="5"/>
          </p:nvPr>
        </p:nvSpPr>
        <p:spPr/>
        <p:txBody>
          <a:bodyPr/>
          <a:lstStyle/>
          <a:p>
            <a:fld id="{7FF4DC78-0D5C-424F-8D94-303FD2582DAB}" type="slidenum">
              <a:rPr lang="en-US" smtClean="0"/>
              <a:t>18</a:t>
            </a:fld>
            <a:endParaRPr lang="en-US"/>
          </a:p>
        </p:txBody>
      </p:sp>
    </p:spTree>
    <p:extLst>
      <p:ext uri="{BB962C8B-B14F-4D97-AF65-F5344CB8AC3E}">
        <p14:creationId xmlns:p14="http://schemas.microsoft.com/office/powerpoint/2010/main" val="415068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Let’s take a look at a quick example.</a:t>
            </a:r>
          </a:p>
          <a:p>
            <a:r>
              <a:rPr lang="en-US" dirty="0"/>
              <a:t>Bart: What if we were given the quadratic function as F and the cubic function as G, and we wanted to prove that G is an upper bound of F?</a:t>
            </a:r>
          </a:p>
          <a:p>
            <a:r>
              <a:rPr lang="en-US" dirty="0"/>
              <a:t>Bart: First, we convert the bound relationship to limit notation.</a:t>
            </a:r>
          </a:p>
          <a:p>
            <a:r>
              <a:rPr lang="en-US" dirty="0"/>
              <a:t>Bart: Then we would simplify the expression, possibly taking the derivative of the top and bottom as necessary.</a:t>
            </a:r>
          </a:p>
          <a:p>
            <a:r>
              <a:rPr lang="en-US" dirty="0"/>
              <a:t>Bart: Once we have the expression inside the limit simple enough, we can calculate the limit taken to infinity.</a:t>
            </a:r>
          </a:p>
          <a:p>
            <a:r>
              <a:rPr lang="en-US" dirty="0"/>
              <a:t>Bart: In this case, we simplified down to 1/n, whose limit is 0.</a:t>
            </a:r>
          </a:p>
          <a:p>
            <a:r>
              <a:rPr lang="en-US" dirty="0"/>
              <a:t>Bart: As you saw previously, the Big Oh relationship holds when the limit of the two functions’ ratio converges to less than infinity.</a:t>
            </a:r>
          </a:p>
          <a:p>
            <a:r>
              <a:rPr lang="en-US" dirty="0"/>
              <a:t>Bart: 0 is definitely less than infinity, so we proved the relationship holds.</a:t>
            </a:r>
          </a:p>
          <a:p>
            <a:r>
              <a:rPr lang="en-US" dirty="0"/>
              <a:t>Bart: In practice, we usually have much more esoteric functions, so the math can be much trickier. Don’t be afraid to google for identities!</a:t>
            </a:r>
          </a:p>
        </p:txBody>
      </p:sp>
      <p:sp>
        <p:nvSpPr>
          <p:cNvPr id="4" name="Slide Number Placeholder 3"/>
          <p:cNvSpPr>
            <a:spLocks noGrp="1"/>
          </p:cNvSpPr>
          <p:nvPr>
            <p:ph type="sldNum" sz="quarter" idx="5"/>
          </p:nvPr>
        </p:nvSpPr>
        <p:spPr/>
        <p:txBody>
          <a:bodyPr/>
          <a:lstStyle/>
          <a:p>
            <a:fld id="{7FF4DC78-0D5C-424F-8D94-303FD2582DAB}" type="slidenum">
              <a:rPr lang="en-US" smtClean="0"/>
              <a:t>19</a:t>
            </a:fld>
            <a:endParaRPr lang="en-US"/>
          </a:p>
        </p:txBody>
      </p:sp>
    </p:spTree>
    <p:extLst>
      <p:ext uri="{BB962C8B-B14F-4D97-AF65-F5344CB8AC3E}">
        <p14:creationId xmlns:p14="http://schemas.microsoft.com/office/powerpoint/2010/main" val="923588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Exact Analysis like we did yesterday is very difficult.</a:t>
            </a:r>
          </a:p>
          <a:p>
            <a:r>
              <a:rPr lang="en-US" dirty="0"/>
              <a:t>Bart: Even worse, there are a lot of finicky details. The exact constants that we multiply by the number of steps is exceedingly complicated.</a:t>
            </a:r>
          </a:p>
          <a:p>
            <a:r>
              <a:rPr lang="en-US" dirty="0"/>
              <a:t>Bart: And most of the time, those constants don’t really matter when we’re talking about truly big input sizes.</a:t>
            </a:r>
          </a:p>
        </p:txBody>
      </p:sp>
      <p:sp>
        <p:nvSpPr>
          <p:cNvPr id="4" name="Slide Number Placeholder 3"/>
          <p:cNvSpPr>
            <a:spLocks noGrp="1"/>
          </p:cNvSpPr>
          <p:nvPr>
            <p:ph type="sldNum" sz="quarter" idx="5"/>
          </p:nvPr>
        </p:nvSpPr>
        <p:spPr/>
        <p:txBody>
          <a:bodyPr/>
          <a:lstStyle/>
          <a:p>
            <a:fld id="{7FF4DC78-0D5C-424F-8D94-303FD2582DAB}" type="slidenum">
              <a:rPr lang="en-US" smtClean="0"/>
              <a:t>2</a:t>
            </a:fld>
            <a:endParaRPr lang="en-US"/>
          </a:p>
        </p:txBody>
      </p:sp>
    </p:spTree>
    <p:extLst>
      <p:ext uri="{BB962C8B-B14F-4D97-AF65-F5344CB8AC3E}">
        <p14:creationId xmlns:p14="http://schemas.microsoft.com/office/powerpoint/2010/main" val="22983673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Before I continue, I want to go over some important tricks when it comes to Big Oh.</a:t>
            </a:r>
          </a:p>
          <a:p>
            <a:r>
              <a:rPr lang="en-US" dirty="0"/>
              <a:t>Bart: First, there are no numeric constants when we talk about Big Oh. Except for the numeral one when we describe constant time.</a:t>
            </a:r>
          </a:p>
          <a:p>
            <a:r>
              <a:rPr lang="en-US" dirty="0"/>
              <a:t>Bart: IF statements, assignments, and the other pieces of the RAM model are still constant time, or a single step.</a:t>
            </a:r>
          </a:p>
          <a:p>
            <a:r>
              <a:rPr lang="en-US" dirty="0"/>
              <a:t>Bart: Iterating once through a sequence or set is a linear operation.</a:t>
            </a:r>
          </a:p>
          <a:p>
            <a:r>
              <a:rPr lang="en-US" dirty="0"/>
              <a:t>Bart: Look super closely at the header of FOR loops, they can very easily slip in unexpected conditions or increment amounts, which can radically change the runtime.</a:t>
            </a:r>
          </a:p>
          <a:p>
            <a:r>
              <a:rPr lang="en-US" dirty="0"/>
              <a:t>Bart: If you are doing some work, and then doing other work afterwards, then you can add together the Big Oh terms.</a:t>
            </a:r>
          </a:p>
          <a:p>
            <a:r>
              <a:rPr lang="en-US" dirty="0"/>
              <a:t>Bart: If you are doing work each time you do other work, then you are multiplying together the Big Oh terms.</a:t>
            </a:r>
          </a:p>
          <a:p>
            <a:r>
              <a:rPr lang="en-US" dirty="0"/>
              <a:t>Bart: And if you are repeatedly halving the amount of work done, then you have a logarithmic amount of work; if you are doubling the amount of work done, then you are doing exponents.</a:t>
            </a:r>
          </a:p>
        </p:txBody>
      </p:sp>
      <p:sp>
        <p:nvSpPr>
          <p:cNvPr id="4" name="Slide Number Placeholder 3"/>
          <p:cNvSpPr>
            <a:spLocks noGrp="1"/>
          </p:cNvSpPr>
          <p:nvPr>
            <p:ph type="sldNum" sz="quarter" idx="5"/>
          </p:nvPr>
        </p:nvSpPr>
        <p:spPr/>
        <p:txBody>
          <a:bodyPr/>
          <a:lstStyle/>
          <a:p>
            <a:fld id="{7FF4DC78-0D5C-424F-8D94-303FD2582DAB}" type="slidenum">
              <a:rPr lang="en-US" smtClean="0"/>
              <a:t>20</a:t>
            </a:fld>
            <a:endParaRPr lang="en-US"/>
          </a:p>
        </p:txBody>
      </p:sp>
    </p:spTree>
    <p:extLst>
      <p:ext uri="{BB962C8B-B14F-4D97-AF65-F5344CB8AC3E}">
        <p14:creationId xmlns:p14="http://schemas.microsoft.com/office/powerpoint/2010/main" val="3927469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Bart: We’ve been talking a lot about how to prove Big Oh relationships, but not much about what they mean.</a:t>
            </a:r>
          </a:p>
          <a:p>
            <a:r>
              <a:rPr lang="en-US" sz="1200" b="0" i="0" kern="1200" dirty="0">
                <a:solidFill>
                  <a:schemeClr val="tx1"/>
                </a:solidFill>
                <a:effectLst/>
                <a:latin typeface="+mn-lt"/>
                <a:ea typeface="+mn-ea"/>
                <a:cs typeface="+mn-cs"/>
              </a:rPr>
              <a:t>Bart: These relative growth rates are really important because they tell you very quickly about how good an algorithm is.</a:t>
            </a:r>
          </a:p>
          <a:p>
            <a:r>
              <a:rPr lang="en-US" sz="1200" b="0" i="0" kern="1200" dirty="0">
                <a:solidFill>
                  <a:schemeClr val="tx1"/>
                </a:solidFill>
                <a:effectLst/>
                <a:latin typeface="+mn-lt"/>
                <a:ea typeface="+mn-ea"/>
                <a:cs typeface="+mn-cs"/>
              </a:rPr>
              <a:t>Bart: We previously talked about how the factorial function is just absurdly slow for small numbers.</a:t>
            </a:r>
          </a:p>
          <a:p>
            <a:r>
              <a:rPr lang="en-US" sz="1200" b="0" i="0" kern="1200" dirty="0">
                <a:solidFill>
                  <a:schemeClr val="tx1"/>
                </a:solidFill>
                <a:effectLst/>
                <a:latin typeface="+mn-lt"/>
                <a:ea typeface="+mn-ea"/>
                <a:cs typeface="+mn-cs"/>
              </a:rPr>
              <a:t>Bart: What specific numbers are “small” for a growth function varies, as shown in this table.</a:t>
            </a:r>
          </a:p>
          <a:p>
            <a:r>
              <a:rPr lang="en-US" sz="1200" b="0" i="0" kern="1200" dirty="0">
                <a:solidFill>
                  <a:schemeClr val="tx1"/>
                </a:solidFill>
                <a:effectLst/>
                <a:latin typeface="+mn-lt"/>
                <a:ea typeface="+mn-ea"/>
                <a:cs typeface="+mn-cs"/>
              </a:rPr>
              <a:t>Bart: Each column represents a different growth rate, and each row is a different size input.</a:t>
            </a:r>
          </a:p>
          <a:p>
            <a:r>
              <a:rPr lang="en-US" sz="1200" b="0" i="0" kern="1200" dirty="0">
                <a:solidFill>
                  <a:schemeClr val="tx1"/>
                </a:solidFill>
                <a:effectLst/>
                <a:latin typeface="+mn-lt"/>
                <a:ea typeface="+mn-ea"/>
                <a:cs typeface="+mn-cs"/>
              </a:rPr>
              <a:t>Bart: If we had a computer that could do one operation per nanosecond, then the numbers in the cell represent how many seconds it’d take to process that amount of input.</a:t>
            </a:r>
          </a:p>
          <a:p>
            <a:r>
              <a:rPr lang="en-US" sz="1200" b="0" i="0" kern="1200" dirty="0">
                <a:solidFill>
                  <a:schemeClr val="tx1"/>
                </a:solidFill>
                <a:effectLst/>
                <a:latin typeface="+mn-lt"/>
                <a:ea typeface="+mn-ea"/>
                <a:cs typeface="+mn-cs"/>
              </a:rPr>
              <a:t>Bart: Notice that this computer only takes a single second to process 1 billion elements using a linear time algorithm.</a:t>
            </a:r>
          </a:p>
          <a:p>
            <a:r>
              <a:rPr lang="en-US" sz="1200" b="0" i="0" kern="1200" dirty="0">
                <a:solidFill>
                  <a:schemeClr val="tx1"/>
                </a:solidFill>
                <a:effectLst/>
                <a:latin typeface="+mn-lt"/>
                <a:ea typeface="+mn-ea"/>
                <a:cs typeface="+mn-cs"/>
              </a:rPr>
              <a:t>Bart: But a billion elements with a quadratic algorithm takes almost 32 years.</a:t>
            </a:r>
          </a:p>
          <a:p>
            <a:r>
              <a:rPr lang="en-US" sz="1200" b="0" i="0" kern="1200" dirty="0">
                <a:solidFill>
                  <a:schemeClr val="tx1"/>
                </a:solidFill>
                <a:effectLst/>
                <a:latin typeface="+mn-lt"/>
                <a:ea typeface="+mn-ea"/>
                <a:cs typeface="+mn-cs"/>
              </a:rPr>
              <a:t>Bart: You can’t even do a hundred elements with an exponential algorithm, you’d be dead by the time it finished.</a:t>
            </a:r>
          </a:p>
          <a:p>
            <a:r>
              <a:rPr lang="en-US" sz="1200" b="0" i="0" kern="1200" dirty="0">
                <a:solidFill>
                  <a:schemeClr val="tx1"/>
                </a:solidFill>
                <a:effectLst/>
                <a:latin typeface="+mn-lt"/>
                <a:ea typeface="+mn-ea"/>
                <a:cs typeface="+mn-cs"/>
              </a:rPr>
              <a:t>Bart: On the other hand, logarithm functions have no issue even with billions of elements, you literally can’t feel how fast they go.</a:t>
            </a:r>
          </a:p>
          <a:p>
            <a:r>
              <a:rPr lang="en-US" sz="1200" b="0" i="0" kern="1200" dirty="0">
                <a:solidFill>
                  <a:schemeClr val="tx1"/>
                </a:solidFill>
                <a:effectLst/>
                <a:latin typeface="+mn-lt"/>
                <a:ea typeface="+mn-ea"/>
                <a:cs typeface="+mn-cs"/>
              </a:rPr>
              <a:t>Bart: Of course, constants matter in practice, but for large inputs the growth function matters even more.</a:t>
            </a:r>
          </a:p>
        </p:txBody>
      </p:sp>
      <p:sp>
        <p:nvSpPr>
          <p:cNvPr id="4" name="Slide Number Placeholder 3"/>
          <p:cNvSpPr>
            <a:spLocks noGrp="1"/>
          </p:cNvSpPr>
          <p:nvPr>
            <p:ph type="sldNum" sz="quarter" idx="5"/>
          </p:nvPr>
        </p:nvSpPr>
        <p:spPr/>
        <p:txBody>
          <a:bodyPr/>
          <a:lstStyle/>
          <a:p>
            <a:fld id="{FF2B050B-C144-48A4-9030-DF642524B5CC}" type="slidenum">
              <a:rPr lang="en-US" smtClean="0"/>
              <a:t>21</a:t>
            </a:fld>
            <a:endParaRPr lang="en-US"/>
          </a:p>
        </p:txBody>
      </p:sp>
    </p:spTree>
    <p:extLst>
      <p:ext uri="{BB962C8B-B14F-4D97-AF65-F5344CB8AC3E}">
        <p14:creationId xmlns:p14="http://schemas.microsoft.com/office/powerpoint/2010/main" val="10986697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Bart: The Summit </a:t>
            </a:r>
            <a:r>
              <a:rPr lang="en-US" sz="1200" b="1" i="0" kern="1200" dirty="0">
                <a:solidFill>
                  <a:schemeClr val="tx1"/>
                </a:solidFill>
                <a:effectLst/>
                <a:latin typeface="+mn-lt"/>
                <a:ea typeface="+mn-ea"/>
                <a:cs typeface="+mn-cs"/>
              </a:rPr>
              <a:t>supercomputer</a:t>
            </a:r>
            <a:r>
              <a:rPr lang="en-US" sz="1200" b="0" i="0" kern="1200" dirty="0">
                <a:solidFill>
                  <a:schemeClr val="tx1"/>
                </a:solidFill>
                <a:effectLst/>
                <a:latin typeface="+mn-lt"/>
                <a:ea typeface="+mn-ea"/>
                <a:cs typeface="+mn-cs"/>
              </a:rPr>
              <a:t> is as of November 2018 the fastest </a:t>
            </a:r>
            <a:r>
              <a:rPr lang="en-US" sz="1200" b="1" i="0" kern="1200" dirty="0">
                <a:solidFill>
                  <a:schemeClr val="tx1"/>
                </a:solidFill>
                <a:effectLst/>
                <a:latin typeface="+mn-lt"/>
                <a:ea typeface="+mn-ea"/>
                <a:cs typeface="+mn-cs"/>
              </a:rPr>
              <a:t>supercomputer</a:t>
            </a:r>
            <a:r>
              <a:rPr lang="en-US" sz="1200" b="0" i="0" kern="1200" dirty="0">
                <a:solidFill>
                  <a:schemeClr val="tx1"/>
                </a:solidFill>
                <a:effectLst/>
                <a:latin typeface="+mn-lt"/>
                <a:ea typeface="+mn-ea"/>
                <a:cs typeface="+mn-cs"/>
              </a:rPr>
              <a:t> in the world. With a measured power efficiency of 14.668 </a:t>
            </a:r>
            <a:r>
              <a:rPr lang="en-US" sz="1200" b="0" i="0" kern="1200" dirty="0" err="1">
                <a:solidFill>
                  <a:schemeClr val="tx1"/>
                </a:solidFill>
                <a:effectLst/>
                <a:latin typeface="+mn-lt"/>
                <a:ea typeface="+mn-ea"/>
                <a:cs typeface="+mn-cs"/>
              </a:rPr>
              <a:t>GFlops</a:t>
            </a:r>
            <a:r>
              <a:rPr lang="en-US" sz="1200" b="0" i="0" kern="1200" dirty="0">
                <a:solidFill>
                  <a:schemeClr val="tx1"/>
                </a:solidFill>
                <a:effectLst/>
                <a:latin typeface="+mn-lt"/>
                <a:ea typeface="+mn-ea"/>
                <a:cs typeface="+mn-cs"/>
              </a:rPr>
              <a:t>/watt it is also the 3rd most energy efficient in the world.</a:t>
            </a:r>
          </a:p>
          <a:p>
            <a:r>
              <a:rPr lang="en-US" sz="1200" b="0" i="0" kern="1200" dirty="0">
                <a:solidFill>
                  <a:schemeClr val="tx1"/>
                </a:solidFill>
                <a:effectLst/>
                <a:latin typeface="+mn-lt"/>
                <a:ea typeface="+mn-ea"/>
                <a:cs typeface="+mn-cs"/>
              </a:rPr>
              <a:t>Bart: Summit is the first supercomputer to reach </a:t>
            </a:r>
            <a:r>
              <a:rPr lang="en-US" sz="1200" b="0" i="0" kern="1200" dirty="0" err="1">
                <a:solidFill>
                  <a:schemeClr val="tx1"/>
                </a:solidFill>
                <a:effectLst/>
                <a:latin typeface="+mn-lt"/>
                <a:ea typeface="+mn-ea"/>
                <a:cs typeface="+mn-cs"/>
              </a:rPr>
              <a:t>exaop</a:t>
            </a:r>
            <a:r>
              <a:rPr lang="en-US" sz="1200" b="0" i="0" kern="1200" dirty="0">
                <a:solidFill>
                  <a:schemeClr val="tx1"/>
                </a:solidFill>
                <a:effectLst/>
                <a:latin typeface="+mn-lt"/>
                <a:ea typeface="+mn-ea"/>
                <a:cs typeface="+mn-cs"/>
              </a:rPr>
              <a:t> (a quintillion operations per second) speed, achieving 1.88 </a:t>
            </a:r>
            <a:r>
              <a:rPr lang="en-US" sz="1200" b="0" i="0" kern="1200" dirty="0" err="1">
                <a:solidFill>
                  <a:schemeClr val="tx1"/>
                </a:solidFill>
                <a:effectLst/>
                <a:latin typeface="+mn-lt"/>
                <a:ea typeface="+mn-ea"/>
                <a:cs typeface="+mn-cs"/>
              </a:rPr>
              <a:t>exaops</a:t>
            </a:r>
            <a:r>
              <a:rPr lang="en-US" sz="1200" b="0" i="0" kern="1200" dirty="0">
                <a:solidFill>
                  <a:schemeClr val="tx1"/>
                </a:solidFill>
                <a:effectLst/>
                <a:latin typeface="+mn-lt"/>
                <a:ea typeface="+mn-ea"/>
                <a:cs typeface="+mn-cs"/>
              </a:rPr>
              <a:t> during a </a:t>
            </a:r>
            <a:r>
              <a:rPr lang="en-US" sz="1200" b="0" i="0" u="none" strike="noStrike" kern="1200" dirty="0">
                <a:solidFill>
                  <a:schemeClr val="tx1"/>
                </a:solidFill>
                <a:effectLst/>
                <a:latin typeface="+mn-lt"/>
                <a:ea typeface="+mn-ea"/>
                <a:cs typeface="+mn-cs"/>
                <a:hlinkClick r:id="rId3" tooltip="Genomics"/>
              </a:rPr>
              <a:t>genomic</a:t>
            </a:r>
            <a:r>
              <a:rPr lang="en-US" sz="1200" b="0" i="0" kern="1200" dirty="0">
                <a:solidFill>
                  <a:schemeClr val="tx1"/>
                </a:solidFill>
                <a:effectLst/>
                <a:latin typeface="+mn-lt"/>
                <a:ea typeface="+mn-ea"/>
                <a:cs typeface="+mn-cs"/>
              </a:rPr>
              <a:t> analysis and is expected to reach 3.3 </a:t>
            </a:r>
            <a:r>
              <a:rPr lang="en-US" sz="1200" b="0" i="0" kern="1200" dirty="0" err="1">
                <a:solidFill>
                  <a:schemeClr val="tx1"/>
                </a:solidFill>
                <a:effectLst/>
                <a:latin typeface="+mn-lt"/>
                <a:ea typeface="+mn-ea"/>
                <a:cs typeface="+mn-cs"/>
              </a:rPr>
              <a:t>exaops</a:t>
            </a:r>
            <a:r>
              <a:rPr lang="en-US" sz="1200" b="0" i="0" kern="1200" dirty="0">
                <a:solidFill>
                  <a:schemeClr val="tx1"/>
                </a:solidFill>
                <a:effectLst/>
                <a:latin typeface="+mn-lt"/>
                <a:ea typeface="+mn-ea"/>
                <a:cs typeface="+mn-cs"/>
              </a:rPr>
              <a:t> using mixed precision calculations.</a:t>
            </a:r>
          </a:p>
          <a:p>
            <a:r>
              <a:rPr lang="en-US" dirty="0"/>
              <a:t>Bart: Light travels </a:t>
            </a:r>
            <a:r>
              <a:rPr lang="en-US" sz="1200" b="0" i="0" kern="1200" dirty="0">
                <a:solidFill>
                  <a:schemeClr val="tx1"/>
                </a:solidFill>
                <a:effectLst/>
                <a:latin typeface="+mn-lt"/>
                <a:ea typeface="+mn-ea"/>
                <a:cs typeface="+mn-cs"/>
              </a:rPr>
              <a:t>.299792458 nanometers in one attosecond</a:t>
            </a:r>
          </a:p>
        </p:txBody>
      </p:sp>
      <p:sp>
        <p:nvSpPr>
          <p:cNvPr id="4" name="Slide Number Placeholder 3"/>
          <p:cNvSpPr>
            <a:spLocks noGrp="1"/>
          </p:cNvSpPr>
          <p:nvPr>
            <p:ph type="sldNum" sz="quarter" idx="5"/>
          </p:nvPr>
        </p:nvSpPr>
        <p:spPr/>
        <p:txBody>
          <a:bodyPr/>
          <a:lstStyle/>
          <a:p>
            <a:fld id="{FF2B050B-C144-48A4-9030-DF642524B5CC}" type="slidenum">
              <a:rPr lang="en-US" smtClean="0"/>
              <a:t>22</a:t>
            </a:fld>
            <a:endParaRPr lang="en-US"/>
          </a:p>
        </p:txBody>
      </p:sp>
    </p:spTree>
    <p:extLst>
      <p:ext uri="{BB962C8B-B14F-4D97-AF65-F5344CB8AC3E}">
        <p14:creationId xmlns:p14="http://schemas.microsoft.com/office/powerpoint/2010/main" val="13611536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So just to review, exponential algorithms don’t scale well.</a:t>
            </a:r>
          </a:p>
          <a:p>
            <a:r>
              <a:rPr lang="en-US" dirty="0"/>
              <a:t>Bart: Quadratic algorithms can’t go to more than a million or so.</a:t>
            </a:r>
          </a:p>
          <a:p>
            <a:r>
              <a:rPr lang="en-US" dirty="0"/>
              <a:t>Bart: </a:t>
            </a:r>
            <a:r>
              <a:rPr lang="en-US" dirty="0" err="1"/>
              <a:t>Linearithmic</a:t>
            </a:r>
            <a:r>
              <a:rPr lang="en-US" dirty="0"/>
              <a:t>, Linear, and Logarithmic functions are much more desirable!</a:t>
            </a:r>
          </a:p>
        </p:txBody>
      </p:sp>
      <p:sp>
        <p:nvSpPr>
          <p:cNvPr id="4" name="Slide Number Placeholder 3"/>
          <p:cNvSpPr>
            <a:spLocks noGrp="1"/>
          </p:cNvSpPr>
          <p:nvPr>
            <p:ph type="sldNum" sz="quarter" idx="5"/>
          </p:nvPr>
        </p:nvSpPr>
        <p:spPr/>
        <p:txBody>
          <a:bodyPr/>
          <a:lstStyle/>
          <a:p>
            <a:fld id="{7FF4DC78-0D5C-424F-8D94-303FD2582DAB}" type="slidenum">
              <a:rPr lang="en-US" smtClean="0"/>
              <a:t>23</a:t>
            </a:fld>
            <a:endParaRPr lang="en-US"/>
          </a:p>
        </p:txBody>
      </p:sp>
    </p:spTree>
    <p:extLst>
      <p:ext uri="{BB962C8B-B14F-4D97-AF65-F5344CB8AC3E}">
        <p14:creationId xmlns:p14="http://schemas.microsoft.com/office/powerpoint/2010/main" val="13115523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I want to talk about a different kind of practical matter. There’s a lot of nuance when it comes to Big Oh.</a:t>
            </a:r>
          </a:p>
          <a:p>
            <a:r>
              <a:rPr lang="en-US" dirty="0"/>
              <a:t>Bart: Most programmers don’t think or even know about these details.</a:t>
            </a:r>
          </a:p>
          <a:p>
            <a:r>
              <a:rPr lang="en-US" dirty="0"/>
              <a:t>Bart: There are even popular websites that people use to get help, that confuse these terms and provide incorrect advice.</a:t>
            </a:r>
          </a:p>
          <a:p>
            <a:r>
              <a:rPr lang="en-US" dirty="0"/>
              <a:t>Bart: In academic theory, we are very precise with our terminology. But that’s not true in industry.</a:t>
            </a:r>
          </a:p>
          <a:p>
            <a:r>
              <a:rPr lang="en-US" dirty="0"/>
              <a:t>Bart: So the point is that if someone ever asks you about Big Oh of a function, they might be talking about Big Omega. Or they might be confusing Worst Case and Lower Bounds.</a:t>
            </a:r>
          </a:p>
          <a:p>
            <a:r>
              <a:rPr lang="en-US" dirty="0"/>
              <a:t>Bart: I don’t really advise you to argue with them. Give them the answer that they’re looking for, and worry about splitting hairs if they ask for more precision.</a:t>
            </a:r>
          </a:p>
          <a:p>
            <a:r>
              <a:rPr lang="en-US" dirty="0"/>
              <a:t>Bart: But in this course, I promise you that we will be precise!</a:t>
            </a:r>
          </a:p>
        </p:txBody>
      </p:sp>
      <p:sp>
        <p:nvSpPr>
          <p:cNvPr id="4" name="Slide Number Placeholder 3"/>
          <p:cNvSpPr>
            <a:spLocks noGrp="1"/>
          </p:cNvSpPr>
          <p:nvPr>
            <p:ph type="sldNum" sz="quarter" idx="5"/>
          </p:nvPr>
        </p:nvSpPr>
        <p:spPr/>
        <p:txBody>
          <a:bodyPr/>
          <a:lstStyle/>
          <a:p>
            <a:fld id="{7FF4DC78-0D5C-424F-8D94-303FD2582DAB}" type="slidenum">
              <a:rPr lang="en-US" smtClean="0"/>
              <a:t>24</a:t>
            </a:fld>
            <a:endParaRPr lang="en-US"/>
          </a:p>
        </p:txBody>
      </p:sp>
    </p:spTree>
    <p:extLst>
      <p:ext uri="{BB962C8B-B14F-4D97-AF65-F5344CB8AC3E}">
        <p14:creationId xmlns:p14="http://schemas.microsoft.com/office/powerpoint/2010/main" val="41304713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So a common interview question will be “What is the Big Oh of this function?”</a:t>
            </a:r>
          </a:p>
          <a:p>
            <a:r>
              <a:rPr lang="en-US" dirty="0"/>
              <a:t>Bart: What they probably mean to say is “What is the tightest upper bound possible for this algorithm in its worst case?”</a:t>
            </a:r>
          </a:p>
          <a:p>
            <a:r>
              <a:rPr lang="en-US" dirty="0"/>
              <a:t>Bart: In fact, they probably want the best case and worst case. But at that point you should probably just ask for clarification about which one they want.</a:t>
            </a:r>
          </a:p>
        </p:txBody>
      </p:sp>
      <p:sp>
        <p:nvSpPr>
          <p:cNvPr id="4" name="Slide Number Placeholder 3"/>
          <p:cNvSpPr>
            <a:spLocks noGrp="1"/>
          </p:cNvSpPr>
          <p:nvPr>
            <p:ph type="sldNum" sz="quarter" idx="5"/>
          </p:nvPr>
        </p:nvSpPr>
        <p:spPr/>
        <p:txBody>
          <a:bodyPr/>
          <a:lstStyle/>
          <a:p>
            <a:fld id="{7FF4DC78-0D5C-424F-8D94-303FD2582DAB}" type="slidenum">
              <a:rPr lang="en-US" smtClean="0"/>
              <a:t>25</a:t>
            </a:fld>
            <a:endParaRPr lang="en-US"/>
          </a:p>
        </p:txBody>
      </p:sp>
    </p:spTree>
    <p:extLst>
      <p:ext uri="{BB962C8B-B14F-4D97-AF65-F5344CB8AC3E}">
        <p14:creationId xmlns:p14="http://schemas.microsoft.com/office/powerpoint/2010/main" val="16995482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One last thing I want to clear up. Big Oh is useful for approximating the runtime of an algorithm.</a:t>
            </a:r>
          </a:p>
          <a:p>
            <a:r>
              <a:rPr lang="en-US" dirty="0"/>
              <a:t>Bart: Algorithms also have exact time cost, as we saw last time, that can be more complicated.</a:t>
            </a:r>
          </a:p>
          <a:p>
            <a:r>
              <a:rPr lang="en-US" dirty="0"/>
              <a:t>Bart: However, there’s an important concept here. A problem does not have a runtime or Big Oh.</a:t>
            </a:r>
          </a:p>
          <a:p>
            <a:r>
              <a:rPr lang="en-US" dirty="0"/>
              <a:t>Bart: And yet people will sometimes say things like “Maximum of a set is linear”.</a:t>
            </a:r>
          </a:p>
          <a:p>
            <a:r>
              <a:rPr lang="en-US" dirty="0"/>
              <a:t>Bart: What they really mean is that we can prove that all algorithms solving the Maximum Value problem are upper bounded by a linear function in all cases.</a:t>
            </a:r>
          </a:p>
          <a:p>
            <a:r>
              <a:rPr lang="en-US" dirty="0"/>
              <a:t>Bart: Out in the wild, it’s not a terribly important distinction.</a:t>
            </a:r>
          </a:p>
          <a:p>
            <a:r>
              <a:rPr lang="en-US" dirty="0"/>
              <a:t>Bart: But in this class, we want to be precise using the ideas of bounds and cases.</a:t>
            </a:r>
          </a:p>
        </p:txBody>
      </p:sp>
      <p:sp>
        <p:nvSpPr>
          <p:cNvPr id="4" name="Slide Number Placeholder 3"/>
          <p:cNvSpPr>
            <a:spLocks noGrp="1"/>
          </p:cNvSpPr>
          <p:nvPr>
            <p:ph type="sldNum" sz="quarter" idx="5"/>
          </p:nvPr>
        </p:nvSpPr>
        <p:spPr/>
        <p:txBody>
          <a:bodyPr/>
          <a:lstStyle/>
          <a:p>
            <a:fld id="{7FF4DC78-0D5C-424F-8D94-303FD2582DAB}" type="slidenum">
              <a:rPr lang="en-US" smtClean="0"/>
              <a:t>26</a:t>
            </a:fld>
            <a:endParaRPr lang="en-US"/>
          </a:p>
        </p:txBody>
      </p:sp>
    </p:spTree>
    <p:extLst>
      <p:ext uri="{BB962C8B-B14F-4D97-AF65-F5344CB8AC3E}">
        <p14:creationId xmlns:p14="http://schemas.microsoft.com/office/powerpoint/2010/main" val="2040989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Your assignment today is going to have you describe and prove Big Oh relationships.</a:t>
            </a:r>
          </a:p>
          <a:p>
            <a:r>
              <a:rPr lang="en-US" dirty="0"/>
              <a:t>Bart: Once again, this is pretty tricky, and will take some time.</a:t>
            </a:r>
          </a:p>
          <a:p>
            <a:r>
              <a:rPr lang="en-US" dirty="0"/>
              <a:t>Bart: Sometimes you’ll use the limit rules, and sometimes you’ll need to find the C and N0.</a:t>
            </a:r>
          </a:p>
          <a:p>
            <a:r>
              <a:rPr lang="en-US" dirty="0"/>
              <a:t>Bart: Be sure to work together and google as needed!</a:t>
            </a:r>
          </a:p>
        </p:txBody>
      </p:sp>
      <p:sp>
        <p:nvSpPr>
          <p:cNvPr id="4" name="Slide Number Placeholder 3"/>
          <p:cNvSpPr>
            <a:spLocks noGrp="1"/>
          </p:cNvSpPr>
          <p:nvPr>
            <p:ph type="sldNum" sz="quarter" idx="5"/>
          </p:nvPr>
        </p:nvSpPr>
        <p:spPr/>
        <p:txBody>
          <a:bodyPr/>
          <a:lstStyle/>
          <a:p>
            <a:fld id="{7FF4DC78-0D5C-424F-8D94-303FD2582DAB}" type="slidenum">
              <a:rPr lang="en-US" smtClean="0"/>
              <a:t>27</a:t>
            </a:fld>
            <a:endParaRPr lang="en-US"/>
          </a:p>
        </p:txBody>
      </p:sp>
    </p:spTree>
    <p:extLst>
      <p:ext uri="{BB962C8B-B14F-4D97-AF65-F5344CB8AC3E}">
        <p14:creationId xmlns:p14="http://schemas.microsoft.com/office/powerpoint/2010/main" val="4116909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Which is why we often just forget about those details completely in favor of instead using really inexact functions.</a:t>
            </a:r>
          </a:p>
          <a:p>
            <a:r>
              <a:rPr lang="en-US" dirty="0"/>
              <a:t>ATB: Wow, are you telling the students to lie? That is messed up.</a:t>
            </a:r>
          </a:p>
          <a:p>
            <a:r>
              <a:rPr lang="en-US" dirty="0"/>
              <a:t>Bart: I’m not saying we lie, I’m just saying that we allow a little inaccuracy. We can’t keep track of all those constants, </a:t>
            </a:r>
            <a:r>
              <a:rPr lang="en-US" dirty="0" err="1"/>
              <a:t>AlgoTutorBot</a:t>
            </a:r>
            <a:r>
              <a:rPr lang="en-US" dirty="0"/>
              <a:t>, after all we’re not machines.</a:t>
            </a:r>
          </a:p>
          <a:p>
            <a:r>
              <a:rPr lang="en-US" dirty="0"/>
              <a:t>ATB: I mean, I am. Maybe you just need to be more like me.</a:t>
            </a:r>
          </a:p>
          <a:p>
            <a:r>
              <a:rPr lang="en-US" dirty="0"/>
              <a:t>Bart: I’m starting to think that would be a very bad thing.</a:t>
            </a:r>
          </a:p>
        </p:txBody>
      </p:sp>
      <p:sp>
        <p:nvSpPr>
          <p:cNvPr id="4" name="Slide Number Placeholder 3"/>
          <p:cNvSpPr>
            <a:spLocks noGrp="1"/>
          </p:cNvSpPr>
          <p:nvPr>
            <p:ph type="sldNum" sz="quarter" idx="5"/>
          </p:nvPr>
        </p:nvSpPr>
        <p:spPr/>
        <p:txBody>
          <a:bodyPr/>
          <a:lstStyle/>
          <a:p>
            <a:fld id="{7FF4DC78-0D5C-424F-8D94-303FD2582DAB}" type="slidenum">
              <a:rPr lang="en-US" smtClean="0"/>
              <a:t>3</a:t>
            </a:fld>
            <a:endParaRPr lang="en-US"/>
          </a:p>
        </p:txBody>
      </p:sp>
    </p:spTree>
    <p:extLst>
      <p:ext uri="{BB962C8B-B14F-4D97-AF65-F5344CB8AC3E}">
        <p14:creationId xmlns:p14="http://schemas.microsoft.com/office/powerpoint/2010/main" val="3462092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Anyway, a weird thing I need you to think about, when it comes to these functions: there are so many functions possible.</a:t>
            </a:r>
          </a:p>
          <a:p>
            <a:r>
              <a:rPr lang="en-US" dirty="0"/>
              <a:t>Bart: Think about all the possible lines you can draw on a graph; each one represents a different potential runtime function based on the input size N.</a:t>
            </a:r>
          </a:p>
        </p:txBody>
      </p:sp>
      <p:sp>
        <p:nvSpPr>
          <p:cNvPr id="4" name="Slide Number Placeholder 3"/>
          <p:cNvSpPr>
            <a:spLocks noGrp="1"/>
          </p:cNvSpPr>
          <p:nvPr>
            <p:ph type="sldNum" sz="quarter" idx="5"/>
          </p:nvPr>
        </p:nvSpPr>
        <p:spPr/>
        <p:txBody>
          <a:bodyPr/>
          <a:lstStyle/>
          <a:p>
            <a:fld id="{7FF4DC78-0D5C-424F-8D94-303FD2582DAB}" type="slidenum">
              <a:rPr lang="en-US" smtClean="0"/>
              <a:t>4</a:t>
            </a:fld>
            <a:endParaRPr lang="en-US"/>
          </a:p>
        </p:txBody>
      </p:sp>
    </p:spTree>
    <p:extLst>
      <p:ext uri="{BB962C8B-B14F-4D97-AF65-F5344CB8AC3E}">
        <p14:creationId xmlns:p14="http://schemas.microsoft.com/office/powerpoint/2010/main" val="1295754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Now, some functions are always above other functions past some arbitrary X coordinate, or rather given N size.</a:t>
            </a:r>
          </a:p>
          <a:p>
            <a:r>
              <a:rPr lang="en-US" dirty="0"/>
              <a:t>Bart: For example, the linear function T(N)=n is always less than the quadratic function after N is greater than 1.</a:t>
            </a:r>
          </a:p>
          <a:p>
            <a:r>
              <a:rPr lang="en-US" dirty="0"/>
              <a:t>Bart: And the linear function T(N)=3*n is always less than </a:t>
            </a:r>
            <a:r>
              <a:rPr lang="en-US" dirty="0" err="1"/>
              <a:t>than</a:t>
            </a:r>
            <a:r>
              <a:rPr lang="en-US" dirty="0"/>
              <a:t> the quadratic function after N is greater than 3.</a:t>
            </a:r>
          </a:p>
        </p:txBody>
      </p:sp>
      <p:sp>
        <p:nvSpPr>
          <p:cNvPr id="4" name="Slide Number Placeholder 3"/>
          <p:cNvSpPr>
            <a:spLocks noGrp="1"/>
          </p:cNvSpPr>
          <p:nvPr>
            <p:ph type="sldNum" sz="quarter" idx="5"/>
          </p:nvPr>
        </p:nvSpPr>
        <p:spPr/>
        <p:txBody>
          <a:bodyPr/>
          <a:lstStyle/>
          <a:p>
            <a:fld id="{7FF4DC78-0D5C-424F-8D94-303FD2582DAB}" type="slidenum">
              <a:rPr lang="en-US" smtClean="0"/>
              <a:t>5</a:t>
            </a:fld>
            <a:endParaRPr lang="en-US"/>
          </a:p>
        </p:txBody>
      </p:sp>
    </p:spTree>
    <p:extLst>
      <p:ext uri="{BB962C8B-B14F-4D97-AF65-F5344CB8AC3E}">
        <p14:creationId xmlns:p14="http://schemas.microsoft.com/office/powerpoint/2010/main" val="3476515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We’ll call these functions lower and upper bounds of each other.</a:t>
            </a:r>
          </a:p>
          <a:p>
            <a:r>
              <a:rPr lang="en-US" dirty="0"/>
              <a:t>Bart: When we do so we ignore constants, and we only really worry about the function for large input sizes.</a:t>
            </a:r>
          </a:p>
          <a:p>
            <a:r>
              <a:rPr lang="en-US" dirty="0"/>
              <a:t>Bart: The cool part is that once we’ve done this, we can describe it mathematically.</a:t>
            </a:r>
          </a:p>
        </p:txBody>
      </p:sp>
      <p:sp>
        <p:nvSpPr>
          <p:cNvPr id="4" name="Slide Number Placeholder 3"/>
          <p:cNvSpPr>
            <a:spLocks noGrp="1"/>
          </p:cNvSpPr>
          <p:nvPr>
            <p:ph type="sldNum" sz="quarter" idx="5"/>
          </p:nvPr>
        </p:nvSpPr>
        <p:spPr/>
        <p:txBody>
          <a:bodyPr/>
          <a:lstStyle/>
          <a:p>
            <a:fld id="{7FF4DC78-0D5C-424F-8D94-303FD2582DAB}" type="slidenum">
              <a:rPr lang="en-US" smtClean="0"/>
              <a:t>6</a:t>
            </a:fld>
            <a:endParaRPr lang="en-US"/>
          </a:p>
        </p:txBody>
      </p:sp>
    </p:spTree>
    <p:extLst>
      <p:ext uri="{BB962C8B-B14F-4D97-AF65-F5344CB8AC3E}">
        <p14:creationId xmlns:p14="http://schemas.microsoft.com/office/powerpoint/2010/main" val="90828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So you may have heard of these before, but we have three types of bounds. Big Oh, the upper bound,  Big Omega the lower bound, and Big Theta which is a combined upper and lower bound.</a:t>
            </a:r>
          </a:p>
          <a:p>
            <a:r>
              <a:rPr lang="en-US" dirty="0"/>
              <a:t>Bart: For each one, we say that the function on the right is a BOUND for the function on the left. </a:t>
            </a:r>
          </a:p>
          <a:p>
            <a:r>
              <a:rPr lang="en-US" dirty="0"/>
              <a:t>Bart: In other words, all the values of that function past some specific point will be greater or lesser or both, depending on the bound.</a:t>
            </a:r>
          </a:p>
          <a:p>
            <a:r>
              <a:rPr lang="en-US" dirty="0"/>
              <a:t>Bart: We’re also allowed to specify a constant C, or two constants in the case of Big Theta. We don’t actually need to know what those specific constants are, as long as we can provide them as needed.</a:t>
            </a:r>
          </a:p>
        </p:txBody>
      </p:sp>
      <p:sp>
        <p:nvSpPr>
          <p:cNvPr id="4" name="Slide Number Placeholder 3"/>
          <p:cNvSpPr>
            <a:spLocks noGrp="1"/>
          </p:cNvSpPr>
          <p:nvPr>
            <p:ph type="sldNum" sz="quarter" idx="5"/>
          </p:nvPr>
        </p:nvSpPr>
        <p:spPr/>
        <p:txBody>
          <a:bodyPr/>
          <a:lstStyle/>
          <a:p>
            <a:fld id="{7FF4DC78-0D5C-424F-8D94-303FD2582DAB}" type="slidenum">
              <a:rPr lang="en-US" smtClean="0"/>
              <a:t>7</a:t>
            </a:fld>
            <a:endParaRPr lang="en-US"/>
          </a:p>
        </p:txBody>
      </p:sp>
    </p:spTree>
    <p:extLst>
      <p:ext uri="{BB962C8B-B14F-4D97-AF65-F5344CB8AC3E}">
        <p14:creationId xmlns:p14="http://schemas.microsoft.com/office/powerpoint/2010/main" val="1031790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I want to go back to a point here, that Big Oh and its siblings only apply past a certain horizontal point.</a:t>
            </a:r>
          </a:p>
          <a:p>
            <a:r>
              <a:rPr lang="en-US" dirty="0"/>
              <a:t>Bart: In other words, for big inputs.</a:t>
            </a:r>
          </a:p>
          <a:p>
            <a:r>
              <a:rPr lang="en-US" dirty="0"/>
              <a:t>Bart: It doesn’t matter whether what happens before those big inputs, as long as eventually the pattern holds firm.</a:t>
            </a:r>
          </a:p>
          <a:p>
            <a:r>
              <a:rPr lang="en-US" dirty="0"/>
              <a:t>Bart: We call that point “n 0”, since it is an input size, and it’s the first one that’s big enough to care about.</a:t>
            </a:r>
          </a:p>
        </p:txBody>
      </p:sp>
      <p:sp>
        <p:nvSpPr>
          <p:cNvPr id="4" name="Slide Number Placeholder 3"/>
          <p:cNvSpPr>
            <a:spLocks noGrp="1"/>
          </p:cNvSpPr>
          <p:nvPr>
            <p:ph type="sldNum" sz="quarter" idx="5"/>
          </p:nvPr>
        </p:nvSpPr>
        <p:spPr/>
        <p:txBody>
          <a:bodyPr/>
          <a:lstStyle/>
          <a:p>
            <a:fld id="{7FF4DC78-0D5C-424F-8D94-303FD2582DAB}" type="slidenum">
              <a:rPr lang="en-US" smtClean="0"/>
              <a:t>8</a:t>
            </a:fld>
            <a:endParaRPr lang="en-US"/>
          </a:p>
        </p:txBody>
      </p:sp>
    </p:spTree>
    <p:extLst>
      <p:ext uri="{BB962C8B-B14F-4D97-AF65-F5344CB8AC3E}">
        <p14:creationId xmlns:p14="http://schemas.microsoft.com/office/powerpoint/2010/main" val="3406313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We have three learning objectives with Big Oh notation.</a:t>
            </a:r>
          </a:p>
          <a:p>
            <a:r>
              <a:rPr lang="en-US" dirty="0"/>
              <a:t>Bart: Our most basic skill is to be able to read a Big Oh, Big Omega, or Big Theta relationship.</a:t>
            </a:r>
          </a:p>
          <a:p>
            <a:r>
              <a:rPr lang="en-US" dirty="0"/>
              <a:t>Bart: If someone gives you a relationship, you should know what it means, even though it’s weird math jargon.</a:t>
            </a:r>
          </a:p>
          <a:p>
            <a:r>
              <a:rPr lang="en-US" dirty="0"/>
              <a:t>Bart: The next skill is to be able to show that a Big Oh/Big Omega, or Big Theta relationship does hold between two functions.</a:t>
            </a:r>
          </a:p>
          <a:p>
            <a:r>
              <a:rPr lang="en-US" dirty="0"/>
              <a:t>Bart: This is a lot of what we will ask you to do today. It’s tough, since it requires math skills like calculus.</a:t>
            </a:r>
          </a:p>
          <a:p>
            <a:r>
              <a:rPr lang="en-US" dirty="0"/>
              <a:t>Bart: The hardest skill, which is very dependent on the other two, is to determine the actual tightest bound of a function.</a:t>
            </a:r>
          </a:p>
          <a:p>
            <a:r>
              <a:rPr lang="en-US" dirty="0"/>
              <a:t>Bart: Remember, there are infinite functions above and below any given function, so there are many upper and lower bounds.</a:t>
            </a:r>
          </a:p>
          <a:p>
            <a:r>
              <a:rPr lang="en-US" dirty="0"/>
              <a:t>Bart: But as we’ll discuss, we’re usually only interested in the tightest lower or upper bound.</a:t>
            </a:r>
          </a:p>
          <a:p>
            <a:r>
              <a:rPr lang="en-US" dirty="0"/>
              <a:t>Bart: Finding that tightest bound often requires truly deep critical thinking.</a:t>
            </a:r>
          </a:p>
        </p:txBody>
      </p:sp>
      <p:sp>
        <p:nvSpPr>
          <p:cNvPr id="4" name="Slide Number Placeholder 3"/>
          <p:cNvSpPr>
            <a:spLocks noGrp="1"/>
          </p:cNvSpPr>
          <p:nvPr>
            <p:ph type="sldNum" sz="quarter" idx="5"/>
          </p:nvPr>
        </p:nvSpPr>
        <p:spPr/>
        <p:txBody>
          <a:bodyPr/>
          <a:lstStyle/>
          <a:p>
            <a:fld id="{7FF4DC78-0D5C-424F-8D94-303FD2582DAB}" type="slidenum">
              <a:rPr lang="en-US" smtClean="0"/>
              <a:t>9</a:t>
            </a:fld>
            <a:endParaRPr lang="en-US"/>
          </a:p>
        </p:txBody>
      </p:sp>
    </p:spTree>
    <p:extLst>
      <p:ext uri="{BB962C8B-B14F-4D97-AF65-F5344CB8AC3E}">
        <p14:creationId xmlns:p14="http://schemas.microsoft.com/office/powerpoint/2010/main" val="3432550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735303"/>
            <a:ext cx="10058400" cy="2495874"/>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2558143" y="4455620"/>
            <a:ext cx="7053943" cy="1643411"/>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a:xfrm>
            <a:off x="2450049" y="6459784"/>
            <a:ext cx="2472271" cy="365125"/>
          </a:xfrm>
        </p:spPr>
        <p:txBody>
          <a:bodyPr/>
          <a:lstStyle/>
          <a:p>
            <a:pPr algn="l"/>
            <a:fld id="{0DCFB061-4267-4D9F-8017-6F550D3068DF}" type="datetime1">
              <a:rPr lang="en-US" smtClean="0"/>
              <a:t>2/24/2021</a:t>
            </a:fld>
            <a:endParaRPr lang="en-US" dirty="0"/>
          </a:p>
        </p:txBody>
      </p:sp>
      <p:sp>
        <p:nvSpPr>
          <p:cNvPr id="5" name="Footer Placeholder 4"/>
          <p:cNvSpPr>
            <a:spLocks noGrp="1"/>
          </p:cNvSpPr>
          <p:nvPr>
            <p:ph type="ftr" sz="quarter" idx="11"/>
          </p:nvPr>
        </p:nvSpPr>
        <p:spPr>
          <a:xfrm>
            <a:off x="5072743" y="6459786"/>
            <a:ext cx="3436246" cy="365124"/>
          </a:xfrm>
        </p:spPr>
        <p:txBody>
          <a:bodyPr/>
          <a:lstStyle/>
          <a:p>
            <a:pPr algn="l"/>
            <a:endParaRPr lang="en-US" dirty="0"/>
          </a:p>
        </p:txBody>
      </p:sp>
      <p:sp>
        <p:nvSpPr>
          <p:cNvPr id="6" name="Slide Number Placeholder 5"/>
          <p:cNvSpPr>
            <a:spLocks noGrp="1"/>
          </p:cNvSpPr>
          <p:nvPr>
            <p:ph type="sldNum" sz="quarter" idx="12"/>
          </p:nvPr>
        </p:nvSpPr>
        <p:spPr>
          <a:xfrm>
            <a:off x="8429926" y="6475225"/>
            <a:ext cx="1312025" cy="365125"/>
          </a:xfrm>
        </p:spPr>
        <p:txBody>
          <a:bodyPr/>
          <a:lstStyle/>
          <a:p>
            <a:fld id="{FAEF9944-A4F6-4C59-AEBD-678D6480B8EA}"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91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F8082C-0922-4249-A612-B415F5231620}" type="datetime1">
              <a:rPr lang="en-US" smtClean="0"/>
              <a:t>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Slide Number Placeholder 8">
            <a:extLst>
              <a:ext uri="{FF2B5EF4-FFF2-40B4-BE49-F238E27FC236}">
                <a16:creationId xmlns:a16="http://schemas.microsoft.com/office/drawing/2014/main" id="{BC7A5EFD-E1AF-4DF2-8ED0-F846C4572AF0}"/>
              </a:ext>
            </a:extLst>
          </p:cNvPr>
          <p:cNvSpPr>
            <a:spLocks noGrp="1"/>
          </p:cNvSpPr>
          <p:nvPr>
            <p:ph type="sldNum" sz="quarter" idx="12"/>
          </p:nvPr>
        </p:nvSpPr>
        <p:spPr>
          <a:xfrm>
            <a:off x="7196964" y="645978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280520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F8082C-0922-4249-A612-B415F5231620}" type="datetime1">
              <a:rPr lang="en-US" smtClean="0"/>
              <a:t>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8D8CA52-D063-4E5D-8A16-7419C998286E}"/>
              </a:ext>
            </a:extLst>
          </p:cNvPr>
          <p:cNvSpPr>
            <a:spLocks noGrp="1"/>
          </p:cNvSpPr>
          <p:nvPr>
            <p:ph type="sldNum" sz="quarter" idx="12"/>
          </p:nvPr>
        </p:nvSpPr>
        <p:spPr>
          <a:xfrm>
            <a:off x="7196964" y="645978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10744230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3">
            <a:extLst>
              <a:ext uri="{FF2B5EF4-FFF2-40B4-BE49-F238E27FC236}">
                <a16:creationId xmlns:a16="http://schemas.microsoft.com/office/drawing/2014/main" id="{F8C38D4D-05D0-466F-9C87-57C358F3F031}"/>
              </a:ext>
            </a:extLst>
          </p:cNvPr>
          <p:cNvSpPr>
            <a:spLocks noGrp="1"/>
          </p:cNvSpPr>
          <p:nvPr>
            <p:ph type="dt" sz="half" idx="10"/>
          </p:nvPr>
        </p:nvSpPr>
        <p:spPr>
          <a:xfrm>
            <a:off x="2450049" y="6459784"/>
            <a:ext cx="2472271" cy="365125"/>
          </a:xfrm>
        </p:spPr>
        <p:txBody>
          <a:bodyPr/>
          <a:lstStyle/>
          <a:p>
            <a:pPr algn="l"/>
            <a:fld id="{0DCFB061-4267-4D9F-8017-6F550D3068DF}" type="datetime1">
              <a:rPr lang="en-US" smtClean="0"/>
              <a:t>2/24/2021</a:t>
            </a:fld>
            <a:endParaRPr lang="en-US" dirty="0"/>
          </a:p>
        </p:txBody>
      </p:sp>
      <p:sp>
        <p:nvSpPr>
          <p:cNvPr id="15" name="Footer Placeholder 4">
            <a:extLst>
              <a:ext uri="{FF2B5EF4-FFF2-40B4-BE49-F238E27FC236}">
                <a16:creationId xmlns:a16="http://schemas.microsoft.com/office/drawing/2014/main" id="{AE1E2AD2-3E69-416D-904F-0414C0B4D97C}"/>
              </a:ext>
            </a:extLst>
          </p:cNvPr>
          <p:cNvSpPr>
            <a:spLocks noGrp="1"/>
          </p:cNvSpPr>
          <p:nvPr>
            <p:ph type="ftr" sz="quarter" idx="11"/>
          </p:nvPr>
        </p:nvSpPr>
        <p:spPr>
          <a:xfrm>
            <a:off x="5072743" y="6459786"/>
            <a:ext cx="3436246" cy="365124"/>
          </a:xfrm>
        </p:spPr>
        <p:txBody>
          <a:bodyPr/>
          <a:lstStyle/>
          <a:p>
            <a:pPr algn="l"/>
            <a:endParaRPr lang="en-US" dirty="0"/>
          </a:p>
        </p:txBody>
      </p:sp>
      <p:sp>
        <p:nvSpPr>
          <p:cNvPr id="16" name="Slide Number Placeholder 5">
            <a:extLst>
              <a:ext uri="{FF2B5EF4-FFF2-40B4-BE49-F238E27FC236}">
                <a16:creationId xmlns:a16="http://schemas.microsoft.com/office/drawing/2014/main" id="{0C2551A4-4054-4743-AC07-D7F62CC56C8D}"/>
              </a:ext>
            </a:extLst>
          </p:cNvPr>
          <p:cNvSpPr>
            <a:spLocks noGrp="1"/>
          </p:cNvSpPr>
          <p:nvPr>
            <p:ph type="sldNum" sz="quarter" idx="12"/>
          </p:nvPr>
        </p:nvSpPr>
        <p:spPr>
          <a:xfrm>
            <a:off x="8429926" y="647522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52335397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569029" y="4453127"/>
            <a:ext cx="7032172" cy="180612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207E60A-2EAB-4243-B74D-907DEB506BF5}"/>
              </a:ext>
            </a:extLst>
          </p:cNvPr>
          <p:cNvSpPr>
            <a:spLocks noGrp="1"/>
          </p:cNvSpPr>
          <p:nvPr>
            <p:ph type="dt" sz="half" idx="10"/>
          </p:nvPr>
        </p:nvSpPr>
        <p:spPr>
          <a:xfrm>
            <a:off x="2450049" y="6459784"/>
            <a:ext cx="2472271" cy="365125"/>
          </a:xfrm>
        </p:spPr>
        <p:txBody>
          <a:bodyPr/>
          <a:lstStyle/>
          <a:p>
            <a:pPr algn="l"/>
            <a:fld id="{0DCFB061-4267-4D9F-8017-6F550D3068DF}" type="datetime1">
              <a:rPr lang="en-US" smtClean="0"/>
              <a:t>2/24/2021</a:t>
            </a:fld>
            <a:endParaRPr lang="en-US" dirty="0"/>
          </a:p>
        </p:txBody>
      </p:sp>
      <p:sp>
        <p:nvSpPr>
          <p:cNvPr id="12" name="Footer Placeholder 4">
            <a:extLst>
              <a:ext uri="{FF2B5EF4-FFF2-40B4-BE49-F238E27FC236}">
                <a16:creationId xmlns:a16="http://schemas.microsoft.com/office/drawing/2014/main" id="{3886B388-FCB4-47C4-8D8A-6CEE7B757572}"/>
              </a:ext>
            </a:extLst>
          </p:cNvPr>
          <p:cNvSpPr>
            <a:spLocks noGrp="1"/>
          </p:cNvSpPr>
          <p:nvPr>
            <p:ph type="ftr" sz="quarter" idx="11"/>
          </p:nvPr>
        </p:nvSpPr>
        <p:spPr>
          <a:xfrm>
            <a:off x="5072743" y="6459786"/>
            <a:ext cx="3436246" cy="365124"/>
          </a:xfrm>
        </p:spPr>
        <p:txBody>
          <a:bodyPr/>
          <a:lstStyle/>
          <a:p>
            <a:pPr algn="l"/>
            <a:endParaRPr lang="en-US" dirty="0"/>
          </a:p>
        </p:txBody>
      </p:sp>
      <p:sp>
        <p:nvSpPr>
          <p:cNvPr id="13" name="Slide Number Placeholder 5">
            <a:extLst>
              <a:ext uri="{FF2B5EF4-FFF2-40B4-BE49-F238E27FC236}">
                <a16:creationId xmlns:a16="http://schemas.microsoft.com/office/drawing/2014/main" id="{949527BD-3EBE-4556-B420-2AE5EEF59189}"/>
              </a:ext>
            </a:extLst>
          </p:cNvPr>
          <p:cNvSpPr>
            <a:spLocks noGrp="1"/>
          </p:cNvSpPr>
          <p:nvPr>
            <p:ph type="sldNum" sz="quarter" idx="12"/>
          </p:nvPr>
        </p:nvSpPr>
        <p:spPr>
          <a:xfrm>
            <a:off x="8429926" y="647522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260566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2911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2911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F20AAB7E-F537-40B0-A09A-7813DD9E4426}"/>
              </a:ext>
            </a:extLst>
          </p:cNvPr>
          <p:cNvSpPr>
            <a:spLocks noGrp="1"/>
          </p:cNvSpPr>
          <p:nvPr>
            <p:ph type="dt" sz="half" idx="10"/>
          </p:nvPr>
        </p:nvSpPr>
        <p:spPr>
          <a:xfrm>
            <a:off x="2450049" y="6459784"/>
            <a:ext cx="2472271" cy="365125"/>
          </a:xfrm>
        </p:spPr>
        <p:txBody>
          <a:bodyPr/>
          <a:lstStyle/>
          <a:p>
            <a:pPr algn="l"/>
            <a:fld id="{0DCFB061-4267-4D9F-8017-6F550D3068DF}" type="datetime1">
              <a:rPr lang="en-US" smtClean="0"/>
              <a:t>2/24/2021</a:t>
            </a:fld>
            <a:endParaRPr lang="en-US" dirty="0"/>
          </a:p>
        </p:txBody>
      </p:sp>
      <p:sp>
        <p:nvSpPr>
          <p:cNvPr id="11" name="Footer Placeholder 4">
            <a:extLst>
              <a:ext uri="{FF2B5EF4-FFF2-40B4-BE49-F238E27FC236}">
                <a16:creationId xmlns:a16="http://schemas.microsoft.com/office/drawing/2014/main" id="{CE770479-9F79-4984-941F-285571614542}"/>
              </a:ext>
            </a:extLst>
          </p:cNvPr>
          <p:cNvSpPr>
            <a:spLocks noGrp="1"/>
          </p:cNvSpPr>
          <p:nvPr>
            <p:ph type="ftr" sz="quarter" idx="11"/>
          </p:nvPr>
        </p:nvSpPr>
        <p:spPr>
          <a:xfrm>
            <a:off x="5072743" y="6459786"/>
            <a:ext cx="3436246" cy="365124"/>
          </a:xfrm>
        </p:spPr>
        <p:txBody>
          <a:bodyPr/>
          <a:lstStyle/>
          <a:p>
            <a:pPr algn="l"/>
            <a:endParaRPr lang="en-US" dirty="0"/>
          </a:p>
        </p:txBody>
      </p:sp>
      <p:sp>
        <p:nvSpPr>
          <p:cNvPr id="12" name="Slide Number Placeholder 5">
            <a:extLst>
              <a:ext uri="{FF2B5EF4-FFF2-40B4-BE49-F238E27FC236}">
                <a16:creationId xmlns:a16="http://schemas.microsoft.com/office/drawing/2014/main" id="{5841719A-54FA-4B41-B9C4-D095291B4F50}"/>
              </a:ext>
            </a:extLst>
          </p:cNvPr>
          <p:cNvSpPr>
            <a:spLocks noGrp="1"/>
          </p:cNvSpPr>
          <p:nvPr>
            <p:ph type="sldNum" sz="quarter" idx="12"/>
          </p:nvPr>
        </p:nvSpPr>
        <p:spPr>
          <a:xfrm>
            <a:off x="8429926" y="647522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29904064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2218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2218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3">
            <a:extLst>
              <a:ext uri="{FF2B5EF4-FFF2-40B4-BE49-F238E27FC236}">
                <a16:creationId xmlns:a16="http://schemas.microsoft.com/office/drawing/2014/main" id="{3112E000-CF9B-465F-A848-C949FD35460D}"/>
              </a:ext>
            </a:extLst>
          </p:cNvPr>
          <p:cNvSpPr>
            <a:spLocks noGrp="1"/>
          </p:cNvSpPr>
          <p:nvPr>
            <p:ph type="dt" sz="half" idx="10"/>
          </p:nvPr>
        </p:nvSpPr>
        <p:spPr>
          <a:xfrm>
            <a:off x="2450049" y="6459784"/>
            <a:ext cx="2472271" cy="365125"/>
          </a:xfrm>
        </p:spPr>
        <p:txBody>
          <a:bodyPr/>
          <a:lstStyle/>
          <a:p>
            <a:pPr algn="l"/>
            <a:fld id="{0DCFB061-4267-4D9F-8017-6F550D3068DF}" type="datetime1">
              <a:rPr lang="en-US" smtClean="0"/>
              <a:t>2/24/2021</a:t>
            </a:fld>
            <a:endParaRPr lang="en-US" dirty="0"/>
          </a:p>
        </p:txBody>
      </p:sp>
      <p:sp>
        <p:nvSpPr>
          <p:cNvPr id="13" name="Footer Placeholder 4">
            <a:extLst>
              <a:ext uri="{FF2B5EF4-FFF2-40B4-BE49-F238E27FC236}">
                <a16:creationId xmlns:a16="http://schemas.microsoft.com/office/drawing/2014/main" id="{58D27891-AADF-461B-B686-E25025D28A74}"/>
              </a:ext>
            </a:extLst>
          </p:cNvPr>
          <p:cNvSpPr>
            <a:spLocks noGrp="1"/>
          </p:cNvSpPr>
          <p:nvPr>
            <p:ph type="ftr" sz="quarter" idx="11"/>
          </p:nvPr>
        </p:nvSpPr>
        <p:spPr>
          <a:xfrm>
            <a:off x="5072743" y="6459786"/>
            <a:ext cx="3436246" cy="365124"/>
          </a:xfrm>
        </p:spPr>
        <p:txBody>
          <a:bodyPr/>
          <a:lstStyle/>
          <a:p>
            <a:pPr algn="l"/>
            <a:endParaRPr lang="en-US" dirty="0"/>
          </a:p>
        </p:txBody>
      </p:sp>
      <p:sp>
        <p:nvSpPr>
          <p:cNvPr id="14" name="Slide Number Placeholder 5">
            <a:extLst>
              <a:ext uri="{FF2B5EF4-FFF2-40B4-BE49-F238E27FC236}">
                <a16:creationId xmlns:a16="http://schemas.microsoft.com/office/drawing/2014/main" id="{08C28376-9ABF-41B2-9878-DDA2882A5860}"/>
              </a:ext>
            </a:extLst>
          </p:cNvPr>
          <p:cNvSpPr>
            <a:spLocks noGrp="1"/>
          </p:cNvSpPr>
          <p:nvPr>
            <p:ph type="sldNum" sz="quarter" idx="12"/>
          </p:nvPr>
        </p:nvSpPr>
        <p:spPr>
          <a:xfrm>
            <a:off x="8429926" y="647522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56621426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3">
            <a:extLst>
              <a:ext uri="{FF2B5EF4-FFF2-40B4-BE49-F238E27FC236}">
                <a16:creationId xmlns:a16="http://schemas.microsoft.com/office/drawing/2014/main" id="{C5C9F738-CDE4-4AE0-B2CC-66BCE677806F}"/>
              </a:ext>
            </a:extLst>
          </p:cNvPr>
          <p:cNvSpPr>
            <a:spLocks noGrp="1"/>
          </p:cNvSpPr>
          <p:nvPr>
            <p:ph type="dt" sz="half" idx="10"/>
          </p:nvPr>
        </p:nvSpPr>
        <p:spPr>
          <a:xfrm>
            <a:off x="2450049" y="6459784"/>
            <a:ext cx="2472271" cy="365125"/>
          </a:xfrm>
        </p:spPr>
        <p:txBody>
          <a:bodyPr/>
          <a:lstStyle/>
          <a:p>
            <a:pPr algn="l"/>
            <a:fld id="{0DCFB061-4267-4D9F-8017-6F550D3068DF}" type="datetime1">
              <a:rPr lang="en-US" smtClean="0"/>
              <a:t>2/24/2021</a:t>
            </a:fld>
            <a:endParaRPr lang="en-US" dirty="0"/>
          </a:p>
        </p:txBody>
      </p:sp>
      <p:sp>
        <p:nvSpPr>
          <p:cNvPr id="8" name="Footer Placeholder 4">
            <a:extLst>
              <a:ext uri="{FF2B5EF4-FFF2-40B4-BE49-F238E27FC236}">
                <a16:creationId xmlns:a16="http://schemas.microsoft.com/office/drawing/2014/main" id="{3450FF08-55F2-4C0B-AB66-354CEBE34CF7}"/>
              </a:ext>
            </a:extLst>
          </p:cNvPr>
          <p:cNvSpPr>
            <a:spLocks noGrp="1"/>
          </p:cNvSpPr>
          <p:nvPr>
            <p:ph type="ftr" sz="quarter" idx="11"/>
          </p:nvPr>
        </p:nvSpPr>
        <p:spPr>
          <a:xfrm>
            <a:off x="5072743" y="6459786"/>
            <a:ext cx="3436246" cy="365124"/>
          </a:xfrm>
        </p:spPr>
        <p:txBody>
          <a:bodyPr/>
          <a:lstStyle/>
          <a:p>
            <a:pPr algn="l"/>
            <a:endParaRPr lang="en-US" dirty="0"/>
          </a:p>
        </p:txBody>
      </p:sp>
      <p:sp>
        <p:nvSpPr>
          <p:cNvPr id="9" name="Slide Number Placeholder 5">
            <a:extLst>
              <a:ext uri="{FF2B5EF4-FFF2-40B4-BE49-F238E27FC236}">
                <a16:creationId xmlns:a16="http://schemas.microsoft.com/office/drawing/2014/main" id="{7A958442-0CCD-425D-A5CE-79F36CE20194}"/>
              </a:ext>
            </a:extLst>
          </p:cNvPr>
          <p:cNvSpPr>
            <a:spLocks noGrp="1"/>
          </p:cNvSpPr>
          <p:nvPr>
            <p:ph type="sldNum" sz="quarter" idx="12"/>
          </p:nvPr>
        </p:nvSpPr>
        <p:spPr>
          <a:xfrm>
            <a:off x="8429926" y="647522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510274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1B04C59-F0C8-4BD1-9E92-7AD6CB4E723A}"/>
              </a:ext>
            </a:extLst>
          </p:cNvPr>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1A4AB302-DDF3-4F74-BAB5-FCB7672940E4}"/>
              </a:ext>
            </a:extLst>
          </p:cNvPr>
          <p:cNvSpPr/>
          <p:nvPr userDrawn="1"/>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Date Placeholder 3">
            <a:extLst>
              <a:ext uri="{FF2B5EF4-FFF2-40B4-BE49-F238E27FC236}">
                <a16:creationId xmlns:a16="http://schemas.microsoft.com/office/drawing/2014/main" id="{00D119CA-03D0-401B-8E6C-CDF246E8513F}"/>
              </a:ext>
            </a:extLst>
          </p:cNvPr>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F8082C-0922-4249-A612-B415F5231620}" type="datetime1">
              <a:rPr lang="en-US" smtClean="0"/>
              <a:t>2/24/2021</a:t>
            </a:fld>
            <a:endParaRPr lang="en-US" dirty="0"/>
          </a:p>
        </p:txBody>
      </p:sp>
      <p:sp>
        <p:nvSpPr>
          <p:cNvPr id="17" name="Footer Placeholder 4">
            <a:extLst>
              <a:ext uri="{FF2B5EF4-FFF2-40B4-BE49-F238E27FC236}">
                <a16:creationId xmlns:a16="http://schemas.microsoft.com/office/drawing/2014/main" id="{4BE392C7-B68C-4F9D-9D38-E45FBAB0BE34}"/>
              </a:ext>
            </a:extLst>
          </p:cNvPr>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18" name="Slide Number Placeholder 5">
            <a:extLst>
              <a:ext uri="{FF2B5EF4-FFF2-40B4-BE49-F238E27FC236}">
                <a16:creationId xmlns:a16="http://schemas.microsoft.com/office/drawing/2014/main" id="{B2729F26-626F-44FA-B736-33618AEC5C2A}"/>
              </a:ext>
            </a:extLst>
          </p:cNvPr>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AEF9944-A4F6-4C59-AEBD-678D6480B8EA}" type="slidenum">
              <a:rPr lang="en-US" smtClean="0"/>
              <a:pPr/>
              <a:t>‹#›</a:t>
            </a:fld>
            <a:endParaRPr lang="en-US" dirty="0"/>
          </a:p>
        </p:txBody>
      </p:sp>
      <p:grpSp>
        <p:nvGrpSpPr>
          <p:cNvPr id="19" name="Group 18">
            <a:extLst>
              <a:ext uri="{FF2B5EF4-FFF2-40B4-BE49-F238E27FC236}">
                <a16:creationId xmlns:a16="http://schemas.microsoft.com/office/drawing/2014/main" id="{A6EC7754-75E6-44F3-B734-58FADA42ED1C}"/>
              </a:ext>
            </a:extLst>
          </p:cNvPr>
          <p:cNvGrpSpPr/>
          <p:nvPr userDrawn="1"/>
        </p:nvGrpSpPr>
        <p:grpSpPr>
          <a:xfrm flipH="1">
            <a:off x="9715496" y="4848224"/>
            <a:ext cx="2476503" cy="2009776"/>
            <a:chOff x="-4" y="5021789"/>
            <a:chExt cx="2371728" cy="1817161"/>
          </a:xfrm>
        </p:grpSpPr>
        <p:sp>
          <p:nvSpPr>
            <p:cNvPr id="20" name="Rectangle 19">
              <a:extLst>
                <a:ext uri="{FF2B5EF4-FFF2-40B4-BE49-F238E27FC236}">
                  <a16:creationId xmlns:a16="http://schemas.microsoft.com/office/drawing/2014/main" id="{81D16013-7D01-4B7A-869B-A972141AA392}"/>
                </a:ext>
              </a:extLst>
            </p:cNvPr>
            <p:cNvSpPr/>
            <p:nvPr/>
          </p:nvSpPr>
          <p:spPr>
            <a:xfrm>
              <a:off x="3665" y="5090687"/>
              <a:ext cx="2337549" cy="1748263"/>
            </a:xfrm>
            <a:prstGeom prst="rect">
              <a:avLst/>
            </a:prstGeom>
            <a:solidFill>
              <a:srgbClr val="5ECCF3"/>
            </a:solidFill>
            <a:ln>
              <a:solidFill>
                <a:srgbClr val="5ECC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Shape 20">
              <a:extLst>
                <a:ext uri="{FF2B5EF4-FFF2-40B4-BE49-F238E27FC236}">
                  <a16:creationId xmlns:a16="http://schemas.microsoft.com/office/drawing/2014/main" id="{43C9BE4D-36A9-4BF2-8D34-F905D26BD469}"/>
                </a:ext>
              </a:extLst>
            </p:cNvPr>
            <p:cNvSpPr/>
            <p:nvPr/>
          </p:nvSpPr>
          <p:spPr>
            <a:xfrm rot="10800000">
              <a:off x="-4" y="5021789"/>
              <a:ext cx="2371728" cy="1403778"/>
            </a:xfrm>
            <a:prstGeom prst="corner">
              <a:avLst>
                <a:gd name="adj1" fmla="val 4787"/>
                <a:gd name="adj2" fmla="val 36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6AC0B963-6945-4AAE-8157-580B0ADC0FE1}"/>
              </a:ext>
            </a:extLst>
          </p:cNvPr>
          <p:cNvGrpSpPr/>
          <p:nvPr userDrawn="1"/>
        </p:nvGrpSpPr>
        <p:grpSpPr>
          <a:xfrm>
            <a:off x="-16631" y="4848224"/>
            <a:ext cx="2493129" cy="2009776"/>
            <a:chOff x="-15927" y="5021789"/>
            <a:chExt cx="2387651" cy="1817161"/>
          </a:xfrm>
        </p:grpSpPr>
        <p:sp>
          <p:nvSpPr>
            <p:cNvPr id="23" name="Rectangle 22">
              <a:extLst>
                <a:ext uri="{FF2B5EF4-FFF2-40B4-BE49-F238E27FC236}">
                  <a16:creationId xmlns:a16="http://schemas.microsoft.com/office/drawing/2014/main" id="{28B65DAF-B278-46EF-953D-C77BB4553D74}"/>
                </a:ext>
              </a:extLst>
            </p:cNvPr>
            <p:cNvSpPr/>
            <p:nvPr/>
          </p:nvSpPr>
          <p:spPr>
            <a:xfrm>
              <a:off x="-15927" y="5090687"/>
              <a:ext cx="2337549" cy="1748263"/>
            </a:xfrm>
            <a:prstGeom prst="rect">
              <a:avLst/>
            </a:prstGeom>
            <a:solidFill>
              <a:srgbClr val="5ECCF3"/>
            </a:solidFill>
            <a:ln>
              <a:solidFill>
                <a:srgbClr val="5ECC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Shape 23">
              <a:extLst>
                <a:ext uri="{FF2B5EF4-FFF2-40B4-BE49-F238E27FC236}">
                  <a16:creationId xmlns:a16="http://schemas.microsoft.com/office/drawing/2014/main" id="{E3D59929-D52F-450B-B2BC-10D711094F08}"/>
                </a:ext>
              </a:extLst>
            </p:cNvPr>
            <p:cNvSpPr/>
            <p:nvPr/>
          </p:nvSpPr>
          <p:spPr>
            <a:xfrm rot="10800000">
              <a:off x="-4" y="5021789"/>
              <a:ext cx="2371728" cy="1403778"/>
            </a:xfrm>
            <a:prstGeom prst="corner">
              <a:avLst>
                <a:gd name="adj1" fmla="val 4787"/>
                <a:gd name="adj2" fmla="val 36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a:extLst>
              <a:ext uri="{FF2B5EF4-FFF2-40B4-BE49-F238E27FC236}">
                <a16:creationId xmlns:a16="http://schemas.microsoft.com/office/drawing/2014/main" id="{401223AD-97B8-4649-ACBF-BDE4EF63DBFD}"/>
              </a:ext>
            </a:extLst>
          </p:cNvPr>
          <p:cNvPicPr>
            <a:picLocks noChangeAspect="1"/>
          </p:cNvPicPr>
          <p:nvPr userDrawn="1"/>
        </p:nvPicPr>
        <p:blipFill>
          <a:blip r:embed="rId2"/>
          <a:stretch>
            <a:fillRect/>
          </a:stretch>
        </p:blipFill>
        <p:spPr>
          <a:xfrm>
            <a:off x="0" y="5143500"/>
            <a:ext cx="2286000" cy="1714500"/>
          </a:xfrm>
          <a:prstGeom prst="rect">
            <a:avLst/>
          </a:prstGeom>
        </p:spPr>
      </p:pic>
    </p:spTree>
    <p:extLst>
      <p:ext uri="{BB962C8B-B14F-4D97-AF65-F5344CB8AC3E}">
        <p14:creationId xmlns:p14="http://schemas.microsoft.com/office/powerpoint/2010/main" val="3734068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7969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18A7BF0-2BD0-45BC-8002-48058275D2E9}"/>
              </a:ext>
            </a:extLst>
          </p:cNvPr>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48B165F5-1725-442A-BD03-D70D23243C35}"/>
              </a:ext>
            </a:extLst>
          </p:cNvPr>
          <p:cNvSpPr/>
          <p:nvPr userDrawn="1"/>
        </p:nvSpPr>
        <p:spPr>
          <a:xfrm>
            <a:off x="4104079" y="6347711"/>
            <a:ext cx="576072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Date Placeholder 3">
            <a:extLst>
              <a:ext uri="{FF2B5EF4-FFF2-40B4-BE49-F238E27FC236}">
                <a16:creationId xmlns:a16="http://schemas.microsoft.com/office/drawing/2014/main" id="{233163E8-5535-437F-859B-8E588570444E}"/>
              </a:ext>
            </a:extLst>
          </p:cNvPr>
          <p:cNvSpPr txBox="1">
            <a:spLocks/>
          </p:cNvSpPr>
          <p:nvPr userDrawn="1"/>
        </p:nvSpPr>
        <p:spPr>
          <a:xfrm>
            <a:off x="2407907" y="6431845"/>
            <a:ext cx="2472271"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AF8082C-0922-4249-A612-B415F5231620}" type="datetime1">
              <a:rPr lang="en-US" smtClean="0"/>
              <a:pPr/>
              <a:t>2/24/2021</a:t>
            </a:fld>
            <a:endParaRPr lang="en-US" dirty="0"/>
          </a:p>
        </p:txBody>
      </p:sp>
      <p:sp>
        <p:nvSpPr>
          <p:cNvPr id="18" name="Slide Number Placeholder 5">
            <a:extLst>
              <a:ext uri="{FF2B5EF4-FFF2-40B4-BE49-F238E27FC236}">
                <a16:creationId xmlns:a16="http://schemas.microsoft.com/office/drawing/2014/main" id="{BB778547-A680-4428-91F1-CAB555803666}"/>
              </a:ext>
            </a:extLst>
          </p:cNvPr>
          <p:cNvSpPr txBox="1">
            <a:spLocks/>
          </p:cNvSpPr>
          <p:nvPr userDrawn="1"/>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AEF9944-A4F6-4C59-AEBD-678D6480B8EA}" type="slidenum">
              <a:rPr lang="en-US" smtClean="0"/>
              <a:pPr/>
              <a:t>‹#›</a:t>
            </a:fld>
            <a:endParaRPr lang="en-US" dirty="0"/>
          </a:p>
        </p:txBody>
      </p:sp>
      <p:grpSp>
        <p:nvGrpSpPr>
          <p:cNvPr id="19" name="Group 18">
            <a:extLst>
              <a:ext uri="{FF2B5EF4-FFF2-40B4-BE49-F238E27FC236}">
                <a16:creationId xmlns:a16="http://schemas.microsoft.com/office/drawing/2014/main" id="{A38C6DBF-5BC0-440E-A006-5EF237A27CCD}"/>
              </a:ext>
            </a:extLst>
          </p:cNvPr>
          <p:cNvGrpSpPr/>
          <p:nvPr userDrawn="1"/>
        </p:nvGrpSpPr>
        <p:grpSpPr>
          <a:xfrm flipH="1">
            <a:off x="9715496" y="4848224"/>
            <a:ext cx="2476503" cy="2009776"/>
            <a:chOff x="-4" y="5021789"/>
            <a:chExt cx="2371728" cy="1817161"/>
          </a:xfrm>
        </p:grpSpPr>
        <p:sp>
          <p:nvSpPr>
            <p:cNvPr id="20" name="Rectangle 19">
              <a:extLst>
                <a:ext uri="{FF2B5EF4-FFF2-40B4-BE49-F238E27FC236}">
                  <a16:creationId xmlns:a16="http://schemas.microsoft.com/office/drawing/2014/main" id="{89133E66-4393-4630-BA2B-9BBC2DC81C60}"/>
                </a:ext>
              </a:extLst>
            </p:cNvPr>
            <p:cNvSpPr/>
            <p:nvPr/>
          </p:nvSpPr>
          <p:spPr>
            <a:xfrm>
              <a:off x="3665" y="5090687"/>
              <a:ext cx="2337549" cy="1748263"/>
            </a:xfrm>
            <a:prstGeom prst="rect">
              <a:avLst/>
            </a:prstGeom>
            <a:solidFill>
              <a:srgbClr val="5ECCF3"/>
            </a:solidFill>
            <a:ln>
              <a:solidFill>
                <a:srgbClr val="5ECC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Shape 20">
              <a:extLst>
                <a:ext uri="{FF2B5EF4-FFF2-40B4-BE49-F238E27FC236}">
                  <a16:creationId xmlns:a16="http://schemas.microsoft.com/office/drawing/2014/main" id="{667193B3-6C5C-4FE4-8283-E48ADD457B35}"/>
                </a:ext>
              </a:extLst>
            </p:cNvPr>
            <p:cNvSpPr/>
            <p:nvPr/>
          </p:nvSpPr>
          <p:spPr>
            <a:xfrm rot="10800000">
              <a:off x="-4" y="5021789"/>
              <a:ext cx="2371728" cy="1403778"/>
            </a:xfrm>
            <a:prstGeom prst="corner">
              <a:avLst>
                <a:gd name="adj1" fmla="val 4787"/>
                <a:gd name="adj2" fmla="val 36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a:extLst>
              <a:ext uri="{FF2B5EF4-FFF2-40B4-BE49-F238E27FC236}">
                <a16:creationId xmlns:a16="http://schemas.microsoft.com/office/drawing/2014/main" id="{1A3EE806-BB72-4A22-94D6-F9C44C4BA25A}"/>
              </a:ext>
            </a:extLst>
          </p:cNvPr>
          <p:cNvPicPr>
            <a:picLocks noChangeAspect="1"/>
          </p:cNvPicPr>
          <p:nvPr userDrawn="1"/>
        </p:nvPicPr>
        <p:blipFill>
          <a:blip r:embed="rId2"/>
          <a:stretch>
            <a:fillRect/>
          </a:stretch>
        </p:blipFill>
        <p:spPr>
          <a:xfrm>
            <a:off x="0" y="5143500"/>
            <a:ext cx="2286000" cy="1714500"/>
          </a:xfrm>
          <a:prstGeom prst="rect">
            <a:avLst/>
          </a:prstGeom>
        </p:spPr>
      </p:pic>
      <p:sp>
        <p:nvSpPr>
          <p:cNvPr id="9" name="Rectangle 8"/>
          <p:cNvSpPr/>
          <p:nvPr/>
        </p:nvSpPr>
        <p:spPr>
          <a:xfrm>
            <a:off x="4040071" y="0"/>
            <a:ext cx="64008" cy="640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4071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1918063"/>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Footer Placeholder 4">
            <a:extLst>
              <a:ext uri="{FF2B5EF4-FFF2-40B4-BE49-F238E27FC236}">
                <a16:creationId xmlns:a16="http://schemas.microsoft.com/office/drawing/2014/main" id="{84399BAE-B8A1-470B-91DF-559601136151}"/>
              </a:ext>
            </a:extLst>
          </p:cNvPr>
          <p:cNvSpPr>
            <a:spLocks noGrp="1"/>
          </p:cNvSpPr>
          <p:nvPr>
            <p:ph type="ftr" sz="quarter" idx="11"/>
          </p:nvPr>
        </p:nvSpPr>
        <p:spPr>
          <a:xfrm>
            <a:off x="5072743" y="6459786"/>
            <a:ext cx="3436246" cy="365124"/>
          </a:xfrm>
        </p:spPr>
        <p:txBody>
          <a:bodyPr/>
          <a:lstStyle/>
          <a:p>
            <a:pPr algn="l"/>
            <a:endParaRPr lang="en-US" dirty="0"/>
          </a:p>
        </p:txBody>
      </p:sp>
      <p:sp>
        <p:nvSpPr>
          <p:cNvPr id="14" name="Slide Number Placeholder 5">
            <a:extLst>
              <a:ext uri="{FF2B5EF4-FFF2-40B4-BE49-F238E27FC236}">
                <a16:creationId xmlns:a16="http://schemas.microsoft.com/office/drawing/2014/main" id="{FCB3C69E-2531-43EC-9CCE-9D40966D6FF8}"/>
              </a:ext>
            </a:extLst>
          </p:cNvPr>
          <p:cNvSpPr>
            <a:spLocks noGrp="1"/>
          </p:cNvSpPr>
          <p:nvPr>
            <p:ph type="sldNum" sz="quarter" idx="12"/>
          </p:nvPr>
        </p:nvSpPr>
        <p:spPr>
          <a:xfrm>
            <a:off x="8429926" y="647522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4244452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07923" y="5074920"/>
            <a:ext cx="7304400"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407922" y="5907024"/>
            <a:ext cx="730440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2404748" y="6459785"/>
            <a:ext cx="1164803" cy="365125"/>
          </a:xfrm>
        </p:spPr>
        <p:txBody>
          <a:bodyPr/>
          <a:lstStyle/>
          <a:p>
            <a:fld id="{4AF8082C-0922-4249-A612-B415F5231620}" type="datetime1">
              <a:rPr lang="en-US" smtClean="0"/>
              <a:t>2/24/2021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Slide Number Placeholder 8">
            <a:extLst>
              <a:ext uri="{FF2B5EF4-FFF2-40B4-BE49-F238E27FC236}">
                <a16:creationId xmlns:a16="http://schemas.microsoft.com/office/drawing/2014/main" id="{A3267C6B-2D98-46D6-BB3E-0646511CEC53}"/>
              </a:ext>
            </a:extLst>
          </p:cNvPr>
          <p:cNvSpPr>
            <a:spLocks noGrp="1"/>
          </p:cNvSpPr>
          <p:nvPr>
            <p:ph type="sldNum" sz="quarter" idx="12"/>
          </p:nvPr>
        </p:nvSpPr>
        <p:spPr>
          <a:xfrm>
            <a:off x="8345951" y="6472076"/>
            <a:ext cx="1312025" cy="365125"/>
          </a:xfrm>
        </p:spPr>
        <p:txBody>
          <a:bodyPr/>
          <a:lstStyle/>
          <a:p>
            <a:fld id="{FAEF9944-A4F6-4C59-AEBD-678D6480B8EA}" type="slidenum">
              <a:rPr lang="en-US" smtClean="0"/>
              <a:pPr/>
              <a:t>‹#›</a:t>
            </a:fld>
            <a:endParaRPr lang="en-US" dirty="0"/>
          </a:p>
        </p:txBody>
      </p:sp>
      <p:pic>
        <p:nvPicPr>
          <p:cNvPr id="15" name="Picture 14">
            <a:extLst>
              <a:ext uri="{FF2B5EF4-FFF2-40B4-BE49-F238E27FC236}">
                <a16:creationId xmlns:a16="http://schemas.microsoft.com/office/drawing/2014/main" id="{E287B7A2-8D81-47E7-B6DD-FACA7598057A}"/>
              </a:ext>
            </a:extLst>
          </p:cNvPr>
          <p:cNvPicPr>
            <a:picLocks noChangeAspect="1"/>
          </p:cNvPicPr>
          <p:nvPr userDrawn="1"/>
        </p:nvPicPr>
        <p:blipFill>
          <a:blip r:embed="rId2"/>
          <a:stretch>
            <a:fillRect/>
          </a:stretch>
        </p:blipFill>
        <p:spPr>
          <a:xfrm>
            <a:off x="0" y="5143500"/>
            <a:ext cx="2286000" cy="1714500"/>
          </a:xfrm>
          <a:prstGeom prst="rect">
            <a:avLst/>
          </a:prstGeom>
        </p:spPr>
      </p:pic>
    </p:spTree>
    <p:extLst>
      <p:ext uri="{BB962C8B-B14F-4D97-AF65-F5344CB8AC3E}">
        <p14:creationId xmlns:p14="http://schemas.microsoft.com/office/powerpoint/2010/main" val="242225688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2943504"/>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F8082C-0922-4249-A612-B415F5231620}" type="datetime1">
              <a:rPr lang="en-US" smtClean="0"/>
              <a:t>2/24/2021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AEF9944-A4F6-4C59-AEBD-678D6480B8EA}"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B95BA94-9CED-4E0B-97B6-D350799ECB08}"/>
              </a:ext>
            </a:extLst>
          </p:cNvPr>
          <p:cNvGrpSpPr/>
          <p:nvPr userDrawn="1"/>
        </p:nvGrpSpPr>
        <p:grpSpPr>
          <a:xfrm flipH="1">
            <a:off x="9715496" y="4848224"/>
            <a:ext cx="2476503" cy="2009776"/>
            <a:chOff x="-4" y="5021789"/>
            <a:chExt cx="2371728" cy="1817161"/>
          </a:xfrm>
        </p:grpSpPr>
        <p:sp>
          <p:nvSpPr>
            <p:cNvPr id="13" name="Rectangle 12">
              <a:extLst>
                <a:ext uri="{FF2B5EF4-FFF2-40B4-BE49-F238E27FC236}">
                  <a16:creationId xmlns:a16="http://schemas.microsoft.com/office/drawing/2014/main" id="{8D851123-987C-41CC-B4C0-12F48AD09011}"/>
                </a:ext>
              </a:extLst>
            </p:cNvPr>
            <p:cNvSpPr/>
            <p:nvPr/>
          </p:nvSpPr>
          <p:spPr>
            <a:xfrm>
              <a:off x="3665" y="5090687"/>
              <a:ext cx="2337549" cy="1748263"/>
            </a:xfrm>
            <a:prstGeom prst="rect">
              <a:avLst/>
            </a:prstGeom>
            <a:solidFill>
              <a:srgbClr val="5ECCF3"/>
            </a:solidFill>
            <a:ln>
              <a:solidFill>
                <a:srgbClr val="5ECC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Shape 13">
              <a:extLst>
                <a:ext uri="{FF2B5EF4-FFF2-40B4-BE49-F238E27FC236}">
                  <a16:creationId xmlns:a16="http://schemas.microsoft.com/office/drawing/2014/main" id="{B80DDBD9-BB73-4E6A-A4E5-C8EE3EDD0AF9}"/>
                </a:ext>
              </a:extLst>
            </p:cNvPr>
            <p:cNvSpPr/>
            <p:nvPr/>
          </p:nvSpPr>
          <p:spPr>
            <a:xfrm rot="10800000">
              <a:off x="-4" y="5021789"/>
              <a:ext cx="2371728" cy="1403778"/>
            </a:xfrm>
            <a:prstGeom prst="corner">
              <a:avLst>
                <a:gd name="adj1" fmla="val 4787"/>
                <a:gd name="adj2" fmla="val 36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B5646781-3933-4AD2-BF64-739B6D5B4509}"/>
              </a:ext>
            </a:extLst>
          </p:cNvPr>
          <p:cNvGrpSpPr/>
          <p:nvPr userDrawn="1"/>
        </p:nvGrpSpPr>
        <p:grpSpPr>
          <a:xfrm>
            <a:off x="-16631" y="4848224"/>
            <a:ext cx="2493129" cy="2009776"/>
            <a:chOff x="-15927" y="5021789"/>
            <a:chExt cx="2387651" cy="1817161"/>
          </a:xfrm>
        </p:grpSpPr>
        <p:sp>
          <p:nvSpPr>
            <p:cNvPr id="16" name="Rectangle 15">
              <a:extLst>
                <a:ext uri="{FF2B5EF4-FFF2-40B4-BE49-F238E27FC236}">
                  <a16:creationId xmlns:a16="http://schemas.microsoft.com/office/drawing/2014/main" id="{299C75BF-0563-4F1B-BD5E-E6197B0C1394}"/>
                </a:ext>
              </a:extLst>
            </p:cNvPr>
            <p:cNvSpPr/>
            <p:nvPr/>
          </p:nvSpPr>
          <p:spPr>
            <a:xfrm>
              <a:off x="-15927" y="5090687"/>
              <a:ext cx="2337549" cy="1748263"/>
            </a:xfrm>
            <a:prstGeom prst="rect">
              <a:avLst/>
            </a:prstGeom>
            <a:solidFill>
              <a:srgbClr val="5ECCF3"/>
            </a:solidFill>
            <a:ln>
              <a:solidFill>
                <a:srgbClr val="5ECC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Shape 16">
              <a:extLst>
                <a:ext uri="{FF2B5EF4-FFF2-40B4-BE49-F238E27FC236}">
                  <a16:creationId xmlns:a16="http://schemas.microsoft.com/office/drawing/2014/main" id="{AAB0D85F-2468-4623-BC86-289E0902F47F}"/>
                </a:ext>
              </a:extLst>
            </p:cNvPr>
            <p:cNvSpPr/>
            <p:nvPr/>
          </p:nvSpPr>
          <p:spPr>
            <a:xfrm rot="10800000">
              <a:off x="-4" y="5021789"/>
              <a:ext cx="2371728" cy="1403778"/>
            </a:xfrm>
            <a:prstGeom prst="corner">
              <a:avLst>
                <a:gd name="adj1" fmla="val 4787"/>
                <a:gd name="adj2" fmla="val 36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a:extLst>
              <a:ext uri="{FF2B5EF4-FFF2-40B4-BE49-F238E27FC236}">
                <a16:creationId xmlns:a16="http://schemas.microsoft.com/office/drawing/2014/main" id="{DF5406B0-B82A-4E3D-A60D-BA619536DA1E}"/>
              </a:ext>
            </a:extLst>
          </p:cNvPr>
          <p:cNvPicPr>
            <a:picLocks noChangeAspect="1"/>
          </p:cNvPicPr>
          <p:nvPr userDrawn="1"/>
        </p:nvPicPr>
        <p:blipFill>
          <a:blip r:embed="rId13"/>
          <a:stretch>
            <a:fillRect/>
          </a:stretch>
        </p:blipFill>
        <p:spPr>
          <a:xfrm>
            <a:off x="0" y="5143500"/>
            <a:ext cx="2286000" cy="1714500"/>
          </a:xfrm>
          <a:prstGeom prst="rect">
            <a:avLst/>
          </a:prstGeom>
        </p:spPr>
      </p:pic>
    </p:spTree>
    <p:extLst>
      <p:ext uri="{BB962C8B-B14F-4D97-AF65-F5344CB8AC3E}">
        <p14:creationId xmlns:p14="http://schemas.microsoft.com/office/powerpoint/2010/main" val="3003150283"/>
      </p:ext>
    </p:extLst>
  </p:cSld>
  <p:clrMap bg1="lt1" tx1="dk1" bg2="lt2" tx2="dk2" accent1="accent1" accent2="accent2" accent3="accent3" accent4="accent4" accent5="accent5" accent6="accent6" hlink="hlink" folHlink="folHlink"/>
  <p:sldLayoutIdLst>
    <p:sldLayoutId id="2147484421" r:id="rId1"/>
    <p:sldLayoutId id="2147484422" r:id="rId2"/>
    <p:sldLayoutId id="2147484423" r:id="rId3"/>
    <p:sldLayoutId id="2147484424" r:id="rId4"/>
    <p:sldLayoutId id="2147484425" r:id="rId5"/>
    <p:sldLayoutId id="2147484426" r:id="rId6"/>
    <p:sldLayoutId id="2147484427" r:id="rId7"/>
    <p:sldLayoutId id="2147484428" r:id="rId8"/>
    <p:sldLayoutId id="2147484429" r:id="rId9"/>
    <p:sldLayoutId id="2147484430" r:id="rId10"/>
    <p:sldLayoutId id="214748443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3" Type="http://schemas.microsoft.com/office/2007/relationships/media" Target="../media/media5.mp4"/><Relationship Id="rId7" Type="http://schemas.openxmlformats.org/officeDocument/2006/relationships/slideLayout" Target="../slideLayouts/slideLayout2.xml"/><Relationship Id="rId2" Type="http://schemas.openxmlformats.org/officeDocument/2006/relationships/video" Target="../media/media4.mp4"/><Relationship Id="rId1" Type="http://schemas.microsoft.com/office/2007/relationships/media" Target="../media/media4.mp4"/><Relationship Id="rId6" Type="http://schemas.openxmlformats.org/officeDocument/2006/relationships/video" Target="../media/media6.mp4"/><Relationship Id="rId11" Type="http://schemas.openxmlformats.org/officeDocument/2006/relationships/image" Target="../media/image9.png"/><Relationship Id="rId5" Type="http://schemas.microsoft.com/office/2007/relationships/media" Target="../media/media6.mp4"/><Relationship Id="rId10" Type="http://schemas.openxmlformats.org/officeDocument/2006/relationships/image" Target="../media/image8.png"/><Relationship Id="rId4" Type="http://schemas.openxmlformats.org/officeDocument/2006/relationships/video" Target="../media/media5.mp4"/><Relationship Id="rId9"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media" Target="../media/media3.mp4"/><Relationship Id="rId7" Type="http://schemas.openxmlformats.org/officeDocument/2006/relationships/image" Target="../media/image3.png"/><Relationship Id="rId2" Type="http://schemas.openxmlformats.org/officeDocument/2006/relationships/video" Target="../media/media2.mp4"/><Relationship Id="rId1" Type="http://schemas.microsoft.com/office/2007/relationships/media" Target="../media/media2.mp4"/><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video" Target="../media/media3.mp4"/></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A9D1BE-BB6E-4B53-AA0D-CDBC0A819924}"/>
              </a:ext>
            </a:extLst>
          </p:cNvPr>
          <p:cNvSpPr>
            <a:spLocks noGrp="1"/>
          </p:cNvSpPr>
          <p:nvPr>
            <p:ph type="ctrTitle"/>
          </p:nvPr>
        </p:nvSpPr>
        <p:spPr/>
        <p:txBody>
          <a:bodyPr/>
          <a:lstStyle/>
          <a:p>
            <a:r>
              <a:rPr lang="en-US" dirty="0"/>
              <a:t>CISC320 Algorithms</a:t>
            </a:r>
          </a:p>
        </p:txBody>
      </p:sp>
      <p:sp>
        <p:nvSpPr>
          <p:cNvPr id="5" name="Subtitle 4">
            <a:extLst>
              <a:ext uri="{FF2B5EF4-FFF2-40B4-BE49-F238E27FC236}">
                <a16:creationId xmlns:a16="http://schemas.microsoft.com/office/drawing/2014/main" id="{B6642BC0-4CA2-4687-B5A8-DE57293776A8}"/>
              </a:ext>
            </a:extLst>
          </p:cNvPr>
          <p:cNvSpPr>
            <a:spLocks noGrp="1"/>
          </p:cNvSpPr>
          <p:nvPr>
            <p:ph type="subTitle" idx="1"/>
          </p:nvPr>
        </p:nvSpPr>
        <p:spPr/>
        <p:txBody>
          <a:bodyPr>
            <a:normAutofit fontScale="92500" lnSpcReduction="20000"/>
          </a:bodyPr>
          <a:lstStyle/>
          <a:p>
            <a:r>
              <a:rPr lang="en-US" sz="5400" cap="small" dirty="0"/>
              <a:t>Bounds and Big Oh</a:t>
            </a:r>
          </a:p>
          <a:p>
            <a:r>
              <a:rPr lang="en-US" sz="2400" cap="small" dirty="0"/>
              <a:t>Austin Cory Bart</a:t>
            </a:r>
            <a:br>
              <a:rPr lang="en-US" sz="2400" cap="small" dirty="0"/>
            </a:br>
            <a:r>
              <a:rPr lang="en-US" sz="2400" cap="small" dirty="0" err="1"/>
              <a:t>AlgoTutorBot</a:t>
            </a:r>
            <a:br>
              <a:rPr lang="en-US" sz="2400" cap="small" dirty="0"/>
            </a:br>
            <a:r>
              <a:rPr lang="en-US" sz="2400" cap="small" dirty="0"/>
              <a:t>University of Delaware</a:t>
            </a:r>
          </a:p>
        </p:txBody>
      </p:sp>
      <p:pic>
        <p:nvPicPr>
          <p:cNvPr id="2" name="01-01-CISC320_Algorithms-Let_s_lear">
            <a:hlinkClick r:id="" action="ppaction://media"/>
            <a:extLst>
              <a:ext uri="{FF2B5EF4-FFF2-40B4-BE49-F238E27FC236}">
                <a16:creationId xmlns:a16="http://schemas.microsoft.com/office/drawing/2014/main" id="{DAB3863E-21EE-453D-8A7A-DAB01A48EA95}"/>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0" y="5143500"/>
            <a:ext cx="2286000" cy="1714500"/>
          </a:xfrm>
          <a:prstGeom prst="rect">
            <a:avLst/>
          </a:prstGeom>
        </p:spPr>
      </p:pic>
    </p:spTree>
    <p:extLst>
      <p:ext uri="{BB962C8B-B14F-4D97-AF65-F5344CB8AC3E}">
        <p14:creationId xmlns:p14="http://schemas.microsoft.com/office/powerpoint/2010/main" val="336876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67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noAutofit/>
          </a:bodyPr>
          <a:lstStyle/>
          <a:p>
            <a:pPr marL="15912"/>
            <a:r>
              <a:rPr sz="3070" b="1" spc="-81" dirty="0">
                <a:solidFill>
                  <a:srgbClr val="0000FF"/>
                </a:solidFill>
              </a:rPr>
              <a:t>F</a:t>
            </a:r>
            <a:r>
              <a:rPr sz="3070" b="1" spc="13" dirty="0">
                <a:solidFill>
                  <a:srgbClr val="0000FF"/>
                </a:solidFill>
              </a:rPr>
              <a:t>ormal</a:t>
            </a:r>
            <a:r>
              <a:rPr lang="en-US" sz="3070" b="1" spc="6" dirty="0">
                <a:solidFill>
                  <a:srgbClr val="0000FF"/>
                </a:solidFill>
              </a:rPr>
              <a:t> </a:t>
            </a:r>
            <a:r>
              <a:rPr sz="3070" b="1" dirty="0">
                <a:solidFill>
                  <a:srgbClr val="0000FF"/>
                </a:solidFill>
              </a:rPr>
              <a:t>Definitions</a:t>
            </a:r>
            <a:endParaRPr sz="3070" dirty="0"/>
          </a:p>
        </p:txBody>
      </p:sp>
      <p:sp>
        <p:nvSpPr>
          <p:cNvPr id="3" name="object 3"/>
          <p:cNvSpPr/>
          <p:nvPr/>
        </p:nvSpPr>
        <p:spPr>
          <a:xfrm>
            <a:off x="2380340" y="1651457"/>
            <a:ext cx="8019273" cy="0"/>
          </a:xfrm>
          <a:custGeom>
            <a:avLst/>
            <a:gdLst/>
            <a:ahLst/>
            <a:cxnLst/>
            <a:rect l="l" t="t" r="r" b="b"/>
            <a:pathLst>
              <a:path w="6400800">
                <a:moveTo>
                  <a:pt x="0" y="0"/>
                </a:moveTo>
                <a:lnTo>
                  <a:pt x="6400800" y="0"/>
                </a:lnTo>
              </a:path>
            </a:pathLst>
          </a:custGeom>
          <a:ln w="39624">
            <a:solidFill>
              <a:srgbClr val="FE0000"/>
            </a:solidFill>
          </a:ln>
        </p:spPr>
        <p:txBody>
          <a:bodyPr wrap="square" lIns="0" tIns="0" rIns="0" bIns="0" rtlCol="0">
            <a:noAutofit/>
          </a:bodyPr>
          <a:lstStyle/>
          <a:p>
            <a:endParaRPr sz="2255"/>
          </a:p>
        </p:txBody>
      </p:sp>
      <p:sp>
        <p:nvSpPr>
          <p:cNvPr id="4" name="object 4"/>
          <p:cNvSpPr txBox="1"/>
          <p:nvPr/>
        </p:nvSpPr>
        <p:spPr>
          <a:xfrm>
            <a:off x="698922" y="1806052"/>
            <a:ext cx="10794157" cy="4868844"/>
          </a:xfrm>
          <a:prstGeom prst="rect">
            <a:avLst/>
          </a:prstGeom>
        </p:spPr>
        <p:txBody>
          <a:bodyPr vert="horz" wrap="square" lIns="0" tIns="0" rIns="0" bIns="0" rtlCol="0">
            <a:noAutofit/>
          </a:bodyPr>
          <a:lstStyle/>
          <a:p>
            <a:pPr marL="271297" marR="15912" indent="-256180">
              <a:lnSpc>
                <a:spcPct val="101000"/>
              </a:lnSpc>
              <a:buFont typeface="Apple Symbols"/>
              <a:buChar char="•"/>
              <a:tabLst>
                <a:tab pos="271297" algn="l"/>
              </a:tabLst>
            </a:pPr>
            <a:r>
              <a:rPr sz="1600" dirty="0">
                <a:latin typeface="Courier"/>
                <a:cs typeface="Times New Roman"/>
              </a:rPr>
              <a:t>f(n)</a:t>
            </a:r>
            <a:r>
              <a:rPr lang="en-US" sz="1600" dirty="0">
                <a:latin typeface="Courier"/>
                <a:cs typeface="Times New Roman"/>
              </a:rPr>
              <a:t> </a:t>
            </a:r>
            <a:r>
              <a:rPr sz="1600" dirty="0">
                <a:latin typeface="Courier"/>
                <a:cs typeface="Times New Roman"/>
              </a:rPr>
              <a:t>=</a:t>
            </a:r>
            <a:r>
              <a:rPr lang="en-US" sz="1600" dirty="0">
                <a:latin typeface="Courier"/>
                <a:cs typeface="Times New Roman"/>
              </a:rPr>
              <a:t> </a:t>
            </a:r>
            <a:r>
              <a:rPr sz="1600" b="1" dirty="0">
                <a:latin typeface="Courier"/>
                <a:cs typeface="Times New Roman"/>
              </a:rPr>
              <a:t>O</a:t>
            </a:r>
            <a:r>
              <a:rPr sz="1600" dirty="0">
                <a:latin typeface="Courier"/>
                <a:cs typeface="Times New Roman"/>
              </a:rPr>
              <a:t>(g(n))</a:t>
            </a:r>
            <a:endParaRPr lang="en-US" sz="1600" dirty="0">
              <a:latin typeface="Courier"/>
              <a:cs typeface="Times New Roman"/>
            </a:endParaRPr>
          </a:p>
          <a:p>
            <a:pPr marL="844123" marR="15912" lvl="1" indent="-256180">
              <a:lnSpc>
                <a:spcPct val="101000"/>
              </a:lnSpc>
              <a:buFont typeface="Apple Symbols"/>
              <a:buChar char="•"/>
              <a:tabLst>
                <a:tab pos="271297" algn="l"/>
              </a:tabLst>
            </a:pPr>
            <a:r>
              <a:rPr sz="1600" dirty="0">
                <a:latin typeface="Times New Roman"/>
                <a:cs typeface="Times New Roman"/>
              </a:rPr>
              <a:t>if</a:t>
            </a:r>
            <a:r>
              <a:rPr lang="en-US" sz="1600" dirty="0">
                <a:latin typeface="Times New Roman"/>
                <a:cs typeface="Times New Roman"/>
              </a:rPr>
              <a:t> </a:t>
            </a:r>
            <a:r>
              <a:rPr sz="1600" dirty="0">
                <a:latin typeface="Times New Roman"/>
                <a:cs typeface="Times New Roman"/>
              </a:rPr>
              <a:t>there</a:t>
            </a:r>
            <a:r>
              <a:rPr lang="en-US" sz="1600" dirty="0">
                <a:latin typeface="Times New Roman"/>
                <a:cs typeface="Times New Roman"/>
              </a:rPr>
              <a:t> </a:t>
            </a:r>
            <a:r>
              <a:rPr sz="1600" dirty="0">
                <a:latin typeface="Times New Roman"/>
                <a:cs typeface="Times New Roman"/>
              </a:rPr>
              <a:t>are</a:t>
            </a:r>
            <a:r>
              <a:rPr lang="en-US" sz="1600" dirty="0">
                <a:latin typeface="Times New Roman"/>
                <a:cs typeface="Times New Roman"/>
              </a:rPr>
              <a:t> </a:t>
            </a:r>
            <a:r>
              <a:rPr sz="1600" dirty="0">
                <a:latin typeface="Times New Roman"/>
                <a:cs typeface="Times New Roman"/>
              </a:rPr>
              <a:t>positive</a:t>
            </a:r>
            <a:r>
              <a:rPr lang="en-US" sz="1600" dirty="0">
                <a:latin typeface="Times New Roman"/>
                <a:cs typeface="Times New Roman"/>
              </a:rPr>
              <a:t> </a:t>
            </a:r>
            <a:r>
              <a:rPr sz="1600" dirty="0">
                <a:latin typeface="Times New Roman"/>
                <a:cs typeface="Times New Roman"/>
              </a:rPr>
              <a:t>constants</a:t>
            </a:r>
            <a:r>
              <a:rPr lang="en-US" sz="1600" dirty="0">
                <a:latin typeface="Times New Roman"/>
                <a:cs typeface="Times New Roman"/>
              </a:rPr>
              <a:t> </a:t>
            </a:r>
            <a:r>
              <a:rPr sz="1600" dirty="0">
                <a:latin typeface="Times New Roman"/>
                <a:cs typeface="Times New Roman"/>
              </a:rPr>
              <a:t>n</a:t>
            </a:r>
            <a:r>
              <a:rPr sz="1600" baseline="-11904" dirty="0">
                <a:latin typeface="Times New Roman"/>
                <a:cs typeface="Times New Roman"/>
              </a:rPr>
              <a:t>0</a:t>
            </a:r>
            <a:r>
              <a:rPr lang="en-US" sz="1600" baseline="-11904" dirty="0">
                <a:latin typeface="Times New Roman"/>
                <a:cs typeface="Times New Roman"/>
              </a:rPr>
              <a:t>  </a:t>
            </a:r>
            <a:r>
              <a:rPr sz="1600" dirty="0">
                <a:latin typeface="Times New Roman"/>
                <a:cs typeface="Times New Roman"/>
              </a:rPr>
              <a:t>and</a:t>
            </a:r>
            <a:r>
              <a:rPr lang="en-US" sz="1600" dirty="0">
                <a:latin typeface="Times New Roman"/>
                <a:cs typeface="Times New Roman"/>
              </a:rPr>
              <a:t> </a:t>
            </a:r>
            <a:r>
              <a:rPr sz="1600" dirty="0">
                <a:latin typeface="Times New Roman"/>
                <a:cs typeface="Times New Roman"/>
              </a:rPr>
              <a:t>c</a:t>
            </a:r>
            <a:endParaRPr lang="en-US" sz="1600" dirty="0">
              <a:latin typeface="Times New Roman"/>
              <a:cs typeface="Times New Roman"/>
            </a:endParaRPr>
          </a:p>
          <a:p>
            <a:pPr marL="844123" marR="15912" lvl="1" indent="-256180">
              <a:lnSpc>
                <a:spcPct val="101000"/>
              </a:lnSpc>
              <a:buFont typeface="Apple Symbols"/>
              <a:buChar char="•"/>
              <a:tabLst>
                <a:tab pos="271297" algn="l"/>
              </a:tabLst>
            </a:pPr>
            <a:r>
              <a:rPr sz="1600" dirty="0">
                <a:latin typeface="Times New Roman"/>
                <a:cs typeface="Times New Roman"/>
              </a:rPr>
              <a:t>such</a:t>
            </a:r>
            <a:r>
              <a:rPr lang="en-US" sz="1600" dirty="0">
                <a:latin typeface="Times New Roman"/>
                <a:cs typeface="Times New Roman"/>
              </a:rPr>
              <a:t> </a:t>
            </a:r>
            <a:r>
              <a:rPr sz="1600" dirty="0">
                <a:latin typeface="Times New Roman"/>
                <a:cs typeface="Times New Roman"/>
              </a:rPr>
              <a:t>that</a:t>
            </a:r>
            <a:r>
              <a:rPr lang="en-US" sz="1600" dirty="0">
                <a:latin typeface="Times New Roman"/>
                <a:cs typeface="Times New Roman"/>
              </a:rPr>
              <a:t> </a:t>
            </a:r>
            <a:r>
              <a:rPr sz="1600" dirty="0">
                <a:latin typeface="Times New Roman"/>
                <a:cs typeface="Times New Roman"/>
              </a:rPr>
              <a:t>to</a:t>
            </a:r>
            <a:r>
              <a:rPr lang="en-US" sz="1600" dirty="0">
                <a:latin typeface="Times New Roman"/>
                <a:cs typeface="Times New Roman"/>
              </a:rPr>
              <a:t> </a:t>
            </a:r>
            <a:r>
              <a:rPr sz="1600" dirty="0">
                <a:latin typeface="Times New Roman"/>
                <a:cs typeface="Times New Roman"/>
              </a:rPr>
              <a:t>the</a:t>
            </a:r>
            <a:r>
              <a:rPr lang="en-US" sz="1600" dirty="0">
                <a:latin typeface="Times New Roman"/>
                <a:cs typeface="Times New Roman"/>
              </a:rPr>
              <a:t> </a:t>
            </a:r>
            <a:r>
              <a:rPr sz="1600" dirty="0">
                <a:latin typeface="Times New Roman"/>
                <a:cs typeface="Times New Roman"/>
              </a:rPr>
              <a:t>right</a:t>
            </a:r>
            <a:r>
              <a:rPr lang="en-US" sz="1600" dirty="0">
                <a:latin typeface="Times New Roman"/>
                <a:cs typeface="Times New Roman"/>
              </a:rPr>
              <a:t> </a:t>
            </a:r>
            <a:r>
              <a:rPr sz="1600" dirty="0">
                <a:latin typeface="Times New Roman"/>
                <a:cs typeface="Times New Roman"/>
              </a:rPr>
              <a:t>of</a:t>
            </a:r>
            <a:r>
              <a:rPr lang="en-US" sz="1600" dirty="0">
                <a:latin typeface="Times New Roman"/>
                <a:cs typeface="Times New Roman"/>
              </a:rPr>
              <a:t> </a:t>
            </a:r>
            <a:r>
              <a:rPr sz="1600" dirty="0">
                <a:latin typeface="Times New Roman"/>
                <a:cs typeface="Times New Roman"/>
              </a:rPr>
              <a:t>n</a:t>
            </a:r>
            <a:r>
              <a:rPr sz="1600" baseline="-11904" dirty="0">
                <a:latin typeface="Times New Roman"/>
                <a:cs typeface="Times New Roman"/>
              </a:rPr>
              <a:t>0</a:t>
            </a:r>
            <a:r>
              <a:rPr sz="1600" dirty="0">
                <a:latin typeface="Times New Roman"/>
                <a:cs typeface="Times New Roman"/>
              </a:rPr>
              <a:t>,</a:t>
            </a:r>
            <a:endParaRPr lang="en-US" sz="1600" dirty="0">
              <a:latin typeface="Times New Roman"/>
              <a:cs typeface="Times New Roman"/>
            </a:endParaRPr>
          </a:p>
          <a:p>
            <a:pPr marL="844123" marR="15912" lvl="1" indent="-256180">
              <a:lnSpc>
                <a:spcPct val="101000"/>
              </a:lnSpc>
              <a:buFont typeface="Apple Symbols"/>
              <a:buChar char="•"/>
              <a:tabLst>
                <a:tab pos="271297" algn="l"/>
              </a:tabLst>
            </a:pPr>
            <a:r>
              <a:rPr sz="1600" dirty="0">
                <a:latin typeface="Times New Roman"/>
                <a:cs typeface="Times New Roman"/>
              </a:rPr>
              <a:t>the</a:t>
            </a:r>
            <a:r>
              <a:rPr lang="en-US" sz="1600" dirty="0">
                <a:latin typeface="Times New Roman"/>
                <a:cs typeface="Times New Roman"/>
              </a:rPr>
              <a:t> </a:t>
            </a:r>
            <a:r>
              <a:rPr sz="1600" dirty="0">
                <a:latin typeface="Times New Roman"/>
                <a:cs typeface="Times New Roman"/>
              </a:rPr>
              <a:t>value</a:t>
            </a:r>
            <a:r>
              <a:rPr lang="en-US" sz="1600" dirty="0">
                <a:latin typeface="Times New Roman"/>
                <a:cs typeface="Times New Roman"/>
              </a:rPr>
              <a:t> </a:t>
            </a:r>
            <a:r>
              <a:rPr sz="1600" dirty="0">
                <a:latin typeface="Times New Roman"/>
                <a:cs typeface="Times New Roman"/>
              </a:rPr>
              <a:t>of</a:t>
            </a:r>
            <a:r>
              <a:rPr lang="en-US" sz="1600" dirty="0">
                <a:latin typeface="Times New Roman"/>
                <a:cs typeface="Times New Roman"/>
              </a:rPr>
              <a:t> </a:t>
            </a:r>
            <a:r>
              <a:rPr sz="1600" dirty="0">
                <a:latin typeface="Times New Roman"/>
                <a:cs typeface="Times New Roman"/>
              </a:rPr>
              <a:t>f</a:t>
            </a:r>
            <a:r>
              <a:rPr lang="en-US" sz="1600" dirty="0">
                <a:latin typeface="Times New Roman"/>
                <a:cs typeface="Times New Roman"/>
              </a:rPr>
              <a:t> </a:t>
            </a:r>
            <a:r>
              <a:rPr sz="1600" dirty="0">
                <a:latin typeface="Times New Roman"/>
                <a:cs typeface="Times New Roman"/>
              </a:rPr>
              <a:t>(n)</a:t>
            </a:r>
            <a:r>
              <a:rPr lang="en-US" sz="1600" dirty="0">
                <a:latin typeface="Times New Roman"/>
                <a:cs typeface="Times New Roman"/>
              </a:rPr>
              <a:t> </a:t>
            </a:r>
            <a:r>
              <a:rPr sz="1600" dirty="0">
                <a:latin typeface="Times New Roman"/>
                <a:cs typeface="Times New Roman"/>
              </a:rPr>
              <a:t>always</a:t>
            </a:r>
            <a:r>
              <a:rPr lang="en-US" sz="1600" dirty="0">
                <a:latin typeface="Times New Roman"/>
                <a:cs typeface="Times New Roman"/>
              </a:rPr>
              <a:t> </a:t>
            </a:r>
            <a:r>
              <a:rPr sz="1600" dirty="0">
                <a:latin typeface="Times New Roman"/>
                <a:cs typeface="Times New Roman"/>
              </a:rPr>
              <a:t>lies</a:t>
            </a:r>
            <a:r>
              <a:rPr lang="en-US" sz="1600" dirty="0">
                <a:latin typeface="Times New Roman"/>
                <a:cs typeface="Times New Roman"/>
              </a:rPr>
              <a:t> on or </a:t>
            </a:r>
            <a:r>
              <a:rPr sz="1600" dirty="0">
                <a:latin typeface="Times New Roman"/>
                <a:cs typeface="Times New Roman"/>
              </a:rPr>
              <a:t>below</a:t>
            </a:r>
            <a:r>
              <a:rPr lang="en-US" sz="1600" dirty="0">
                <a:latin typeface="Times New Roman"/>
                <a:cs typeface="Times New Roman"/>
              </a:rPr>
              <a:t> </a:t>
            </a:r>
            <a:r>
              <a:rPr sz="1600" dirty="0">
                <a:latin typeface="Times New Roman"/>
                <a:cs typeface="Times New Roman"/>
              </a:rPr>
              <a:t>c</a:t>
            </a:r>
            <a:r>
              <a:rPr lang="en-US" sz="1600" dirty="0">
                <a:latin typeface="Times New Roman"/>
                <a:cs typeface="Times New Roman"/>
              </a:rPr>
              <a:t> </a:t>
            </a:r>
            <a:r>
              <a:rPr sz="1600" dirty="0">
                <a:latin typeface="Apple Symbols"/>
                <a:cs typeface="Apple Symbols"/>
              </a:rPr>
              <a:t>·</a:t>
            </a:r>
            <a:r>
              <a:rPr lang="en-US" sz="1600" dirty="0">
                <a:latin typeface="Apple Symbols"/>
                <a:cs typeface="Apple Symbols"/>
              </a:rPr>
              <a:t> </a:t>
            </a:r>
            <a:r>
              <a:rPr sz="1600" dirty="0">
                <a:latin typeface="Times New Roman"/>
                <a:cs typeface="Times New Roman"/>
              </a:rPr>
              <a:t>g(n).</a:t>
            </a:r>
            <a:endParaRPr sz="1000" dirty="0"/>
          </a:p>
          <a:p>
            <a:pPr marL="271297" marR="15912" indent="-256180">
              <a:lnSpc>
                <a:spcPct val="101000"/>
              </a:lnSpc>
              <a:buFont typeface="Apple Symbols"/>
              <a:buChar char="•"/>
              <a:tabLst>
                <a:tab pos="271297" algn="l"/>
              </a:tabLst>
            </a:pPr>
            <a:r>
              <a:rPr sz="1600" dirty="0">
                <a:latin typeface="Courier"/>
                <a:cs typeface="Times New Roman"/>
              </a:rPr>
              <a:t>f(n)</a:t>
            </a:r>
            <a:r>
              <a:rPr lang="en-US" sz="1600" dirty="0">
                <a:latin typeface="Courier"/>
                <a:cs typeface="Times New Roman"/>
              </a:rPr>
              <a:t> </a:t>
            </a:r>
            <a:r>
              <a:rPr sz="1600" dirty="0">
                <a:latin typeface="Courier"/>
                <a:cs typeface="Times New Roman"/>
              </a:rPr>
              <a:t>=</a:t>
            </a:r>
            <a:r>
              <a:rPr lang="en-US" sz="1600" dirty="0">
                <a:latin typeface="Courier"/>
                <a:cs typeface="Times New Roman"/>
              </a:rPr>
              <a:t> </a:t>
            </a:r>
            <a:r>
              <a:rPr sz="1600" b="1" dirty="0">
                <a:latin typeface="Courier"/>
                <a:cs typeface="Times New Roman"/>
              </a:rPr>
              <a:t>Ω</a:t>
            </a:r>
            <a:r>
              <a:rPr sz="1600" dirty="0">
                <a:latin typeface="Courier"/>
                <a:cs typeface="Times New Roman"/>
              </a:rPr>
              <a:t>(g(n))</a:t>
            </a:r>
            <a:endParaRPr lang="en-US" sz="1600" dirty="0">
              <a:latin typeface="Courier"/>
              <a:cs typeface="Times New Roman"/>
            </a:endParaRPr>
          </a:p>
          <a:p>
            <a:pPr marL="844123" marR="15912" lvl="1" indent="-256180">
              <a:lnSpc>
                <a:spcPct val="101000"/>
              </a:lnSpc>
              <a:buFont typeface="Apple Symbols"/>
              <a:buChar char="•"/>
              <a:tabLst>
                <a:tab pos="271297" algn="l"/>
              </a:tabLst>
            </a:pPr>
            <a:r>
              <a:rPr sz="1600" dirty="0">
                <a:latin typeface="Times New Roman"/>
                <a:cs typeface="Times New Roman"/>
              </a:rPr>
              <a:t>if</a:t>
            </a:r>
            <a:r>
              <a:rPr lang="en-US" sz="1600" dirty="0">
                <a:latin typeface="Times New Roman"/>
                <a:cs typeface="Times New Roman"/>
              </a:rPr>
              <a:t> </a:t>
            </a:r>
            <a:r>
              <a:rPr sz="1600" dirty="0">
                <a:latin typeface="Times New Roman"/>
                <a:cs typeface="Times New Roman"/>
              </a:rPr>
              <a:t>there</a:t>
            </a:r>
            <a:r>
              <a:rPr lang="en-US" sz="1600" dirty="0">
                <a:latin typeface="Times New Roman"/>
                <a:cs typeface="Times New Roman"/>
              </a:rPr>
              <a:t> </a:t>
            </a:r>
            <a:r>
              <a:rPr sz="1600" dirty="0">
                <a:latin typeface="Times New Roman"/>
                <a:cs typeface="Times New Roman"/>
              </a:rPr>
              <a:t>are</a:t>
            </a:r>
            <a:r>
              <a:rPr lang="en-US" sz="1600" dirty="0">
                <a:latin typeface="Times New Roman"/>
                <a:cs typeface="Times New Roman"/>
              </a:rPr>
              <a:t> </a:t>
            </a:r>
            <a:r>
              <a:rPr sz="1600" dirty="0">
                <a:latin typeface="Times New Roman"/>
                <a:cs typeface="Times New Roman"/>
              </a:rPr>
              <a:t>positive</a:t>
            </a:r>
            <a:r>
              <a:rPr lang="en-US" sz="1600" dirty="0">
                <a:latin typeface="Times New Roman"/>
                <a:cs typeface="Times New Roman"/>
              </a:rPr>
              <a:t> </a:t>
            </a:r>
            <a:r>
              <a:rPr sz="1600" dirty="0">
                <a:latin typeface="Times New Roman"/>
                <a:cs typeface="Times New Roman"/>
              </a:rPr>
              <a:t>constants</a:t>
            </a:r>
            <a:r>
              <a:rPr lang="en-US" sz="1600" dirty="0">
                <a:latin typeface="Times New Roman"/>
                <a:cs typeface="Times New Roman"/>
              </a:rPr>
              <a:t> </a:t>
            </a:r>
            <a:r>
              <a:rPr sz="1600" dirty="0">
                <a:latin typeface="Times New Roman"/>
                <a:cs typeface="Times New Roman"/>
              </a:rPr>
              <a:t>n</a:t>
            </a:r>
            <a:r>
              <a:rPr sz="1600" baseline="-11904" dirty="0">
                <a:latin typeface="Times New Roman"/>
                <a:cs typeface="Times New Roman"/>
              </a:rPr>
              <a:t>0</a:t>
            </a:r>
            <a:r>
              <a:rPr lang="en-US" sz="1600" baseline="-11904" dirty="0">
                <a:latin typeface="Times New Roman"/>
                <a:cs typeface="Times New Roman"/>
              </a:rPr>
              <a:t>  </a:t>
            </a:r>
            <a:r>
              <a:rPr sz="1600" dirty="0">
                <a:latin typeface="Times New Roman"/>
                <a:cs typeface="Times New Roman"/>
              </a:rPr>
              <a:t>and</a:t>
            </a:r>
            <a:r>
              <a:rPr lang="en-US" sz="1600" dirty="0">
                <a:latin typeface="Times New Roman"/>
                <a:cs typeface="Times New Roman"/>
              </a:rPr>
              <a:t> </a:t>
            </a:r>
            <a:r>
              <a:rPr sz="1600" dirty="0">
                <a:latin typeface="Times New Roman"/>
                <a:cs typeface="Times New Roman"/>
              </a:rPr>
              <a:t>c</a:t>
            </a:r>
            <a:endParaRPr lang="en-US" sz="1600" dirty="0">
              <a:latin typeface="Times New Roman"/>
              <a:cs typeface="Times New Roman"/>
            </a:endParaRPr>
          </a:p>
          <a:p>
            <a:pPr marL="844123" marR="15912" lvl="1" indent="-256180">
              <a:lnSpc>
                <a:spcPct val="101000"/>
              </a:lnSpc>
              <a:buFont typeface="Apple Symbols"/>
              <a:buChar char="•"/>
              <a:tabLst>
                <a:tab pos="271297" algn="l"/>
              </a:tabLst>
            </a:pPr>
            <a:r>
              <a:rPr sz="1600" dirty="0">
                <a:latin typeface="Times New Roman"/>
                <a:cs typeface="Times New Roman"/>
              </a:rPr>
              <a:t>such</a:t>
            </a:r>
            <a:r>
              <a:rPr lang="en-US" sz="1600" dirty="0">
                <a:latin typeface="Times New Roman"/>
                <a:cs typeface="Times New Roman"/>
              </a:rPr>
              <a:t> </a:t>
            </a:r>
            <a:r>
              <a:rPr sz="1600" dirty="0">
                <a:latin typeface="Times New Roman"/>
                <a:cs typeface="Times New Roman"/>
              </a:rPr>
              <a:t>that</a:t>
            </a:r>
            <a:r>
              <a:rPr lang="en-US" sz="1600" dirty="0">
                <a:latin typeface="Times New Roman"/>
                <a:cs typeface="Times New Roman"/>
              </a:rPr>
              <a:t> </a:t>
            </a:r>
            <a:r>
              <a:rPr sz="1600" dirty="0">
                <a:latin typeface="Times New Roman"/>
                <a:cs typeface="Times New Roman"/>
              </a:rPr>
              <a:t>to</a:t>
            </a:r>
            <a:r>
              <a:rPr lang="en-US" sz="1600" dirty="0">
                <a:latin typeface="Times New Roman"/>
                <a:cs typeface="Times New Roman"/>
              </a:rPr>
              <a:t> </a:t>
            </a:r>
            <a:r>
              <a:rPr sz="1600" dirty="0">
                <a:latin typeface="Times New Roman"/>
                <a:cs typeface="Times New Roman"/>
              </a:rPr>
              <a:t>the</a:t>
            </a:r>
            <a:r>
              <a:rPr lang="en-US" sz="1600" dirty="0">
                <a:latin typeface="Times New Roman"/>
                <a:cs typeface="Times New Roman"/>
              </a:rPr>
              <a:t> </a:t>
            </a:r>
            <a:r>
              <a:rPr sz="1600" dirty="0">
                <a:latin typeface="Times New Roman"/>
                <a:cs typeface="Times New Roman"/>
              </a:rPr>
              <a:t>right</a:t>
            </a:r>
            <a:r>
              <a:rPr lang="en-US" sz="1600" dirty="0">
                <a:latin typeface="Times New Roman"/>
                <a:cs typeface="Times New Roman"/>
              </a:rPr>
              <a:t> </a:t>
            </a:r>
            <a:r>
              <a:rPr sz="1600" dirty="0">
                <a:latin typeface="Times New Roman"/>
                <a:cs typeface="Times New Roman"/>
              </a:rPr>
              <a:t>of</a:t>
            </a:r>
            <a:r>
              <a:rPr lang="en-US" sz="1600" dirty="0">
                <a:latin typeface="Times New Roman"/>
                <a:cs typeface="Times New Roman"/>
              </a:rPr>
              <a:t> </a:t>
            </a:r>
            <a:r>
              <a:rPr sz="1600" dirty="0">
                <a:latin typeface="Times New Roman"/>
                <a:cs typeface="Times New Roman"/>
              </a:rPr>
              <a:t>n</a:t>
            </a:r>
            <a:r>
              <a:rPr sz="1600" baseline="-11904" dirty="0">
                <a:latin typeface="Times New Roman"/>
                <a:cs typeface="Times New Roman"/>
              </a:rPr>
              <a:t>0</a:t>
            </a:r>
            <a:r>
              <a:rPr sz="1600" dirty="0">
                <a:latin typeface="Times New Roman"/>
                <a:cs typeface="Times New Roman"/>
              </a:rPr>
              <a:t>,</a:t>
            </a:r>
            <a:endParaRPr lang="en-US" sz="1600" dirty="0">
              <a:latin typeface="Times New Roman"/>
              <a:cs typeface="Times New Roman"/>
            </a:endParaRPr>
          </a:p>
          <a:p>
            <a:pPr marL="844123" marR="15912" lvl="1" indent="-256180">
              <a:lnSpc>
                <a:spcPct val="101000"/>
              </a:lnSpc>
              <a:buFont typeface="Apple Symbols"/>
              <a:buChar char="•"/>
              <a:tabLst>
                <a:tab pos="271297" algn="l"/>
              </a:tabLst>
            </a:pPr>
            <a:r>
              <a:rPr sz="1600" dirty="0">
                <a:latin typeface="Times New Roman"/>
                <a:cs typeface="Times New Roman"/>
              </a:rPr>
              <a:t>the</a:t>
            </a:r>
            <a:r>
              <a:rPr lang="en-US" sz="1600" dirty="0">
                <a:latin typeface="Times New Roman"/>
                <a:cs typeface="Times New Roman"/>
              </a:rPr>
              <a:t> </a:t>
            </a:r>
            <a:r>
              <a:rPr sz="1600" dirty="0">
                <a:latin typeface="Times New Roman"/>
                <a:cs typeface="Times New Roman"/>
              </a:rPr>
              <a:t>value</a:t>
            </a:r>
            <a:r>
              <a:rPr lang="en-US" sz="1600" dirty="0">
                <a:latin typeface="Times New Roman"/>
                <a:cs typeface="Times New Roman"/>
              </a:rPr>
              <a:t> </a:t>
            </a:r>
            <a:r>
              <a:rPr sz="1600" dirty="0">
                <a:latin typeface="Times New Roman"/>
                <a:cs typeface="Times New Roman"/>
              </a:rPr>
              <a:t>of</a:t>
            </a:r>
            <a:r>
              <a:rPr lang="en-US" sz="1600" dirty="0">
                <a:latin typeface="Times New Roman"/>
                <a:cs typeface="Times New Roman"/>
              </a:rPr>
              <a:t> </a:t>
            </a:r>
            <a:r>
              <a:rPr sz="1600" dirty="0">
                <a:latin typeface="Times New Roman"/>
                <a:cs typeface="Times New Roman"/>
              </a:rPr>
              <a:t>f</a:t>
            </a:r>
            <a:r>
              <a:rPr lang="en-US" sz="1600" dirty="0">
                <a:latin typeface="Times New Roman"/>
                <a:cs typeface="Times New Roman"/>
              </a:rPr>
              <a:t> </a:t>
            </a:r>
            <a:r>
              <a:rPr sz="1600" dirty="0">
                <a:latin typeface="Times New Roman"/>
                <a:cs typeface="Times New Roman"/>
              </a:rPr>
              <a:t>(n)</a:t>
            </a:r>
            <a:r>
              <a:rPr lang="en-US" sz="1600" dirty="0">
                <a:latin typeface="Times New Roman"/>
                <a:cs typeface="Times New Roman"/>
              </a:rPr>
              <a:t> </a:t>
            </a:r>
            <a:r>
              <a:rPr sz="1600" dirty="0">
                <a:latin typeface="Times New Roman"/>
                <a:cs typeface="Times New Roman"/>
              </a:rPr>
              <a:t>always</a:t>
            </a:r>
            <a:r>
              <a:rPr lang="en-US" sz="1600" dirty="0">
                <a:latin typeface="Times New Roman"/>
                <a:cs typeface="Times New Roman"/>
              </a:rPr>
              <a:t> </a:t>
            </a:r>
            <a:r>
              <a:rPr sz="1600" dirty="0">
                <a:latin typeface="Times New Roman"/>
                <a:cs typeface="Times New Roman"/>
              </a:rPr>
              <a:t>lies</a:t>
            </a:r>
            <a:r>
              <a:rPr lang="en-US" sz="1600" dirty="0">
                <a:latin typeface="Times New Roman"/>
                <a:cs typeface="Times New Roman"/>
              </a:rPr>
              <a:t> </a:t>
            </a:r>
            <a:r>
              <a:rPr sz="1600" dirty="0">
                <a:latin typeface="Times New Roman"/>
                <a:cs typeface="Times New Roman"/>
              </a:rPr>
              <a:t>on</a:t>
            </a:r>
            <a:r>
              <a:rPr lang="en-US" sz="1600" dirty="0">
                <a:latin typeface="Times New Roman"/>
                <a:cs typeface="Times New Roman"/>
              </a:rPr>
              <a:t> </a:t>
            </a:r>
            <a:r>
              <a:rPr sz="1600" dirty="0">
                <a:latin typeface="Times New Roman"/>
                <a:cs typeface="Times New Roman"/>
              </a:rPr>
              <a:t>or</a:t>
            </a:r>
            <a:r>
              <a:rPr lang="en-US" sz="1600" dirty="0">
                <a:latin typeface="Times New Roman"/>
                <a:cs typeface="Times New Roman"/>
              </a:rPr>
              <a:t> </a:t>
            </a:r>
            <a:r>
              <a:rPr sz="1600" dirty="0">
                <a:latin typeface="Times New Roman"/>
                <a:cs typeface="Times New Roman"/>
              </a:rPr>
              <a:t>above</a:t>
            </a:r>
            <a:r>
              <a:rPr lang="en-US" sz="1600" dirty="0">
                <a:latin typeface="Times New Roman"/>
                <a:cs typeface="Times New Roman"/>
              </a:rPr>
              <a:t> </a:t>
            </a:r>
            <a:r>
              <a:rPr sz="1600" dirty="0">
                <a:latin typeface="Times New Roman"/>
                <a:cs typeface="Times New Roman"/>
              </a:rPr>
              <a:t>c</a:t>
            </a:r>
            <a:r>
              <a:rPr lang="en-US" sz="1600" dirty="0">
                <a:latin typeface="Times New Roman"/>
                <a:cs typeface="Times New Roman"/>
              </a:rPr>
              <a:t> </a:t>
            </a:r>
            <a:r>
              <a:rPr sz="1600" dirty="0">
                <a:latin typeface="Apple Symbols"/>
                <a:cs typeface="Apple Symbols"/>
              </a:rPr>
              <a:t>·</a:t>
            </a:r>
            <a:r>
              <a:rPr lang="en-US" sz="1600" dirty="0">
                <a:latin typeface="Apple Symbols"/>
                <a:cs typeface="Apple Symbols"/>
              </a:rPr>
              <a:t> </a:t>
            </a:r>
            <a:r>
              <a:rPr sz="1600" dirty="0">
                <a:latin typeface="Times New Roman"/>
                <a:cs typeface="Times New Roman"/>
              </a:rPr>
              <a:t>g(n).</a:t>
            </a:r>
            <a:endParaRPr sz="1000" dirty="0"/>
          </a:p>
          <a:p>
            <a:pPr marL="271297" marR="15912" indent="-256180">
              <a:lnSpc>
                <a:spcPct val="101000"/>
              </a:lnSpc>
              <a:buFont typeface="Apple Symbols"/>
              <a:buChar char="•"/>
              <a:tabLst>
                <a:tab pos="271297" algn="l"/>
              </a:tabLst>
            </a:pPr>
            <a:r>
              <a:rPr sz="1600" dirty="0">
                <a:latin typeface="Courier"/>
                <a:cs typeface="Times New Roman"/>
              </a:rPr>
              <a:t>f</a:t>
            </a:r>
            <a:r>
              <a:rPr lang="en-US" sz="1600" dirty="0">
                <a:latin typeface="Courier"/>
                <a:cs typeface="Times New Roman"/>
              </a:rPr>
              <a:t> </a:t>
            </a:r>
            <a:r>
              <a:rPr sz="1600" dirty="0">
                <a:latin typeface="Courier"/>
                <a:cs typeface="Times New Roman"/>
              </a:rPr>
              <a:t>(n)</a:t>
            </a:r>
            <a:r>
              <a:rPr lang="en-US" sz="1600" dirty="0">
                <a:latin typeface="Courier"/>
                <a:cs typeface="Times New Roman"/>
              </a:rPr>
              <a:t> </a:t>
            </a:r>
            <a:r>
              <a:rPr sz="1600" dirty="0">
                <a:latin typeface="Courier"/>
                <a:cs typeface="Times New Roman"/>
              </a:rPr>
              <a:t>=</a:t>
            </a:r>
            <a:r>
              <a:rPr lang="en-US" sz="1600" dirty="0">
                <a:latin typeface="Courier"/>
                <a:cs typeface="Times New Roman"/>
              </a:rPr>
              <a:t> </a:t>
            </a:r>
            <a:r>
              <a:rPr sz="1600" b="1" dirty="0">
                <a:latin typeface="Courier"/>
                <a:cs typeface="Times New Roman"/>
              </a:rPr>
              <a:t>Θ</a:t>
            </a:r>
            <a:r>
              <a:rPr sz="1600" dirty="0">
                <a:latin typeface="Courier"/>
                <a:cs typeface="Times New Roman"/>
              </a:rPr>
              <a:t>(g(n))</a:t>
            </a:r>
            <a:endParaRPr lang="en-US" sz="1600" dirty="0">
              <a:latin typeface="Courier"/>
              <a:cs typeface="Times New Roman"/>
            </a:endParaRPr>
          </a:p>
          <a:p>
            <a:pPr marL="844123" marR="15912" lvl="1" indent="-256180">
              <a:lnSpc>
                <a:spcPct val="101000"/>
              </a:lnSpc>
              <a:buFont typeface="Apple Symbols"/>
              <a:buChar char="•"/>
              <a:tabLst>
                <a:tab pos="271297" algn="l"/>
              </a:tabLst>
            </a:pPr>
            <a:r>
              <a:rPr sz="1600" dirty="0">
                <a:latin typeface="Times New Roman"/>
                <a:cs typeface="Times New Roman"/>
              </a:rPr>
              <a:t>if</a:t>
            </a:r>
            <a:r>
              <a:rPr lang="en-US" sz="1600" dirty="0">
                <a:latin typeface="Times New Roman"/>
                <a:cs typeface="Times New Roman"/>
              </a:rPr>
              <a:t> </a:t>
            </a:r>
            <a:r>
              <a:rPr sz="1600" dirty="0">
                <a:latin typeface="Times New Roman"/>
                <a:cs typeface="Times New Roman"/>
              </a:rPr>
              <a:t>there</a:t>
            </a:r>
            <a:r>
              <a:rPr lang="en-US" sz="1600" dirty="0">
                <a:latin typeface="Times New Roman"/>
                <a:cs typeface="Times New Roman"/>
              </a:rPr>
              <a:t> </a:t>
            </a:r>
            <a:r>
              <a:rPr sz="1600" dirty="0">
                <a:latin typeface="Times New Roman"/>
                <a:cs typeface="Times New Roman"/>
              </a:rPr>
              <a:t>exist</a:t>
            </a:r>
            <a:r>
              <a:rPr lang="en-US" sz="1600" dirty="0">
                <a:latin typeface="Times New Roman"/>
                <a:cs typeface="Times New Roman"/>
              </a:rPr>
              <a:t> </a:t>
            </a:r>
            <a:r>
              <a:rPr sz="1600" dirty="0">
                <a:latin typeface="Times New Roman"/>
                <a:cs typeface="Times New Roman"/>
              </a:rPr>
              <a:t>positive</a:t>
            </a:r>
            <a:r>
              <a:rPr lang="en-US" sz="1600" dirty="0">
                <a:latin typeface="Times New Roman"/>
                <a:cs typeface="Times New Roman"/>
              </a:rPr>
              <a:t> </a:t>
            </a:r>
            <a:r>
              <a:rPr sz="1600" dirty="0">
                <a:latin typeface="Times New Roman"/>
                <a:cs typeface="Times New Roman"/>
              </a:rPr>
              <a:t>constants</a:t>
            </a:r>
            <a:r>
              <a:rPr lang="en-US" sz="1600" dirty="0">
                <a:latin typeface="Times New Roman"/>
                <a:cs typeface="Times New Roman"/>
              </a:rPr>
              <a:t> </a:t>
            </a:r>
            <a:r>
              <a:rPr sz="1600" dirty="0">
                <a:latin typeface="Times New Roman"/>
                <a:cs typeface="Times New Roman"/>
              </a:rPr>
              <a:t>n</a:t>
            </a:r>
            <a:r>
              <a:rPr sz="1600" baseline="-11904" dirty="0">
                <a:latin typeface="Times New Roman"/>
                <a:cs typeface="Times New Roman"/>
              </a:rPr>
              <a:t>0</a:t>
            </a:r>
            <a:r>
              <a:rPr sz="1600" dirty="0">
                <a:latin typeface="Times New Roman"/>
                <a:cs typeface="Times New Roman"/>
              </a:rPr>
              <a:t>,</a:t>
            </a:r>
            <a:r>
              <a:rPr lang="en-US" sz="1600" dirty="0">
                <a:latin typeface="Times New Roman"/>
                <a:cs typeface="Times New Roman"/>
              </a:rPr>
              <a:t> </a:t>
            </a:r>
            <a:r>
              <a:rPr sz="1600" dirty="0">
                <a:latin typeface="Times New Roman"/>
                <a:cs typeface="Times New Roman"/>
              </a:rPr>
              <a:t>c</a:t>
            </a:r>
            <a:r>
              <a:rPr sz="1600" baseline="-11904" dirty="0">
                <a:latin typeface="Times New Roman"/>
                <a:cs typeface="Times New Roman"/>
              </a:rPr>
              <a:t>1</a:t>
            </a:r>
            <a:r>
              <a:rPr sz="1600" dirty="0">
                <a:latin typeface="Times New Roman"/>
                <a:cs typeface="Times New Roman"/>
              </a:rPr>
              <a:t>,</a:t>
            </a:r>
            <a:r>
              <a:rPr lang="en-US" sz="1600" dirty="0">
                <a:latin typeface="Times New Roman"/>
                <a:cs typeface="Times New Roman"/>
              </a:rPr>
              <a:t> </a:t>
            </a:r>
            <a:r>
              <a:rPr sz="1600" dirty="0">
                <a:latin typeface="Times New Roman"/>
                <a:cs typeface="Times New Roman"/>
              </a:rPr>
              <a:t>and</a:t>
            </a:r>
            <a:r>
              <a:rPr lang="en-US" sz="1600" dirty="0">
                <a:latin typeface="Times New Roman"/>
                <a:cs typeface="Times New Roman"/>
              </a:rPr>
              <a:t> </a:t>
            </a:r>
            <a:r>
              <a:rPr sz="1600" dirty="0">
                <a:latin typeface="Times New Roman"/>
                <a:cs typeface="Times New Roman"/>
              </a:rPr>
              <a:t>c</a:t>
            </a:r>
            <a:r>
              <a:rPr sz="1600" baseline="-11904" dirty="0">
                <a:latin typeface="Times New Roman"/>
                <a:cs typeface="Times New Roman"/>
              </a:rPr>
              <a:t>2</a:t>
            </a:r>
            <a:endParaRPr lang="en-US" sz="1600" baseline="-11904" dirty="0">
              <a:latin typeface="Times New Roman"/>
              <a:cs typeface="Times New Roman"/>
            </a:endParaRPr>
          </a:p>
          <a:p>
            <a:pPr marL="844123" marR="15912" lvl="1" indent="-256180">
              <a:lnSpc>
                <a:spcPct val="101000"/>
              </a:lnSpc>
              <a:buFont typeface="Apple Symbols"/>
              <a:buChar char="•"/>
              <a:tabLst>
                <a:tab pos="271297" algn="l"/>
              </a:tabLst>
            </a:pPr>
            <a:r>
              <a:rPr sz="1600" dirty="0">
                <a:latin typeface="Times New Roman"/>
                <a:cs typeface="Times New Roman"/>
              </a:rPr>
              <a:t>such</a:t>
            </a:r>
            <a:r>
              <a:rPr lang="en-US" sz="1600" dirty="0">
                <a:latin typeface="Times New Roman"/>
                <a:cs typeface="Times New Roman"/>
              </a:rPr>
              <a:t> </a:t>
            </a:r>
            <a:r>
              <a:rPr sz="1600" dirty="0">
                <a:latin typeface="Times New Roman"/>
                <a:cs typeface="Times New Roman"/>
              </a:rPr>
              <a:t>that</a:t>
            </a:r>
            <a:r>
              <a:rPr lang="en-US" sz="1600" dirty="0">
                <a:latin typeface="Times New Roman"/>
                <a:cs typeface="Times New Roman"/>
              </a:rPr>
              <a:t> </a:t>
            </a:r>
            <a:r>
              <a:rPr sz="1600" dirty="0">
                <a:latin typeface="Times New Roman"/>
                <a:cs typeface="Times New Roman"/>
              </a:rPr>
              <a:t>to</a:t>
            </a:r>
            <a:r>
              <a:rPr lang="en-US" sz="1600" dirty="0">
                <a:latin typeface="Times New Roman"/>
                <a:cs typeface="Times New Roman"/>
              </a:rPr>
              <a:t> </a:t>
            </a:r>
            <a:r>
              <a:rPr sz="1600" dirty="0">
                <a:latin typeface="Times New Roman"/>
                <a:cs typeface="Times New Roman"/>
              </a:rPr>
              <a:t>the</a:t>
            </a:r>
            <a:r>
              <a:rPr lang="en-US" sz="1600" dirty="0">
                <a:latin typeface="Times New Roman"/>
                <a:cs typeface="Times New Roman"/>
              </a:rPr>
              <a:t> </a:t>
            </a:r>
            <a:r>
              <a:rPr sz="1600" dirty="0">
                <a:latin typeface="Times New Roman"/>
                <a:cs typeface="Times New Roman"/>
              </a:rPr>
              <a:t>right</a:t>
            </a:r>
            <a:r>
              <a:rPr lang="en-US" sz="1600" dirty="0">
                <a:latin typeface="Times New Roman"/>
                <a:cs typeface="Times New Roman"/>
              </a:rPr>
              <a:t> </a:t>
            </a:r>
            <a:r>
              <a:rPr sz="1600" dirty="0">
                <a:latin typeface="Times New Roman"/>
                <a:cs typeface="Times New Roman"/>
              </a:rPr>
              <a:t>of</a:t>
            </a:r>
            <a:r>
              <a:rPr lang="en-US" sz="1600" dirty="0">
                <a:latin typeface="Times New Roman"/>
                <a:cs typeface="Times New Roman"/>
              </a:rPr>
              <a:t> </a:t>
            </a:r>
            <a:r>
              <a:rPr sz="1600" dirty="0">
                <a:latin typeface="Times New Roman"/>
                <a:cs typeface="Times New Roman"/>
              </a:rPr>
              <a:t>n</a:t>
            </a:r>
            <a:r>
              <a:rPr sz="1600" baseline="-11904" dirty="0">
                <a:latin typeface="Times New Roman"/>
                <a:cs typeface="Times New Roman"/>
              </a:rPr>
              <a:t>0</a:t>
            </a:r>
            <a:r>
              <a:rPr sz="1600" dirty="0">
                <a:latin typeface="Times New Roman"/>
                <a:cs typeface="Times New Roman"/>
              </a:rPr>
              <a:t>,</a:t>
            </a:r>
            <a:endParaRPr lang="en-US" sz="1600" dirty="0">
              <a:latin typeface="Times New Roman"/>
              <a:cs typeface="Times New Roman"/>
            </a:endParaRPr>
          </a:p>
          <a:p>
            <a:pPr marL="844123" marR="15912" lvl="1" indent="-256180">
              <a:lnSpc>
                <a:spcPct val="101000"/>
              </a:lnSpc>
              <a:buFont typeface="Apple Symbols"/>
              <a:buChar char="•"/>
              <a:tabLst>
                <a:tab pos="271297" algn="l"/>
              </a:tabLst>
            </a:pPr>
            <a:r>
              <a:rPr sz="1600" dirty="0">
                <a:latin typeface="Times New Roman"/>
                <a:cs typeface="Times New Roman"/>
              </a:rPr>
              <a:t>the</a:t>
            </a:r>
            <a:r>
              <a:rPr lang="en-US" sz="1600" dirty="0">
                <a:latin typeface="Times New Roman"/>
                <a:cs typeface="Times New Roman"/>
              </a:rPr>
              <a:t> </a:t>
            </a:r>
            <a:r>
              <a:rPr sz="1600" dirty="0">
                <a:latin typeface="Times New Roman"/>
                <a:cs typeface="Times New Roman"/>
              </a:rPr>
              <a:t>value</a:t>
            </a:r>
            <a:r>
              <a:rPr lang="en-US" sz="1600" dirty="0">
                <a:latin typeface="Times New Roman"/>
                <a:cs typeface="Times New Roman"/>
              </a:rPr>
              <a:t> </a:t>
            </a:r>
            <a:r>
              <a:rPr sz="1600" dirty="0">
                <a:latin typeface="Times New Roman"/>
                <a:cs typeface="Times New Roman"/>
              </a:rPr>
              <a:t>of</a:t>
            </a:r>
            <a:r>
              <a:rPr lang="en-US" sz="1600" dirty="0">
                <a:latin typeface="Times New Roman"/>
                <a:cs typeface="Times New Roman"/>
              </a:rPr>
              <a:t> </a:t>
            </a:r>
            <a:r>
              <a:rPr sz="1600" dirty="0">
                <a:latin typeface="Times New Roman"/>
                <a:cs typeface="Times New Roman"/>
              </a:rPr>
              <a:t>f</a:t>
            </a:r>
            <a:r>
              <a:rPr lang="en-US" sz="1600" dirty="0">
                <a:latin typeface="Times New Roman"/>
                <a:cs typeface="Times New Roman"/>
              </a:rPr>
              <a:t> </a:t>
            </a:r>
            <a:r>
              <a:rPr sz="1600" dirty="0">
                <a:latin typeface="Times New Roman"/>
                <a:cs typeface="Times New Roman"/>
              </a:rPr>
              <a:t>(n)</a:t>
            </a:r>
            <a:r>
              <a:rPr lang="en-US" sz="1600" dirty="0">
                <a:latin typeface="Times New Roman"/>
                <a:cs typeface="Times New Roman"/>
              </a:rPr>
              <a:t> </a:t>
            </a:r>
            <a:r>
              <a:rPr sz="1600" dirty="0">
                <a:latin typeface="Times New Roman"/>
                <a:cs typeface="Times New Roman"/>
              </a:rPr>
              <a:t>always</a:t>
            </a:r>
            <a:r>
              <a:rPr lang="en-US" sz="1600" dirty="0">
                <a:latin typeface="Times New Roman"/>
                <a:cs typeface="Times New Roman"/>
              </a:rPr>
              <a:t> </a:t>
            </a:r>
            <a:r>
              <a:rPr sz="1600" dirty="0">
                <a:latin typeface="Times New Roman"/>
                <a:cs typeface="Times New Roman"/>
              </a:rPr>
              <a:t>lies</a:t>
            </a:r>
            <a:r>
              <a:rPr lang="en-US" sz="1600" dirty="0">
                <a:latin typeface="Times New Roman"/>
                <a:cs typeface="Times New Roman"/>
              </a:rPr>
              <a:t> </a:t>
            </a:r>
            <a:r>
              <a:rPr sz="1600" dirty="0">
                <a:latin typeface="Times New Roman"/>
                <a:cs typeface="Times New Roman"/>
              </a:rPr>
              <a:t>between</a:t>
            </a:r>
            <a:r>
              <a:rPr lang="en-US" sz="1600" dirty="0">
                <a:latin typeface="Times New Roman"/>
                <a:cs typeface="Times New Roman"/>
              </a:rPr>
              <a:t> </a:t>
            </a:r>
            <a:r>
              <a:rPr sz="1600" dirty="0">
                <a:latin typeface="Times New Roman"/>
                <a:cs typeface="Times New Roman"/>
              </a:rPr>
              <a:t>c</a:t>
            </a:r>
            <a:r>
              <a:rPr sz="1600" baseline="-11904" dirty="0">
                <a:latin typeface="Times New Roman"/>
                <a:cs typeface="Times New Roman"/>
              </a:rPr>
              <a:t>1</a:t>
            </a:r>
            <a:r>
              <a:rPr lang="en-US" sz="1600" baseline="-11904" dirty="0">
                <a:latin typeface="Times New Roman"/>
                <a:cs typeface="Times New Roman"/>
              </a:rPr>
              <a:t> </a:t>
            </a:r>
            <a:r>
              <a:rPr sz="1600" dirty="0">
                <a:latin typeface="Apple Symbols"/>
                <a:cs typeface="Apple Symbols"/>
              </a:rPr>
              <a:t>·</a:t>
            </a:r>
            <a:r>
              <a:rPr lang="en-US" sz="1600" dirty="0">
                <a:latin typeface="Apple Symbols"/>
                <a:cs typeface="Apple Symbols"/>
              </a:rPr>
              <a:t> </a:t>
            </a:r>
            <a:r>
              <a:rPr sz="1600" dirty="0">
                <a:latin typeface="Times New Roman"/>
                <a:cs typeface="Times New Roman"/>
              </a:rPr>
              <a:t>g(n)</a:t>
            </a:r>
            <a:r>
              <a:rPr lang="en-US" sz="1600" dirty="0">
                <a:latin typeface="Times New Roman"/>
                <a:cs typeface="Times New Roman"/>
              </a:rPr>
              <a:t> </a:t>
            </a:r>
            <a:r>
              <a:rPr sz="1600" dirty="0">
                <a:latin typeface="Times New Roman"/>
                <a:cs typeface="Times New Roman"/>
              </a:rPr>
              <a:t>and</a:t>
            </a:r>
            <a:r>
              <a:rPr lang="en-US" sz="1600" dirty="0">
                <a:latin typeface="Times New Roman"/>
                <a:cs typeface="Times New Roman"/>
              </a:rPr>
              <a:t> </a:t>
            </a:r>
            <a:r>
              <a:rPr sz="1600" dirty="0">
                <a:latin typeface="Times New Roman"/>
                <a:cs typeface="Times New Roman"/>
              </a:rPr>
              <a:t>c</a:t>
            </a:r>
            <a:r>
              <a:rPr sz="1600" baseline="-11904" dirty="0">
                <a:latin typeface="Times New Roman"/>
                <a:cs typeface="Times New Roman"/>
              </a:rPr>
              <a:t>2</a:t>
            </a:r>
            <a:r>
              <a:rPr lang="en-US" sz="1600" baseline="-11904" dirty="0">
                <a:latin typeface="Times New Roman"/>
                <a:cs typeface="Times New Roman"/>
              </a:rPr>
              <a:t> </a:t>
            </a:r>
            <a:r>
              <a:rPr sz="1600" dirty="0">
                <a:latin typeface="Apple Symbols"/>
                <a:cs typeface="Apple Symbols"/>
              </a:rPr>
              <a:t>·</a:t>
            </a:r>
            <a:r>
              <a:rPr lang="en-US" sz="1600" dirty="0">
                <a:latin typeface="Apple Symbols"/>
                <a:cs typeface="Apple Symbols"/>
              </a:rPr>
              <a:t> </a:t>
            </a:r>
            <a:r>
              <a:rPr sz="1600" dirty="0">
                <a:latin typeface="Times New Roman"/>
                <a:cs typeface="Times New Roman"/>
              </a:rPr>
              <a:t>g(n)</a:t>
            </a:r>
            <a:r>
              <a:rPr lang="en-US" sz="1600" dirty="0">
                <a:latin typeface="Times New Roman"/>
                <a:cs typeface="Times New Roman"/>
              </a:rPr>
              <a:t> </a:t>
            </a:r>
            <a:r>
              <a:rPr sz="1600" dirty="0">
                <a:latin typeface="Times New Roman"/>
                <a:cs typeface="Times New Roman"/>
              </a:rPr>
              <a:t>inclusive.</a:t>
            </a:r>
          </a:p>
        </p:txBody>
      </p:sp>
      <p:sp>
        <p:nvSpPr>
          <p:cNvPr id="5" name="TextBox 4">
            <a:extLst>
              <a:ext uri="{FF2B5EF4-FFF2-40B4-BE49-F238E27FC236}">
                <a16:creationId xmlns:a16="http://schemas.microsoft.com/office/drawing/2014/main" id="{A902964A-39DE-4731-9755-5A6C4555D47B}"/>
              </a:ext>
            </a:extLst>
          </p:cNvPr>
          <p:cNvSpPr txBox="1"/>
          <p:nvPr/>
        </p:nvSpPr>
        <p:spPr>
          <a:xfrm>
            <a:off x="6695268" y="2216258"/>
            <a:ext cx="798617" cy="369332"/>
          </a:xfrm>
          <a:prstGeom prst="rect">
            <a:avLst/>
          </a:prstGeom>
          <a:noFill/>
        </p:spPr>
        <p:txBody>
          <a:bodyPr wrap="none" rtlCol="0">
            <a:spAutoFit/>
          </a:bodyPr>
          <a:lstStyle/>
          <a:p>
            <a:r>
              <a:rPr lang="en-US" dirty="0"/>
              <a:t>Big Oh</a:t>
            </a:r>
          </a:p>
        </p:txBody>
      </p:sp>
      <p:sp>
        <p:nvSpPr>
          <p:cNvPr id="6" name="TextBox 5">
            <a:extLst>
              <a:ext uri="{FF2B5EF4-FFF2-40B4-BE49-F238E27FC236}">
                <a16:creationId xmlns:a16="http://schemas.microsoft.com/office/drawing/2014/main" id="{280CEE3B-67E6-4DA1-8C9C-3F01E7D3576D}"/>
              </a:ext>
            </a:extLst>
          </p:cNvPr>
          <p:cNvSpPr txBox="1"/>
          <p:nvPr/>
        </p:nvSpPr>
        <p:spPr>
          <a:xfrm>
            <a:off x="6695268" y="3102214"/>
            <a:ext cx="1191865" cy="369332"/>
          </a:xfrm>
          <a:prstGeom prst="rect">
            <a:avLst/>
          </a:prstGeom>
          <a:noFill/>
        </p:spPr>
        <p:txBody>
          <a:bodyPr wrap="none" rtlCol="0">
            <a:spAutoFit/>
          </a:bodyPr>
          <a:lstStyle/>
          <a:p>
            <a:r>
              <a:rPr lang="en-US" dirty="0"/>
              <a:t>Big Omega</a:t>
            </a:r>
          </a:p>
        </p:txBody>
      </p:sp>
      <p:sp>
        <p:nvSpPr>
          <p:cNvPr id="7" name="TextBox 6">
            <a:extLst>
              <a:ext uri="{FF2B5EF4-FFF2-40B4-BE49-F238E27FC236}">
                <a16:creationId xmlns:a16="http://schemas.microsoft.com/office/drawing/2014/main" id="{CDEDDBBA-BC48-4F5F-94D7-6B1FF9E43C32}"/>
              </a:ext>
            </a:extLst>
          </p:cNvPr>
          <p:cNvSpPr txBox="1"/>
          <p:nvPr/>
        </p:nvSpPr>
        <p:spPr>
          <a:xfrm>
            <a:off x="7291200" y="4112156"/>
            <a:ext cx="1057469" cy="369332"/>
          </a:xfrm>
          <a:prstGeom prst="rect">
            <a:avLst/>
          </a:prstGeom>
          <a:noFill/>
        </p:spPr>
        <p:txBody>
          <a:bodyPr wrap="none" rtlCol="0">
            <a:spAutoFit/>
          </a:bodyPr>
          <a:lstStyle/>
          <a:p>
            <a:r>
              <a:rPr lang="en-US" dirty="0"/>
              <a:t>Big Theta</a:t>
            </a:r>
          </a:p>
        </p:txBody>
      </p:sp>
      <p:sp>
        <p:nvSpPr>
          <p:cNvPr id="9" name="TextBox 8">
            <a:extLst>
              <a:ext uri="{FF2B5EF4-FFF2-40B4-BE49-F238E27FC236}">
                <a16:creationId xmlns:a16="http://schemas.microsoft.com/office/drawing/2014/main" id="{73A107E9-09F9-47C8-BB1D-183387B4FEA6}"/>
              </a:ext>
            </a:extLst>
          </p:cNvPr>
          <p:cNvSpPr txBox="1"/>
          <p:nvPr/>
        </p:nvSpPr>
        <p:spPr>
          <a:xfrm>
            <a:off x="2814451" y="5359178"/>
            <a:ext cx="6103916" cy="646331"/>
          </a:xfrm>
          <a:prstGeom prst="rect">
            <a:avLst/>
          </a:prstGeom>
          <a:noFill/>
        </p:spPr>
        <p:txBody>
          <a:bodyPr wrap="square">
            <a:spAutoFit/>
          </a:bodyPr>
          <a:lstStyle/>
          <a:p>
            <a:pPr marL="15912"/>
            <a:r>
              <a:rPr lang="en-US" sz="1800" dirty="0">
                <a:solidFill>
                  <a:srgbClr val="FF0000"/>
                </a:solidFill>
                <a:latin typeface="Times New Roman"/>
                <a:cs typeface="Times New Roman"/>
              </a:rPr>
              <a:t>This isn't "equality", it's saying that the function on the left is in the </a:t>
            </a:r>
            <a:r>
              <a:rPr lang="en-US" sz="1800" i="1" dirty="0">
                <a:solidFill>
                  <a:srgbClr val="FF0000"/>
                </a:solidFill>
                <a:latin typeface="Times New Roman"/>
                <a:cs typeface="Times New Roman"/>
              </a:rPr>
              <a:t>set of the functions</a:t>
            </a:r>
            <a:r>
              <a:rPr lang="en-US" sz="1800" dirty="0">
                <a:solidFill>
                  <a:srgbClr val="FF0000"/>
                </a:solidFill>
                <a:latin typeface="Times New Roman"/>
                <a:cs typeface="Times New Roman"/>
              </a:rPr>
              <a:t> on the right (for some n</a:t>
            </a:r>
            <a:r>
              <a:rPr lang="en-US" sz="1800" baseline="-25000" dirty="0">
                <a:solidFill>
                  <a:srgbClr val="FF0000"/>
                </a:solidFill>
                <a:latin typeface="Times New Roman"/>
                <a:cs typeface="Times New Roman"/>
              </a:rPr>
              <a:t>0</a:t>
            </a:r>
            <a:r>
              <a:rPr lang="en-US" sz="1800" dirty="0">
                <a:solidFill>
                  <a:srgbClr val="FF0000"/>
                </a:solidFill>
                <a:latin typeface="Times New Roman"/>
                <a:cs typeface="Times New Roman"/>
              </a:rPr>
              <a:t> and 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8B2B6-16BE-469B-8806-5BFD78CDCE5C}"/>
              </a:ext>
            </a:extLst>
          </p:cNvPr>
          <p:cNvSpPr>
            <a:spLocks noGrp="1"/>
          </p:cNvSpPr>
          <p:nvPr>
            <p:ph type="title"/>
          </p:nvPr>
        </p:nvSpPr>
        <p:spPr/>
        <p:txBody>
          <a:bodyPr/>
          <a:lstStyle/>
          <a:p>
            <a:r>
              <a:rPr lang="en-US" dirty="0"/>
              <a:t>Proving Relationship with C and n</a:t>
            </a:r>
            <a:r>
              <a:rPr lang="en-US" baseline="-25000" dirty="0"/>
              <a:t>0</a:t>
            </a:r>
            <a:endParaRPr lang="en-US" dirty="0"/>
          </a:p>
        </p:txBody>
      </p:sp>
      <p:sp>
        <p:nvSpPr>
          <p:cNvPr id="3" name="Content Placeholder 2">
            <a:extLst>
              <a:ext uri="{FF2B5EF4-FFF2-40B4-BE49-F238E27FC236}">
                <a16:creationId xmlns:a16="http://schemas.microsoft.com/office/drawing/2014/main" id="{27791CCC-4025-424D-9DA0-F1FD08324DAC}"/>
              </a:ext>
            </a:extLst>
          </p:cNvPr>
          <p:cNvSpPr>
            <a:spLocks noGrp="1"/>
          </p:cNvSpPr>
          <p:nvPr>
            <p:ph idx="1"/>
          </p:nvPr>
        </p:nvSpPr>
        <p:spPr/>
        <p:txBody>
          <a:bodyPr>
            <a:normAutofit/>
          </a:bodyPr>
          <a:lstStyle/>
          <a:p>
            <a:pPr marL="0" indent="0">
              <a:buNone/>
            </a:pPr>
            <a:r>
              <a:rPr lang="en-US" dirty="0"/>
              <a:t>We're allowed to pick:</a:t>
            </a:r>
          </a:p>
          <a:p>
            <a:r>
              <a:rPr lang="en-US" dirty="0"/>
              <a:t>C - that is constant; doesn't have to be true for every possible C, just that there </a:t>
            </a:r>
            <a:r>
              <a:rPr lang="en-US" i="1" dirty="0"/>
              <a:t>is</a:t>
            </a:r>
            <a:r>
              <a:rPr lang="en-US" dirty="0"/>
              <a:t> a C.</a:t>
            </a:r>
          </a:p>
          <a:p>
            <a:r>
              <a:rPr lang="en-US" dirty="0"/>
              <a:t>n</a:t>
            </a:r>
            <a:r>
              <a:rPr lang="en-US" baseline="-25000" dirty="0"/>
              <a:t>0 </a:t>
            </a:r>
            <a:r>
              <a:rPr lang="en-US" dirty="0"/>
              <a:t>- that is just the first x-position we must first meet. Doesn't have to be true for every </a:t>
            </a:r>
            <a:r>
              <a:rPr lang="en-US" dirty="0">
                <a:latin typeface="Courier"/>
              </a:rPr>
              <a:t>n</a:t>
            </a:r>
            <a:r>
              <a:rPr lang="en-US" dirty="0"/>
              <a:t>.</a:t>
            </a:r>
          </a:p>
          <a:p>
            <a:pPr marL="0" indent="0">
              <a:buNone/>
            </a:pPr>
            <a:endParaRPr lang="en-US" dirty="0"/>
          </a:p>
          <a:p>
            <a:pPr marL="0" indent="0">
              <a:buNone/>
            </a:pPr>
            <a:r>
              <a:rPr lang="en-US" dirty="0"/>
              <a:t>If you can find a C and n</a:t>
            </a:r>
            <a:r>
              <a:rPr lang="en-US" baseline="-25000" dirty="0"/>
              <a:t>0  </a:t>
            </a:r>
            <a:r>
              <a:rPr lang="en-US" dirty="0"/>
              <a:t>to satisfy a Big Oh relationship, then you prove the relationship is true!</a:t>
            </a:r>
          </a:p>
        </p:txBody>
      </p:sp>
    </p:spTree>
    <p:extLst>
      <p:ext uri="{BB962C8B-B14F-4D97-AF65-F5344CB8AC3E}">
        <p14:creationId xmlns:p14="http://schemas.microsoft.com/office/powerpoint/2010/main" val="3754295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noAutofit/>
          </a:bodyPr>
          <a:lstStyle/>
          <a:p>
            <a:pPr marL="15912"/>
            <a:r>
              <a:rPr sz="3070" b="1" spc="13" dirty="0">
                <a:solidFill>
                  <a:srgbClr val="0000FF"/>
                </a:solidFill>
              </a:rPr>
              <a:t>Big</a:t>
            </a:r>
            <a:r>
              <a:rPr lang="en-US" sz="3070" b="1" spc="13" dirty="0">
                <a:solidFill>
                  <a:srgbClr val="0000FF"/>
                </a:solidFill>
              </a:rPr>
              <a:t> </a:t>
            </a:r>
            <a:r>
              <a:rPr sz="3070" b="1" spc="19" dirty="0">
                <a:solidFill>
                  <a:srgbClr val="0000FF"/>
                </a:solidFill>
              </a:rPr>
              <a:t>Oh</a:t>
            </a:r>
            <a:r>
              <a:rPr lang="en-US" sz="3070" b="1" spc="13" dirty="0">
                <a:solidFill>
                  <a:srgbClr val="0000FF"/>
                </a:solidFill>
              </a:rPr>
              <a:t> </a:t>
            </a:r>
            <a:r>
              <a:rPr sz="3070" b="1" spc="13" dirty="0">
                <a:solidFill>
                  <a:srgbClr val="0000FF"/>
                </a:solidFill>
              </a:rPr>
              <a:t>Examples</a:t>
            </a:r>
            <a:endParaRPr sz="3070" dirty="0"/>
          </a:p>
        </p:txBody>
      </p:sp>
      <p:sp>
        <p:nvSpPr>
          <p:cNvPr id="3" name="object 3"/>
          <p:cNvSpPr/>
          <p:nvPr/>
        </p:nvSpPr>
        <p:spPr>
          <a:xfrm>
            <a:off x="2380340" y="1724012"/>
            <a:ext cx="8019273" cy="0"/>
          </a:xfrm>
          <a:custGeom>
            <a:avLst/>
            <a:gdLst/>
            <a:ahLst/>
            <a:cxnLst/>
            <a:rect l="l" t="t" r="r" b="b"/>
            <a:pathLst>
              <a:path w="6400800">
                <a:moveTo>
                  <a:pt x="0" y="0"/>
                </a:moveTo>
                <a:lnTo>
                  <a:pt x="6400800" y="0"/>
                </a:lnTo>
              </a:path>
            </a:pathLst>
          </a:custGeom>
          <a:ln w="39624">
            <a:solidFill>
              <a:srgbClr val="FE0000"/>
            </a:solidFill>
          </a:ln>
        </p:spPr>
        <p:txBody>
          <a:bodyPr wrap="square" lIns="0" tIns="0" rIns="0" bIns="0" rtlCol="0">
            <a:noAutofit/>
          </a:bodyPr>
          <a:lstStyle/>
          <a:p>
            <a:endParaRPr sz="2255"/>
          </a:p>
        </p:txBody>
      </p:sp>
      <p:graphicFrame>
        <p:nvGraphicFramePr>
          <p:cNvPr id="5" name="Table 5">
            <a:extLst>
              <a:ext uri="{FF2B5EF4-FFF2-40B4-BE49-F238E27FC236}">
                <a16:creationId xmlns:a16="http://schemas.microsoft.com/office/drawing/2014/main" id="{07977807-155D-48B5-8063-8DDDF2B381D6}"/>
              </a:ext>
            </a:extLst>
          </p:cNvPr>
          <p:cNvGraphicFramePr>
            <a:graphicFrameLocks noGrp="1"/>
          </p:cNvGraphicFramePr>
          <p:nvPr>
            <p:extLst>
              <p:ext uri="{D42A27DB-BD31-4B8C-83A1-F6EECF244321}">
                <p14:modId xmlns:p14="http://schemas.microsoft.com/office/powerpoint/2010/main" val="2864469870"/>
              </p:ext>
            </p:extLst>
          </p:nvPr>
        </p:nvGraphicFramePr>
        <p:xfrm>
          <a:off x="1" y="2062249"/>
          <a:ext cx="12192000" cy="2316480"/>
        </p:xfrm>
        <a:graphic>
          <a:graphicData uri="http://schemas.openxmlformats.org/drawingml/2006/table">
            <a:tbl>
              <a:tblPr firstRow="1" bandRow="1">
                <a:tableStyleId>{2D5ABB26-0587-4C30-8999-92F81FD0307C}</a:tableStyleId>
              </a:tblPr>
              <a:tblGrid>
                <a:gridCol w="2790700">
                  <a:extLst>
                    <a:ext uri="{9D8B030D-6E8A-4147-A177-3AD203B41FA5}">
                      <a16:colId xmlns:a16="http://schemas.microsoft.com/office/drawing/2014/main" val="2431962051"/>
                    </a:ext>
                  </a:extLst>
                </a:gridCol>
                <a:gridCol w="617517">
                  <a:extLst>
                    <a:ext uri="{9D8B030D-6E8A-4147-A177-3AD203B41FA5}">
                      <a16:colId xmlns:a16="http://schemas.microsoft.com/office/drawing/2014/main" val="4064276092"/>
                    </a:ext>
                  </a:extLst>
                </a:gridCol>
                <a:gridCol w="2264794">
                  <a:extLst>
                    <a:ext uri="{9D8B030D-6E8A-4147-A177-3AD203B41FA5}">
                      <a16:colId xmlns:a16="http://schemas.microsoft.com/office/drawing/2014/main" val="2047516547"/>
                    </a:ext>
                  </a:extLst>
                </a:gridCol>
                <a:gridCol w="3782009">
                  <a:extLst>
                    <a:ext uri="{9D8B030D-6E8A-4147-A177-3AD203B41FA5}">
                      <a16:colId xmlns:a16="http://schemas.microsoft.com/office/drawing/2014/main" val="615648952"/>
                    </a:ext>
                  </a:extLst>
                </a:gridCol>
                <a:gridCol w="2736980">
                  <a:extLst>
                    <a:ext uri="{9D8B030D-6E8A-4147-A177-3AD203B41FA5}">
                      <a16:colId xmlns:a16="http://schemas.microsoft.com/office/drawing/2014/main" val="729026289"/>
                    </a:ext>
                  </a:extLst>
                </a:gridCol>
              </a:tblGrid>
              <a:tr h="370840">
                <a:tc>
                  <a:txBody>
                    <a:bodyPr/>
                    <a:lstStyle/>
                    <a:p>
                      <a:r>
                        <a:rPr lang="en-US" sz="3200" dirty="0"/>
                        <a:t>Relationship</a:t>
                      </a:r>
                    </a:p>
                  </a:txBody>
                  <a:tcPr/>
                </a:tc>
                <a:tc>
                  <a:txBody>
                    <a:bodyPr/>
                    <a:lstStyle/>
                    <a:p>
                      <a:endParaRPr lang="en-US" sz="3200" dirty="0"/>
                    </a:p>
                  </a:txBody>
                  <a:tcPr/>
                </a:tc>
                <a:tc>
                  <a:txBody>
                    <a:bodyPr/>
                    <a:lstStyle/>
                    <a:p>
                      <a:endParaRPr lang="en-US" sz="3200" dirty="0"/>
                    </a:p>
                  </a:txBody>
                  <a:tcPr/>
                </a:tc>
                <a:tc>
                  <a:txBody>
                    <a:bodyPr/>
                    <a:lstStyle/>
                    <a:p>
                      <a:r>
                        <a:rPr lang="en-US" sz="3200" dirty="0"/>
                        <a:t>Why?</a:t>
                      </a:r>
                    </a:p>
                  </a:txBody>
                  <a:tcPr/>
                </a:tc>
                <a:tc>
                  <a:txBody>
                    <a:bodyPr/>
                    <a:lstStyle/>
                    <a:p>
                      <a:endParaRPr lang="en-US" sz="3200" dirty="0"/>
                    </a:p>
                  </a:txBody>
                  <a:tcPr/>
                </a:tc>
                <a:extLst>
                  <a:ext uri="{0D108BD9-81ED-4DB2-BD59-A6C34878D82A}">
                    <a16:rowId xmlns:a16="http://schemas.microsoft.com/office/drawing/2014/main" val="2660951667"/>
                  </a:ext>
                </a:extLst>
              </a:tr>
              <a:tr h="370840">
                <a:tc>
                  <a:txBody>
                    <a:bodyPr/>
                    <a:lstStyle/>
                    <a:p>
                      <a:r>
                        <a:rPr lang="en-US" sz="3200" spc="-125" dirty="0"/>
                        <a:t>3</a:t>
                      </a:r>
                      <a:r>
                        <a:rPr lang="en-US" sz="3200" spc="207" dirty="0"/>
                        <a:t>n</a:t>
                      </a:r>
                      <a:r>
                        <a:rPr lang="en-US" sz="3200" baseline="33730" dirty="0"/>
                        <a:t>2 </a:t>
                      </a:r>
                      <a:r>
                        <a:rPr lang="en-US" sz="3200" spc="-291" baseline="33730" dirty="0"/>
                        <a:t> </a:t>
                      </a:r>
                      <a:r>
                        <a:rPr lang="en-US" sz="3200" spc="495" dirty="0"/>
                        <a:t>−</a:t>
                      </a:r>
                      <a:r>
                        <a:rPr lang="en-US" sz="3200" spc="-282" dirty="0"/>
                        <a:t> </a:t>
                      </a:r>
                      <a:r>
                        <a:rPr lang="en-US" sz="3200" spc="-106" dirty="0"/>
                        <a:t>10</a:t>
                      </a:r>
                      <a:r>
                        <a:rPr lang="en-US" sz="3200" spc="-157" dirty="0"/>
                        <a:t>0</a:t>
                      </a:r>
                      <a:r>
                        <a:rPr lang="en-US" sz="3200" spc="213" dirty="0"/>
                        <a:t>n</a:t>
                      </a:r>
                      <a:r>
                        <a:rPr lang="en-US" sz="3200" spc="-25" dirty="0"/>
                        <a:t> </a:t>
                      </a:r>
                      <a:r>
                        <a:rPr lang="en-US" sz="3200" spc="401" dirty="0"/>
                        <a:t>+</a:t>
                      </a:r>
                      <a:r>
                        <a:rPr lang="en-US" sz="3200" spc="-69" dirty="0"/>
                        <a:t> </a:t>
                      </a:r>
                      <a:r>
                        <a:rPr lang="en-US" sz="3200" spc="-106" dirty="0"/>
                        <a:t>6</a:t>
                      </a:r>
                      <a:endParaRPr lang="en-US" sz="3200" dirty="0"/>
                    </a:p>
                  </a:txBody>
                  <a:tcPr/>
                </a:tc>
                <a:tc>
                  <a:txBody>
                    <a:bodyPr/>
                    <a:lstStyle/>
                    <a:p>
                      <a:r>
                        <a:rPr lang="en-US" sz="3200" spc="401" dirty="0"/>
                        <a:t>=</a:t>
                      </a:r>
                      <a:endParaRPr lang="en-US" sz="3200" dirty="0"/>
                    </a:p>
                  </a:txBody>
                  <a:tcPr/>
                </a:tc>
                <a:tc>
                  <a:txBody>
                    <a:bodyPr/>
                    <a:lstStyle/>
                    <a:p>
                      <a:r>
                        <a:rPr lang="en-US" sz="3200" spc="113" dirty="0">
                          <a:latin typeface="Times New Roman"/>
                          <a:cs typeface="Times New Roman"/>
                        </a:rPr>
                        <a:t>O</a:t>
                      </a:r>
                      <a:r>
                        <a:rPr lang="en-US" sz="3200" spc="38" dirty="0"/>
                        <a:t>(</a:t>
                      </a:r>
                      <a:r>
                        <a:rPr lang="en-US" sz="3200" spc="219" dirty="0"/>
                        <a:t>n</a:t>
                      </a:r>
                      <a:r>
                        <a:rPr lang="en-US" sz="3200" spc="169" baseline="33730" dirty="0"/>
                        <a:t>2</a:t>
                      </a:r>
                      <a:r>
                        <a:rPr lang="en-US" sz="3200" spc="56" dirty="0"/>
                        <a:t>)</a:t>
                      </a:r>
                      <a:endParaRPr lang="en-US" sz="3200" dirty="0"/>
                    </a:p>
                  </a:txBody>
                  <a:tcPr/>
                </a:tc>
                <a:tc>
                  <a:txBody>
                    <a:bodyPr/>
                    <a:lstStyle/>
                    <a:p>
                      <a:r>
                        <a:rPr lang="en-US" sz="3200" spc="-125" dirty="0"/>
                        <a:t>3</a:t>
                      </a:r>
                      <a:r>
                        <a:rPr lang="en-US" sz="3200" spc="207" dirty="0"/>
                        <a:t>n</a:t>
                      </a:r>
                      <a:r>
                        <a:rPr lang="en-US" sz="3200" baseline="33730" dirty="0"/>
                        <a:t>2</a:t>
                      </a:r>
                      <a:r>
                        <a:rPr lang="en-US" sz="3200" spc="495" dirty="0"/>
                        <a:t>−</a:t>
                      </a:r>
                      <a:r>
                        <a:rPr lang="en-US" sz="3200" spc="-106" dirty="0"/>
                        <a:t>10</a:t>
                      </a:r>
                      <a:r>
                        <a:rPr lang="en-US" sz="3200" spc="-157" dirty="0"/>
                        <a:t>0</a:t>
                      </a:r>
                      <a:r>
                        <a:rPr lang="en-US" sz="3200" spc="213" dirty="0"/>
                        <a:t>n</a:t>
                      </a:r>
                      <a:r>
                        <a:rPr lang="en-US" sz="3200" spc="401" dirty="0"/>
                        <a:t>+</a:t>
                      </a:r>
                      <a:r>
                        <a:rPr lang="en-US" sz="3200" spc="-106" dirty="0"/>
                        <a:t>6</a:t>
                      </a:r>
                      <a:r>
                        <a:rPr lang="en-US" sz="3200" spc="-56" dirty="0"/>
                        <a:t>  &lt; </a:t>
                      </a:r>
                      <a:r>
                        <a:rPr lang="en-US" sz="3200" spc="-125" dirty="0"/>
                        <a:t>3</a:t>
                      </a:r>
                      <a:r>
                        <a:rPr lang="en-US" sz="3200" spc="213" dirty="0"/>
                        <a:t>n</a:t>
                      </a:r>
                      <a:r>
                        <a:rPr lang="en-US" sz="3200" spc="318" baseline="33730" dirty="0"/>
                        <a:t>2</a:t>
                      </a:r>
                      <a:endParaRPr lang="en-US" sz="3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i="1" spc="-56" dirty="0"/>
                        <a:t>(n</a:t>
                      </a:r>
                      <a:r>
                        <a:rPr lang="en-US" sz="3200" i="1" spc="-56" baseline="-25000" dirty="0"/>
                        <a:t>0</a:t>
                      </a:r>
                      <a:r>
                        <a:rPr lang="en-US" sz="3200" i="1" spc="-56" dirty="0"/>
                        <a:t>&gt;0, C=3)</a:t>
                      </a:r>
                      <a:endParaRPr lang="en-US" sz="3200" i="1" dirty="0"/>
                    </a:p>
                  </a:txBody>
                  <a:tcPr/>
                </a:tc>
                <a:extLst>
                  <a:ext uri="{0D108BD9-81ED-4DB2-BD59-A6C34878D82A}">
                    <a16:rowId xmlns:a16="http://schemas.microsoft.com/office/drawing/2014/main" val="769741664"/>
                  </a:ext>
                </a:extLst>
              </a:tr>
              <a:tr h="370840">
                <a:tc>
                  <a:txBody>
                    <a:bodyPr/>
                    <a:lstStyle/>
                    <a:p>
                      <a:r>
                        <a:rPr lang="en-US" sz="3200" spc="-125" dirty="0">
                          <a:latin typeface="Times New Roman"/>
                          <a:cs typeface="Times New Roman"/>
                        </a:rPr>
                        <a:t>3</a:t>
                      </a:r>
                      <a:r>
                        <a:rPr lang="en-US" sz="3200" spc="207" dirty="0">
                          <a:latin typeface="Times New Roman"/>
                          <a:cs typeface="Times New Roman"/>
                        </a:rPr>
                        <a:t>n</a:t>
                      </a:r>
                      <a:r>
                        <a:rPr lang="en-US" sz="3200" baseline="33730" dirty="0">
                          <a:latin typeface="Times New Roman"/>
                          <a:cs typeface="Times New Roman"/>
                        </a:rPr>
                        <a:t>2 </a:t>
                      </a:r>
                      <a:r>
                        <a:rPr lang="en-US" sz="3200" spc="-291" baseline="33730" dirty="0">
                          <a:latin typeface="Times New Roman"/>
                          <a:cs typeface="Times New Roman"/>
                        </a:rPr>
                        <a:t> </a:t>
                      </a:r>
                      <a:r>
                        <a:rPr lang="en-US" sz="3200" spc="495" dirty="0">
                          <a:latin typeface="Apple Symbols"/>
                          <a:cs typeface="Apple Symbols"/>
                        </a:rPr>
                        <a:t>−</a:t>
                      </a:r>
                      <a:r>
                        <a:rPr lang="en-US" sz="3200" spc="-282" dirty="0">
                          <a:latin typeface="Apple Symbols"/>
                          <a:cs typeface="Apple Symbols"/>
                        </a:rPr>
                        <a:t> </a:t>
                      </a:r>
                      <a:r>
                        <a:rPr lang="en-US" sz="3200" spc="-106" dirty="0">
                          <a:latin typeface="Times New Roman"/>
                          <a:cs typeface="Times New Roman"/>
                        </a:rPr>
                        <a:t>10</a:t>
                      </a:r>
                      <a:r>
                        <a:rPr lang="en-US" sz="3200" spc="-157" dirty="0">
                          <a:latin typeface="Times New Roman"/>
                          <a:cs typeface="Times New Roman"/>
                        </a:rPr>
                        <a:t>0</a:t>
                      </a:r>
                      <a:r>
                        <a:rPr lang="en-US" sz="3200" spc="213" dirty="0">
                          <a:latin typeface="Times New Roman"/>
                          <a:cs typeface="Times New Roman"/>
                        </a:rPr>
                        <a:t>n</a:t>
                      </a:r>
                      <a:r>
                        <a:rPr lang="en-US" sz="3200" spc="-25" dirty="0">
                          <a:latin typeface="Times New Roman"/>
                          <a:cs typeface="Times New Roman"/>
                        </a:rPr>
                        <a:t> </a:t>
                      </a:r>
                      <a:r>
                        <a:rPr lang="en-US" sz="3200" spc="401" dirty="0">
                          <a:latin typeface="Times New Roman"/>
                          <a:cs typeface="Times New Roman"/>
                        </a:rPr>
                        <a:t>+</a:t>
                      </a:r>
                      <a:r>
                        <a:rPr lang="en-US" sz="3200" spc="-69" dirty="0">
                          <a:latin typeface="Times New Roman"/>
                          <a:cs typeface="Times New Roman"/>
                        </a:rPr>
                        <a:t> </a:t>
                      </a:r>
                      <a:r>
                        <a:rPr lang="en-US" sz="3200" spc="-106" dirty="0">
                          <a:latin typeface="Times New Roman"/>
                          <a:cs typeface="Times New Roman"/>
                        </a:rPr>
                        <a:t>6</a:t>
                      </a:r>
                      <a:endParaRPr lang="en-US" sz="3200" dirty="0"/>
                    </a:p>
                  </a:txBody>
                  <a:tcPr/>
                </a:tc>
                <a:tc>
                  <a:txBody>
                    <a:bodyPr/>
                    <a:lstStyle/>
                    <a:p>
                      <a:r>
                        <a:rPr lang="en-US" sz="3200" dirty="0"/>
                        <a:t>=</a:t>
                      </a:r>
                    </a:p>
                  </a:txBody>
                  <a:tcPr/>
                </a:tc>
                <a:tc>
                  <a:txBody>
                    <a:bodyPr/>
                    <a:lstStyle/>
                    <a:p>
                      <a:r>
                        <a:rPr lang="en-US" sz="3200" spc="113" dirty="0">
                          <a:latin typeface="Times New Roman"/>
                          <a:cs typeface="Times New Roman"/>
                        </a:rPr>
                        <a:t>O</a:t>
                      </a:r>
                      <a:r>
                        <a:rPr lang="en-US" sz="3200" spc="38" dirty="0">
                          <a:latin typeface="Times New Roman"/>
                          <a:cs typeface="Times New Roman"/>
                        </a:rPr>
                        <a:t>(</a:t>
                      </a:r>
                      <a:r>
                        <a:rPr lang="en-US" sz="3200" spc="219" dirty="0">
                          <a:latin typeface="Times New Roman"/>
                          <a:cs typeface="Times New Roman"/>
                        </a:rPr>
                        <a:t>n</a:t>
                      </a:r>
                      <a:r>
                        <a:rPr lang="en-US" sz="3200" spc="169" baseline="33730" dirty="0">
                          <a:latin typeface="Times New Roman"/>
                          <a:cs typeface="Times New Roman"/>
                        </a:rPr>
                        <a:t>3</a:t>
                      </a:r>
                      <a:r>
                        <a:rPr lang="en-US" sz="3200" spc="56" dirty="0">
                          <a:latin typeface="Times New Roman"/>
                          <a:cs typeface="Times New Roman"/>
                        </a:rPr>
                        <a:t>)</a:t>
                      </a:r>
                      <a:endParaRPr lang="en-US" sz="3200" dirty="0"/>
                    </a:p>
                  </a:txBody>
                  <a:tcPr/>
                </a:tc>
                <a:tc>
                  <a:txBody>
                    <a:bodyPr/>
                    <a:lstStyle/>
                    <a:p>
                      <a:r>
                        <a:rPr lang="en-US" sz="3200" spc="-125" dirty="0"/>
                        <a:t>3</a:t>
                      </a:r>
                      <a:r>
                        <a:rPr lang="en-US" sz="3200" spc="207" dirty="0"/>
                        <a:t>n</a:t>
                      </a:r>
                      <a:r>
                        <a:rPr lang="en-US" sz="3200" baseline="33730" dirty="0"/>
                        <a:t>2</a:t>
                      </a:r>
                      <a:r>
                        <a:rPr lang="en-US" sz="3200" spc="495" dirty="0"/>
                        <a:t>−</a:t>
                      </a:r>
                      <a:r>
                        <a:rPr lang="en-US" sz="3200" spc="-106" dirty="0"/>
                        <a:t>10</a:t>
                      </a:r>
                      <a:r>
                        <a:rPr lang="en-US" sz="3200" spc="-157" dirty="0"/>
                        <a:t>0</a:t>
                      </a:r>
                      <a:r>
                        <a:rPr lang="en-US" sz="3200" spc="213" dirty="0"/>
                        <a:t>n</a:t>
                      </a:r>
                      <a:r>
                        <a:rPr lang="en-US" sz="3200" spc="401" dirty="0"/>
                        <a:t>+</a:t>
                      </a:r>
                      <a:r>
                        <a:rPr lang="en-US" sz="3200" spc="-106" dirty="0"/>
                        <a:t>6</a:t>
                      </a:r>
                      <a:r>
                        <a:rPr lang="en-US" sz="3200" spc="-56" dirty="0"/>
                        <a:t>  &lt; </a:t>
                      </a:r>
                      <a:r>
                        <a:rPr lang="en-US" sz="3200" spc="-125" dirty="0"/>
                        <a:t>.01</a:t>
                      </a:r>
                      <a:r>
                        <a:rPr lang="en-US" sz="3200" spc="213" dirty="0"/>
                        <a:t>n</a:t>
                      </a:r>
                      <a:r>
                        <a:rPr lang="en-US" sz="3200" spc="318" baseline="33730" dirty="0"/>
                        <a:t>3</a:t>
                      </a:r>
                      <a:endParaRPr lang="en-US" sz="3200" dirty="0"/>
                    </a:p>
                  </a:txBody>
                  <a:tcPr/>
                </a:tc>
                <a:tc>
                  <a:txBody>
                    <a:bodyPr/>
                    <a:lstStyle/>
                    <a:p>
                      <a:r>
                        <a:rPr lang="en-US" sz="3200" i="1" dirty="0"/>
                        <a:t>(n</a:t>
                      </a:r>
                      <a:r>
                        <a:rPr lang="en-US" sz="3200" i="1" baseline="-25000" dirty="0"/>
                        <a:t>0</a:t>
                      </a:r>
                      <a:r>
                        <a:rPr lang="en-US" sz="3200" i="1" dirty="0"/>
                        <a:t>&gt;265, C=.01)</a:t>
                      </a:r>
                    </a:p>
                  </a:txBody>
                  <a:tcPr/>
                </a:tc>
                <a:extLst>
                  <a:ext uri="{0D108BD9-81ED-4DB2-BD59-A6C34878D82A}">
                    <a16:rowId xmlns:a16="http://schemas.microsoft.com/office/drawing/2014/main" val="3174125008"/>
                  </a:ext>
                </a:extLst>
              </a:tr>
              <a:tr h="370840">
                <a:tc>
                  <a:txBody>
                    <a:bodyPr/>
                    <a:lstStyle/>
                    <a:p>
                      <a:r>
                        <a:rPr lang="en-US" sz="3200" spc="-125" dirty="0">
                          <a:latin typeface="Times New Roman"/>
                          <a:cs typeface="Times New Roman"/>
                        </a:rPr>
                        <a:t>3</a:t>
                      </a:r>
                      <a:r>
                        <a:rPr lang="en-US" sz="3200" spc="207" dirty="0">
                          <a:latin typeface="Times New Roman"/>
                          <a:cs typeface="Times New Roman"/>
                        </a:rPr>
                        <a:t>n</a:t>
                      </a:r>
                      <a:r>
                        <a:rPr lang="en-US" sz="3200" baseline="33730" dirty="0">
                          <a:latin typeface="Times New Roman"/>
                          <a:cs typeface="Times New Roman"/>
                        </a:rPr>
                        <a:t>2 </a:t>
                      </a:r>
                      <a:r>
                        <a:rPr lang="en-US" sz="3200" spc="-291" baseline="33730" dirty="0">
                          <a:latin typeface="Times New Roman"/>
                          <a:cs typeface="Times New Roman"/>
                        </a:rPr>
                        <a:t> </a:t>
                      </a:r>
                      <a:r>
                        <a:rPr lang="en-US" sz="3200" spc="495" dirty="0">
                          <a:latin typeface="Apple Symbols"/>
                          <a:cs typeface="Apple Symbols"/>
                        </a:rPr>
                        <a:t>−</a:t>
                      </a:r>
                      <a:r>
                        <a:rPr lang="en-US" sz="3200" spc="-282" dirty="0">
                          <a:latin typeface="Apple Symbols"/>
                          <a:cs typeface="Apple Symbols"/>
                        </a:rPr>
                        <a:t> </a:t>
                      </a:r>
                      <a:r>
                        <a:rPr lang="en-US" sz="3200" spc="-106" dirty="0">
                          <a:latin typeface="Times New Roman"/>
                          <a:cs typeface="Times New Roman"/>
                        </a:rPr>
                        <a:t>10</a:t>
                      </a:r>
                      <a:r>
                        <a:rPr lang="en-US" sz="3200" spc="-157" dirty="0">
                          <a:latin typeface="Times New Roman"/>
                          <a:cs typeface="Times New Roman"/>
                        </a:rPr>
                        <a:t>0</a:t>
                      </a:r>
                      <a:r>
                        <a:rPr lang="en-US" sz="3200" spc="213" dirty="0">
                          <a:latin typeface="Times New Roman"/>
                          <a:cs typeface="Times New Roman"/>
                        </a:rPr>
                        <a:t>n</a:t>
                      </a:r>
                      <a:r>
                        <a:rPr lang="en-US" sz="3200" spc="-25" dirty="0">
                          <a:latin typeface="Times New Roman"/>
                          <a:cs typeface="Times New Roman"/>
                        </a:rPr>
                        <a:t> </a:t>
                      </a:r>
                      <a:r>
                        <a:rPr lang="en-US" sz="3200" spc="401" dirty="0">
                          <a:latin typeface="Times New Roman"/>
                          <a:cs typeface="Times New Roman"/>
                        </a:rPr>
                        <a:t>+</a:t>
                      </a:r>
                      <a:r>
                        <a:rPr lang="en-US" sz="3200" spc="-69" dirty="0">
                          <a:latin typeface="Times New Roman"/>
                          <a:cs typeface="Times New Roman"/>
                        </a:rPr>
                        <a:t> </a:t>
                      </a:r>
                      <a:r>
                        <a:rPr lang="en-US" sz="3200" spc="-106" dirty="0">
                          <a:latin typeface="Times New Roman"/>
                          <a:cs typeface="Times New Roman"/>
                        </a:rPr>
                        <a:t>6</a:t>
                      </a:r>
                      <a:endParaRPr lang="en-US" sz="3200" dirty="0"/>
                    </a:p>
                  </a:txBody>
                  <a:tcPr/>
                </a:tc>
                <a:tc>
                  <a:txBody>
                    <a:bodyPr/>
                    <a:lstStyle/>
                    <a:p>
                      <a:r>
                        <a:rPr lang="en-US" sz="3200" spc="-38" dirty="0">
                          <a:latin typeface="Calibri" panose="020F0502020204030204" pitchFamily="34" charset="0"/>
                          <a:cs typeface="Calibri" panose="020F0502020204030204" pitchFamily="34" charset="0"/>
                        </a:rPr>
                        <a:t>≠</a:t>
                      </a:r>
                      <a:endParaRPr lang="en-US" sz="3200" dirty="0"/>
                    </a:p>
                  </a:txBody>
                  <a:tcPr/>
                </a:tc>
                <a:tc>
                  <a:txBody>
                    <a:bodyPr/>
                    <a:lstStyle/>
                    <a:p>
                      <a:r>
                        <a:rPr lang="en-US" sz="3200" spc="113" dirty="0">
                          <a:latin typeface="Times New Roman"/>
                          <a:cs typeface="Times New Roman"/>
                        </a:rPr>
                        <a:t>O</a:t>
                      </a:r>
                      <a:r>
                        <a:rPr lang="en-US" sz="3200" spc="38" dirty="0">
                          <a:latin typeface="Times New Roman"/>
                          <a:cs typeface="Times New Roman"/>
                        </a:rPr>
                        <a:t>(</a:t>
                      </a:r>
                      <a:r>
                        <a:rPr lang="en-US" sz="3200" spc="200" dirty="0">
                          <a:latin typeface="Times New Roman"/>
                          <a:cs typeface="Times New Roman"/>
                        </a:rPr>
                        <a:t>n</a:t>
                      </a:r>
                      <a:r>
                        <a:rPr lang="en-US" sz="3200" spc="56" dirty="0">
                          <a:latin typeface="Times New Roman"/>
                          <a:cs typeface="Times New Roman"/>
                        </a:rPr>
                        <a:t>)</a:t>
                      </a:r>
                      <a:endParaRPr lang="en-US" sz="3200" dirty="0"/>
                    </a:p>
                  </a:txBody>
                  <a:tcPr/>
                </a:tc>
                <a:tc>
                  <a:txBody>
                    <a:bodyPr/>
                    <a:lstStyle/>
                    <a:p>
                      <a:r>
                        <a:rPr lang="en-US" sz="3200" spc="-125" dirty="0"/>
                        <a:t>3</a:t>
                      </a:r>
                      <a:r>
                        <a:rPr lang="en-US" sz="3200" spc="213" dirty="0"/>
                        <a:t>n</a:t>
                      </a:r>
                      <a:r>
                        <a:rPr lang="en-US" sz="3200" spc="318" baseline="33730" dirty="0"/>
                        <a:t>2                   </a:t>
                      </a:r>
                      <a:r>
                        <a:rPr lang="en-US" sz="3200" spc="318" baseline="0" dirty="0"/>
                        <a:t>&gt; C*n</a:t>
                      </a:r>
                      <a:endParaRPr lang="en-US" sz="3200" baseline="0" dirty="0"/>
                    </a:p>
                  </a:txBody>
                  <a:tcPr/>
                </a:tc>
                <a:tc>
                  <a:txBody>
                    <a:bodyPr/>
                    <a:lstStyle/>
                    <a:p>
                      <a:r>
                        <a:rPr lang="en-US" sz="3200" dirty="0"/>
                        <a:t>when (n</a:t>
                      </a:r>
                      <a:r>
                        <a:rPr lang="en-US" sz="3200" i="1" baseline="-25000" dirty="0"/>
                        <a:t>0</a:t>
                      </a:r>
                      <a:r>
                        <a:rPr lang="en-US" sz="3200" dirty="0"/>
                        <a:t>&gt;c)</a:t>
                      </a:r>
                    </a:p>
                  </a:txBody>
                  <a:tcPr/>
                </a:tc>
                <a:extLst>
                  <a:ext uri="{0D108BD9-81ED-4DB2-BD59-A6C34878D82A}">
                    <a16:rowId xmlns:a16="http://schemas.microsoft.com/office/drawing/2014/main" val="1257755532"/>
                  </a:ext>
                </a:extLst>
              </a:tr>
            </a:tbl>
          </a:graphicData>
        </a:graphic>
      </p:graphicFrame>
    </p:spTree>
    <p:extLst>
      <p:ext uri="{BB962C8B-B14F-4D97-AF65-F5344CB8AC3E}">
        <p14:creationId xmlns:p14="http://schemas.microsoft.com/office/powerpoint/2010/main" val="4219826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noAutofit/>
          </a:bodyPr>
          <a:lstStyle/>
          <a:p>
            <a:pPr marL="15912"/>
            <a:r>
              <a:rPr sz="3070" b="1" spc="13" dirty="0">
                <a:solidFill>
                  <a:srgbClr val="0000FF"/>
                </a:solidFill>
              </a:rPr>
              <a:t>Big</a:t>
            </a:r>
            <a:r>
              <a:rPr lang="en-US" sz="3070" b="1" spc="13" dirty="0">
                <a:solidFill>
                  <a:srgbClr val="0000FF"/>
                </a:solidFill>
              </a:rPr>
              <a:t> </a:t>
            </a:r>
            <a:r>
              <a:rPr sz="3070" b="1" spc="19" dirty="0">
                <a:solidFill>
                  <a:srgbClr val="0000FF"/>
                </a:solidFill>
              </a:rPr>
              <a:t>O</a:t>
            </a:r>
            <a:r>
              <a:rPr lang="en-US" sz="3070" b="1" spc="19" dirty="0">
                <a:solidFill>
                  <a:srgbClr val="0000FF"/>
                </a:solidFill>
              </a:rPr>
              <a:t>mega</a:t>
            </a:r>
            <a:r>
              <a:rPr lang="en-US" sz="3070" b="1" spc="13" dirty="0">
                <a:solidFill>
                  <a:srgbClr val="0000FF"/>
                </a:solidFill>
              </a:rPr>
              <a:t> </a:t>
            </a:r>
            <a:r>
              <a:rPr sz="3070" b="1" spc="13" dirty="0">
                <a:solidFill>
                  <a:srgbClr val="0000FF"/>
                </a:solidFill>
              </a:rPr>
              <a:t>Examples</a:t>
            </a:r>
            <a:endParaRPr sz="3070" dirty="0"/>
          </a:p>
        </p:txBody>
      </p:sp>
      <p:sp>
        <p:nvSpPr>
          <p:cNvPr id="3" name="object 3"/>
          <p:cNvSpPr/>
          <p:nvPr/>
        </p:nvSpPr>
        <p:spPr>
          <a:xfrm>
            <a:off x="2380340" y="1724012"/>
            <a:ext cx="8019273" cy="0"/>
          </a:xfrm>
          <a:custGeom>
            <a:avLst/>
            <a:gdLst/>
            <a:ahLst/>
            <a:cxnLst/>
            <a:rect l="l" t="t" r="r" b="b"/>
            <a:pathLst>
              <a:path w="6400800">
                <a:moveTo>
                  <a:pt x="0" y="0"/>
                </a:moveTo>
                <a:lnTo>
                  <a:pt x="6400800" y="0"/>
                </a:lnTo>
              </a:path>
            </a:pathLst>
          </a:custGeom>
          <a:ln w="39624">
            <a:solidFill>
              <a:srgbClr val="FE0000"/>
            </a:solidFill>
          </a:ln>
        </p:spPr>
        <p:txBody>
          <a:bodyPr wrap="square" lIns="0" tIns="0" rIns="0" bIns="0" rtlCol="0">
            <a:noAutofit/>
          </a:bodyPr>
          <a:lstStyle/>
          <a:p>
            <a:endParaRPr sz="2255"/>
          </a:p>
        </p:txBody>
      </p:sp>
      <p:graphicFrame>
        <p:nvGraphicFramePr>
          <p:cNvPr id="5" name="Table 5">
            <a:extLst>
              <a:ext uri="{FF2B5EF4-FFF2-40B4-BE49-F238E27FC236}">
                <a16:creationId xmlns:a16="http://schemas.microsoft.com/office/drawing/2014/main" id="{07977807-155D-48B5-8063-8DDDF2B381D6}"/>
              </a:ext>
            </a:extLst>
          </p:cNvPr>
          <p:cNvGraphicFramePr>
            <a:graphicFrameLocks noGrp="1"/>
          </p:cNvGraphicFramePr>
          <p:nvPr>
            <p:extLst>
              <p:ext uri="{D42A27DB-BD31-4B8C-83A1-F6EECF244321}">
                <p14:modId xmlns:p14="http://schemas.microsoft.com/office/powerpoint/2010/main" val="1039097382"/>
              </p:ext>
            </p:extLst>
          </p:nvPr>
        </p:nvGraphicFramePr>
        <p:xfrm>
          <a:off x="1" y="2062249"/>
          <a:ext cx="12192000" cy="2316480"/>
        </p:xfrm>
        <a:graphic>
          <a:graphicData uri="http://schemas.openxmlformats.org/drawingml/2006/table">
            <a:tbl>
              <a:tblPr firstRow="1" bandRow="1">
                <a:tableStyleId>{2D5ABB26-0587-4C30-8999-92F81FD0307C}</a:tableStyleId>
              </a:tblPr>
              <a:tblGrid>
                <a:gridCol w="2790700">
                  <a:extLst>
                    <a:ext uri="{9D8B030D-6E8A-4147-A177-3AD203B41FA5}">
                      <a16:colId xmlns:a16="http://schemas.microsoft.com/office/drawing/2014/main" val="2431962051"/>
                    </a:ext>
                  </a:extLst>
                </a:gridCol>
                <a:gridCol w="617517">
                  <a:extLst>
                    <a:ext uri="{9D8B030D-6E8A-4147-A177-3AD203B41FA5}">
                      <a16:colId xmlns:a16="http://schemas.microsoft.com/office/drawing/2014/main" val="4064276092"/>
                    </a:ext>
                  </a:extLst>
                </a:gridCol>
                <a:gridCol w="2030681">
                  <a:extLst>
                    <a:ext uri="{9D8B030D-6E8A-4147-A177-3AD203B41FA5}">
                      <a16:colId xmlns:a16="http://schemas.microsoft.com/office/drawing/2014/main" val="2047516547"/>
                    </a:ext>
                  </a:extLst>
                </a:gridCol>
                <a:gridCol w="4016122">
                  <a:extLst>
                    <a:ext uri="{9D8B030D-6E8A-4147-A177-3AD203B41FA5}">
                      <a16:colId xmlns:a16="http://schemas.microsoft.com/office/drawing/2014/main" val="615648952"/>
                    </a:ext>
                  </a:extLst>
                </a:gridCol>
                <a:gridCol w="2736980">
                  <a:extLst>
                    <a:ext uri="{9D8B030D-6E8A-4147-A177-3AD203B41FA5}">
                      <a16:colId xmlns:a16="http://schemas.microsoft.com/office/drawing/2014/main" val="729026289"/>
                    </a:ext>
                  </a:extLst>
                </a:gridCol>
              </a:tblGrid>
              <a:tr h="370840">
                <a:tc>
                  <a:txBody>
                    <a:bodyPr/>
                    <a:lstStyle/>
                    <a:p>
                      <a:r>
                        <a:rPr lang="en-US" sz="3200" dirty="0"/>
                        <a:t>Relationship</a:t>
                      </a:r>
                    </a:p>
                  </a:txBody>
                  <a:tcPr/>
                </a:tc>
                <a:tc>
                  <a:txBody>
                    <a:bodyPr/>
                    <a:lstStyle/>
                    <a:p>
                      <a:endParaRPr lang="en-US" sz="3200" dirty="0"/>
                    </a:p>
                  </a:txBody>
                  <a:tcPr/>
                </a:tc>
                <a:tc>
                  <a:txBody>
                    <a:bodyPr/>
                    <a:lstStyle/>
                    <a:p>
                      <a:endParaRPr lang="en-US" sz="3200" dirty="0"/>
                    </a:p>
                  </a:txBody>
                  <a:tcPr/>
                </a:tc>
                <a:tc>
                  <a:txBody>
                    <a:bodyPr/>
                    <a:lstStyle/>
                    <a:p>
                      <a:r>
                        <a:rPr lang="en-US" sz="3200" dirty="0"/>
                        <a:t>Why?</a:t>
                      </a:r>
                    </a:p>
                  </a:txBody>
                  <a:tcPr/>
                </a:tc>
                <a:tc>
                  <a:txBody>
                    <a:bodyPr/>
                    <a:lstStyle/>
                    <a:p>
                      <a:endParaRPr lang="en-US" sz="3200" dirty="0"/>
                    </a:p>
                  </a:txBody>
                  <a:tcPr/>
                </a:tc>
                <a:extLst>
                  <a:ext uri="{0D108BD9-81ED-4DB2-BD59-A6C34878D82A}">
                    <a16:rowId xmlns:a16="http://schemas.microsoft.com/office/drawing/2014/main" val="2660951667"/>
                  </a:ext>
                </a:extLst>
              </a:tr>
              <a:tr h="370840">
                <a:tc>
                  <a:txBody>
                    <a:bodyPr/>
                    <a:lstStyle/>
                    <a:p>
                      <a:r>
                        <a:rPr lang="en-US" sz="3200" spc="-125" dirty="0"/>
                        <a:t>3</a:t>
                      </a:r>
                      <a:r>
                        <a:rPr lang="en-US" sz="3200" spc="207" dirty="0"/>
                        <a:t>n</a:t>
                      </a:r>
                      <a:r>
                        <a:rPr lang="en-US" sz="3200" baseline="33730" dirty="0"/>
                        <a:t>2 </a:t>
                      </a:r>
                      <a:r>
                        <a:rPr lang="en-US" sz="3200" spc="-291" baseline="33730" dirty="0"/>
                        <a:t> </a:t>
                      </a:r>
                      <a:r>
                        <a:rPr lang="en-US" sz="3200" spc="495" dirty="0"/>
                        <a:t>−</a:t>
                      </a:r>
                      <a:r>
                        <a:rPr lang="en-US" sz="3200" spc="-282" dirty="0"/>
                        <a:t> </a:t>
                      </a:r>
                      <a:r>
                        <a:rPr lang="en-US" sz="3200" spc="-106" dirty="0"/>
                        <a:t>10</a:t>
                      </a:r>
                      <a:r>
                        <a:rPr lang="en-US" sz="3200" spc="-157" dirty="0"/>
                        <a:t>0</a:t>
                      </a:r>
                      <a:r>
                        <a:rPr lang="en-US" sz="3200" spc="213" dirty="0"/>
                        <a:t>n</a:t>
                      </a:r>
                      <a:r>
                        <a:rPr lang="en-US" sz="3200" spc="-25" dirty="0"/>
                        <a:t> </a:t>
                      </a:r>
                      <a:r>
                        <a:rPr lang="en-US" sz="3200" spc="401" dirty="0"/>
                        <a:t>+</a:t>
                      </a:r>
                      <a:r>
                        <a:rPr lang="en-US" sz="3200" spc="-69" dirty="0"/>
                        <a:t> </a:t>
                      </a:r>
                      <a:r>
                        <a:rPr lang="en-US" sz="3200" spc="-106" dirty="0"/>
                        <a:t>6</a:t>
                      </a:r>
                      <a:endParaRPr lang="en-US" sz="3200" dirty="0"/>
                    </a:p>
                  </a:txBody>
                  <a:tcPr/>
                </a:tc>
                <a:tc>
                  <a:txBody>
                    <a:bodyPr/>
                    <a:lstStyle/>
                    <a:p>
                      <a:r>
                        <a:rPr lang="en-US" sz="3200" spc="401" dirty="0"/>
                        <a:t>=</a:t>
                      </a:r>
                      <a:endParaRPr lang="en-US" sz="3200" dirty="0"/>
                    </a:p>
                  </a:txBody>
                  <a:tcPr/>
                </a:tc>
                <a:tc>
                  <a:txBody>
                    <a:bodyPr/>
                    <a:lstStyle/>
                    <a:p>
                      <a:r>
                        <a:rPr lang="el-GR" sz="3200" spc="-143" dirty="0">
                          <a:latin typeface="Times New Roman"/>
                          <a:cs typeface="Times New Roman"/>
                        </a:rPr>
                        <a:t>Ω</a:t>
                      </a:r>
                      <a:r>
                        <a:rPr lang="en-US" sz="3200" spc="38" dirty="0"/>
                        <a:t>(</a:t>
                      </a:r>
                      <a:r>
                        <a:rPr lang="en-US" sz="3200" spc="219" dirty="0"/>
                        <a:t>n</a:t>
                      </a:r>
                      <a:r>
                        <a:rPr lang="en-US" sz="3200" spc="169" baseline="33730" dirty="0"/>
                        <a:t>2</a:t>
                      </a:r>
                      <a:r>
                        <a:rPr lang="en-US" sz="3200" spc="56" dirty="0"/>
                        <a:t>)</a:t>
                      </a:r>
                      <a:endParaRPr lang="en-US" sz="3200" dirty="0"/>
                    </a:p>
                  </a:txBody>
                  <a:tcPr/>
                </a:tc>
                <a:tc>
                  <a:txBody>
                    <a:bodyPr/>
                    <a:lstStyle/>
                    <a:p>
                      <a:r>
                        <a:rPr lang="en-US" sz="3200" spc="-125" dirty="0"/>
                        <a:t>3</a:t>
                      </a:r>
                      <a:r>
                        <a:rPr lang="en-US" sz="3200" spc="207" dirty="0"/>
                        <a:t>n</a:t>
                      </a:r>
                      <a:r>
                        <a:rPr lang="en-US" sz="3200" baseline="33730" dirty="0"/>
                        <a:t>2</a:t>
                      </a:r>
                      <a:r>
                        <a:rPr lang="en-US" sz="3200" spc="495" dirty="0"/>
                        <a:t>−</a:t>
                      </a:r>
                      <a:r>
                        <a:rPr lang="en-US" sz="3200" spc="-106" dirty="0"/>
                        <a:t>10</a:t>
                      </a:r>
                      <a:r>
                        <a:rPr lang="en-US" sz="3200" spc="-157" dirty="0"/>
                        <a:t>0</a:t>
                      </a:r>
                      <a:r>
                        <a:rPr lang="en-US" sz="3200" spc="213" dirty="0"/>
                        <a:t>n</a:t>
                      </a:r>
                      <a:r>
                        <a:rPr lang="en-US" sz="3200" spc="401" dirty="0"/>
                        <a:t>+</a:t>
                      </a:r>
                      <a:r>
                        <a:rPr lang="en-US" sz="3200" spc="-106" dirty="0"/>
                        <a:t>6</a:t>
                      </a:r>
                      <a:r>
                        <a:rPr lang="en-US" sz="3200" spc="-56" dirty="0"/>
                        <a:t>  &gt; </a:t>
                      </a:r>
                      <a:r>
                        <a:rPr lang="en-US" sz="3200" spc="-125" dirty="0"/>
                        <a:t>2.99</a:t>
                      </a:r>
                      <a:r>
                        <a:rPr lang="en-US" sz="3200" spc="213" dirty="0"/>
                        <a:t>n</a:t>
                      </a:r>
                      <a:r>
                        <a:rPr lang="en-US" sz="3200" spc="318" baseline="33730" dirty="0"/>
                        <a:t>2</a:t>
                      </a:r>
                      <a:endParaRPr lang="en-US" sz="3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i="1" spc="-56" dirty="0"/>
                        <a:t>(n</a:t>
                      </a:r>
                      <a:r>
                        <a:rPr lang="en-US" sz="3200" i="1" spc="-56" baseline="-25000" dirty="0"/>
                        <a:t>0</a:t>
                      </a:r>
                      <a:r>
                        <a:rPr lang="en-US" sz="3200" i="1" spc="-56" dirty="0"/>
                        <a:t>&gt;0, C=2.99)</a:t>
                      </a:r>
                      <a:endParaRPr lang="en-US" sz="3200" i="1" dirty="0"/>
                    </a:p>
                  </a:txBody>
                  <a:tcPr/>
                </a:tc>
                <a:extLst>
                  <a:ext uri="{0D108BD9-81ED-4DB2-BD59-A6C34878D82A}">
                    <a16:rowId xmlns:a16="http://schemas.microsoft.com/office/drawing/2014/main" val="769741664"/>
                  </a:ext>
                </a:extLst>
              </a:tr>
              <a:tr h="370840">
                <a:tc>
                  <a:txBody>
                    <a:bodyPr/>
                    <a:lstStyle/>
                    <a:p>
                      <a:r>
                        <a:rPr lang="en-US" sz="3200" spc="-125" dirty="0">
                          <a:latin typeface="Times New Roman"/>
                          <a:cs typeface="Times New Roman"/>
                        </a:rPr>
                        <a:t>3</a:t>
                      </a:r>
                      <a:r>
                        <a:rPr lang="en-US" sz="3200" spc="207" dirty="0">
                          <a:latin typeface="Times New Roman"/>
                          <a:cs typeface="Times New Roman"/>
                        </a:rPr>
                        <a:t>n</a:t>
                      </a:r>
                      <a:r>
                        <a:rPr lang="en-US" sz="3200" baseline="33730" dirty="0">
                          <a:latin typeface="Times New Roman"/>
                          <a:cs typeface="Times New Roman"/>
                        </a:rPr>
                        <a:t>2 </a:t>
                      </a:r>
                      <a:r>
                        <a:rPr lang="en-US" sz="3200" spc="-291" baseline="33730" dirty="0">
                          <a:latin typeface="Times New Roman"/>
                          <a:cs typeface="Times New Roman"/>
                        </a:rPr>
                        <a:t> </a:t>
                      </a:r>
                      <a:r>
                        <a:rPr lang="en-US" sz="3200" spc="495" dirty="0">
                          <a:latin typeface="Apple Symbols"/>
                          <a:cs typeface="Apple Symbols"/>
                        </a:rPr>
                        <a:t>−</a:t>
                      </a:r>
                      <a:r>
                        <a:rPr lang="en-US" sz="3200" spc="-282" dirty="0">
                          <a:latin typeface="Apple Symbols"/>
                          <a:cs typeface="Apple Symbols"/>
                        </a:rPr>
                        <a:t> </a:t>
                      </a:r>
                      <a:r>
                        <a:rPr lang="en-US" sz="3200" spc="-106" dirty="0">
                          <a:latin typeface="Times New Roman"/>
                          <a:cs typeface="Times New Roman"/>
                        </a:rPr>
                        <a:t>10</a:t>
                      </a:r>
                      <a:r>
                        <a:rPr lang="en-US" sz="3200" spc="-157" dirty="0">
                          <a:latin typeface="Times New Roman"/>
                          <a:cs typeface="Times New Roman"/>
                        </a:rPr>
                        <a:t>0</a:t>
                      </a:r>
                      <a:r>
                        <a:rPr lang="en-US" sz="3200" spc="213" dirty="0">
                          <a:latin typeface="Times New Roman"/>
                          <a:cs typeface="Times New Roman"/>
                        </a:rPr>
                        <a:t>n</a:t>
                      </a:r>
                      <a:r>
                        <a:rPr lang="en-US" sz="3200" spc="-25" dirty="0">
                          <a:latin typeface="Times New Roman"/>
                          <a:cs typeface="Times New Roman"/>
                        </a:rPr>
                        <a:t> </a:t>
                      </a:r>
                      <a:r>
                        <a:rPr lang="en-US" sz="3200" spc="401" dirty="0">
                          <a:latin typeface="Times New Roman"/>
                          <a:cs typeface="Times New Roman"/>
                        </a:rPr>
                        <a:t>+</a:t>
                      </a:r>
                      <a:r>
                        <a:rPr lang="en-US" sz="3200" spc="-69" dirty="0">
                          <a:latin typeface="Times New Roman"/>
                          <a:cs typeface="Times New Roman"/>
                        </a:rPr>
                        <a:t> </a:t>
                      </a:r>
                      <a:r>
                        <a:rPr lang="en-US" sz="3200" spc="-106" dirty="0">
                          <a:latin typeface="Times New Roman"/>
                          <a:cs typeface="Times New Roman"/>
                        </a:rPr>
                        <a:t>6</a:t>
                      </a:r>
                      <a:endParaRPr lang="en-US" sz="3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spc="-38" dirty="0">
                          <a:latin typeface="Calibri" panose="020F0502020204030204" pitchFamily="34" charset="0"/>
                          <a:cs typeface="Calibri" panose="020F0502020204030204" pitchFamily="34" charset="0"/>
                        </a:rPr>
                        <a:t>≠</a:t>
                      </a:r>
                      <a:endParaRPr lang="en-US" sz="3200" dirty="0"/>
                    </a:p>
                  </a:txBody>
                  <a:tcPr/>
                </a:tc>
                <a:tc>
                  <a:txBody>
                    <a:bodyPr/>
                    <a:lstStyle/>
                    <a:p>
                      <a:r>
                        <a:rPr lang="el-GR" sz="3200" spc="-143" dirty="0">
                          <a:latin typeface="Times New Roman"/>
                          <a:cs typeface="Times New Roman"/>
                        </a:rPr>
                        <a:t>Ω</a:t>
                      </a:r>
                      <a:r>
                        <a:rPr lang="en-US" sz="3200" spc="38" dirty="0">
                          <a:latin typeface="Times New Roman"/>
                          <a:cs typeface="Times New Roman"/>
                        </a:rPr>
                        <a:t>(</a:t>
                      </a:r>
                      <a:r>
                        <a:rPr lang="en-US" sz="3200" spc="219" dirty="0">
                          <a:latin typeface="Times New Roman"/>
                          <a:cs typeface="Times New Roman"/>
                        </a:rPr>
                        <a:t>n</a:t>
                      </a:r>
                      <a:r>
                        <a:rPr lang="en-US" sz="3200" spc="169" baseline="33730" dirty="0">
                          <a:latin typeface="Times New Roman"/>
                          <a:cs typeface="Times New Roman"/>
                        </a:rPr>
                        <a:t>3</a:t>
                      </a:r>
                      <a:r>
                        <a:rPr lang="en-US" sz="3200" spc="56" dirty="0">
                          <a:latin typeface="Times New Roman"/>
                          <a:cs typeface="Times New Roman"/>
                        </a:rPr>
                        <a:t>)</a:t>
                      </a:r>
                      <a:endParaRPr lang="en-US" sz="3200" dirty="0"/>
                    </a:p>
                  </a:txBody>
                  <a:tcPr/>
                </a:tc>
                <a:tc>
                  <a:txBody>
                    <a:bodyPr/>
                    <a:lstStyle/>
                    <a:p>
                      <a:r>
                        <a:rPr lang="en-US" sz="3200" spc="-125" dirty="0"/>
                        <a:t>3</a:t>
                      </a:r>
                      <a:r>
                        <a:rPr lang="en-US" sz="3200" spc="207" dirty="0"/>
                        <a:t>n</a:t>
                      </a:r>
                      <a:r>
                        <a:rPr lang="en-US" sz="3200" baseline="33730" dirty="0"/>
                        <a:t>2</a:t>
                      </a:r>
                      <a:r>
                        <a:rPr lang="en-US" sz="3200" spc="-56" dirty="0"/>
                        <a:t>  &lt; C*</a:t>
                      </a:r>
                      <a:r>
                        <a:rPr lang="en-US" sz="3200" spc="213" dirty="0"/>
                        <a:t>n</a:t>
                      </a:r>
                      <a:r>
                        <a:rPr lang="en-US" sz="3200" spc="318" baseline="33730" dirty="0"/>
                        <a:t>3</a:t>
                      </a:r>
                      <a:endParaRPr lang="en-US" sz="3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a:t>when (n</a:t>
                      </a:r>
                      <a:r>
                        <a:rPr lang="en-US" sz="3200" i="1" baseline="-25000" dirty="0"/>
                        <a:t>0</a:t>
                      </a:r>
                      <a:r>
                        <a:rPr lang="en-US" sz="3200" dirty="0"/>
                        <a:t>&gt;c)</a:t>
                      </a:r>
                    </a:p>
                  </a:txBody>
                  <a:tcPr/>
                </a:tc>
                <a:extLst>
                  <a:ext uri="{0D108BD9-81ED-4DB2-BD59-A6C34878D82A}">
                    <a16:rowId xmlns:a16="http://schemas.microsoft.com/office/drawing/2014/main" val="3174125008"/>
                  </a:ext>
                </a:extLst>
              </a:tr>
              <a:tr h="370840">
                <a:tc>
                  <a:txBody>
                    <a:bodyPr/>
                    <a:lstStyle/>
                    <a:p>
                      <a:r>
                        <a:rPr lang="en-US" sz="3200" spc="-125" dirty="0">
                          <a:latin typeface="Times New Roman"/>
                          <a:cs typeface="Times New Roman"/>
                        </a:rPr>
                        <a:t>3</a:t>
                      </a:r>
                      <a:r>
                        <a:rPr lang="en-US" sz="3200" spc="207" dirty="0">
                          <a:latin typeface="Times New Roman"/>
                          <a:cs typeface="Times New Roman"/>
                        </a:rPr>
                        <a:t>n</a:t>
                      </a:r>
                      <a:r>
                        <a:rPr lang="en-US" sz="3200" baseline="33730" dirty="0">
                          <a:latin typeface="Times New Roman"/>
                          <a:cs typeface="Times New Roman"/>
                        </a:rPr>
                        <a:t>2 </a:t>
                      </a:r>
                      <a:r>
                        <a:rPr lang="en-US" sz="3200" spc="-291" baseline="33730" dirty="0">
                          <a:latin typeface="Times New Roman"/>
                          <a:cs typeface="Times New Roman"/>
                        </a:rPr>
                        <a:t> </a:t>
                      </a:r>
                      <a:r>
                        <a:rPr lang="en-US" sz="3200" spc="495" dirty="0">
                          <a:latin typeface="Apple Symbols"/>
                          <a:cs typeface="Apple Symbols"/>
                        </a:rPr>
                        <a:t>−</a:t>
                      </a:r>
                      <a:r>
                        <a:rPr lang="en-US" sz="3200" spc="-282" dirty="0">
                          <a:latin typeface="Apple Symbols"/>
                          <a:cs typeface="Apple Symbols"/>
                        </a:rPr>
                        <a:t> </a:t>
                      </a:r>
                      <a:r>
                        <a:rPr lang="en-US" sz="3200" spc="-106" dirty="0">
                          <a:latin typeface="Times New Roman"/>
                          <a:cs typeface="Times New Roman"/>
                        </a:rPr>
                        <a:t>10</a:t>
                      </a:r>
                      <a:r>
                        <a:rPr lang="en-US" sz="3200" spc="-157" dirty="0">
                          <a:latin typeface="Times New Roman"/>
                          <a:cs typeface="Times New Roman"/>
                        </a:rPr>
                        <a:t>0</a:t>
                      </a:r>
                      <a:r>
                        <a:rPr lang="en-US" sz="3200" spc="213" dirty="0">
                          <a:latin typeface="Times New Roman"/>
                          <a:cs typeface="Times New Roman"/>
                        </a:rPr>
                        <a:t>n</a:t>
                      </a:r>
                      <a:r>
                        <a:rPr lang="en-US" sz="3200" spc="-25" dirty="0">
                          <a:latin typeface="Times New Roman"/>
                          <a:cs typeface="Times New Roman"/>
                        </a:rPr>
                        <a:t> </a:t>
                      </a:r>
                      <a:r>
                        <a:rPr lang="en-US" sz="3200" spc="401" dirty="0">
                          <a:latin typeface="Times New Roman"/>
                          <a:cs typeface="Times New Roman"/>
                        </a:rPr>
                        <a:t>+</a:t>
                      </a:r>
                      <a:r>
                        <a:rPr lang="en-US" sz="3200" spc="-69" dirty="0">
                          <a:latin typeface="Times New Roman"/>
                          <a:cs typeface="Times New Roman"/>
                        </a:rPr>
                        <a:t> </a:t>
                      </a:r>
                      <a:r>
                        <a:rPr lang="en-US" sz="3200" spc="-106" dirty="0">
                          <a:latin typeface="Times New Roman"/>
                          <a:cs typeface="Times New Roman"/>
                        </a:rPr>
                        <a:t>6</a:t>
                      </a:r>
                      <a:endParaRPr lang="en-US" sz="3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a:t>=</a:t>
                      </a:r>
                    </a:p>
                  </a:txBody>
                  <a:tcPr/>
                </a:tc>
                <a:tc>
                  <a:txBody>
                    <a:bodyPr/>
                    <a:lstStyle/>
                    <a:p>
                      <a:r>
                        <a:rPr lang="el-GR" sz="3200" spc="-143" dirty="0">
                          <a:latin typeface="Times New Roman"/>
                          <a:cs typeface="Times New Roman"/>
                        </a:rPr>
                        <a:t>Ω</a:t>
                      </a:r>
                      <a:r>
                        <a:rPr lang="en-US" sz="3200" spc="38" dirty="0">
                          <a:latin typeface="Times New Roman"/>
                          <a:cs typeface="Times New Roman"/>
                        </a:rPr>
                        <a:t>(</a:t>
                      </a:r>
                      <a:r>
                        <a:rPr lang="en-US" sz="3200" spc="200" dirty="0">
                          <a:latin typeface="Times New Roman"/>
                          <a:cs typeface="Times New Roman"/>
                        </a:rPr>
                        <a:t>n</a:t>
                      </a:r>
                      <a:r>
                        <a:rPr lang="en-US" sz="3200" spc="56" dirty="0">
                          <a:latin typeface="Times New Roman"/>
                          <a:cs typeface="Times New Roman"/>
                        </a:rPr>
                        <a:t>)</a:t>
                      </a:r>
                      <a:endParaRPr lang="en-US" sz="3200" dirty="0"/>
                    </a:p>
                  </a:txBody>
                  <a:tcPr/>
                </a:tc>
                <a:tc>
                  <a:txBody>
                    <a:bodyPr/>
                    <a:lstStyle/>
                    <a:p>
                      <a:r>
                        <a:rPr lang="en-US" sz="3200" spc="-125" dirty="0"/>
                        <a:t>3</a:t>
                      </a:r>
                      <a:r>
                        <a:rPr lang="en-US" sz="3200" spc="207" dirty="0"/>
                        <a:t>n</a:t>
                      </a:r>
                      <a:r>
                        <a:rPr lang="en-US" sz="3200" baseline="33730" dirty="0"/>
                        <a:t>2</a:t>
                      </a:r>
                      <a:r>
                        <a:rPr lang="en-US" sz="3200" spc="495" dirty="0"/>
                        <a:t>−</a:t>
                      </a:r>
                      <a:r>
                        <a:rPr lang="en-US" sz="3200" spc="-106" dirty="0"/>
                        <a:t>10</a:t>
                      </a:r>
                      <a:r>
                        <a:rPr lang="en-US" sz="3200" spc="-157" dirty="0"/>
                        <a:t>0</a:t>
                      </a:r>
                      <a:r>
                        <a:rPr lang="en-US" sz="3200" spc="213" dirty="0"/>
                        <a:t>n</a:t>
                      </a:r>
                      <a:r>
                        <a:rPr lang="en-US" sz="3200" spc="401" dirty="0"/>
                        <a:t>+</a:t>
                      </a:r>
                      <a:r>
                        <a:rPr lang="en-US" sz="3200" spc="-106" dirty="0"/>
                        <a:t>6</a:t>
                      </a:r>
                      <a:r>
                        <a:rPr lang="en-US" sz="3200" spc="318" baseline="33730" dirty="0"/>
                        <a:t>  </a:t>
                      </a:r>
                      <a:r>
                        <a:rPr lang="en-US" sz="3200" spc="318" baseline="0" dirty="0"/>
                        <a:t>&gt; </a:t>
                      </a:r>
                      <a:r>
                        <a:rPr lang="en-US" sz="3200" spc="0" baseline="0" dirty="0"/>
                        <a:t>-89n</a:t>
                      </a:r>
                    </a:p>
                  </a:txBody>
                  <a:tcPr/>
                </a:tc>
                <a:tc>
                  <a:txBody>
                    <a:bodyPr/>
                    <a:lstStyle/>
                    <a:p>
                      <a:r>
                        <a:rPr lang="en-US" sz="3200" i="1" dirty="0"/>
                        <a:t>(n</a:t>
                      </a:r>
                      <a:r>
                        <a:rPr lang="en-US" sz="3200" i="1" baseline="-25000" dirty="0"/>
                        <a:t>0</a:t>
                      </a:r>
                      <a:r>
                        <a:rPr lang="en-US" sz="3200" i="1" dirty="0"/>
                        <a:t>&gt;3, C=-89)</a:t>
                      </a:r>
                    </a:p>
                  </a:txBody>
                  <a:tcPr/>
                </a:tc>
                <a:extLst>
                  <a:ext uri="{0D108BD9-81ED-4DB2-BD59-A6C34878D82A}">
                    <a16:rowId xmlns:a16="http://schemas.microsoft.com/office/drawing/2014/main" val="1257755532"/>
                  </a:ext>
                </a:extLst>
              </a:tr>
            </a:tbl>
          </a:graphicData>
        </a:graphic>
      </p:graphicFrame>
    </p:spTree>
    <p:extLst>
      <p:ext uri="{BB962C8B-B14F-4D97-AF65-F5344CB8AC3E}">
        <p14:creationId xmlns:p14="http://schemas.microsoft.com/office/powerpoint/2010/main" val="2330055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noAutofit/>
          </a:bodyPr>
          <a:lstStyle/>
          <a:p>
            <a:pPr marL="15912"/>
            <a:r>
              <a:rPr sz="3070" b="1" spc="13" dirty="0">
                <a:solidFill>
                  <a:srgbClr val="0000FF"/>
                </a:solidFill>
              </a:rPr>
              <a:t>Big</a:t>
            </a:r>
            <a:r>
              <a:rPr lang="en-US" sz="3070" b="1" spc="13" dirty="0">
                <a:solidFill>
                  <a:srgbClr val="0000FF"/>
                </a:solidFill>
              </a:rPr>
              <a:t> </a:t>
            </a:r>
            <a:r>
              <a:rPr lang="en-US" sz="3070" b="1" spc="19" dirty="0">
                <a:solidFill>
                  <a:srgbClr val="0000FF"/>
                </a:solidFill>
              </a:rPr>
              <a:t>Theta</a:t>
            </a:r>
            <a:r>
              <a:rPr lang="en-US" sz="3070" b="1" spc="13" dirty="0">
                <a:solidFill>
                  <a:srgbClr val="0000FF"/>
                </a:solidFill>
              </a:rPr>
              <a:t> </a:t>
            </a:r>
            <a:r>
              <a:rPr sz="3070" b="1" spc="13" dirty="0">
                <a:solidFill>
                  <a:srgbClr val="0000FF"/>
                </a:solidFill>
              </a:rPr>
              <a:t>Examples</a:t>
            </a:r>
            <a:endParaRPr sz="3070" dirty="0"/>
          </a:p>
        </p:txBody>
      </p:sp>
      <p:sp>
        <p:nvSpPr>
          <p:cNvPr id="3" name="object 3"/>
          <p:cNvSpPr/>
          <p:nvPr/>
        </p:nvSpPr>
        <p:spPr>
          <a:xfrm>
            <a:off x="2380340" y="1724012"/>
            <a:ext cx="8019273" cy="0"/>
          </a:xfrm>
          <a:custGeom>
            <a:avLst/>
            <a:gdLst/>
            <a:ahLst/>
            <a:cxnLst/>
            <a:rect l="l" t="t" r="r" b="b"/>
            <a:pathLst>
              <a:path w="6400800">
                <a:moveTo>
                  <a:pt x="0" y="0"/>
                </a:moveTo>
                <a:lnTo>
                  <a:pt x="6400800" y="0"/>
                </a:lnTo>
              </a:path>
            </a:pathLst>
          </a:custGeom>
          <a:ln w="39624">
            <a:solidFill>
              <a:srgbClr val="FE0000"/>
            </a:solidFill>
          </a:ln>
        </p:spPr>
        <p:txBody>
          <a:bodyPr wrap="square" lIns="0" tIns="0" rIns="0" bIns="0" rtlCol="0">
            <a:noAutofit/>
          </a:bodyPr>
          <a:lstStyle/>
          <a:p>
            <a:endParaRPr sz="2255"/>
          </a:p>
        </p:txBody>
      </p:sp>
      <p:graphicFrame>
        <p:nvGraphicFramePr>
          <p:cNvPr id="5" name="Table 5">
            <a:extLst>
              <a:ext uri="{FF2B5EF4-FFF2-40B4-BE49-F238E27FC236}">
                <a16:creationId xmlns:a16="http://schemas.microsoft.com/office/drawing/2014/main" id="{07977807-155D-48B5-8063-8DDDF2B381D6}"/>
              </a:ext>
            </a:extLst>
          </p:cNvPr>
          <p:cNvGraphicFramePr>
            <a:graphicFrameLocks noGrp="1"/>
          </p:cNvGraphicFramePr>
          <p:nvPr>
            <p:extLst>
              <p:ext uri="{D42A27DB-BD31-4B8C-83A1-F6EECF244321}">
                <p14:modId xmlns:p14="http://schemas.microsoft.com/office/powerpoint/2010/main" val="1103728288"/>
              </p:ext>
            </p:extLst>
          </p:nvPr>
        </p:nvGraphicFramePr>
        <p:xfrm>
          <a:off x="1066800" y="2157252"/>
          <a:ext cx="10058399" cy="2316480"/>
        </p:xfrm>
        <a:graphic>
          <a:graphicData uri="http://schemas.openxmlformats.org/drawingml/2006/table">
            <a:tbl>
              <a:tblPr firstRow="1" bandRow="1">
                <a:tableStyleId>{2D5ABB26-0587-4C30-8999-92F81FD0307C}</a:tableStyleId>
              </a:tblPr>
              <a:tblGrid>
                <a:gridCol w="2968790">
                  <a:extLst>
                    <a:ext uri="{9D8B030D-6E8A-4147-A177-3AD203B41FA5}">
                      <a16:colId xmlns:a16="http://schemas.microsoft.com/office/drawing/2014/main" val="2431962051"/>
                    </a:ext>
                  </a:extLst>
                </a:gridCol>
                <a:gridCol w="656925">
                  <a:extLst>
                    <a:ext uri="{9D8B030D-6E8A-4147-A177-3AD203B41FA5}">
                      <a16:colId xmlns:a16="http://schemas.microsoft.com/office/drawing/2014/main" val="4064276092"/>
                    </a:ext>
                  </a:extLst>
                </a:gridCol>
                <a:gridCol w="2949410">
                  <a:extLst>
                    <a:ext uri="{9D8B030D-6E8A-4147-A177-3AD203B41FA5}">
                      <a16:colId xmlns:a16="http://schemas.microsoft.com/office/drawing/2014/main" val="2047516547"/>
                    </a:ext>
                  </a:extLst>
                </a:gridCol>
                <a:gridCol w="3483274">
                  <a:extLst>
                    <a:ext uri="{9D8B030D-6E8A-4147-A177-3AD203B41FA5}">
                      <a16:colId xmlns:a16="http://schemas.microsoft.com/office/drawing/2014/main" val="615648952"/>
                    </a:ext>
                  </a:extLst>
                </a:gridCol>
              </a:tblGrid>
              <a:tr h="370840">
                <a:tc>
                  <a:txBody>
                    <a:bodyPr/>
                    <a:lstStyle/>
                    <a:p>
                      <a:r>
                        <a:rPr lang="en-US" sz="3200" dirty="0"/>
                        <a:t>Relationship</a:t>
                      </a:r>
                    </a:p>
                  </a:txBody>
                  <a:tcPr/>
                </a:tc>
                <a:tc>
                  <a:txBody>
                    <a:bodyPr/>
                    <a:lstStyle/>
                    <a:p>
                      <a:endParaRPr lang="en-US" sz="3200" dirty="0"/>
                    </a:p>
                  </a:txBody>
                  <a:tcPr/>
                </a:tc>
                <a:tc>
                  <a:txBody>
                    <a:bodyPr/>
                    <a:lstStyle/>
                    <a:p>
                      <a:endParaRPr lang="en-US" sz="3200" dirty="0"/>
                    </a:p>
                  </a:txBody>
                  <a:tcPr/>
                </a:tc>
                <a:tc>
                  <a:txBody>
                    <a:bodyPr/>
                    <a:lstStyle/>
                    <a:p>
                      <a:r>
                        <a:rPr lang="en-US" sz="3200" dirty="0"/>
                        <a:t>Why?</a:t>
                      </a:r>
                    </a:p>
                  </a:txBody>
                  <a:tcPr/>
                </a:tc>
                <a:extLst>
                  <a:ext uri="{0D108BD9-81ED-4DB2-BD59-A6C34878D82A}">
                    <a16:rowId xmlns:a16="http://schemas.microsoft.com/office/drawing/2014/main" val="2660951667"/>
                  </a:ext>
                </a:extLst>
              </a:tr>
              <a:tr h="370840">
                <a:tc>
                  <a:txBody>
                    <a:bodyPr/>
                    <a:lstStyle/>
                    <a:p>
                      <a:r>
                        <a:rPr lang="en-US" sz="3200" spc="-125" dirty="0"/>
                        <a:t>3</a:t>
                      </a:r>
                      <a:r>
                        <a:rPr lang="en-US" sz="3200" spc="207" dirty="0"/>
                        <a:t>n</a:t>
                      </a:r>
                      <a:r>
                        <a:rPr lang="en-US" sz="3200" baseline="33730" dirty="0"/>
                        <a:t>2 </a:t>
                      </a:r>
                      <a:r>
                        <a:rPr lang="en-US" sz="3200" spc="-291" baseline="33730" dirty="0"/>
                        <a:t> </a:t>
                      </a:r>
                      <a:r>
                        <a:rPr lang="en-US" sz="3200" spc="495" dirty="0"/>
                        <a:t>−</a:t>
                      </a:r>
                      <a:r>
                        <a:rPr lang="en-US" sz="3200" spc="-282" dirty="0"/>
                        <a:t> </a:t>
                      </a:r>
                      <a:r>
                        <a:rPr lang="en-US" sz="3200" spc="-106" dirty="0"/>
                        <a:t>10</a:t>
                      </a:r>
                      <a:r>
                        <a:rPr lang="en-US" sz="3200" spc="-157" dirty="0"/>
                        <a:t>0</a:t>
                      </a:r>
                      <a:r>
                        <a:rPr lang="en-US" sz="3200" spc="213" dirty="0"/>
                        <a:t>n</a:t>
                      </a:r>
                      <a:r>
                        <a:rPr lang="en-US" sz="3200" spc="-25" dirty="0"/>
                        <a:t> </a:t>
                      </a:r>
                      <a:r>
                        <a:rPr lang="en-US" sz="3200" spc="401" dirty="0"/>
                        <a:t>+</a:t>
                      </a:r>
                      <a:r>
                        <a:rPr lang="en-US" sz="3200" spc="-69" dirty="0"/>
                        <a:t> </a:t>
                      </a:r>
                      <a:r>
                        <a:rPr lang="en-US" sz="3200" spc="-106" dirty="0"/>
                        <a:t>6</a:t>
                      </a:r>
                      <a:endParaRPr lang="en-US" sz="3200" dirty="0"/>
                    </a:p>
                  </a:txBody>
                  <a:tcPr/>
                </a:tc>
                <a:tc>
                  <a:txBody>
                    <a:bodyPr/>
                    <a:lstStyle/>
                    <a:p>
                      <a:r>
                        <a:rPr lang="en-US" sz="3200" spc="401" dirty="0"/>
                        <a:t>=</a:t>
                      </a:r>
                      <a:endParaRPr lang="en-US" sz="3200" dirty="0"/>
                    </a:p>
                  </a:txBody>
                  <a:tcPr/>
                </a:tc>
                <a:tc>
                  <a:txBody>
                    <a:bodyPr/>
                    <a:lstStyle/>
                    <a:p>
                      <a:r>
                        <a:rPr lang="el-GR" sz="3200" spc="31" dirty="0">
                          <a:latin typeface="Times New Roman"/>
                          <a:cs typeface="Times New Roman"/>
                        </a:rPr>
                        <a:t>Θ</a:t>
                      </a:r>
                      <a:r>
                        <a:rPr lang="en-US" sz="3200" spc="38" dirty="0"/>
                        <a:t>(</a:t>
                      </a:r>
                      <a:r>
                        <a:rPr lang="en-US" sz="3200" spc="219" dirty="0"/>
                        <a:t>n</a:t>
                      </a:r>
                      <a:r>
                        <a:rPr lang="en-US" sz="3200" spc="169" baseline="33730" dirty="0"/>
                        <a:t>2</a:t>
                      </a:r>
                      <a:r>
                        <a:rPr lang="en-US" sz="3200" spc="56" dirty="0"/>
                        <a:t>)</a:t>
                      </a:r>
                      <a:endParaRPr lang="en-US" sz="3200" dirty="0"/>
                    </a:p>
                  </a:txBody>
                  <a:tcPr/>
                </a:tc>
                <a:tc>
                  <a:txBody>
                    <a:bodyPr/>
                    <a:lstStyle/>
                    <a:p>
                      <a:r>
                        <a:rPr lang="en-US" sz="3200" spc="44" dirty="0">
                          <a:latin typeface="Times New Roman"/>
                          <a:cs typeface="Times New Roman"/>
                        </a:rPr>
                        <a:t>because</a:t>
                      </a:r>
                      <a:r>
                        <a:rPr lang="en-US" sz="3200" spc="6" dirty="0">
                          <a:latin typeface="Times New Roman"/>
                          <a:cs typeface="Times New Roman"/>
                        </a:rPr>
                        <a:t> </a:t>
                      </a:r>
                      <a:r>
                        <a:rPr lang="en-US" sz="3200" spc="69" dirty="0">
                          <a:latin typeface="Times New Roman"/>
                          <a:cs typeface="Times New Roman"/>
                        </a:rPr>
                        <a:t>O	</a:t>
                      </a:r>
                      <a:r>
                        <a:rPr lang="en-US" sz="3200" spc="143" dirty="0">
                          <a:latin typeface="Times New Roman"/>
                          <a:cs typeface="Times New Roman"/>
                        </a:rPr>
                        <a:t>and </a:t>
                      </a:r>
                      <a:r>
                        <a:rPr lang="el-GR" sz="3200" spc="-256" dirty="0">
                          <a:latin typeface="Times New Roman"/>
                          <a:cs typeface="Times New Roman"/>
                        </a:rPr>
                        <a:t>Ω</a:t>
                      </a:r>
                      <a:endParaRPr lang="en-US" sz="3200" dirty="0"/>
                    </a:p>
                  </a:txBody>
                  <a:tcPr/>
                </a:tc>
                <a:extLst>
                  <a:ext uri="{0D108BD9-81ED-4DB2-BD59-A6C34878D82A}">
                    <a16:rowId xmlns:a16="http://schemas.microsoft.com/office/drawing/2014/main" val="769741664"/>
                  </a:ext>
                </a:extLst>
              </a:tr>
              <a:tr h="370840">
                <a:tc>
                  <a:txBody>
                    <a:bodyPr/>
                    <a:lstStyle/>
                    <a:p>
                      <a:r>
                        <a:rPr lang="en-US" sz="3200" spc="-125" dirty="0">
                          <a:latin typeface="Times New Roman"/>
                          <a:cs typeface="Times New Roman"/>
                        </a:rPr>
                        <a:t>3</a:t>
                      </a:r>
                      <a:r>
                        <a:rPr lang="en-US" sz="3200" spc="207" dirty="0">
                          <a:latin typeface="Times New Roman"/>
                          <a:cs typeface="Times New Roman"/>
                        </a:rPr>
                        <a:t>n</a:t>
                      </a:r>
                      <a:r>
                        <a:rPr lang="en-US" sz="3200" baseline="33730" dirty="0">
                          <a:latin typeface="Times New Roman"/>
                          <a:cs typeface="Times New Roman"/>
                        </a:rPr>
                        <a:t>2 </a:t>
                      </a:r>
                      <a:r>
                        <a:rPr lang="en-US" sz="3200" spc="-291" baseline="33730" dirty="0">
                          <a:latin typeface="Times New Roman"/>
                          <a:cs typeface="Times New Roman"/>
                        </a:rPr>
                        <a:t> </a:t>
                      </a:r>
                      <a:r>
                        <a:rPr lang="en-US" sz="3200" spc="495" dirty="0">
                          <a:latin typeface="Apple Symbols"/>
                          <a:cs typeface="Apple Symbols"/>
                        </a:rPr>
                        <a:t>−</a:t>
                      </a:r>
                      <a:r>
                        <a:rPr lang="en-US" sz="3200" spc="-282" dirty="0">
                          <a:latin typeface="Apple Symbols"/>
                          <a:cs typeface="Apple Symbols"/>
                        </a:rPr>
                        <a:t> </a:t>
                      </a:r>
                      <a:r>
                        <a:rPr lang="en-US" sz="3200" spc="-106" dirty="0">
                          <a:latin typeface="Times New Roman"/>
                          <a:cs typeface="Times New Roman"/>
                        </a:rPr>
                        <a:t>10</a:t>
                      </a:r>
                      <a:r>
                        <a:rPr lang="en-US" sz="3200" spc="-157" dirty="0">
                          <a:latin typeface="Times New Roman"/>
                          <a:cs typeface="Times New Roman"/>
                        </a:rPr>
                        <a:t>0</a:t>
                      </a:r>
                      <a:r>
                        <a:rPr lang="en-US" sz="3200" spc="213" dirty="0">
                          <a:latin typeface="Times New Roman"/>
                          <a:cs typeface="Times New Roman"/>
                        </a:rPr>
                        <a:t>n</a:t>
                      </a:r>
                      <a:r>
                        <a:rPr lang="en-US" sz="3200" spc="-25" dirty="0">
                          <a:latin typeface="Times New Roman"/>
                          <a:cs typeface="Times New Roman"/>
                        </a:rPr>
                        <a:t> </a:t>
                      </a:r>
                      <a:r>
                        <a:rPr lang="en-US" sz="3200" spc="401" dirty="0">
                          <a:latin typeface="Times New Roman"/>
                          <a:cs typeface="Times New Roman"/>
                        </a:rPr>
                        <a:t>+</a:t>
                      </a:r>
                      <a:r>
                        <a:rPr lang="en-US" sz="3200" spc="-69" dirty="0">
                          <a:latin typeface="Times New Roman"/>
                          <a:cs typeface="Times New Roman"/>
                        </a:rPr>
                        <a:t> </a:t>
                      </a:r>
                      <a:r>
                        <a:rPr lang="en-US" sz="3200" spc="-106" dirty="0">
                          <a:latin typeface="Times New Roman"/>
                          <a:cs typeface="Times New Roman"/>
                        </a:rPr>
                        <a:t>6</a:t>
                      </a:r>
                      <a:endParaRPr lang="en-US" sz="3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spc="-38" dirty="0">
                          <a:latin typeface="Calibri" panose="020F0502020204030204" pitchFamily="34" charset="0"/>
                          <a:cs typeface="Calibri" panose="020F0502020204030204" pitchFamily="34" charset="0"/>
                        </a:rPr>
                        <a:t>≠</a:t>
                      </a:r>
                      <a:endParaRPr lang="en-US" sz="3200" dirty="0"/>
                    </a:p>
                  </a:txBody>
                  <a:tcPr/>
                </a:tc>
                <a:tc>
                  <a:txBody>
                    <a:bodyPr/>
                    <a:lstStyle/>
                    <a:p>
                      <a:r>
                        <a:rPr lang="el-GR" sz="3200" spc="31" dirty="0">
                          <a:latin typeface="Times New Roman"/>
                          <a:cs typeface="Times New Roman"/>
                        </a:rPr>
                        <a:t>Θ</a:t>
                      </a:r>
                      <a:r>
                        <a:rPr lang="en-US" sz="3200" spc="38" dirty="0">
                          <a:latin typeface="Times New Roman"/>
                          <a:cs typeface="Times New Roman"/>
                        </a:rPr>
                        <a:t>(</a:t>
                      </a:r>
                      <a:r>
                        <a:rPr lang="en-US" sz="3200" spc="219" dirty="0">
                          <a:latin typeface="Times New Roman"/>
                          <a:cs typeface="Times New Roman"/>
                        </a:rPr>
                        <a:t>n</a:t>
                      </a:r>
                      <a:r>
                        <a:rPr lang="en-US" sz="3200" spc="169" baseline="33730" dirty="0">
                          <a:latin typeface="Times New Roman"/>
                          <a:cs typeface="Times New Roman"/>
                        </a:rPr>
                        <a:t>3</a:t>
                      </a:r>
                      <a:r>
                        <a:rPr lang="en-US" sz="3200" spc="56" dirty="0">
                          <a:latin typeface="Times New Roman"/>
                          <a:cs typeface="Times New Roman"/>
                        </a:rPr>
                        <a:t>)</a:t>
                      </a:r>
                      <a:endParaRPr lang="en-US" sz="3200" dirty="0"/>
                    </a:p>
                  </a:txBody>
                  <a:tcPr/>
                </a:tc>
                <a:tc>
                  <a:txBody>
                    <a:bodyPr/>
                    <a:lstStyle/>
                    <a:p>
                      <a:r>
                        <a:rPr lang="en-US" sz="3200" dirty="0"/>
                        <a:t>because only </a:t>
                      </a:r>
                      <a:r>
                        <a:rPr lang="en-US" sz="3200" spc="69" dirty="0">
                          <a:latin typeface="Times New Roman"/>
                          <a:cs typeface="Times New Roman"/>
                        </a:rPr>
                        <a:t>O</a:t>
                      </a:r>
                      <a:endParaRPr lang="en-US" sz="3200" dirty="0"/>
                    </a:p>
                  </a:txBody>
                  <a:tcPr/>
                </a:tc>
                <a:extLst>
                  <a:ext uri="{0D108BD9-81ED-4DB2-BD59-A6C34878D82A}">
                    <a16:rowId xmlns:a16="http://schemas.microsoft.com/office/drawing/2014/main" val="3174125008"/>
                  </a:ext>
                </a:extLst>
              </a:tr>
              <a:tr h="370840">
                <a:tc>
                  <a:txBody>
                    <a:bodyPr/>
                    <a:lstStyle/>
                    <a:p>
                      <a:r>
                        <a:rPr lang="en-US" sz="3200" spc="-125" dirty="0">
                          <a:latin typeface="Times New Roman"/>
                          <a:cs typeface="Times New Roman"/>
                        </a:rPr>
                        <a:t>3</a:t>
                      </a:r>
                      <a:r>
                        <a:rPr lang="en-US" sz="3200" spc="207" dirty="0">
                          <a:latin typeface="Times New Roman"/>
                          <a:cs typeface="Times New Roman"/>
                        </a:rPr>
                        <a:t>n</a:t>
                      </a:r>
                      <a:r>
                        <a:rPr lang="en-US" sz="3200" baseline="33730" dirty="0">
                          <a:latin typeface="Times New Roman"/>
                          <a:cs typeface="Times New Roman"/>
                        </a:rPr>
                        <a:t>2 </a:t>
                      </a:r>
                      <a:r>
                        <a:rPr lang="en-US" sz="3200" spc="-291" baseline="33730" dirty="0">
                          <a:latin typeface="Times New Roman"/>
                          <a:cs typeface="Times New Roman"/>
                        </a:rPr>
                        <a:t> </a:t>
                      </a:r>
                      <a:r>
                        <a:rPr lang="en-US" sz="3200" spc="495" dirty="0">
                          <a:latin typeface="Apple Symbols"/>
                          <a:cs typeface="Apple Symbols"/>
                        </a:rPr>
                        <a:t>−</a:t>
                      </a:r>
                      <a:r>
                        <a:rPr lang="en-US" sz="3200" spc="-282" dirty="0">
                          <a:latin typeface="Apple Symbols"/>
                          <a:cs typeface="Apple Symbols"/>
                        </a:rPr>
                        <a:t> </a:t>
                      </a:r>
                      <a:r>
                        <a:rPr lang="en-US" sz="3200" spc="-106" dirty="0">
                          <a:latin typeface="Times New Roman"/>
                          <a:cs typeface="Times New Roman"/>
                        </a:rPr>
                        <a:t>10</a:t>
                      </a:r>
                      <a:r>
                        <a:rPr lang="en-US" sz="3200" spc="-157" dirty="0">
                          <a:latin typeface="Times New Roman"/>
                          <a:cs typeface="Times New Roman"/>
                        </a:rPr>
                        <a:t>0</a:t>
                      </a:r>
                      <a:r>
                        <a:rPr lang="en-US" sz="3200" spc="213" dirty="0">
                          <a:latin typeface="Times New Roman"/>
                          <a:cs typeface="Times New Roman"/>
                        </a:rPr>
                        <a:t>n</a:t>
                      </a:r>
                      <a:r>
                        <a:rPr lang="en-US" sz="3200" spc="-25" dirty="0">
                          <a:latin typeface="Times New Roman"/>
                          <a:cs typeface="Times New Roman"/>
                        </a:rPr>
                        <a:t> </a:t>
                      </a:r>
                      <a:r>
                        <a:rPr lang="en-US" sz="3200" spc="401" dirty="0">
                          <a:latin typeface="Times New Roman"/>
                          <a:cs typeface="Times New Roman"/>
                        </a:rPr>
                        <a:t>+</a:t>
                      </a:r>
                      <a:r>
                        <a:rPr lang="en-US" sz="3200" spc="-69" dirty="0">
                          <a:latin typeface="Times New Roman"/>
                          <a:cs typeface="Times New Roman"/>
                        </a:rPr>
                        <a:t> </a:t>
                      </a:r>
                      <a:r>
                        <a:rPr lang="en-US" sz="3200" spc="-106" dirty="0">
                          <a:latin typeface="Times New Roman"/>
                          <a:cs typeface="Times New Roman"/>
                        </a:rPr>
                        <a:t>6</a:t>
                      </a:r>
                      <a:endParaRPr lang="en-US" sz="3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spc="-38" dirty="0">
                          <a:latin typeface="Calibri" panose="020F0502020204030204" pitchFamily="34" charset="0"/>
                          <a:cs typeface="Calibri" panose="020F0502020204030204" pitchFamily="34" charset="0"/>
                        </a:rPr>
                        <a:t>≠</a:t>
                      </a:r>
                      <a:endParaRPr lang="en-US" sz="3200" dirty="0"/>
                    </a:p>
                  </a:txBody>
                  <a:tcPr/>
                </a:tc>
                <a:tc>
                  <a:txBody>
                    <a:bodyPr/>
                    <a:lstStyle/>
                    <a:p>
                      <a:r>
                        <a:rPr lang="el-GR" sz="3200" spc="31" dirty="0">
                          <a:latin typeface="Times New Roman"/>
                          <a:cs typeface="Times New Roman"/>
                        </a:rPr>
                        <a:t>Θ</a:t>
                      </a:r>
                      <a:r>
                        <a:rPr lang="en-US" sz="3200" spc="38" dirty="0">
                          <a:latin typeface="Times New Roman"/>
                          <a:cs typeface="Times New Roman"/>
                        </a:rPr>
                        <a:t>(</a:t>
                      </a:r>
                      <a:r>
                        <a:rPr lang="en-US" sz="3200" spc="200" dirty="0">
                          <a:latin typeface="Times New Roman"/>
                          <a:cs typeface="Times New Roman"/>
                        </a:rPr>
                        <a:t>n</a:t>
                      </a:r>
                      <a:r>
                        <a:rPr lang="en-US" sz="3200" spc="56" dirty="0">
                          <a:latin typeface="Times New Roman"/>
                          <a:cs typeface="Times New Roman"/>
                        </a:rPr>
                        <a:t>)</a:t>
                      </a:r>
                      <a:endParaRPr lang="en-US" sz="3200" dirty="0"/>
                    </a:p>
                  </a:txBody>
                  <a:tcPr/>
                </a:tc>
                <a:tc>
                  <a:txBody>
                    <a:bodyPr/>
                    <a:lstStyle/>
                    <a:p>
                      <a:r>
                        <a:rPr lang="en-US" sz="3200" dirty="0"/>
                        <a:t>because only </a:t>
                      </a:r>
                      <a:r>
                        <a:rPr lang="el-GR" sz="3200" spc="-256" dirty="0">
                          <a:latin typeface="Times New Roman"/>
                          <a:cs typeface="Times New Roman"/>
                        </a:rPr>
                        <a:t>Ω</a:t>
                      </a:r>
                      <a:endParaRPr lang="en-US" sz="3200" spc="0" baseline="0" dirty="0"/>
                    </a:p>
                  </a:txBody>
                  <a:tcPr/>
                </a:tc>
                <a:extLst>
                  <a:ext uri="{0D108BD9-81ED-4DB2-BD59-A6C34878D82A}">
                    <a16:rowId xmlns:a16="http://schemas.microsoft.com/office/drawing/2014/main" val="1257755532"/>
                  </a:ext>
                </a:extLst>
              </a:tr>
            </a:tbl>
          </a:graphicData>
        </a:graphic>
      </p:graphicFrame>
    </p:spTree>
    <p:extLst>
      <p:ext uri="{BB962C8B-B14F-4D97-AF65-F5344CB8AC3E}">
        <p14:creationId xmlns:p14="http://schemas.microsoft.com/office/powerpoint/2010/main" val="8646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DA515-951D-4095-8E32-8137C765CF1F}"/>
              </a:ext>
            </a:extLst>
          </p:cNvPr>
          <p:cNvSpPr>
            <a:spLocks noGrp="1"/>
          </p:cNvSpPr>
          <p:nvPr>
            <p:ph type="title"/>
          </p:nvPr>
        </p:nvSpPr>
        <p:spPr/>
        <p:txBody>
          <a:bodyPr/>
          <a:lstStyle/>
          <a:p>
            <a:r>
              <a:rPr lang="en-US" dirty="0"/>
              <a:t>Stupid Memory Trick: Bound Types</a:t>
            </a:r>
          </a:p>
        </p:txBody>
      </p:sp>
      <p:sp>
        <p:nvSpPr>
          <p:cNvPr id="3" name="Content Placeholder 2">
            <a:extLst>
              <a:ext uri="{FF2B5EF4-FFF2-40B4-BE49-F238E27FC236}">
                <a16:creationId xmlns:a16="http://schemas.microsoft.com/office/drawing/2014/main" id="{520112A6-2C9E-4DA2-9B51-4ED88BF4D398}"/>
              </a:ext>
            </a:extLst>
          </p:cNvPr>
          <p:cNvSpPr>
            <a:spLocks noGrp="1"/>
          </p:cNvSpPr>
          <p:nvPr>
            <p:ph idx="1"/>
          </p:nvPr>
        </p:nvSpPr>
        <p:spPr>
          <a:xfrm>
            <a:off x="838200" y="1825683"/>
            <a:ext cx="10317479" cy="3007574"/>
          </a:xfrm>
        </p:spPr>
        <p:txBody>
          <a:bodyPr>
            <a:normAutofit lnSpcReduction="10000"/>
          </a:bodyPr>
          <a:lstStyle/>
          <a:p>
            <a:r>
              <a:rPr lang="en-US" sz="2400" dirty="0"/>
              <a:t>"Big Oh" is "</a:t>
            </a:r>
            <a:r>
              <a:rPr lang="en-US" sz="2400" b="1" dirty="0"/>
              <a:t>O</a:t>
            </a:r>
            <a:r>
              <a:rPr lang="en-US" sz="2400" dirty="0"/>
              <a:t>n top" of the other function, so it is the upper bound.</a:t>
            </a:r>
          </a:p>
          <a:p>
            <a:endParaRPr lang="en-US" sz="2400" dirty="0"/>
          </a:p>
          <a:p>
            <a:r>
              <a:rPr lang="en-US" sz="2400" dirty="0"/>
              <a:t>The "Omega" (</a:t>
            </a:r>
            <a:r>
              <a:rPr lang="el-GR" sz="2400" dirty="0">
                <a:latin typeface="Calibri" panose="020F0502020204030204" pitchFamily="34" charset="0"/>
                <a:cs typeface="Calibri" panose="020F0502020204030204" pitchFamily="34" charset="0"/>
              </a:rPr>
              <a:t>Ω</a:t>
            </a:r>
            <a:r>
              <a:rPr lang="en-US" sz="2400" dirty="0"/>
              <a:t>) has lines on the bottom, so it is BELOW the other function, and the lower bound.</a:t>
            </a:r>
          </a:p>
          <a:p>
            <a:endParaRPr lang="en-US" sz="2400" dirty="0"/>
          </a:p>
          <a:p>
            <a:r>
              <a:rPr lang="en-US" sz="2400" dirty="0"/>
              <a:t>The "Theta" (</a:t>
            </a:r>
            <a:r>
              <a:rPr lang="el-GR" sz="2400" dirty="0">
                <a:latin typeface="Calibri" panose="020F0502020204030204" pitchFamily="34" charset="0"/>
                <a:cs typeface="Calibri" panose="020F0502020204030204" pitchFamily="34" charset="0"/>
              </a:rPr>
              <a:t>Θ</a:t>
            </a:r>
            <a:r>
              <a:rPr lang="en-US" sz="2400" dirty="0"/>
              <a:t>) has a line enclosed by a circle, so it can lie below AND above the other function by adjusting the constant factor. It is an upper AND lower bound.</a:t>
            </a:r>
          </a:p>
        </p:txBody>
      </p:sp>
      <p:pic>
        <p:nvPicPr>
          <p:cNvPr id="4" name="15-04-Stupid_Memory_Trick__Bound_Types-If_you_re_">
            <a:hlinkClick r:id="" action="ppaction://media"/>
            <a:extLst>
              <a:ext uri="{FF2B5EF4-FFF2-40B4-BE49-F238E27FC236}">
                <a16:creationId xmlns:a16="http://schemas.microsoft.com/office/drawing/2014/main" id="{95D3052B-5080-48B2-84C4-0856355EDE4F}"/>
              </a:ext>
            </a:extLst>
          </p:cNvPr>
          <p:cNvPicPr>
            <a:picLocks noChangeAspect="1"/>
          </p:cNvPicPr>
          <p:nvPr>
            <a:videoFile r:link="rId2"/>
            <p:extLst>
              <p:ext uri="{DAA4B4D4-6D71-4841-9C94-3DE7FCFB9230}">
                <p14:media xmlns:p14="http://schemas.microsoft.com/office/powerpoint/2010/main" r:embed="rId1"/>
              </p:ext>
            </p:extLst>
          </p:nvPr>
        </p:nvPicPr>
        <p:blipFill>
          <a:blip r:embed="rId9"/>
          <a:stretch>
            <a:fillRect/>
          </a:stretch>
        </p:blipFill>
        <p:spPr>
          <a:xfrm>
            <a:off x="0" y="5143500"/>
            <a:ext cx="2286000" cy="1714500"/>
          </a:xfrm>
          <a:prstGeom prst="rect">
            <a:avLst/>
          </a:prstGeom>
        </p:spPr>
      </p:pic>
      <p:pic>
        <p:nvPicPr>
          <p:cNvPr id="5" name="15-05-Stupid_Memory_Trick__Bound_Types-Wow_these_">
            <a:hlinkClick r:id="" action="ppaction://media"/>
            <a:extLst>
              <a:ext uri="{FF2B5EF4-FFF2-40B4-BE49-F238E27FC236}">
                <a16:creationId xmlns:a16="http://schemas.microsoft.com/office/drawing/2014/main" id="{3789B6ED-BF07-43A6-B314-5FF8CA136C8F}"/>
              </a:ext>
            </a:extLst>
          </p:cNvPr>
          <p:cNvPicPr>
            <a:picLocks noChangeAspect="1"/>
          </p:cNvPicPr>
          <p:nvPr>
            <a:videoFile r:link="rId4"/>
            <p:extLst>
              <p:ext uri="{DAA4B4D4-6D71-4841-9C94-3DE7FCFB9230}">
                <p14:media xmlns:p14="http://schemas.microsoft.com/office/powerpoint/2010/main" r:embed="rId3"/>
              </p:ext>
            </p:extLst>
          </p:nvPr>
        </p:nvPicPr>
        <p:blipFill>
          <a:blip r:embed="rId10"/>
          <a:stretch>
            <a:fillRect/>
          </a:stretch>
        </p:blipFill>
        <p:spPr>
          <a:xfrm>
            <a:off x="0" y="5143500"/>
            <a:ext cx="2286000" cy="1714500"/>
          </a:xfrm>
          <a:prstGeom prst="rect">
            <a:avLst/>
          </a:prstGeom>
        </p:spPr>
      </p:pic>
      <p:pic>
        <p:nvPicPr>
          <p:cNvPr id="6" name="15-06-Stupid_Memory_Trick__Bound_Types-Unsurprisi">
            <a:hlinkClick r:id="" action="ppaction://media"/>
            <a:extLst>
              <a:ext uri="{FF2B5EF4-FFF2-40B4-BE49-F238E27FC236}">
                <a16:creationId xmlns:a16="http://schemas.microsoft.com/office/drawing/2014/main" id="{0A995C7F-6404-46E9-AD4A-2D04AF7D7388}"/>
              </a:ext>
            </a:extLst>
          </p:cNvPr>
          <p:cNvPicPr>
            <a:picLocks noChangeAspect="1"/>
          </p:cNvPicPr>
          <p:nvPr>
            <a:videoFile r:link="rId6"/>
            <p:extLst>
              <p:ext uri="{DAA4B4D4-6D71-4841-9C94-3DE7FCFB9230}">
                <p14:media xmlns:p14="http://schemas.microsoft.com/office/powerpoint/2010/main" r:embed="rId5"/>
              </p:ext>
            </p:extLst>
          </p:nvPr>
        </p:nvPicPr>
        <p:blipFill>
          <a:blip r:embed="rId11"/>
          <a:stretch>
            <a:fillRect/>
          </a:stretch>
        </p:blipFill>
        <p:spPr>
          <a:xfrm>
            <a:off x="0" y="5143500"/>
            <a:ext cx="2286000" cy="1714500"/>
          </a:xfrm>
          <a:prstGeom prst="rect">
            <a:avLst/>
          </a:prstGeom>
        </p:spPr>
      </p:pic>
    </p:spTree>
    <p:extLst>
      <p:ext uri="{BB962C8B-B14F-4D97-AF65-F5344CB8AC3E}">
        <p14:creationId xmlns:p14="http://schemas.microsoft.com/office/powerpoint/2010/main" val="390457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41"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4364" fill="hold"/>
                                        <p:tgtEl>
                                          <p:spTgt spid="5"/>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220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15" fill="hold" display="0">
                  <p:stCondLst>
                    <p:cond delay="indefinite"/>
                  </p:stCondLst>
                </p:cTn>
                <p:tgtEl>
                  <p:spTgt spid="4"/>
                </p:tgtEl>
              </p:cMediaNode>
            </p:video>
            <p:seq concurrent="1" nextAc="seek">
              <p:cTn id="16" restart="whenNotActive" fill="hold" evtFilter="cancelBubble" nodeType="interactiveSeq">
                <p:stCondLst>
                  <p:cond evt="onClick" delay="0">
                    <p:tgtEl>
                      <p:spTgt spid="4"/>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clickEffect">
                                  <p:stCondLst>
                                    <p:cond delay="0"/>
                                  </p:stCondLst>
                                  <p:childTnLst>
                                    <p:cmd type="call" cmd="togglePause">
                                      <p:cBhvr>
                                        <p:cTn id="20" dur="1" fill="hold"/>
                                        <p:tgtEl>
                                          <p:spTgt spid="4"/>
                                        </p:tgtEl>
                                      </p:cBhvr>
                                    </p:cmd>
                                  </p:childTnLst>
                                </p:cTn>
                              </p:par>
                            </p:childTnLst>
                          </p:cTn>
                        </p:par>
                      </p:childTnLst>
                    </p:cTn>
                  </p:par>
                </p:childTnLst>
              </p:cTn>
              <p:nextCondLst>
                <p:cond evt="onClick" delay="0">
                  <p:tgtEl>
                    <p:spTgt spid="4"/>
                  </p:tgtEl>
                </p:cond>
              </p:nextCondLst>
            </p:seq>
            <p:video>
              <p:cMediaNode vol="80000" showWhenStopped="0">
                <p:cTn id="21" fill="hold" display="0">
                  <p:stCondLst>
                    <p:cond delay="indefinite"/>
                  </p:stCondLst>
                </p:cTn>
                <p:tgtEl>
                  <p:spTgt spid="5"/>
                </p:tgtEl>
              </p:cMediaNode>
            </p:video>
            <p:seq concurrent="1" nextAc="seek">
              <p:cTn id="22" restart="whenNotActive" fill="hold" evtFilter="cancelBubble" nodeType="interactiveSeq">
                <p:stCondLst>
                  <p:cond evt="onClick" delay="0">
                    <p:tgtEl>
                      <p:spTgt spid="5"/>
                    </p:tgtEl>
                  </p:cond>
                </p:stCondLst>
                <p:endSync evt="end" delay="0">
                  <p:rtn val="all"/>
                </p:endSync>
                <p:childTnLst>
                  <p:par>
                    <p:cTn id="23" fill="hold">
                      <p:stCondLst>
                        <p:cond delay="0"/>
                      </p:stCondLst>
                      <p:childTnLst>
                        <p:par>
                          <p:cTn id="24" fill="hold">
                            <p:stCondLst>
                              <p:cond delay="0"/>
                            </p:stCondLst>
                            <p:childTnLst>
                              <p:par>
                                <p:cTn id="25" presetID="2" presetClass="mediacall" presetSubtype="0" fill="hold" nodeType="clickEffect">
                                  <p:stCondLst>
                                    <p:cond delay="0"/>
                                  </p:stCondLst>
                                  <p:childTnLst>
                                    <p:cmd type="call" cmd="togglePause">
                                      <p:cBhvr>
                                        <p:cTn id="26" dur="1" fill="hold"/>
                                        <p:tgtEl>
                                          <p:spTgt spid="5"/>
                                        </p:tgtEl>
                                      </p:cBhvr>
                                    </p:cmd>
                                  </p:childTnLst>
                                </p:cTn>
                              </p:par>
                            </p:childTnLst>
                          </p:cTn>
                        </p:par>
                      </p:childTnLst>
                    </p:cTn>
                  </p:par>
                </p:childTnLst>
              </p:cTn>
              <p:nextCondLst>
                <p:cond evt="onClick" delay="0">
                  <p:tgtEl>
                    <p:spTgt spid="5"/>
                  </p:tgtEl>
                </p:cond>
              </p:nextCondLst>
            </p:seq>
            <p:video>
              <p:cMediaNode vol="80000" showWhenStopped="0">
                <p:cTn id="27" fill="hold" display="0">
                  <p:stCondLst>
                    <p:cond delay="indefinite"/>
                  </p:stCondLst>
                </p:cTn>
                <p:tgtEl>
                  <p:spTgt spid="6"/>
                </p:tgtEl>
              </p:cMediaNode>
            </p:video>
            <p:seq concurrent="1" nextAc="seek">
              <p:cTn id="28" restart="whenNotActive" fill="hold" evtFilter="cancelBubble" nodeType="interactiveSeq">
                <p:stCondLst>
                  <p:cond evt="onClick" delay="0">
                    <p:tgtEl>
                      <p:spTgt spid="6"/>
                    </p:tgtEl>
                  </p:cond>
                </p:stCondLst>
                <p:endSync evt="end" delay="0">
                  <p:rtn val="all"/>
                </p:endSync>
                <p:childTnLst>
                  <p:par>
                    <p:cTn id="29" fill="hold">
                      <p:stCondLst>
                        <p:cond delay="0"/>
                      </p:stCondLst>
                      <p:childTnLst>
                        <p:par>
                          <p:cTn id="30" fill="hold">
                            <p:stCondLst>
                              <p:cond delay="0"/>
                            </p:stCondLst>
                            <p:childTnLst>
                              <p:par>
                                <p:cTn id="31" presetID="2" presetClass="mediacall" presetSubtype="0" fill="hold" nodeType="clickEffect">
                                  <p:stCondLst>
                                    <p:cond delay="0"/>
                                  </p:stCondLst>
                                  <p:childTnLst>
                                    <p:cmd type="call" cmd="togglePause">
                                      <p:cBhvr>
                                        <p:cTn id="3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97C9C-DEDE-457A-9CC4-CA84283A4313}"/>
              </a:ext>
            </a:extLst>
          </p:cNvPr>
          <p:cNvSpPr>
            <a:spLocks noGrp="1"/>
          </p:cNvSpPr>
          <p:nvPr>
            <p:ph type="title"/>
          </p:nvPr>
        </p:nvSpPr>
        <p:spPr/>
        <p:txBody>
          <a:bodyPr/>
          <a:lstStyle/>
          <a:p>
            <a:r>
              <a:rPr lang="en-US" dirty="0"/>
              <a:t>Stupid Memory Trick: Bound Direction</a:t>
            </a:r>
          </a:p>
        </p:txBody>
      </p:sp>
      <p:sp>
        <p:nvSpPr>
          <p:cNvPr id="3" name="Content Placeholder 2">
            <a:extLst>
              <a:ext uri="{FF2B5EF4-FFF2-40B4-BE49-F238E27FC236}">
                <a16:creationId xmlns:a16="http://schemas.microsoft.com/office/drawing/2014/main" id="{8ABC9698-9017-4827-B560-FBE5B9EA86AF}"/>
              </a:ext>
            </a:extLst>
          </p:cNvPr>
          <p:cNvSpPr>
            <a:spLocks noGrp="1"/>
          </p:cNvSpPr>
          <p:nvPr>
            <p:ph idx="1"/>
          </p:nvPr>
        </p:nvSpPr>
        <p:spPr/>
        <p:txBody>
          <a:bodyPr>
            <a:normAutofit/>
          </a:bodyPr>
          <a:lstStyle/>
          <a:p>
            <a:r>
              <a:rPr lang="en-US" dirty="0"/>
              <a:t>I often struggle to remember whether f(n) bounds g(n) or vice versa.</a:t>
            </a:r>
          </a:p>
          <a:p>
            <a:endParaRPr lang="en-US" dirty="0"/>
          </a:p>
          <a:p>
            <a:pPr marL="457200" indent="-457200">
              <a:buFont typeface="+mj-lt"/>
              <a:buAutoNum type="arabicPeriod"/>
            </a:pPr>
            <a:r>
              <a:rPr lang="en-US" dirty="0"/>
              <a:t>Remember that f(n) and g(n) are in alphabetical order.</a:t>
            </a:r>
          </a:p>
          <a:p>
            <a:pPr marL="457200" indent="-457200">
              <a:buFont typeface="+mj-lt"/>
              <a:buAutoNum type="arabicPeriod"/>
            </a:pPr>
            <a:r>
              <a:rPr lang="en-US" dirty="0"/>
              <a:t>The bound symbol is </a:t>
            </a:r>
            <a:r>
              <a:rPr lang="en-US" b="1" dirty="0"/>
              <a:t>G</a:t>
            </a:r>
            <a:r>
              <a:rPr lang="en-US" dirty="0"/>
              <a:t>ood if it is next to the g(n).</a:t>
            </a:r>
          </a:p>
          <a:p>
            <a:pPr marL="457200" indent="-457200">
              <a:buFont typeface="+mj-lt"/>
              <a:buAutoNum type="arabicPeriod"/>
            </a:pPr>
            <a:r>
              <a:rPr lang="en-US" dirty="0"/>
              <a:t>Translate the O/</a:t>
            </a:r>
            <a:r>
              <a:rPr lang="el-GR" sz="2000" b="1" dirty="0">
                <a:latin typeface="Courier"/>
                <a:cs typeface="Times New Roman"/>
              </a:rPr>
              <a:t>Ω</a:t>
            </a:r>
            <a:r>
              <a:rPr lang="en-US" sz="2000" b="1" dirty="0">
                <a:latin typeface="Courier"/>
                <a:cs typeface="Times New Roman"/>
              </a:rPr>
              <a:t>/</a:t>
            </a:r>
            <a:r>
              <a:rPr lang="el-GR" sz="2000" b="1" dirty="0">
                <a:latin typeface="Courier"/>
                <a:cs typeface="Times New Roman"/>
              </a:rPr>
              <a:t>Θ</a:t>
            </a:r>
            <a:r>
              <a:rPr lang="en-US" dirty="0">
                <a:cs typeface="Times New Roman"/>
              </a:rPr>
              <a:t> to upper/lower/both.</a:t>
            </a:r>
          </a:p>
          <a:p>
            <a:pPr marL="457200" indent="-457200">
              <a:buFont typeface="+mj-lt"/>
              <a:buAutoNum type="arabicPeriod"/>
            </a:pPr>
            <a:r>
              <a:rPr lang="en-US" dirty="0"/>
              <a:t>The bound on the right is now “upper G” because its function is on top of the F function.</a:t>
            </a:r>
          </a:p>
          <a:p>
            <a:pPr marL="749808" lvl="1" indent="-457200"/>
            <a:r>
              <a:rPr lang="en-US" dirty="0"/>
              <a:t>(or “lower G” because its function is below the F function)</a:t>
            </a:r>
          </a:p>
        </p:txBody>
      </p:sp>
      <p:sp>
        <p:nvSpPr>
          <p:cNvPr id="5" name="TextBox 4">
            <a:extLst>
              <a:ext uri="{FF2B5EF4-FFF2-40B4-BE49-F238E27FC236}">
                <a16:creationId xmlns:a16="http://schemas.microsoft.com/office/drawing/2014/main" id="{E41AF2F5-7EA2-4B9D-BDE7-819A549A3762}"/>
              </a:ext>
            </a:extLst>
          </p:cNvPr>
          <p:cNvSpPr txBox="1"/>
          <p:nvPr/>
        </p:nvSpPr>
        <p:spPr>
          <a:xfrm>
            <a:off x="8953995" y="3242955"/>
            <a:ext cx="3055917" cy="372090"/>
          </a:xfrm>
          <a:prstGeom prst="rect">
            <a:avLst/>
          </a:prstGeom>
          <a:noFill/>
        </p:spPr>
        <p:txBody>
          <a:bodyPr wrap="square">
            <a:spAutoFit/>
          </a:bodyPr>
          <a:lstStyle/>
          <a:p>
            <a:pPr marL="15117" marR="15912">
              <a:lnSpc>
                <a:spcPct val="101000"/>
              </a:lnSpc>
              <a:tabLst>
                <a:tab pos="271297" algn="l"/>
              </a:tabLst>
            </a:pPr>
            <a:r>
              <a:rPr lang="pt-BR" sz="1800" dirty="0">
                <a:latin typeface="Courier"/>
                <a:cs typeface="Times New Roman"/>
              </a:rPr>
              <a:t>f(n) = </a:t>
            </a:r>
            <a:r>
              <a:rPr lang="pt-BR" sz="1800" b="1" dirty="0">
                <a:latin typeface="Courier"/>
                <a:cs typeface="Times New Roman"/>
              </a:rPr>
              <a:t>O</a:t>
            </a:r>
            <a:r>
              <a:rPr lang="pt-BR" sz="1800" dirty="0">
                <a:latin typeface="Courier"/>
                <a:cs typeface="Times New Roman"/>
              </a:rPr>
              <a:t>(g(n))</a:t>
            </a:r>
          </a:p>
        </p:txBody>
      </p:sp>
    </p:spTree>
    <p:extLst>
      <p:ext uri="{BB962C8B-B14F-4D97-AF65-F5344CB8AC3E}">
        <p14:creationId xmlns:p14="http://schemas.microsoft.com/office/powerpoint/2010/main" val="3505131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2414-2AA4-47CC-B8AF-772936CC0483}"/>
              </a:ext>
            </a:extLst>
          </p:cNvPr>
          <p:cNvSpPr>
            <a:spLocks noGrp="1"/>
          </p:cNvSpPr>
          <p:nvPr>
            <p:ph type="title"/>
          </p:nvPr>
        </p:nvSpPr>
        <p:spPr/>
        <p:txBody>
          <a:bodyPr/>
          <a:lstStyle/>
          <a:p>
            <a:r>
              <a:rPr lang="en-US" dirty="0"/>
              <a:t>Math Rules for Big Oh</a:t>
            </a:r>
          </a:p>
        </p:txBody>
      </p:sp>
      <p:sp>
        <p:nvSpPr>
          <p:cNvPr id="3" name="Content Placeholder 2">
            <a:extLst>
              <a:ext uri="{FF2B5EF4-FFF2-40B4-BE49-F238E27FC236}">
                <a16:creationId xmlns:a16="http://schemas.microsoft.com/office/drawing/2014/main" id="{A7877ADE-CC6E-40AF-BB35-59D6252383E3}"/>
              </a:ext>
            </a:extLst>
          </p:cNvPr>
          <p:cNvSpPr>
            <a:spLocks noGrp="1"/>
          </p:cNvSpPr>
          <p:nvPr>
            <p:ph idx="1"/>
          </p:nvPr>
        </p:nvSpPr>
        <p:spPr>
          <a:xfrm>
            <a:off x="2505694" y="1845733"/>
            <a:ext cx="7172696" cy="4353185"/>
          </a:xfrm>
        </p:spPr>
        <p:txBody>
          <a:bodyPr>
            <a:noAutofit/>
          </a:bodyPr>
          <a:lstStyle/>
          <a:p>
            <a:pPr>
              <a:lnSpc>
                <a:spcPct val="110000"/>
              </a:lnSpc>
            </a:pPr>
            <a:r>
              <a:rPr lang="en-US" dirty="0"/>
              <a:t>For </a:t>
            </a:r>
            <a:r>
              <a:rPr lang="en-US" b="1" dirty="0"/>
              <a:t>addition</a:t>
            </a:r>
            <a:r>
              <a:rPr lang="en-US" dirty="0"/>
              <a:t>, the bigger function dominates</a:t>
            </a:r>
          </a:p>
          <a:p>
            <a:pPr lvl="1">
              <a:lnSpc>
                <a:spcPct val="110000"/>
              </a:lnSpc>
            </a:pPr>
            <a:r>
              <a:rPr lang="pt-BR" sz="2000" dirty="0">
                <a:cs typeface="Times New Roman"/>
              </a:rPr>
              <a:t>O(f (n)+g(n)) </a:t>
            </a:r>
            <a:r>
              <a:rPr lang="pt-BR" sz="2000" dirty="0">
                <a:cs typeface="Apple Symbols"/>
              </a:rPr>
              <a:t>→ </a:t>
            </a:r>
            <a:r>
              <a:rPr lang="pt-BR" sz="2000" dirty="0">
                <a:cs typeface="Times New Roman"/>
              </a:rPr>
              <a:t>O(</a:t>
            </a:r>
            <a:r>
              <a:rPr lang="pt-BR" sz="2000" dirty="0" err="1">
                <a:cs typeface="Times New Roman"/>
              </a:rPr>
              <a:t>max</a:t>
            </a:r>
            <a:r>
              <a:rPr lang="pt-BR" sz="2000" dirty="0">
                <a:cs typeface="Times New Roman"/>
              </a:rPr>
              <a:t>(f (n), g(n)))</a:t>
            </a:r>
          </a:p>
          <a:p>
            <a:pPr lvl="1">
              <a:lnSpc>
                <a:spcPct val="110000"/>
              </a:lnSpc>
            </a:pPr>
            <a:r>
              <a:rPr lang="pt-BR" sz="2000" dirty="0">
                <a:cs typeface="Times New Roman"/>
              </a:rPr>
              <a:t>E.g., O(n</a:t>
            </a:r>
            <a:r>
              <a:rPr lang="pt-BR" sz="2000" baseline="30000" dirty="0">
                <a:cs typeface="Times New Roman"/>
              </a:rPr>
              <a:t>2</a:t>
            </a:r>
            <a:r>
              <a:rPr lang="pt-BR" sz="2000" dirty="0">
                <a:cs typeface="Times New Roman"/>
              </a:rPr>
              <a:t>) </a:t>
            </a:r>
            <a:r>
              <a:rPr lang="pt-BR" sz="2000" dirty="0">
                <a:cs typeface="Apple Symbols"/>
              </a:rPr>
              <a:t>+</a:t>
            </a:r>
            <a:r>
              <a:rPr lang="pt-BR" sz="2000" dirty="0">
                <a:cs typeface="Times New Roman"/>
              </a:rPr>
              <a:t> O(n</a:t>
            </a:r>
            <a:r>
              <a:rPr lang="pt-BR" sz="2000" baseline="30000" dirty="0">
                <a:cs typeface="Times New Roman"/>
              </a:rPr>
              <a:t>3</a:t>
            </a:r>
            <a:r>
              <a:rPr lang="pt-BR" sz="2000" dirty="0">
                <a:cs typeface="Times New Roman"/>
              </a:rPr>
              <a:t>) = O(n</a:t>
            </a:r>
            <a:r>
              <a:rPr lang="pt-BR" sz="2000" baseline="30000" dirty="0">
                <a:cs typeface="Times New Roman"/>
              </a:rPr>
              <a:t>3</a:t>
            </a:r>
            <a:r>
              <a:rPr lang="pt-BR" sz="2000" dirty="0">
                <a:cs typeface="Times New Roman"/>
              </a:rPr>
              <a:t>)</a:t>
            </a:r>
            <a:endParaRPr lang="en-US" sz="2000" dirty="0"/>
          </a:p>
          <a:p>
            <a:pPr>
              <a:lnSpc>
                <a:spcPct val="110000"/>
              </a:lnSpc>
            </a:pPr>
            <a:r>
              <a:rPr lang="en-US" dirty="0"/>
              <a:t>For </a:t>
            </a:r>
            <a:r>
              <a:rPr lang="en-US" b="1" dirty="0"/>
              <a:t>multiplication</a:t>
            </a:r>
            <a:r>
              <a:rPr lang="en-US" dirty="0"/>
              <a:t> of a </a:t>
            </a:r>
            <a:r>
              <a:rPr lang="en-US" b="1" dirty="0"/>
              <a:t>constant</a:t>
            </a:r>
            <a:r>
              <a:rPr lang="en-US" dirty="0"/>
              <a:t>, the constant disappears</a:t>
            </a:r>
          </a:p>
          <a:p>
            <a:pPr lvl="1">
              <a:lnSpc>
                <a:spcPct val="110000"/>
              </a:lnSpc>
            </a:pPr>
            <a:r>
              <a:rPr lang="pt-BR" sz="2000" dirty="0">
                <a:cs typeface="Times New Roman"/>
              </a:rPr>
              <a:t>O(c </a:t>
            </a:r>
            <a:r>
              <a:rPr lang="pt-BR" sz="2000" dirty="0">
                <a:cs typeface="Apple Symbols"/>
              </a:rPr>
              <a:t>· </a:t>
            </a:r>
            <a:r>
              <a:rPr lang="pt-BR" sz="2000" dirty="0">
                <a:cs typeface="Times New Roman"/>
              </a:rPr>
              <a:t>f (n)) </a:t>
            </a:r>
            <a:r>
              <a:rPr lang="pt-BR" sz="2000" dirty="0">
                <a:cs typeface="Apple Symbols"/>
              </a:rPr>
              <a:t>→ </a:t>
            </a:r>
            <a:r>
              <a:rPr lang="pt-BR" sz="2000" dirty="0">
                <a:cs typeface="Times New Roman"/>
              </a:rPr>
              <a:t>O(f (n))</a:t>
            </a:r>
          </a:p>
          <a:p>
            <a:pPr lvl="1">
              <a:lnSpc>
                <a:spcPct val="110000"/>
              </a:lnSpc>
            </a:pPr>
            <a:r>
              <a:rPr lang="pt-BR" sz="2000" dirty="0">
                <a:cs typeface="Times New Roman"/>
              </a:rPr>
              <a:t>E.g., O(n</a:t>
            </a:r>
            <a:r>
              <a:rPr lang="pt-BR" sz="2000" baseline="30000" dirty="0">
                <a:cs typeface="Times New Roman"/>
              </a:rPr>
              <a:t>6</a:t>
            </a:r>
            <a:r>
              <a:rPr lang="pt-BR" sz="2000" dirty="0">
                <a:cs typeface="Times New Roman"/>
              </a:rPr>
              <a:t>) </a:t>
            </a:r>
            <a:r>
              <a:rPr lang="pt-BR" sz="2000" dirty="0">
                <a:cs typeface="Apple Symbols"/>
              </a:rPr>
              <a:t>· 107</a:t>
            </a:r>
            <a:r>
              <a:rPr lang="pt-BR" sz="2000" dirty="0">
                <a:cs typeface="Times New Roman"/>
              </a:rPr>
              <a:t> = O(n</a:t>
            </a:r>
            <a:r>
              <a:rPr lang="pt-BR" sz="2000" baseline="30000" dirty="0">
                <a:cs typeface="Times New Roman"/>
              </a:rPr>
              <a:t>6</a:t>
            </a:r>
            <a:r>
              <a:rPr lang="pt-BR" sz="2000" dirty="0">
                <a:cs typeface="Times New Roman"/>
              </a:rPr>
              <a:t>)</a:t>
            </a:r>
            <a:endParaRPr lang="en-US" sz="2000" dirty="0"/>
          </a:p>
          <a:p>
            <a:pPr>
              <a:lnSpc>
                <a:spcPct val="110000"/>
              </a:lnSpc>
            </a:pPr>
            <a:r>
              <a:rPr lang="en-US" dirty="0"/>
              <a:t>For </a:t>
            </a:r>
            <a:r>
              <a:rPr lang="en-US" b="1" dirty="0"/>
              <a:t>multiplication</a:t>
            </a:r>
            <a:r>
              <a:rPr lang="en-US" dirty="0"/>
              <a:t> of another </a:t>
            </a:r>
            <a:r>
              <a:rPr lang="en-US" b="1" dirty="0"/>
              <a:t>function</a:t>
            </a:r>
            <a:r>
              <a:rPr lang="en-US" dirty="0"/>
              <a:t>, you must retain the terms</a:t>
            </a:r>
          </a:p>
          <a:p>
            <a:pPr lvl="1">
              <a:lnSpc>
                <a:spcPct val="110000"/>
              </a:lnSpc>
            </a:pPr>
            <a:r>
              <a:rPr lang="pt-BR" sz="2000" dirty="0">
                <a:cs typeface="Times New Roman"/>
              </a:rPr>
              <a:t>O(f (n)) </a:t>
            </a:r>
            <a:r>
              <a:rPr lang="pt-BR" sz="2000" dirty="0">
                <a:cs typeface="Apple Symbols"/>
              </a:rPr>
              <a:t>· </a:t>
            </a:r>
            <a:r>
              <a:rPr lang="pt-BR" sz="2000" dirty="0">
                <a:cs typeface="Times New Roman"/>
              </a:rPr>
              <a:t>O( g (n)) </a:t>
            </a:r>
            <a:r>
              <a:rPr lang="pt-BR" sz="2000" dirty="0">
                <a:cs typeface="Apple Symbols"/>
              </a:rPr>
              <a:t>→ </a:t>
            </a:r>
            <a:r>
              <a:rPr lang="pt-BR" sz="2000" dirty="0">
                <a:cs typeface="Times New Roman"/>
              </a:rPr>
              <a:t>O(f (n) </a:t>
            </a:r>
            <a:r>
              <a:rPr lang="pt-BR" sz="2000" dirty="0">
                <a:cs typeface="Apple Symbols"/>
              </a:rPr>
              <a:t>· </a:t>
            </a:r>
            <a:r>
              <a:rPr lang="pt-BR" sz="2000" dirty="0">
                <a:cs typeface="Times New Roman"/>
              </a:rPr>
              <a:t>g (n))</a:t>
            </a:r>
          </a:p>
          <a:p>
            <a:pPr lvl="1">
              <a:lnSpc>
                <a:spcPct val="110000"/>
              </a:lnSpc>
            </a:pPr>
            <a:r>
              <a:rPr lang="pt-BR" sz="2000" dirty="0">
                <a:cs typeface="Times New Roman"/>
              </a:rPr>
              <a:t>E.g., O(n</a:t>
            </a:r>
            <a:r>
              <a:rPr lang="pt-BR" sz="2000" baseline="30000" dirty="0">
                <a:cs typeface="Times New Roman"/>
              </a:rPr>
              <a:t>2</a:t>
            </a:r>
            <a:r>
              <a:rPr lang="pt-BR" sz="2000" dirty="0">
                <a:cs typeface="Times New Roman"/>
              </a:rPr>
              <a:t>) </a:t>
            </a:r>
            <a:r>
              <a:rPr lang="pt-BR" sz="2000" dirty="0">
                <a:cs typeface="Apple Symbols"/>
              </a:rPr>
              <a:t>·</a:t>
            </a:r>
            <a:r>
              <a:rPr lang="pt-BR" sz="2000" dirty="0">
                <a:cs typeface="Times New Roman"/>
              </a:rPr>
              <a:t> O(n</a:t>
            </a:r>
            <a:r>
              <a:rPr lang="pt-BR" sz="2000" baseline="30000" dirty="0">
                <a:cs typeface="Times New Roman"/>
              </a:rPr>
              <a:t>3</a:t>
            </a:r>
            <a:r>
              <a:rPr lang="pt-BR" sz="2000" dirty="0">
                <a:cs typeface="Times New Roman"/>
              </a:rPr>
              <a:t>) = O(n</a:t>
            </a:r>
            <a:r>
              <a:rPr lang="pt-BR" sz="2000" baseline="30000" dirty="0">
                <a:cs typeface="Times New Roman"/>
              </a:rPr>
              <a:t>6</a:t>
            </a:r>
            <a:r>
              <a:rPr lang="pt-BR" sz="2000" dirty="0">
                <a:cs typeface="Times New Roman"/>
              </a:rPr>
              <a:t>)</a:t>
            </a:r>
            <a:endParaRPr lang="en-US" sz="2000" dirty="0"/>
          </a:p>
        </p:txBody>
      </p:sp>
    </p:spTree>
    <p:extLst>
      <p:ext uri="{BB962C8B-B14F-4D97-AF65-F5344CB8AC3E}">
        <p14:creationId xmlns:p14="http://schemas.microsoft.com/office/powerpoint/2010/main" val="3994951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663F4-3D15-4A40-A167-F0413F69684F}"/>
              </a:ext>
            </a:extLst>
          </p:cNvPr>
          <p:cNvSpPr>
            <a:spLocks noGrp="1"/>
          </p:cNvSpPr>
          <p:nvPr>
            <p:ph type="title"/>
          </p:nvPr>
        </p:nvSpPr>
        <p:spPr/>
        <p:txBody>
          <a:bodyPr/>
          <a:lstStyle/>
          <a:p>
            <a:r>
              <a:rPr lang="en-US" dirty="0"/>
              <a:t>Proving with Limits</a:t>
            </a:r>
          </a:p>
        </p:txBody>
      </p:sp>
      <p:sp>
        <p:nvSpPr>
          <p:cNvPr id="3" name="Content Placeholder 2">
            <a:extLst>
              <a:ext uri="{FF2B5EF4-FFF2-40B4-BE49-F238E27FC236}">
                <a16:creationId xmlns:a16="http://schemas.microsoft.com/office/drawing/2014/main" id="{673D2BC1-FF61-4216-AC6B-258A997286E5}"/>
              </a:ext>
            </a:extLst>
          </p:cNvPr>
          <p:cNvSpPr>
            <a:spLocks noGrp="1"/>
          </p:cNvSpPr>
          <p:nvPr>
            <p:ph idx="1"/>
          </p:nvPr>
        </p:nvSpPr>
        <p:spPr>
          <a:xfrm>
            <a:off x="1097280" y="1845734"/>
            <a:ext cx="10058400" cy="802463"/>
          </a:xfrm>
        </p:spPr>
        <p:txBody>
          <a:bodyPr/>
          <a:lstStyle/>
          <a:p>
            <a:r>
              <a:rPr lang="en-US" dirty="0"/>
              <a:t>Finding a C and N0 can be tricky. Sometimes it’s easier to use Limit Rules and </a:t>
            </a:r>
            <a:r>
              <a:rPr lang="en-US" dirty="0" err="1"/>
              <a:t>Deriviatives</a:t>
            </a:r>
            <a:r>
              <a:rPr lang="en-US" dirty="0"/>
              <a:t>.</a:t>
            </a:r>
          </a:p>
        </p:txBody>
      </p:sp>
      <mc:AlternateContent xmlns:mc="http://schemas.openxmlformats.org/markup-compatibility/2006">
        <mc:Choice xmlns:a14="http://schemas.microsoft.com/office/drawing/2010/main" Requires="a14">
          <p:graphicFrame>
            <p:nvGraphicFramePr>
              <p:cNvPr id="10" name="Table 10">
                <a:extLst>
                  <a:ext uri="{FF2B5EF4-FFF2-40B4-BE49-F238E27FC236}">
                    <a16:creationId xmlns:a16="http://schemas.microsoft.com/office/drawing/2014/main" id="{0F7C2F28-375F-4E19-A023-D5CED8BE567E}"/>
                  </a:ext>
                </a:extLst>
              </p:cNvPr>
              <p:cNvGraphicFramePr>
                <a:graphicFrameLocks noGrp="1"/>
              </p:cNvGraphicFramePr>
              <p:nvPr>
                <p:extLst>
                  <p:ext uri="{D42A27DB-BD31-4B8C-83A1-F6EECF244321}">
                    <p14:modId xmlns:p14="http://schemas.microsoft.com/office/powerpoint/2010/main" val="3089941405"/>
                  </p:ext>
                </p:extLst>
              </p:nvPr>
            </p:nvGraphicFramePr>
            <p:xfrm>
              <a:off x="2663767" y="2246965"/>
              <a:ext cx="6864466" cy="3053526"/>
            </p:xfrm>
            <a:graphic>
              <a:graphicData uri="http://schemas.openxmlformats.org/drawingml/2006/table">
                <a:tbl>
                  <a:tblPr firstRow="1" bandRow="1">
                    <a:tableStyleId>{5C22544A-7EE6-4342-B048-85BDC9FD1C3A}</a:tableStyleId>
                  </a:tblPr>
                  <a:tblGrid>
                    <a:gridCol w="3183114">
                      <a:extLst>
                        <a:ext uri="{9D8B030D-6E8A-4147-A177-3AD203B41FA5}">
                          <a16:colId xmlns:a16="http://schemas.microsoft.com/office/drawing/2014/main" val="3010257404"/>
                        </a:ext>
                      </a:extLst>
                    </a:gridCol>
                    <a:gridCol w="3681352">
                      <a:extLst>
                        <a:ext uri="{9D8B030D-6E8A-4147-A177-3AD203B41FA5}">
                          <a16:colId xmlns:a16="http://schemas.microsoft.com/office/drawing/2014/main" val="2591316873"/>
                        </a:ext>
                      </a:extLst>
                    </a:gridCol>
                  </a:tblGrid>
                  <a:tr h="442362">
                    <a:tc>
                      <a:txBody>
                        <a:bodyPr/>
                        <a:lstStyle/>
                        <a:p>
                          <a:pPr algn="ctr"/>
                          <a:r>
                            <a:rPr lang="en-US" sz="2400" dirty="0"/>
                            <a:t>Bound Relationship</a:t>
                          </a:r>
                        </a:p>
                      </a:txBody>
                      <a:tcPr/>
                    </a:tc>
                    <a:tc>
                      <a:txBody>
                        <a:bodyPr/>
                        <a:lstStyle/>
                        <a:p>
                          <a:pPr algn="ctr"/>
                          <a:r>
                            <a:rPr lang="en-US" sz="2400" dirty="0"/>
                            <a:t>Limit Notation</a:t>
                          </a:r>
                        </a:p>
                      </a:txBody>
                      <a:tcPr/>
                    </a:tc>
                    <a:extLst>
                      <a:ext uri="{0D108BD9-81ED-4DB2-BD59-A6C34878D82A}">
                        <a16:rowId xmlns:a16="http://schemas.microsoft.com/office/drawing/2014/main" val="2293017818"/>
                      </a:ext>
                    </a:extLst>
                  </a:tr>
                  <a:tr h="837355">
                    <a:tc>
                      <a:txBody>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𝑓</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𝑂</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𝑔</m:t>
                                </m:r>
                                <m:r>
                                  <a:rPr lang="en-US" sz="2400" b="0" i="1" smtClean="0">
                                    <a:latin typeface="Cambria Math" panose="02040503050406030204" pitchFamily="18" charset="0"/>
                                    <a:ea typeface="Cambria Math" panose="02040503050406030204" pitchFamily="18" charset="0"/>
                                  </a:rPr>
                                  <m:t>)</m:t>
                                </m:r>
                              </m:oMath>
                            </m:oMathPara>
                          </a14:m>
                          <a:endParaRPr lang="en-US" sz="2400" dirty="0"/>
                        </a:p>
                      </a:txBody>
                      <a:tcPr/>
                    </a:tc>
                    <a:tc>
                      <a:txBody>
                        <a:bodyPr/>
                        <a:lstStyle/>
                        <a:p>
                          <a:pPr/>
                          <a14:m>
                            <m:oMathPara xmlns:m="http://schemas.openxmlformats.org/officeDocument/2006/math">
                              <m:oMathParaPr>
                                <m:jc m:val="centerGroup"/>
                              </m:oMathParaPr>
                              <m:oMath xmlns:m="http://schemas.openxmlformats.org/officeDocument/2006/math">
                                <m:limLow>
                                  <m:limLowPr>
                                    <m:ctrlPr>
                                      <a:rPr lang="en-US" sz="2400" i="1" smtClean="0">
                                        <a:solidFill>
                                          <a:srgbClr val="836967"/>
                                        </a:solidFill>
                                        <a:latin typeface="Cambria Math" panose="02040503050406030204" pitchFamily="18" charset="0"/>
                                      </a:rPr>
                                    </m:ctrlPr>
                                  </m:limLowPr>
                                  <m:e>
                                    <m:r>
                                      <m:rPr>
                                        <m:sty m:val="p"/>
                                      </m:rPr>
                                      <a:rPr lang="en-US" sz="2400" i="1" smtClean="0">
                                        <a:latin typeface="Cambria Math" panose="02040503050406030204" pitchFamily="18" charset="0"/>
                                      </a:rPr>
                                      <m:t>lim</m:t>
                                    </m:r>
                                  </m:e>
                                  <m:lim>
                                    <m:r>
                                      <a:rPr lang="en-US" sz="2400" i="1" smtClean="0">
                                        <a:latin typeface="Cambria Math" panose="02040503050406030204" pitchFamily="18" charset="0"/>
                                      </a:rPr>
                                      <m:t>𝑥</m:t>
                                    </m:r>
                                    <m:r>
                                      <a:rPr lang="en-US" sz="2400" i="1" smtClean="0">
                                        <a:latin typeface="Cambria Math" panose="02040503050406030204" pitchFamily="18" charset="0"/>
                                      </a:rPr>
                                      <m:t>→∞</m:t>
                                    </m:r>
                                  </m:lim>
                                </m:limLow>
                                <m:f>
                                  <m:fPr>
                                    <m:ctrlPr>
                                      <a:rPr lang="en-US" sz="2400" i="1" smtClean="0">
                                        <a:solidFill>
                                          <a:srgbClr val="836967"/>
                                        </a:solidFill>
                                        <a:latin typeface="Cambria Math" panose="02040503050406030204" pitchFamily="18" charset="0"/>
                                      </a:rPr>
                                    </m:ctrlPr>
                                  </m:fPr>
                                  <m:num>
                                    <m:r>
                                      <a:rPr lang="en-US" sz="2400" i="1" smtClean="0">
                                        <a:latin typeface="Cambria Math" panose="02040503050406030204" pitchFamily="18" charset="0"/>
                                      </a:rPr>
                                      <m:t>𝑓</m:t>
                                    </m:r>
                                    <m:d>
                                      <m:dPr>
                                        <m:ctrlPr>
                                          <a:rPr lang="en-US" sz="2400" i="1" smtClean="0">
                                            <a:solidFill>
                                              <a:srgbClr val="836967"/>
                                            </a:solidFill>
                                            <a:latin typeface="Cambria Math" panose="02040503050406030204" pitchFamily="18" charset="0"/>
                                          </a:rPr>
                                        </m:ctrlPr>
                                      </m:dPr>
                                      <m:e>
                                        <m:r>
                                          <a:rPr lang="en-US" sz="2400" i="1" smtClean="0">
                                            <a:latin typeface="Cambria Math" panose="02040503050406030204" pitchFamily="18" charset="0"/>
                                          </a:rPr>
                                          <m:t>𝑥</m:t>
                                        </m:r>
                                      </m:e>
                                    </m:d>
                                  </m:num>
                                  <m:den>
                                    <m:r>
                                      <a:rPr lang="en-US" sz="2400" i="1" smtClean="0">
                                        <a:latin typeface="Cambria Math" panose="02040503050406030204" pitchFamily="18" charset="0"/>
                                      </a:rPr>
                                      <m:t>𝑔</m:t>
                                    </m:r>
                                    <m:d>
                                      <m:dPr>
                                        <m:ctrlPr>
                                          <a:rPr lang="en-US" sz="2400" i="1" smtClean="0">
                                            <a:solidFill>
                                              <a:srgbClr val="836967"/>
                                            </a:solidFill>
                                            <a:latin typeface="Cambria Math" panose="02040503050406030204" pitchFamily="18" charset="0"/>
                                          </a:rPr>
                                        </m:ctrlPr>
                                      </m:dPr>
                                      <m:e>
                                        <m:r>
                                          <a:rPr lang="en-US" sz="2400" i="1" smtClean="0">
                                            <a:latin typeface="Cambria Math" panose="02040503050406030204" pitchFamily="18" charset="0"/>
                                          </a:rPr>
                                          <m:t>𝑥</m:t>
                                        </m:r>
                                      </m:e>
                                    </m:d>
                                  </m:den>
                                </m:f>
                                <m:r>
                                  <a:rPr lang="en-US" sz="2400" i="1" smtClean="0">
                                    <a:latin typeface="Cambria Math" panose="02040503050406030204" pitchFamily="18" charset="0"/>
                                  </a:rPr>
                                  <m:t>&lt;∞</m:t>
                                </m:r>
                              </m:oMath>
                            </m:oMathPara>
                          </a14:m>
                          <a:endParaRPr lang="en-US" sz="2400" dirty="0"/>
                        </a:p>
                      </a:txBody>
                      <a:tcPr/>
                    </a:tc>
                    <a:extLst>
                      <a:ext uri="{0D108BD9-81ED-4DB2-BD59-A6C34878D82A}">
                        <a16:rowId xmlns:a16="http://schemas.microsoft.com/office/drawing/2014/main" val="1604334969"/>
                      </a:ext>
                    </a:extLst>
                  </a:tr>
                  <a:tr h="837355">
                    <a:tc>
                      <a:txBody>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𝑓</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𝑔</m:t>
                                </m:r>
                                <m:r>
                                  <a:rPr lang="en-US" sz="2400" b="0" i="1" smtClean="0">
                                    <a:latin typeface="Cambria Math" panose="02040503050406030204" pitchFamily="18" charset="0"/>
                                    <a:ea typeface="Cambria Math" panose="02040503050406030204" pitchFamily="18" charset="0"/>
                                  </a:rPr>
                                  <m:t>)</m:t>
                                </m:r>
                              </m:oMath>
                            </m:oMathPara>
                          </a14:m>
                          <a:endParaRPr lang="en-US" sz="2400" dirty="0"/>
                        </a:p>
                      </a:txBody>
                      <a:tcPr/>
                    </a:tc>
                    <a:tc>
                      <a:txBody>
                        <a:bodyPr/>
                        <a:lstStyle/>
                        <a:p>
                          <a:pPr/>
                          <a14:m>
                            <m:oMathPara xmlns:m="http://schemas.openxmlformats.org/officeDocument/2006/math">
                              <m:oMathParaPr>
                                <m:jc m:val="centerGroup"/>
                              </m:oMathParaPr>
                              <m:oMath xmlns:m="http://schemas.openxmlformats.org/officeDocument/2006/math">
                                <m:limLow>
                                  <m:limLowPr>
                                    <m:ctrlPr>
                                      <a:rPr lang="en-US" sz="2400" i="1" smtClean="0">
                                        <a:solidFill>
                                          <a:srgbClr val="836967"/>
                                        </a:solidFill>
                                        <a:latin typeface="Cambria Math" panose="02040503050406030204" pitchFamily="18" charset="0"/>
                                      </a:rPr>
                                    </m:ctrlPr>
                                  </m:limLowPr>
                                  <m:e>
                                    <m:r>
                                      <m:rPr>
                                        <m:sty m:val="p"/>
                                      </m:rPr>
                                      <a:rPr lang="en-US" sz="2400" i="1" smtClean="0">
                                        <a:latin typeface="Cambria Math" panose="02040503050406030204" pitchFamily="18" charset="0"/>
                                      </a:rPr>
                                      <m:t>lim</m:t>
                                    </m:r>
                                  </m:e>
                                  <m:lim>
                                    <m:r>
                                      <a:rPr lang="en-US" sz="2400" i="1" smtClean="0">
                                        <a:latin typeface="Cambria Math" panose="02040503050406030204" pitchFamily="18" charset="0"/>
                                      </a:rPr>
                                      <m:t>𝑥</m:t>
                                    </m:r>
                                    <m:r>
                                      <a:rPr lang="en-US" sz="2400" i="1" smtClean="0">
                                        <a:latin typeface="Cambria Math" panose="02040503050406030204" pitchFamily="18" charset="0"/>
                                      </a:rPr>
                                      <m:t>→∞</m:t>
                                    </m:r>
                                  </m:lim>
                                </m:limLow>
                                <m:f>
                                  <m:fPr>
                                    <m:ctrlPr>
                                      <a:rPr lang="en-US" sz="2400" i="1" smtClean="0">
                                        <a:solidFill>
                                          <a:srgbClr val="836967"/>
                                        </a:solidFill>
                                        <a:latin typeface="Cambria Math" panose="02040503050406030204" pitchFamily="18" charset="0"/>
                                      </a:rPr>
                                    </m:ctrlPr>
                                  </m:fPr>
                                  <m:num>
                                    <m:r>
                                      <a:rPr lang="en-US" sz="2400" i="1" smtClean="0">
                                        <a:latin typeface="Cambria Math" panose="02040503050406030204" pitchFamily="18" charset="0"/>
                                      </a:rPr>
                                      <m:t>𝑓</m:t>
                                    </m:r>
                                    <m:d>
                                      <m:dPr>
                                        <m:ctrlPr>
                                          <a:rPr lang="en-US" sz="2400" i="1" smtClean="0">
                                            <a:solidFill>
                                              <a:srgbClr val="836967"/>
                                            </a:solidFill>
                                            <a:latin typeface="Cambria Math" panose="02040503050406030204" pitchFamily="18" charset="0"/>
                                          </a:rPr>
                                        </m:ctrlPr>
                                      </m:dPr>
                                      <m:e>
                                        <m:r>
                                          <a:rPr lang="en-US" sz="2400" i="1" smtClean="0">
                                            <a:latin typeface="Cambria Math" panose="02040503050406030204" pitchFamily="18" charset="0"/>
                                          </a:rPr>
                                          <m:t>𝑥</m:t>
                                        </m:r>
                                      </m:e>
                                    </m:d>
                                  </m:num>
                                  <m:den>
                                    <m:r>
                                      <a:rPr lang="en-US" sz="2400" i="1" smtClean="0">
                                        <a:latin typeface="Cambria Math" panose="02040503050406030204" pitchFamily="18" charset="0"/>
                                      </a:rPr>
                                      <m:t>𝑔</m:t>
                                    </m:r>
                                    <m:d>
                                      <m:dPr>
                                        <m:ctrlPr>
                                          <a:rPr lang="en-US" sz="2400" i="1" smtClean="0">
                                            <a:solidFill>
                                              <a:srgbClr val="836967"/>
                                            </a:solidFill>
                                            <a:latin typeface="Cambria Math" panose="02040503050406030204" pitchFamily="18" charset="0"/>
                                          </a:rPr>
                                        </m:ctrlPr>
                                      </m:dPr>
                                      <m:e>
                                        <m:r>
                                          <a:rPr lang="en-US" sz="2400" i="1" smtClean="0">
                                            <a:latin typeface="Cambria Math" panose="02040503050406030204" pitchFamily="18" charset="0"/>
                                          </a:rPr>
                                          <m:t>𝑥</m:t>
                                        </m:r>
                                      </m:e>
                                    </m:d>
                                  </m:den>
                                </m:f>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ℝ</m:t>
                                </m:r>
                                <m:r>
                                  <a:rPr lang="en-US" sz="2400" b="0" i="1" smtClean="0">
                                    <a:latin typeface="Cambria Math" panose="02040503050406030204" pitchFamily="18" charset="0"/>
                                  </a:rPr>
                                  <m:t>&gt;0</m:t>
                                </m:r>
                              </m:oMath>
                            </m:oMathPara>
                          </a14:m>
                          <a:endParaRPr lang="en-US" sz="2400" dirty="0"/>
                        </a:p>
                      </a:txBody>
                      <a:tcPr/>
                    </a:tc>
                    <a:extLst>
                      <a:ext uri="{0D108BD9-81ED-4DB2-BD59-A6C34878D82A}">
                        <a16:rowId xmlns:a16="http://schemas.microsoft.com/office/drawing/2014/main" val="3941569721"/>
                      </a:ext>
                    </a:extLst>
                  </a:tr>
                  <a:tr h="837355">
                    <a:tc>
                      <a:txBody>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𝑓</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𝛺</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𝑔</m:t>
                                </m:r>
                                <m:r>
                                  <a:rPr lang="en-US" sz="2400" b="0" i="1" smtClean="0">
                                    <a:latin typeface="Cambria Math" panose="02040503050406030204" pitchFamily="18" charset="0"/>
                                    <a:ea typeface="Cambria Math" panose="02040503050406030204" pitchFamily="18" charset="0"/>
                                  </a:rPr>
                                  <m:t>)</m:t>
                                </m:r>
                              </m:oMath>
                            </m:oMathPara>
                          </a14:m>
                          <a:endParaRPr lang="en-US" sz="2400" dirty="0"/>
                        </a:p>
                      </a:txBody>
                      <a:tcPr/>
                    </a:tc>
                    <a:tc>
                      <a:txBody>
                        <a:bodyPr/>
                        <a:lstStyle/>
                        <a:p>
                          <a:pPr/>
                          <a14:m>
                            <m:oMathPara xmlns:m="http://schemas.openxmlformats.org/officeDocument/2006/math">
                              <m:oMathParaPr>
                                <m:jc m:val="centerGroup"/>
                              </m:oMathParaPr>
                              <m:oMath xmlns:m="http://schemas.openxmlformats.org/officeDocument/2006/math">
                                <m:limLow>
                                  <m:limLowPr>
                                    <m:ctrlPr>
                                      <a:rPr lang="en-US" sz="2400" i="1" smtClean="0">
                                        <a:solidFill>
                                          <a:srgbClr val="836967"/>
                                        </a:solidFill>
                                        <a:latin typeface="Cambria Math" panose="02040503050406030204" pitchFamily="18" charset="0"/>
                                      </a:rPr>
                                    </m:ctrlPr>
                                  </m:limLowPr>
                                  <m:e>
                                    <m:r>
                                      <m:rPr>
                                        <m:sty m:val="p"/>
                                      </m:rPr>
                                      <a:rPr lang="en-US" sz="2400" i="1" smtClean="0">
                                        <a:latin typeface="Cambria Math" panose="02040503050406030204" pitchFamily="18" charset="0"/>
                                      </a:rPr>
                                      <m:t>lim</m:t>
                                    </m:r>
                                  </m:e>
                                  <m:lim>
                                    <m:r>
                                      <a:rPr lang="en-US" sz="2400" i="1" smtClean="0">
                                        <a:latin typeface="Cambria Math" panose="02040503050406030204" pitchFamily="18" charset="0"/>
                                      </a:rPr>
                                      <m:t>𝑥</m:t>
                                    </m:r>
                                    <m:r>
                                      <a:rPr lang="en-US" sz="2400" i="1" smtClean="0">
                                        <a:latin typeface="Cambria Math" panose="02040503050406030204" pitchFamily="18" charset="0"/>
                                      </a:rPr>
                                      <m:t>→∞</m:t>
                                    </m:r>
                                  </m:lim>
                                </m:limLow>
                                <m:f>
                                  <m:fPr>
                                    <m:ctrlPr>
                                      <a:rPr lang="en-US" sz="2400" i="1" smtClean="0">
                                        <a:solidFill>
                                          <a:srgbClr val="836967"/>
                                        </a:solidFill>
                                        <a:latin typeface="Cambria Math" panose="02040503050406030204" pitchFamily="18" charset="0"/>
                                      </a:rPr>
                                    </m:ctrlPr>
                                  </m:fPr>
                                  <m:num>
                                    <m:r>
                                      <a:rPr lang="en-US" sz="2400" i="1" smtClean="0">
                                        <a:latin typeface="Cambria Math" panose="02040503050406030204" pitchFamily="18" charset="0"/>
                                      </a:rPr>
                                      <m:t>𝑓</m:t>
                                    </m:r>
                                    <m:d>
                                      <m:dPr>
                                        <m:ctrlPr>
                                          <a:rPr lang="en-US" sz="2400" i="1" smtClean="0">
                                            <a:solidFill>
                                              <a:srgbClr val="836967"/>
                                            </a:solidFill>
                                            <a:latin typeface="Cambria Math" panose="02040503050406030204" pitchFamily="18" charset="0"/>
                                          </a:rPr>
                                        </m:ctrlPr>
                                      </m:dPr>
                                      <m:e>
                                        <m:r>
                                          <a:rPr lang="en-US" sz="2400" i="1" smtClean="0">
                                            <a:latin typeface="Cambria Math" panose="02040503050406030204" pitchFamily="18" charset="0"/>
                                          </a:rPr>
                                          <m:t>𝑥</m:t>
                                        </m:r>
                                      </m:e>
                                    </m:d>
                                  </m:num>
                                  <m:den>
                                    <m:r>
                                      <a:rPr lang="en-US" sz="2400" i="1" smtClean="0">
                                        <a:latin typeface="Cambria Math" panose="02040503050406030204" pitchFamily="18" charset="0"/>
                                      </a:rPr>
                                      <m:t>𝑔</m:t>
                                    </m:r>
                                    <m:d>
                                      <m:dPr>
                                        <m:ctrlPr>
                                          <a:rPr lang="en-US" sz="2400" i="1" smtClean="0">
                                            <a:solidFill>
                                              <a:srgbClr val="836967"/>
                                            </a:solidFill>
                                            <a:latin typeface="Cambria Math" panose="02040503050406030204" pitchFamily="18" charset="0"/>
                                          </a:rPr>
                                        </m:ctrlPr>
                                      </m:dPr>
                                      <m:e>
                                        <m:r>
                                          <a:rPr lang="en-US" sz="2400" i="1" smtClean="0">
                                            <a:latin typeface="Cambria Math" panose="02040503050406030204" pitchFamily="18" charset="0"/>
                                          </a:rPr>
                                          <m:t>𝑥</m:t>
                                        </m:r>
                                      </m:e>
                                    </m:d>
                                  </m:den>
                                </m:f>
                                <m:r>
                                  <a:rPr lang="en-US" sz="2400" b="0" i="1" smtClean="0">
                                    <a:latin typeface="Cambria Math" panose="02040503050406030204" pitchFamily="18" charset="0"/>
                                  </a:rPr>
                                  <m:t>&gt;0</m:t>
                                </m:r>
                              </m:oMath>
                            </m:oMathPara>
                          </a14:m>
                          <a:endParaRPr lang="en-US" sz="2400" dirty="0"/>
                        </a:p>
                      </a:txBody>
                      <a:tcPr/>
                    </a:tc>
                    <a:extLst>
                      <a:ext uri="{0D108BD9-81ED-4DB2-BD59-A6C34878D82A}">
                        <a16:rowId xmlns:a16="http://schemas.microsoft.com/office/drawing/2014/main" val="4137750842"/>
                      </a:ext>
                    </a:extLst>
                  </a:tr>
                </a:tbl>
              </a:graphicData>
            </a:graphic>
          </p:graphicFrame>
        </mc:Choice>
        <mc:Fallback>
          <p:graphicFrame>
            <p:nvGraphicFramePr>
              <p:cNvPr id="10" name="Table 10">
                <a:extLst>
                  <a:ext uri="{FF2B5EF4-FFF2-40B4-BE49-F238E27FC236}">
                    <a16:creationId xmlns:a16="http://schemas.microsoft.com/office/drawing/2014/main" id="{0F7C2F28-375F-4E19-A023-D5CED8BE567E}"/>
                  </a:ext>
                </a:extLst>
              </p:cNvPr>
              <p:cNvGraphicFramePr>
                <a:graphicFrameLocks noGrp="1"/>
              </p:cNvGraphicFramePr>
              <p:nvPr>
                <p:extLst>
                  <p:ext uri="{D42A27DB-BD31-4B8C-83A1-F6EECF244321}">
                    <p14:modId xmlns:p14="http://schemas.microsoft.com/office/powerpoint/2010/main" val="3089941405"/>
                  </p:ext>
                </p:extLst>
              </p:nvPr>
            </p:nvGraphicFramePr>
            <p:xfrm>
              <a:off x="2663767" y="2246965"/>
              <a:ext cx="6864466" cy="3053526"/>
            </p:xfrm>
            <a:graphic>
              <a:graphicData uri="http://schemas.openxmlformats.org/drawingml/2006/table">
                <a:tbl>
                  <a:tblPr firstRow="1" bandRow="1">
                    <a:tableStyleId>{5C22544A-7EE6-4342-B048-85BDC9FD1C3A}</a:tableStyleId>
                  </a:tblPr>
                  <a:tblGrid>
                    <a:gridCol w="3183114">
                      <a:extLst>
                        <a:ext uri="{9D8B030D-6E8A-4147-A177-3AD203B41FA5}">
                          <a16:colId xmlns:a16="http://schemas.microsoft.com/office/drawing/2014/main" val="3010257404"/>
                        </a:ext>
                      </a:extLst>
                    </a:gridCol>
                    <a:gridCol w="3681352">
                      <a:extLst>
                        <a:ext uri="{9D8B030D-6E8A-4147-A177-3AD203B41FA5}">
                          <a16:colId xmlns:a16="http://schemas.microsoft.com/office/drawing/2014/main" val="2591316873"/>
                        </a:ext>
                      </a:extLst>
                    </a:gridCol>
                  </a:tblGrid>
                  <a:tr h="457200">
                    <a:tc>
                      <a:txBody>
                        <a:bodyPr/>
                        <a:lstStyle/>
                        <a:p>
                          <a:pPr algn="ctr"/>
                          <a:r>
                            <a:rPr lang="en-US" sz="2400" dirty="0"/>
                            <a:t>Bound Relationship</a:t>
                          </a:r>
                        </a:p>
                      </a:txBody>
                      <a:tcPr/>
                    </a:tc>
                    <a:tc>
                      <a:txBody>
                        <a:bodyPr/>
                        <a:lstStyle/>
                        <a:p>
                          <a:pPr algn="ctr"/>
                          <a:r>
                            <a:rPr lang="en-US" sz="2400" dirty="0"/>
                            <a:t>Limit Notation</a:t>
                          </a:r>
                        </a:p>
                      </a:txBody>
                      <a:tcPr/>
                    </a:tc>
                    <a:extLst>
                      <a:ext uri="{0D108BD9-81ED-4DB2-BD59-A6C34878D82A}">
                        <a16:rowId xmlns:a16="http://schemas.microsoft.com/office/drawing/2014/main" val="2293017818"/>
                      </a:ext>
                    </a:extLst>
                  </a:tr>
                  <a:tr h="865442">
                    <a:tc>
                      <a:txBody>
                        <a:bodyPr/>
                        <a:lstStyle/>
                        <a:p>
                          <a:endParaRPr lang="en-US"/>
                        </a:p>
                      </a:txBody>
                      <a:tcPr>
                        <a:blipFill>
                          <a:blip r:embed="rId3"/>
                          <a:stretch>
                            <a:fillRect l="-191" t="-57746" r="-116444" b="-202113"/>
                          </a:stretch>
                        </a:blipFill>
                      </a:tcPr>
                    </a:tc>
                    <a:tc>
                      <a:txBody>
                        <a:bodyPr/>
                        <a:lstStyle/>
                        <a:p>
                          <a:endParaRPr lang="en-US"/>
                        </a:p>
                      </a:txBody>
                      <a:tcPr>
                        <a:blipFill>
                          <a:blip r:embed="rId3"/>
                          <a:stretch>
                            <a:fillRect l="-86612" t="-57746" r="-661" b="-202113"/>
                          </a:stretch>
                        </a:blipFill>
                      </a:tcPr>
                    </a:tc>
                    <a:extLst>
                      <a:ext uri="{0D108BD9-81ED-4DB2-BD59-A6C34878D82A}">
                        <a16:rowId xmlns:a16="http://schemas.microsoft.com/office/drawing/2014/main" val="1604334969"/>
                      </a:ext>
                    </a:extLst>
                  </a:tr>
                  <a:tr h="865442">
                    <a:tc>
                      <a:txBody>
                        <a:bodyPr/>
                        <a:lstStyle/>
                        <a:p>
                          <a:endParaRPr lang="en-US"/>
                        </a:p>
                      </a:txBody>
                      <a:tcPr>
                        <a:blipFill>
                          <a:blip r:embed="rId3"/>
                          <a:stretch>
                            <a:fillRect l="-191" t="-156643" r="-116444" b="-100699"/>
                          </a:stretch>
                        </a:blipFill>
                      </a:tcPr>
                    </a:tc>
                    <a:tc>
                      <a:txBody>
                        <a:bodyPr/>
                        <a:lstStyle/>
                        <a:p>
                          <a:endParaRPr lang="en-US"/>
                        </a:p>
                      </a:txBody>
                      <a:tcPr>
                        <a:blipFill>
                          <a:blip r:embed="rId3"/>
                          <a:stretch>
                            <a:fillRect l="-86612" t="-156643" r="-661" b="-100699"/>
                          </a:stretch>
                        </a:blipFill>
                      </a:tcPr>
                    </a:tc>
                    <a:extLst>
                      <a:ext uri="{0D108BD9-81ED-4DB2-BD59-A6C34878D82A}">
                        <a16:rowId xmlns:a16="http://schemas.microsoft.com/office/drawing/2014/main" val="3941569721"/>
                      </a:ext>
                    </a:extLst>
                  </a:tr>
                  <a:tr h="865442">
                    <a:tc>
                      <a:txBody>
                        <a:bodyPr/>
                        <a:lstStyle/>
                        <a:p>
                          <a:endParaRPr lang="en-US"/>
                        </a:p>
                      </a:txBody>
                      <a:tcPr>
                        <a:blipFill>
                          <a:blip r:embed="rId3"/>
                          <a:stretch>
                            <a:fillRect l="-191" t="-258451" r="-116444" b="-1408"/>
                          </a:stretch>
                        </a:blipFill>
                      </a:tcPr>
                    </a:tc>
                    <a:tc>
                      <a:txBody>
                        <a:bodyPr/>
                        <a:lstStyle/>
                        <a:p>
                          <a:endParaRPr lang="en-US"/>
                        </a:p>
                      </a:txBody>
                      <a:tcPr>
                        <a:blipFill>
                          <a:blip r:embed="rId3"/>
                          <a:stretch>
                            <a:fillRect l="-86612" t="-258451" r="-661" b="-1408"/>
                          </a:stretch>
                        </a:blipFill>
                      </a:tcPr>
                    </a:tc>
                    <a:extLst>
                      <a:ext uri="{0D108BD9-81ED-4DB2-BD59-A6C34878D82A}">
                        <a16:rowId xmlns:a16="http://schemas.microsoft.com/office/drawing/2014/main" val="4137750842"/>
                      </a:ext>
                    </a:extLst>
                  </a:tr>
                </a:tbl>
              </a:graphicData>
            </a:graphic>
          </p:graphicFrame>
        </mc:Fallback>
      </mc:AlternateContent>
      <p:pic>
        <p:nvPicPr>
          <p:cNvPr id="11" name="Picture 10">
            <a:extLst>
              <a:ext uri="{FF2B5EF4-FFF2-40B4-BE49-F238E27FC236}">
                <a16:creationId xmlns:a16="http://schemas.microsoft.com/office/drawing/2014/main" id="{E9E72121-99FE-462C-BF87-7568B289AC20}"/>
              </a:ext>
            </a:extLst>
          </p:cNvPr>
          <p:cNvPicPr>
            <a:picLocks noChangeAspect="1"/>
          </p:cNvPicPr>
          <p:nvPr/>
        </p:nvPicPr>
        <p:blipFill>
          <a:blip r:embed="rId4"/>
          <a:stretch>
            <a:fillRect/>
          </a:stretch>
        </p:blipFill>
        <p:spPr>
          <a:xfrm>
            <a:off x="5788190" y="5300491"/>
            <a:ext cx="2610677" cy="969680"/>
          </a:xfrm>
          <a:prstGeom prst="rect">
            <a:avLst/>
          </a:prstGeom>
        </p:spPr>
      </p:pic>
      <p:sp>
        <p:nvSpPr>
          <p:cNvPr id="13" name="TextBox 12">
            <a:extLst>
              <a:ext uri="{FF2B5EF4-FFF2-40B4-BE49-F238E27FC236}">
                <a16:creationId xmlns:a16="http://schemas.microsoft.com/office/drawing/2014/main" id="{7F644CD6-4C63-4234-9898-CE2CAFC6E5CD}"/>
              </a:ext>
            </a:extLst>
          </p:cNvPr>
          <p:cNvSpPr txBox="1"/>
          <p:nvPr/>
        </p:nvSpPr>
        <p:spPr>
          <a:xfrm>
            <a:off x="3333957" y="5554498"/>
            <a:ext cx="2454233" cy="461665"/>
          </a:xfrm>
          <a:prstGeom prst="rect">
            <a:avLst/>
          </a:prstGeom>
          <a:noFill/>
        </p:spPr>
        <p:txBody>
          <a:bodyPr wrap="square">
            <a:spAutoFit/>
          </a:bodyPr>
          <a:lstStyle/>
          <a:p>
            <a:r>
              <a:rPr lang="en-US" sz="2400" dirty="0" err="1"/>
              <a:t>L'Hopital's</a:t>
            </a:r>
            <a:r>
              <a:rPr lang="en-US" sz="2400" dirty="0"/>
              <a:t> Rule:</a:t>
            </a:r>
          </a:p>
        </p:txBody>
      </p:sp>
    </p:spTree>
    <p:extLst>
      <p:ext uri="{BB962C8B-B14F-4D97-AF65-F5344CB8AC3E}">
        <p14:creationId xmlns:p14="http://schemas.microsoft.com/office/powerpoint/2010/main" val="3034769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5EE7F-B3F9-4B9F-BD01-906A0E074F55}"/>
              </a:ext>
            </a:extLst>
          </p:cNvPr>
          <p:cNvSpPr>
            <a:spLocks noGrp="1"/>
          </p:cNvSpPr>
          <p:nvPr>
            <p:ph type="title"/>
          </p:nvPr>
        </p:nvSpPr>
        <p:spPr/>
        <p:txBody>
          <a:bodyPr/>
          <a:lstStyle/>
          <a:p>
            <a:r>
              <a:rPr lang="en-US" dirty="0"/>
              <a:t>Example Limit Proof</a:t>
            </a:r>
          </a:p>
        </p:txBody>
      </p:sp>
      <p:sp>
        <p:nvSpPr>
          <p:cNvPr id="3" name="Content Placeholder 2">
            <a:extLst>
              <a:ext uri="{FF2B5EF4-FFF2-40B4-BE49-F238E27FC236}">
                <a16:creationId xmlns:a16="http://schemas.microsoft.com/office/drawing/2014/main" id="{2873C53A-2DA3-4452-9DDF-E73EBEC2A664}"/>
              </a:ext>
            </a:extLst>
          </p:cNvPr>
          <p:cNvSpPr>
            <a:spLocks noGrp="1"/>
          </p:cNvSpPr>
          <p:nvPr>
            <p:ph idx="1"/>
          </p:nvPr>
        </p:nvSpPr>
        <p:spPr>
          <a:xfrm>
            <a:off x="1097280" y="1845734"/>
            <a:ext cx="10058400" cy="1720195"/>
          </a:xfrm>
        </p:spPr>
        <p:txBody>
          <a:bodyPr>
            <a:normAutofit fontScale="92500" lnSpcReduction="10000"/>
          </a:bodyPr>
          <a:lstStyle/>
          <a:p>
            <a:r>
              <a:rPr lang="en-US" sz="2800" dirty="0"/>
              <a:t>Say you are given:</a:t>
            </a:r>
          </a:p>
          <a:p>
            <a:pPr lvl="1"/>
            <a:r>
              <a:rPr lang="en-US" sz="2600" dirty="0"/>
              <a:t>f(n) = n</a:t>
            </a:r>
            <a:r>
              <a:rPr lang="en-US" sz="2600" baseline="30000" dirty="0"/>
              <a:t>2</a:t>
            </a:r>
          </a:p>
          <a:p>
            <a:pPr lvl="1"/>
            <a:r>
              <a:rPr lang="en-US" sz="2600" dirty="0"/>
              <a:t>G(n) = n</a:t>
            </a:r>
            <a:r>
              <a:rPr lang="en-US" sz="2600" baseline="30000" dirty="0"/>
              <a:t>3</a:t>
            </a:r>
          </a:p>
          <a:p>
            <a:r>
              <a:rPr lang="en-US" sz="2800" dirty="0"/>
              <a:t>And you want to determine if f(n) = O(g(n))?</a:t>
            </a:r>
          </a:p>
        </p:txBody>
      </p:sp>
      <p:pic>
        <p:nvPicPr>
          <p:cNvPr id="1026" name="Picture 2">
            <a:extLst>
              <a:ext uri="{FF2B5EF4-FFF2-40B4-BE49-F238E27FC236}">
                <a16:creationId xmlns:a16="http://schemas.microsoft.com/office/drawing/2014/main" id="{C0734540-F29B-43E7-9EB8-0FDFB7DF89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4693" y="3429000"/>
            <a:ext cx="1436667" cy="27536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A698FA6-B2B9-45A1-AD64-C8036B573479}"/>
              </a:ext>
            </a:extLst>
          </p:cNvPr>
          <p:cNvSpPr txBox="1"/>
          <p:nvPr/>
        </p:nvSpPr>
        <p:spPr>
          <a:xfrm>
            <a:off x="4061360" y="3674303"/>
            <a:ext cx="5690276" cy="461665"/>
          </a:xfrm>
          <a:prstGeom prst="rect">
            <a:avLst/>
          </a:prstGeom>
          <a:noFill/>
        </p:spPr>
        <p:txBody>
          <a:bodyPr wrap="none" rtlCol="0">
            <a:spAutoFit/>
          </a:bodyPr>
          <a:lstStyle/>
          <a:p>
            <a:r>
              <a:rPr lang="en-US" sz="2400" dirty="0">
                <a:solidFill>
                  <a:schemeClr val="accent6">
                    <a:lumMod val="50000"/>
                  </a:schemeClr>
                </a:solidFill>
              </a:rPr>
              <a:t>Convert bound relationship to limit notation</a:t>
            </a:r>
          </a:p>
        </p:txBody>
      </p:sp>
      <p:sp>
        <p:nvSpPr>
          <p:cNvPr id="8" name="TextBox 7">
            <a:extLst>
              <a:ext uri="{FF2B5EF4-FFF2-40B4-BE49-F238E27FC236}">
                <a16:creationId xmlns:a16="http://schemas.microsoft.com/office/drawing/2014/main" id="{D4319AC3-8379-4B5E-A767-0EBB3E508C70}"/>
              </a:ext>
            </a:extLst>
          </p:cNvPr>
          <p:cNvSpPr txBox="1"/>
          <p:nvPr/>
        </p:nvSpPr>
        <p:spPr>
          <a:xfrm>
            <a:off x="4061360" y="4358418"/>
            <a:ext cx="5370060" cy="461665"/>
          </a:xfrm>
          <a:prstGeom prst="rect">
            <a:avLst/>
          </a:prstGeom>
          <a:noFill/>
        </p:spPr>
        <p:txBody>
          <a:bodyPr wrap="none" rtlCol="0">
            <a:spAutoFit/>
          </a:bodyPr>
          <a:lstStyle/>
          <a:p>
            <a:r>
              <a:rPr lang="en-US" sz="2400" dirty="0">
                <a:solidFill>
                  <a:schemeClr val="accent6">
                    <a:lumMod val="50000"/>
                  </a:schemeClr>
                </a:solidFill>
              </a:rPr>
              <a:t>Simplify (or take derivatives as necessary)</a:t>
            </a:r>
          </a:p>
        </p:txBody>
      </p:sp>
      <p:sp>
        <p:nvSpPr>
          <p:cNvPr id="9" name="TextBox 8">
            <a:extLst>
              <a:ext uri="{FF2B5EF4-FFF2-40B4-BE49-F238E27FC236}">
                <a16:creationId xmlns:a16="http://schemas.microsoft.com/office/drawing/2014/main" id="{CB9469C9-35A3-4AFD-B1B1-A5F5929CB140}"/>
              </a:ext>
            </a:extLst>
          </p:cNvPr>
          <p:cNvSpPr txBox="1"/>
          <p:nvPr/>
        </p:nvSpPr>
        <p:spPr>
          <a:xfrm>
            <a:off x="4061360" y="5042533"/>
            <a:ext cx="4054508" cy="461665"/>
          </a:xfrm>
          <a:prstGeom prst="rect">
            <a:avLst/>
          </a:prstGeom>
          <a:noFill/>
        </p:spPr>
        <p:txBody>
          <a:bodyPr wrap="none" rtlCol="0">
            <a:spAutoFit/>
          </a:bodyPr>
          <a:lstStyle/>
          <a:p>
            <a:r>
              <a:rPr lang="en-US" sz="2400" dirty="0">
                <a:solidFill>
                  <a:schemeClr val="accent6">
                    <a:lumMod val="50000"/>
                  </a:schemeClr>
                </a:solidFill>
              </a:rPr>
              <a:t>Calculate limit of 1/n to infinity</a:t>
            </a:r>
          </a:p>
        </p:txBody>
      </p:sp>
      <p:sp>
        <p:nvSpPr>
          <p:cNvPr id="10" name="TextBox 9">
            <a:extLst>
              <a:ext uri="{FF2B5EF4-FFF2-40B4-BE49-F238E27FC236}">
                <a16:creationId xmlns:a16="http://schemas.microsoft.com/office/drawing/2014/main" id="{11BB65AC-D7F2-4942-8474-9BFB0049A19A}"/>
              </a:ext>
            </a:extLst>
          </p:cNvPr>
          <p:cNvSpPr txBox="1"/>
          <p:nvPr/>
        </p:nvSpPr>
        <p:spPr>
          <a:xfrm>
            <a:off x="4061360" y="5574065"/>
            <a:ext cx="5166927" cy="830997"/>
          </a:xfrm>
          <a:prstGeom prst="rect">
            <a:avLst/>
          </a:prstGeom>
          <a:noFill/>
        </p:spPr>
        <p:txBody>
          <a:bodyPr wrap="none" rtlCol="0">
            <a:spAutoFit/>
          </a:bodyPr>
          <a:lstStyle/>
          <a:p>
            <a:r>
              <a:rPr lang="en-US" sz="2400" dirty="0">
                <a:solidFill>
                  <a:schemeClr val="accent6">
                    <a:lumMod val="50000"/>
                  </a:schemeClr>
                </a:solidFill>
              </a:rPr>
              <a:t>Since result converges to 0, this satisfies</a:t>
            </a:r>
          </a:p>
          <a:p>
            <a:r>
              <a:rPr lang="en-US" sz="2400" dirty="0">
                <a:solidFill>
                  <a:schemeClr val="accent6">
                    <a:lumMod val="50000"/>
                  </a:schemeClr>
                </a:solidFill>
              </a:rPr>
              <a:t>the Big Oh relationship</a:t>
            </a:r>
          </a:p>
        </p:txBody>
      </p:sp>
    </p:spTree>
    <p:extLst>
      <p:ext uri="{BB962C8B-B14F-4D97-AF65-F5344CB8AC3E}">
        <p14:creationId xmlns:p14="http://schemas.microsoft.com/office/powerpoint/2010/main" val="2251033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7AD5-3232-45AC-87C9-4BE6C97C9EC9}"/>
              </a:ext>
            </a:extLst>
          </p:cNvPr>
          <p:cNvSpPr>
            <a:spLocks noGrp="1"/>
          </p:cNvSpPr>
          <p:nvPr>
            <p:ph type="title"/>
          </p:nvPr>
        </p:nvSpPr>
        <p:spPr/>
        <p:txBody>
          <a:bodyPr/>
          <a:lstStyle/>
          <a:p>
            <a:r>
              <a:rPr lang="en-US" dirty="0"/>
              <a:t>Exact Analysis is TOUGH</a:t>
            </a:r>
          </a:p>
        </p:txBody>
      </p:sp>
      <p:sp>
        <p:nvSpPr>
          <p:cNvPr id="3" name="Content Placeholder 2">
            <a:extLst>
              <a:ext uri="{FF2B5EF4-FFF2-40B4-BE49-F238E27FC236}">
                <a16:creationId xmlns:a16="http://schemas.microsoft.com/office/drawing/2014/main" id="{EF9D65D5-2296-4676-8A30-D7D502D0839E}"/>
              </a:ext>
            </a:extLst>
          </p:cNvPr>
          <p:cNvSpPr>
            <a:spLocks noGrp="1"/>
          </p:cNvSpPr>
          <p:nvPr>
            <p:ph idx="1"/>
          </p:nvPr>
        </p:nvSpPr>
        <p:spPr>
          <a:xfrm>
            <a:off x="1097280" y="1845734"/>
            <a:ext cx="10058400" cy="1541518"/>
          </a:xfrm>
        </p:spPr>
        <p:txBody>
          <a:bodyPr/>
          <a:lstStyle/>
          <a:p>
            <a:r>
              <a:rPr lang="en-US" dirty="0"/>
              <a:t>So many finicky details</a:t>
            </a:r>
          </a:p>
          <a:p>
            <a:r>
              <a:rPr lang="en-US" dirty="0"/>
              <a:t>The resulting function is often a mess of constants</a:t>
            </a:r>
          </a:p>
          <a:p>
            <a:r>
              <a:rPr lang="en-US" dirty="0"/>
              <a:t>And most of those details don’t really matter when we talk about BIG input sizes</a:t>
            </a:r>
          </a:p>
        </p:txBody>
      </p:sp>
      <p:sp>
        <p:nvSpPr>
          <p:cNvPr id="22" name="object 7">
            <a:extLst>
              <a:ext uri="{FF2B5EF4-FFF2-40B4-BE49-F238E27FC236}">
                <a16:creationId xmlns:a16="http://schemas.microsoft.com/office/drawing/2014/main" id="{6FED390C-8B35-4748-9679-2FF23AC800D3}"/>
              </a:ext>
            </a:extLst>
          </p:cNvPr>
          <p:cNvSpPr/>
          <p:nvPr/>
        </p:nvSpPr>
        <p:spPr>
          <a:xfrm>
            <a:off x="3909388" y="5315065"/>
            <a:ext cx="2286000" cy="0"/>
          </a:xfrm>
          <a:custGeom>
            <a:avLst/>
            <a:gdLst/>
            <a:ahLst/>
            <a:cxnLst/>
            <a:rect l="l" t="t" r="r" b="b"/>
            <a:pathLst>
              <a:path w="2286000">
                <a:moveTo>
                  <a:pt x="0" y="0"/>
                </a:moveTo>
                <a:lnTo>
                  <a:pt x="2286000" y="0"/>
                </a:lnTo>
              </a:path>
            </a:pathLst>
          </a:custGeom>
          <a:ln w="3175">
            <a:solidFill>
              <a:srgbClr val="000000"/>
            </a:solidFill>
          </a:ln>
        </p:spPr>
        <p:txBody>
          <a:bodyPr wrap="square" lIns="0" tIns="0" rIns="0" bIns="0" rtlCol="0">
            <a:noAutofit/>
          </a:bodyPr>
          <a:lstStyle/>
          <a:p>
            <a:endParaRPr/>
          </a:p>
        </p:txBody>
      </p:sp>
      <p:sp>
        <p:nvSpPr>
          <p:cNvPr id="23" name="object 8">
            <a:extLst>
              <a:ext uri="{FF2B5EF4-FFF2-40B4-BE49-F238E27FC236}">
                <a16:creationId xmlns:a16="http://schemas.microsoft.com/office/drawing/2014/main" id="{D5F7F0EB-10A3-415B-80DA-BC2A956B0D73}"/>
              </a:ext>
            </a:extLst>
          </p:cNvPr>
          <p:cNvSpPr/>
          <p:nvPr/>
        </p:nvSpPr>
        <p:spPr>
          <a:xfrm>
            <a:off x="6155640" y="5305122"/>
            <a:ext cx="39751" cy="19888"/>
          </a:xfrm>
          <a:custGeom>
            <a:avLst/>
            <a:gdLst/>
            <a:ahLst/>
            <a:cxnLst/>
            <a:rect l="l" t="t" r="r" b="b"/>
            <a:pathLst>
              <a:path w="39751" h="19888">
                <a:moveTo>
                  <a:pt x="0" y="0"/>
                </a:moveTo>
                <a:lnTo>
                  <a:pt x="39751" y="9944"/>
                </a:lnTo>
                <a:lnTo>
                  <a:pt x="0" y="19888"/>
                </a:lnTo>
              </a:path>
            </a:pathLst>
          </a:custGeom>
          <a:ln w="3175">
            <a:solidFill>
              <a:srgbClr val="000000"/>
            </a:solidFill>
          </a:ln>
        </p:spPr>
        <p:txBody>
          <a:bodyPr wrap="square" lIns="0" tIns="0" rIns="0" bIns="0" rtlCol="0">
            <a:noAutofit/>
          </a:bodyPr>
          <a:lstStyle/>
          <a:p>
            <a:endParaRPr/>
          </a:p>
        </p:txBody>
      </p:sp>
      <p:sp>
        <p:nvSpPr>
          <p:cNvPr id="24" name="object 9">
            <a:extLst>
              <a:ext uri="{FF2B5EF4-FFF2-40B4-BE49-F238E27FC236}">
                <a16:creationId xmlns:a16="http://schemas.microsoft.com/office/drawing/2014/main" id="{2B766198-6676-4802-B6AF-2B192D2461D2}"/>
              </a:ext>
            </a:extLst>
          </p:cNvPr>
          <p:cNvSpPr/>
          <p:nvPr/>
        </p:nvSpPr>
        <p:spPr>
          <a:xfrm>
            <a:off x="3909388" y="3625419"/>
            <a:ext cx="0" cy="1689646"/>
          </a:xfrm>
          <a:custGeom>
            <a:avLst/>
            <a:gdLst/>
            <a:ahLst/>
            <a:cxnLst/>
            <a:rect l="l" t="t" r="r" b="b"/>
            <a:pathLst>
              <a:path h="1689646">
                <a:moveTo>
                  <a:pt x="0" y="1689646"/>
                </a:moveTo>
                <a:lnTo>
                  <a:pt x="0" y="0"/>
                </a:lnTo>
              </a:path>
            </a:pathLst>
          </a:custGeom>
          <a:ln w="3175">
            <a:solidFill>
              <a:srgbClr val="000000"/>
            </a:solidFill>
          </a:ln>
        </p:spPr>
        <p:txBody>
          <a:bodyPr wrap="square" lIns="0" tIns="0" rIns="0" bIns="0" rtlCol="0">
            <a:noAutofit/>
          </a:bodyPr>
          <a:lstStyle/>
          <a:p>
            <a:endParaRPr/>
          </a:p>
        </p:txBody>
      </p:sp>
      <p:sp>
        <p:nvSpPr>
          <p:cNvPr id="25" name="object 10">
            <a:extLst>
              <a:ext uri="{FF2B5EF4-FFF2-40B4-BE49-F238E27FC236}">
                <a16:creationId xmlns:a16="http://schemas.microsoft.com/office/drawing/2014/main" id="{AF85D64A-7183-42F6-8932-B217257B6D61}"/>
              </a:ext>
            </a:extLst>
          </p:cNvPr>
          <p:cNvSpPr/>
          <p:nvPr/>
        </p:nvSpPr>
        <p:spPr>
          <a:xfrm>
            <a:off x="3899444" y="3625422"/>
            <a:ext cx="19888" cy="39751"/>
          </a:xfrm>
          <a:custGeom>
            <a:avLst/>
            <a:gdLst/>
            <a:ahLst/>
            <a:cxnLst/>
            <a:rect l="l" t="t" r="r" b="b"/>
            <a:pathLst>
              <a:path w="19888" h="39751">
                <a:moveTo>
                  <a:pt x="0" y="39751"/>
                </a:moveTo>
                <a:lnTo>
                  <a:pt x="9944" y="0"/>
                </a:lnTo>
                <a:lnTo>
                  <a:pt x="19888" y="39751"/>
                </a:lnTo>
              </a:path>
            </a:pathLst>
          </a:custGeom>
          <a:ln w="3175">
            <a:solidFill>
              <a:srgbClr val="000000"/>
            </a:solidFill>
          </a:ln>
        </p:spPr>
        <p:txBody>
          <a:bodyPr wrap="square" lIns="0" tIns="0" rIns="0" bIns="0" rtlCol="0">
            <a:noAutofit/>
          </a:bodyPr>
          <a:lstStyle/>
          <a:p>
            <a:endParaRPr/>
          </a:p>
        </p:txBody>
      </p:sp>
      <p:sp>
        <p:nvSpPr>
          <p:cNvPr id="26" name="object 11">
            <a:extLst>
              <a:ext uri="{FF2B5EF4-FFF2-40B4-BE49-F238E27FC236}">
                <a16:creationId xmlns:a16="http://schemas.microsoft.com/office/drawing/2014/main" id="{4B893380-853E-42B6-9868-A4C274D35A26}"/>
              </a:ext>
            </a:extLst>
          </p:cNvPr>
          <p:cNvSpPr/>
          <p:nvPr/>
        </p:nvSpPr>
        <p:spPr>
          <a:xfrm>
            <a:off x="4257254" y="5290215"/>
            <a:ext cx="0" cy="49695"/>
          </a:xfrm>
          <a:custGeom>
            <a:avLst/>
            <a:gdLst/>
            <a:ahLst/>
            <a:cxnLst/>
            <a:rect l="l" t="t" r="r" b="b"/>
            <a:pathLst>
              <a:path h="49695">
                <a:moveTo>
                  <a:pt x="0" y="0"/>
                </a:moveTo>
                <a:lnTo>
                  <a:pt x="0" y="49695"/>
                </a:lnTo>
              </a:path>
            </a:pathLst>
          </a:custGeom>
          <a:ln w="3175">
            <a:solidFill>
              <a:srgbClr val="000000"/>
            </a:solidFill>
          </a:ln>
        </p:spPr>
        <p:txBody>
          <a:bodyPr wrap="square" lIns="0" tIns="0" rIns="0" bIns="0" rtlCol="0">
            <a:noAutofit/>
          </a:bodyPr>
          <a:lstStyle/>
          <a:p>
            <a:endParaRPr/>
          </a:p>
        </p:txBody>
      </p:sp>
      <p:sp>
        <p:nvSpPr>
          <p:cNvPr id="27" name="object 12">
            <a:extLst>
              <a:ext uri="{FF2B5EF4-FFF2-40B4-BE49-F238E27FC236}">
                <a16:creationId xmlns:a16="http://schemas.microsoft.com/office/drawing/2014/main" id="{877ADDC6-B35A-47AD-B164-BFBDA8DFABBB}"/>
              </a:ext>
            </a:extLst>
          </p:cNvPr>
          <p:cNvSpPr/>
          <p:nvPr/>
        </p:nvSpPr>
        <p:spPr>
          <a:xfrm>
            <a:off x="4629973" y="5290215"/>
            <a:ext cx="0" cy="49695"/>
          </a:xfrm>
          <a:custGeom>
            <a:avLst/>
            <a:gdLst/>
            <a:ahLst/>
            <a:cxnLst/>
            <a:rect l="l" t="t" r="r" b="b"/>
            <a:pathLst>
              <a:path h="49695">
                <a:moveTo>
                  <a:pt x="0" y="0"/>
                </a:moveTo>
                <a:lnTo>
                  <a:pt x="0" y="49695"/>
                </a:lnTo>
              </a:path>
            </a:pathLst>
          </a:custGeom>
          <a:ln w="3175">
            <a:solidFill>
              <a:srgbClr val="000000"/>
            </a:solidFill>
          </a:ln>
        </p:spPr>
        <p:txBody>
          <a:bodyPr wrap="square" lIns="0" tIns="0" rIns="0" bIns="0" rtlCol="0">
            <a:noAutofit/>
          </a:bodyPr>
          <a:lstStyle/>
          <a:p>
            <a:endParaRPr/>
          </a:p>
        </p:txBody>
      </p:sp>
      <p:sp>
        <p:nvSpPr>
          <p:cNvPr id="28" name="object 13">
            <a:extLst>
              <a:ext uri="{FF2B5EF4-FFF2-40B4-BE49-F238E27FC236}">
                <a16:creationId xmlns:a16="http://schemas.microsoft.com/office/drawing/2014/main" id="{C5357DF7-A084-402E-B0D0-0DAF677018BB}"/>
              </a:ext>
            </a:extLst>
          </p:cNvPr>
          <p:cNvSpPr/>
          <p:nvPr/>
        </p:nvSpPr>
        <p:spPr>
          <a:xfrm>
            <a:off x="5002693" y="5290215"/>
            <a:ext cx="0" cy="49695"/>
          </a:xfrm>
          <a:custGeom>
            <a:avLst/>
            <a:gdLst/>
            <a:ahLst/>
            <a:cxnLst/>
            <a:rect l="l" t="t" r="r" b="b"/>
            <a:pathLst>
              <a:path h="49695">
                <a:moveTo>
                  <a:pt x="0" y="0"/>
                </a:moveTo>
                <a:lnTo>
                  <a:pt x="0" y="49695"/>
                </a:lnTo>
              </a:path>
            </a:pathLst>
          </a:custGeom>
          <a:ln w="3175">
            <a:solidFill>
              <a:srgbClr val="000000"/>
            </a:solidFill>
          </a:ln>
        </p:spPr>
        <p:txBody>
          <a:bodyPr wrap="square" lIns="0" tIns="0" rIns="0" bIns="0" rtlCol="0">
            <a:noAutofit/>
          </a:bodyPr>
          <a:lstStyle/>
          <a:p>
            <a:endParaRPr/>
          </a:p>
        </p:txBody>
      </p:sp>
      <p:sp>
        <p:nvSpPr>
          <p:cNvPr id="29" name="object 14">
            <a:extLst>
              <a:ext uri="{FF2B5EF4-FFF2-40B4-BE49-F238E27FC236}">
                <a16:creationId xmlns:a16="http://schemas.microsoft.com/office/drawing/2014/main" id="{2D179F31-F2D5-4152-8583-3C08E81A6A3F}"/>
              </a:ext>
            </a:extLst>
          </p:cNvPr>
          <p:cNvSpPr/>
          <p:nvPr/>
        </p:nvSpPr>
        <p:spPr>
          <a:xfrm>
            <a:off x="5375412" y="5290215"/>
            <a:ext cx="0" cy="49695"/>
          </a:xfrm>
          <a:custGeom>
            <a:avLst/>
            <a:gdLst/>
            <a:ahLst/>
            <a:cxnLst/>
            <a:rect l="l" t="t" r="r" b="b"/>
            <a:pathLst>
              <a:path h="49695">
                <a:moveTo>
                  <a:pt x="0" y="0"/>
                </a:moveTo>
                <a:lnTo>
                  <a:pt x="0" y="49695"/>
                </a:lnTo>
              </a:path>
            </a:pathLst>
          </a:custGeom>
          <a:ln w="3175">
            <a:solidFill>
              <a:srgbClr val="000000"/>
            </a:solidFill>
          </a:ln>
        </p:spPr>
        <p:txBody>
          <a:bodyPr wrap="square" lIns="0" tIns="0" rIns="0" bIns="0" rtlCol="0">
            <a:noAutofit/>
          </a:bodyPr>
          <a:lstStyle/>
          <a:p>
            <a:endParaRPr/>
          </a:p>
        </p:txBody>
      </p:sp>
      <p:sp>
        <p:nvSpPr>
          <p:cNvPr id="30" name="object 15">
            <a:extLst>
              <a:ext uri="{FF2B5EF4-FFF2-40B4-BE49-F238E27FC236}">
                <a16:creationId xmlns:a16="http://schemas.microsoft.com/office/drawing/2014/main" id="{765DE812-0C97-4E60-8073-A7507E8F8177}"/>
              </a:ext>
            </a:extLst>
          </p:cNvPr>
          <p:cNvSpPr/>
          <p:nvPr/>
        </p:nvSpPr>
        <p:spPr>
          <a:xfrm>
            <a:off x="4257254" y="5315065"/>
            <a:ext cx="0" cy="0"/>
          </a:xfrm>
          <a:custGeom>
            <a:avLst/>
            <a:gdLst/>
            <a:ahLst/>
            <a:cxnLst/>
            <a:rect l="l" t="t" r="r" b="b"/>
            <a:pathLst>
              <a:path>
                <a:moveTo>
                  <a:pt x="0" y="0"/>
                </a:moveTo>
                <a:lnTo>
                  <a:pt x="0" y="0"/>
                </a:lnTo>
                <a:lnTo>
                  <a:pt x="0" y="0"/>
                </a:lnTo>
              </a:path>
            </a:pathLst>
          </a:custGeom>
          <a:ln w="3175">
            <a:solidFill>
              <a:srgbClr val="000000"/>
            </a:solidFill>
          </a:ln>
        </p:spPr>
        <p:txBody>
          <a:bodyPr wrap="square" lIns="0" tIns="0" rIns="0" bIns="0" rtlCol="0">
            <a:noAutofit/>
          </a:bodyPr>
          <a:lstStyle/>
          <a:p>
            <a:endParaRPr/>
          </a:p>
        </p:txBody>
      </p:sp>
      <p:sp>
        <p:nvSpPr>
          <p:cNvPr id="31" name="object 16">
            <a:extLst>
              <a:ext uri="{FF2B5EF4-FFF2-40B4-BE49-F238E27FC236}">
                <a16:creationId xmlns:a16="http://schemas.microsoft.com/office/drawing/2014/main" id="{545E5462-D792-4634-A63D-FAA26B5732A1}"/>
              </a:ext>
            </a:extLst>
          </p:cNvPr>
          <p:cNvSpPr/>
          <p:nvPr/>
        </p:nvSpPr>
        <p:spPr>
          <a:xfrm>
            <a:off x="3909391" y="4047821"/>
            <a:ext cx="2186609" cy="1242390"/>
          </a:xfrm>
          <a:custGeom>
            <a:avLst/>
            <a:gdLst/>
            <a:ahLst/>
            <a:cxnLst/>
            <a:rect l="l" t="t" r="r" b="b"/>
            <a:pathLst>
              <a:path w="2186609" h="1242390">
                <a:moveTo>
                  <a:pt x="0" y="1242390"/>
                </a:moveTo>
                <a:lnTo>
                  <a:pt x="49695" y="1068463"/>
                </a:lnTo>
                <a:lnTo>
                  <a:pt x="55372" y="1049314"/>
                </a:lnTo>
                <a:lnTo>
                  <a:pt x="60966" y="1031892"/>
                </a:lnTo>
                <a:lnTo>
                  <a:pt x="77255" y="989988"/>
                </a:lnTo>
                <a:lnTo>
                  <a:pt x="102758" y="954684"/>
                </a:lnTo>
                <a:lnTo>
                  <a:pt x="112384" y="952651"/>
                </a:lnTo>
                <a:lnTo>
                  <a:pt x="117074" y="954224"/>
                </a:lnTo>
                <a:lnTo>
                  <a:pt x="136664" y="981494"/>
                </a:lnTo>
                <a:lnTo>
                  <a:pt x="144361" y="998410"/>
                </a:lnTo>
                <a:lnTo>
                  <a:pt x="151488" y="1011907"/>
                </a:lnTo>
                <a:lnTo>
                  <a:pt x="158046" y="1021985"/>
                </a:lnTo>
                <a:lnTo>
                  <a:pt x="164035" y="1028642"/>
                </a:lnTo>
                <a:lnTo>
                  <a:pt x="169454" y="1031879"/>
                </a:lnTo>
                <a:lnTo>
                  <a:pt x="174303" y="1031697"/>
                </a:lnTo>
                <a:lnTo>
                  <a:pt x="178582" y="1028094"/>
                </a:lnTo>
                <a:lnTo>
                  <a:pt x="182291" y="1021072"/>
                </a:lnTo>
                <a:lnTo>
                  <a:pt x="185429" y="1010630"/>
                </a:lnTo>
                <a:lnTo>
                  <a:pt x="186359" y="1006335"/>
                </a:lnTo>
                <a:lnTo>
                  <a:pt x="190374" y="988855"/>
                </a:lnTo>
                <a:lnTo>
                  <a:pt x="194389" y="976566"/>
                </a:lnTo>
                <a:lnTo>
                  <a:pt x="198404" y="969467"/>
                </a:lnTo>
                <a:lnTo>
                  <a:pt x="202419" y="967561"/>
                </a:lnTo>
                <a:lnTo>
                  <a:pt x="206434" y="970847"/>
                </a:lnTo>
                <a:lnTo>
                  <a:pt x="210448" y="979327"/>
                </a:lnTo>
                <a:lnTo>
                  <a:pt x="211201" y="981494"/>
                </a:lnTo>
                <a:lnTo>
                  <a:pt x="214763" y="989483"/>
                </a:lnTo>
                <a:lnTo>
                  <a:pt x="218773" y="993444"/>
                </a:lnTo>
                <a:lnTo>
                  <a:pt x="223229" y="993375"/>
                </a:lnTo>
                <a:lnTo>
                  <a:pt x="228131" y="989278"/>
                </a:lnTo>
                <a:lnTo>
                  <a:pt x="233481" y="981151"/>
                </a:lnTo>
                <a:lnTo>
                  <a:pt x="239278" y="968995"/>
                </a:lnTo>
                <a:lnTo>
                  <a:pt x="245522" y="952808"/>
                </a:lnTo>
                <a:lnTo>
                  <a:pt x="248475" y="944219"/>
                </a:lnTo>
                <a:lnTo>
                  <a:pt x="254682" y="927053"/>
                </a:lnTo>
                <a:lnTo>
                  <a:pt x="260475" y="914023"/>
                </a:lnTo>
                <a:lnTo>
                  <a:pt x="265853" y="905129"/>
                </a:lnTo>
                <a:lnTo>
                  <a:pt x="270817" y="900371"/>
                </a:lnTo>
                <a:lnTo>
                  <a:pt x="275367" y="899748"/>
                </a:lnTo>
                <a:lnTo>
                  <a:pt x="279503" y="903262"/>
                </a:lnTo>
                <a:lnTo>
                  <a:pt x="283225" y="910912"/>
                </a:lnTo>
                <a:lnTo>
                  <a:pt x="285750" y="919378"/>
                </a:lnTo>
                <a:lnTo>
                  <a:pt x="288253" y="927171"/>
                </a:lnTo>
                <a:lnTo>
                  <a:pt x="291180" y="932215"/>
                </a:lnTo>
                <a:lnTo>
                  <a:pt x="294530" y="934510"/>
                </a:lnTo>
                <a:lnTo>
                  <a:pt x="298304" y="934056"/>
                </a:lnTo>
                <a:lnTo>
                  <a:pt x="323515" y="890544"/>
                </a:lnTo>
                <a:lnTo>
                  <a:pt x="335445" y="857250"/>
                </a:lnTo>
                <a:lnTo>
                  <a:pt x="341821" y="839156"/>
                </a:lnTo>
                <a:lnTo>
                  <a:pt x="359824" y="800587"/>
                </a:lnTo>
                <a:lnTo>
                  <a:pt x="376140" y="785589"/>
                </a:lnTo>
                <a:lnTo>
                  <a:pt x="381204" y="785828"/>
                </a:lnTo>
                <a:lnTo>
                  <a:pt x="386081" y="788686"/>
                </a:lnTo>
                <a:lnTo>
                  <a:pt x="390771" y="794164"/>
                </a:lnTo>
                <a:lnTo>
                  <a:pt x="395274" y="802261"/>
                </a:lnTo>
                <a:lnTo>
                  <a:pt x="397560" y="807554"/>
                </a:lnTo>
                <a:lnTo>
                  <a:pt x="402021" y="817302"/>
                </a:lnTo>
                <a:lnTo>
                  <a:pt x="406482" y="824250"/>
                </a:lnTo>
                <a:lnTo>
                  <a:pt x="410942" y="828396"/>
                </a:lnTo>
                <a:lnTo>
                  <a:pt x="415402" y="829742"/>
                </a:lnTo>
                <a:lnTo>
                  <a:pt x="419861" y="828286"/>
                </a:lnTo>
                <a:lnTo>
                  <a:pt x="437695" y="794454"/>
                </a:lnTo>
                <a:lnTo>
                  <a:pt x="447255" y="757859"/>
                </a:lnTo>
                <a:lnTo>
                  <a:pt x="451905" y="738245"/>
                </a:lnTo>
                <a:lnTo>
                  <a:pt x="467097" y="689370"/>
                </a:lnTo>
                <a:lnTo>
                  <a:pt x="490259" y="647467"/>
                </a:lnTo>
                <a:lnTo>
                  <a:pt x="524627" y="629960"/>
                </a:lnTo>
                <a:lnTo>
                  <a:pt x="537450" y="629924"/>
                </a:lnTo>
                <a:lnTo>
                  <a:pt x="547853" y="633520"/>
                </a:lnTo>
                <a:lnTo>
                  <a:pt x="555833" y="640747"/>
                </a:lnTo>
                <a:lnTo>
                  <a:pt x="559079" y="646049"/>
                </a:lnTo>
                <a:lnTo>
                  <a:pt x="565160" y="654489"/>
                </a:lnTo>
                <a:lnTo>
                  <a:pt x="590655" y="613425"/>
                </a:lnTo>
                <a:lnTo>
                  <a:pt x="594797" y="601012"/>
                </a:lnTo>
                <a:lnTo>
                  <a:pt x="596342" y="596388"/>
                </a:lnTo>
                <a:lnTo>
                  <a:pt x="600494" y="600494"/>
                </a:lnTo>
                <a:lnTo>
                  <a:pt x="608774" y="608774"/>
                </a:lnTo>
                <a:lnTo>
                  <a:pt x="617054" y="617054"/>
                </a:lnTo>
                <a:lnTo>
                  <a:pt x="621195" y="621195"/>
                </a:lnTo>
                <a:lnTo>
                  <a:pt x="625183" y="610559"/>
                </a:lnTo>
                <a:lnTo>
                  <a:pt x="628488" y="601746"/>
                </a:lnTo>
                <a:lnTo>
                  <a:pt x="642530" y="564303"/>
                </a:lnTo>
                <a:lnTo>
                  <a:pt x="658469" y="521804"/>
                </a:lnTo>
                <a:lnTo>
                  <a:pt x="680152" y="474491"/>
                </a:lnTo>
                <a:lnTo>
                  <a:pt x="709067" y="444119"/>
                </a:lnTo>
                <a:lnTo>
                  <a:pt x="716295" y="442368"/>
                </a:lnTo>
                <a:lnTo>
                  <a:pt x="723523" y="442954"/>
                </a:lnTo>
                <a:lnTo>
                  <a:pt x="730750" y="445877"/>
                </a:lnTo>
                <a:lnTo>
                  <a:pt x="733005" y="447268"/>
                </a:lnTo>
                <a:lnTo>
                  <a:pt x="740467" y="451076"/>
                </a:lnTo>
                <a:lnTo>
                  <a:pt x="748170" y="452717"/>
                </a:lnTo>
                <a:lnTo>
                  <a:pt x="756114" y="452189"/>
                </a:lnTo>
                <a:lnTo>
                  <a:pt x="764298" y="449494"/>
                </a:lnTo>
                <a:lnTo>
                  <a:pt x="799439" y="417030"/>
                </a:lnTo>
                <a:lnTo>
                  <a:pt x="819975" y="385140"/>
                </a:lnTo>
                <a:lnTo>
                  <a:pt x="829381" y="369675"/>
                </a:lnTo>
                <a:lnTo>
                  <a:pt x="854792" y="340106"/>
                </a:lnTo>
                <a:lnTo>
                  <a:pt x="869395" y="334413"/>
                </a:lnTo>
                <a:lnTo>
                  <a:pt x="875996" y="335773"/>
                </a:lnTo>
                <a:lnTo>
                  <a:pt x="882130" y="339937"/>
                </a:lnTo>
                <a:lnTo>
                  <a:pt x="887797" y="346906"/>
                </a:lnTo>
                <a:lnTo>
                  <a:pt x="892998" y="356678"/>
                </a:lnTo>
                <a:lnTo>
                  <a:pt x="894524" y="360299"/>
                </a:lnTo>
                <a:lnTo>
                  <a:pt x="899300" y="370543"/>
                </a:lnTo>
                <a:lnTo>
                  <a:pt x="904296" y="377938"/>
                </a:lnTo>
                <a:lnTo>
                  <a:pt x="909512" y="382484"/>
                </a:lnTo>
                <a:lnTo>
                  <a:pt x="914947" y="384180"/>
                </a:lnTo>
                <a:lnTo>
                  <a:pt x="920601" y="383026"/>
                </a:lnTo>
                <a:lnTo>
                  <a:pt x="945408" y="349911"/>
                </a:lnTo>
                <a:lnTo>
                  <a:pt x="956640" y="323024"/>
                </a:lnTo>
                <a:lnTo>
                  <a:pt x="962879" y="307901"/>
                </a:lnTo>
                <a:lnTo>
                  <a:pt x="983575" y="275399"/>
                </a:lnTo>
                <a:lnTo>
                  <a:pt x="1015784" y="262078"/>
                </a:lnTo>
                <a:lnTo>
                  <a:pt x="1024661" y="264108"/>
                </a:lnTo>
                <a:lnTo>
                  <a:pt x="1033867" y="268282"/>
                </a:lnTo>
                <a:lnTo>
                  <a:pt x="1043405" y="274599"/>
                </a:lnTo>
                <a:lnTo>
                  <a:pt x="1053272" y="283060"/>
                </a:lnTo>
                <a:lnTo>
                  <a:pt x="1056030" y="285750"/>
                </a:lnTo>
                <a:lnTo>
                  <a:pt x="1069906" y="298772"/>
                </a:lnTo>
                <a:lnTo>
                  <a:pt x="1082418" y="308725"/>
                </a:lnTo>
                <a:lnTo>
                  <a:pt x="1093565" y="315607"/>
                </a:lnTo>
                <a:lnTo>
                  <a:pt x="1103347" y="319419"/>
                </a:lnTo>
                <a:lnTo>
                  <a:pt x="1111765" y="320160"/>
                </a:lnTo>
                <a:lnTo>
                  <a:pt x="1118818" y="317832"/>
                </a:lnTo>
                <a:lnTo>
                  <a:pt x="1124506" y="312434"/>
                </a:lnTo>
                <a:lnTo>
                  <a:pt x="1128829" y="303966"/>
                </a:lnTo>
                <a:lnTo>
                  <a:pt x="1130579" y="298183"/>
                </a:lnTo>
                <a:lnTo>
                  <a:pt x="1134682" y="286662"/>
                </a:lnTo>
                <a:lnTo>
                  <a:pt x="1140487" y="278121"/>
                </a:lnTo>
                <a:lnTo>
                  <a:pt x="1147995" y="272561"/>
                </a:lnTo>
                <a:lnTo>
                  <a:pt x="1157206" y="269981"/>
                </a:lnTo>
                <a:lnTo>
                  <a:pt x="1168120" y="270380"/>
                </a:lnTo>
                <a:lnTo>
                  <a:pt x="1180738" y="273759"/>
                </a:lnTo>
                <a:lnTo>
                  <a:pt x="1195059" y="280118"/>
                </a:lnTo>
                <a:lnTo>
                  <a:pt x="1205115" y="285750"/>
                </a:lnTo>
                <a:lnTo>
                  <a:pt x="1215483" y="291094"/>
                </a:lnTo>
                <a:lnTo>
                  <a:pt x="1225493" y="294468"/>
                </a:lnTo>
                <a:lnTo>
                  <a:pt x="1235144" y="295872"/>
                </a:lnTo>
                <a:lnTo>
                  <a:pt x="1244438" y="295307"/>
                </a:lnTo>
                <a:lnTo>
                  <a:pt x="1278029" y="273348"/>
                </a:lnTo>
                <a:lnTo>
                  <a:pt x="1299460" y="236200"/>
                </a:lnTo>
                <a:lnTo>
                  <a:pt x="1304505" y="223634"/>
                </a:lnTo>
                <a:lnTo>
                  <a:pt x="1310013" y="210546"/>
                </a:lnTo>
                <a:lnTo>
                  <a:pt x="1338094" y="173931"/>
                </a:lnTo>
                <a:lnTo>
                  <a:pt x="1375858" y="162495"/>
                </a:lnTo>
                <a:lnTo>
                  <a:pt x="1386811" y="163571"/>
                </a:lnTo>
                <a:lnTo>
                  <a:pt x="1423305" y="176243"/>
                </a:lnTo>
                <a:lnTo>
                  <a:pt x="1441170" y="186359"/>
                </a:lnTo>
                <a:lnTo>
                  <a:pt x="1454168" y="194010"/>
                </a:lnTo>
                <a:lnTo>
                  <a:pt x="1491863" y="210482"/>
                </a:lnTo>
                <a:lnTo>
                  <a:pt x="1539097" y="217327"/>
                </a:lnTo>
                <a:lnTo>
                  <a:pt x="1550365" y="216339"/>
                </a:lnTo>
                <a:lnTo>
                  <a:pt x="1593278" y="201588"/>
                </a:lnTo>
                <a:lnTo>
                  <a:pt x="1615109" y="186359"/>
                </a:lnTo>
                <a:lnTo>
                  <a:pt x="1626341" y="177634"/>
                </a:lnTo>
                <a:lnTo>
                  <a:pt x="1660035" y="159074"/>
                </a:lnTo>
                <a:lnTo>
                  <a:pt x="1693730" y="151937"/>
                </a:lnTo>
                <a:lnTo>
                  <a:pt x="1704961" y="152097"/>
                </a:lnTo>
                <a:lnTo>
                  <a:pt x="1749888" y="165429"/>
                </a:lnTo>
                <a:lnTo>
                  <a:pt x="1764195" y="173939"/>
                </a:lnTo>
                <a:lnTo>
                  <a:pt x="1776120" y="181219"/>
                </a:lnTo>
                <a:lnTo>
                  <a:pt x="1822212" y="195834"/>
                </a:lnTo>
                <a:lnTo>
                  <a:pt x="1833332" y="195861"/>
                </a:lnTo>
                <a:lnTo>
                  <a:pt x="1844291" y="194439"/>
                </a:lnTo>
                <a:lnTo>
                  <a:pt x="1886516" y="174242"/>
                </a:lnTo>
                <a:lnTo>
                  <a:pt x="1917521" y="144855"/>
                </a:lnTo>
                <a:lnTo>
                  <a:pt x="1951927" y="110443"/>
                </a:lnTo>
                <a:lnTo>
                  <a:pt x="1962975" y="99390"/>
                </a:lnTo>
                <a:lnTo>
                  <a:pt x="1967115" y="99390"/>
                </a:lnTo>
                <a:lnTo>
                  <a:pt x="1975396" y="99390"/>
                </a:lnTo>
                <a:lnTo>
                  <a:pt x="1980999" y="101467"/>
                </a:lnTo>
                <a:lnTo>
                  <a:pt x="1987637" y="107699"/>
                </a:lnTo>
                <a:lnTo>
                  <a:pt x="1995311" y="118084"/>
                </a:lnTo>
                <a:lnTo>
                  <a:pt x="2004022" y="132622"/>
                </a:lnTo>
                <a:lnTo>
                  <a:pt x="2012670" y="149098"/>
                </a:lnTo>
                <a:lnTo>
                  <a:pt x="2017312" y="156660"/>
                </a:lnTo>
                <a:lnTo>
                  <a:pt x="2022527" y="161933"/>
                </a:lnTo>
                <a:lnTo>
                  <a:pt x="2028312" y="164918"/>
                </a:lnTo>
                <a:lnTo>
                  <a:pt x="2034670" y="165613"/>
                </a:lnTo>
                <a:lnTo>
                  <a:pt x="2041600" y="164020"/>
                </a:lnTo>
                <a:lnTo>
                  <a:pt x="2075040" y="134755"/>
                </a:lnTo>
                <a:lnTo>
                  <a:pt x="2099640" y="99390"/>
                </a:lnTo>
                <a:lnTo>
                  <a:pt x="2111820" y="80110"/>
                </a:lnTo>
                <a:lnTo>
                  <a:pt x="2122962" y="62907"/>
                </a:lnTo>
                <a:lnTo>
                  <a:pt x="2150156" y="23758"/>
                </a:lnTo>
                <a:lnTo>
                  <a:pt x="2171880" y="636"/>
                </a:lnTo>
                <a:lnTo>
                  <a:pt x="2186609" y="0"/>
                </a:lnTo>
              </a:path>
            </a:pathLst>
          </a:custGeom>
          <a:ln w="3175">
            <a:solidFill>
              <a:srgbClr val="000000"/>
            </a:solidFill>
          </a:ln>
        </p:spPr>
        <p:txBody>
          <a:bodyPr wrap="square" lIns="0" tIns="0" rIns="0" bIns="0" rtlCol="0">
            <a:noAutofit/>
          </a:bodyPr>
          <a:lstStyle/>
          <a:p>
            <a:endParaRPr dirty="0"/>
          </a:p>
        </p:txBody>
      </p:sp>
      <p:sp>
        <p:nvSpPr>
          <p:cNvPr id="32" name="object 17">
            <a:extLst>
              <a:ext uri="{FF2B5EF4-FFF2-40B4-BE49-F238E27FC236}">
                <a16:creationId xmlns:a16="http://schemas.microsoft.com/office/drawing/2014/main" id="{7E4A49CF-0F2E-4748-8A9E-36D743664EC3}"/>
              </a:ext>
            </a:extLst>
          </p:cNvPr>
          <p:cNvSpPr txBox="1"/>
          <p:nvPr/>
        </p:nvSpPr>
        <p:spPr>
          <a:xfrm>
            <a:off x="4244553" y="5357309"/>
            <a:ext cx="55244" cy="81915"/>
          </a:xfrm>
          <a:prstGeom prst="rect">
            <a:avLst/>
          </a:prstGeom>
        </p:spPr>
        <p:txBody>
          <a:bodyPr vert="horz" wrap="square" lIns="0" tIns="0" rIns="0" bIns="0" rtlCol="0">
            <a:noAutofit/>
          </a:bodyPr>
          <a:lstStyle/>
          <a:p>
            <a:pPr marL="12700"/>
            <a:r>
              <a:rPr sz="450" spc="5" dirty="0">
                <a:latin typeface="Times New Roman"/>
                <a:cs typeface="Times New Roman"/>
              </a:rPr>
              <a:t>1</a:t>
            </a:r>
            <a:endParaRPr sz="450">
              <a:latin typeface="Times New Roman"/>
              <a:cs typeface="Times New Roman"/>
            </a:endParaRPr>
          </a:p>
        </p:txBody>
      </p:sp>
      <p:sp>
        <p:nvSpPr>
          <p:cNvPr id="33" name="object 18">
            <a:extLst>
              <a:ext uri="{FF2B5EF4-FFF2-40B4-BE49-F238E27FC236}">
                <a16:creationId xmlns:a16="http://schemas.microsoft.com/office/drawing/2014/main" id="{B4B534F8-2C9E-47E5-A03A-02FD5AD0AF20}"/>
              </a:ext>
            </a:extLst>
          </p:cNvPr>
          <p:cNvSpPr txBox="1"/>
          <p:nvPr/>
        </p:nvSpPr>
        <p:spPr>
          <a:xfrm>
            <a:off x="4617271" y="5357309"/>
            <a:ext cx="55244" cy="81915"/>
          </a:xfrm>
          <a:prstGeom prst="rect">
            <a:avLst/>
          </a:prstGeom>
        </p:spPr>
        <p:txBody>
          <a:bodyPr vert="horz" wrap="square" lIns="0" tIns="0" rIns="0" bIns="0" rtlCol="0">
            <a:noAutofit/>
          </a:bodyPr>
          <a:lstStyle/>
          <a:p>
            <a:pPr marL="12700"/>
            <a:r>
              <a:rPr sz="450" spc="5" dirty="0">
                <a:latin typeface="Times New Roman"/>
                <a:cs typeface="Times New Roman"/>
              </a:rPr>
              <a:t>2</a:t>
            </a:r>
            <a:endParaRPr sz="450">
              <a:latin typeface="Times New Roman"/>
              <a:cs typeface="Times New Roman"/>
            </a:endParaRPr>
          </a:p>
        </p:txBody>
      </p:sp>
      <p:sp>
        <p:nvSpPr>
          <p:cNvPr id="34" name="object 19">
            <a:extLst>
              <a:ext uri="{FF2B5EF4-FFF2-40B4-BE49-F238E27FC236}">
                <a16:creationId xmlns:a16="http://schemas.microsoft.com/office/drawing/2014/main" id="{9C37DBE9-A7EF-42FA-A035-3E9047C87EB5}"/>
              </a:ext>
            </a:extLst>
          </p:cNvPr>
          <p:cNvSpPr txBox="1"/>
          <p:nvPr/>
        </p:nvSpPr>
        <p:spPr>
          <a:xfrm>
            <a:off x="4989988" y="5357309"/>
            <a:ext cx="55244" cy="81915"/>
          </a:xfrm>
          <a:prstGeom prst="rect">
            <a:avLst/>
          </a:prstGeom>
        </p:spPr>
        <p:txBody>
          <a:bodyPr vert="horz" wrap="square" lIns="0" tIns="0" rIns="0" bIns="0" rtlCol="0">
            <a:noAutofit/>
          </a:bodyPr>
          <a:lstStyle/>
          <a:p>
            <a:pPr marL="12700"/>
            <a:r>
              <a:rPr sz="450" spc="5" dirty="0">
                <a:latin typeface="Times New Roman"/>
                <a:cs typeface="Times New Roman"/>
              </a:rPr>
              <a:t>3</a:t>
            </a:r>
            <a:endParaRPr sz="450">
              <a:latin typeface="Times New Roman"/>
              <a:cs typeface="Times New Roman"/>
            </a:endParaRPr>
          </a:p>
        </p:txBody>
      </p:sp>
      <p:sp>
        <p:nvSpPr>
          <p:cNvPr id="35" name="object 20">
            <a:extLst>
              <a:ext uri="{FF2B5EF4-FFF2-40B4-BE49-F238E27FC236}">
                <a16:creationId xmlns:a16="http://schemas.microsoft.com/office/drawing/2014/main" id="{1027A61E-9DD3-4C41-9F3B-B86EDB27991B}"/>
              </a:ext>
            </a:extLst>
          </p:cNvPr>
          <p:cNvSpPr txBox="1"/>
          <p:nvPr/>
        </p:nvSpPr>
        <p:spPr>
          <a:xfrm>
            <a:off x="5362708" y="5357309"/>
            <a:ext cx="294005" cy="81915"/>
          </a:xfrm>
          <a:prstGeom prst="rect">
            <a:avLst/>
          </a:prstGeom>
        </p:spPr>
        <p:txBody>
          <a:bodyPr vert="horz" wrap="square" lIns="0" tIns="0" rIns="0" bIns="0" rtlCol="0">
            <a:noAutofit/>
          </a:bodyPr>
          <a:lstStyle/>
          <a:p>
            <a:pPr marL="12700"/>
            <a:r>
              <a:rPr sz="450" spc="5" dirty="0">
                <a:latin typeface="Times New Roman"/>
                <a:cs typeface="Times New Roman"/>
              </a:rPr>
              <a:t>4</a:t>
            </a:r>
            <a:r>
              <a:rPr lang="en-US" sz="450" spc="5" dirty="0">
                <a:latin typeface="Times New Roman"/>
                <a:cs typeface="Times New Roman"/>
              </a:rPr>
              <a:t>    </a:t>
            </a:r>
            <a:r>
              <a:rPr lang="en-US" sz="450" spc="20" dirty="0">
                <a:latin typeface="Times New Roman"/>
                <a:cs typeface="Times New Roman"/>
              </a:rPr>
              <a:t> </a:t>
            </a:r>
            <a:r>
              <a:rPr sz="450" dirty="0">
                <a:latin typeface="Times New Roman"/>
                <a:cs typeface="Times New Roman"/>
              </a:rPr>
              <a:t>.</a:t>
            </a:r>
            <a:r>
              <a:rPr lang="en-US" sz="450" dirty="0">
                <a:latin typeface="Times New Roman"/>
                <a:cs typeface="Times New Roman"/>
              </a:rPr>
              <a:t> </a:t>
            </a:r>
            <a:r>
              <a:rPr sz="450" dirty="0">
                <a:latin typeface="Times New Roman"/>
                <a:cs typeface="Times New Roman"/>
              </a:rPr>
              <a:t>.</a:t>
            </a:r>
            <a:r>
              <a:rPr lang="en-US" sz="450" dirty="0">
                <a:latin typeface="Times New Roman"/>
                <a:cs typeface="Times New Roman"/>
              </a:rPr>
              <a:t> </a:t>
            </a:r>
            <a:r>
              <a:rPr sz="450" dirty="0">
                <a:latin typeface="Times New Roman"/>
                <a:cs typeface="Times New Roman"/>
              </a:rPr>
              <a:t>.</a:t>
            </a:r>
            <a:r>
              <a:rPr lang="en-US" sz="450" dirty="0">
                <a:latin typeface="Times New Roman"/>
                <a:cs typeface="Times New Roman"/>
              </a:rPr>
              <a:t> </a:t>
            </a:r>
            <a:r>
              <a:rPr sz="450" dirty="0">
                <a:latin typeface="Times New Roman"/>
                <a:cs typeface="Times New Roman"/>
              </a:rPr>
              <a:t>.</a:t>
            </a:r>
            <a:r>
              <a:rPr lang="en-US" sz="450" dirty="0">
                <a:latin typeface="Times New Roman"/>
                <a:cs typeface="Times New Roman"/>
              </a:rPr>
              <a:t> </a:t>
            </a:r>
            <a:r>
              <a:rPr sz="450" dirty="0">
                <a:latin typeface="Times New Roman"/>
                <a:cs typeface="Times New Roman"/>
              </a:rPr>
              <a:t>.</a:t>
            </a:r>
            <a:r>
              <a:rPr lang="en-US" sz="450" dirty="0">
                <a:latin typeface="Times New Roman"/>
                <a:cs typeface="Times New Roman"/>
              </a:rPr>
              <a:t> </a:t>
            </a:r>
            <a:r>
              <a:rPr sz="450" dirty="0">
                <a:latin typeface="Times New Roman"/>
                <a:cs typeface="Times New Roman"/>
              </a:rPr>
              <a:t>.</a:t>
            </a:r>
          </a:p>
        </p:txBody>
      </p:sp>
      <p:sp>
        <p:nvSpPr>
          <p:cNvPr id="36" name="TextBox 35">
            <a:extLst>
              <a:ext uri="{FF2B5EF4-FFF2-40B4-BE49-F238E27FC236}">
                <a16:creationId xmlns:a16="http://schemas.microsoft.com/office/drawing/2014/main" id="{C5E39CFD-083D-4FF0-8306-FD2FCA8EBF5D}"/>
              </a:ext>
            </a:extLst>
          </p:cNvPr>
          <p:cNvSpPr txBox="1"/>
          <p:nvPr/>
        </p:nvSpPr>
        <p:spPr>
          <a:xfrm>
            <a:off x="6195387" y="3926178"/>
            <a:ext cx="3986993" cy="369332"/>
          </a:xfrm>
          <a:prstGeom prst="rect">
            <a:avLst/>
          </a:prstGeom>
          <a:noFill/>
        </p:spPr>
        <p:txBody>
          <a:bodyPr wrap="square" rtlCol="0">
            <a:spAutoFit/>
          </a:bodyPr>
          <a:lstStyle/>
          <a:p>
            <a:r>
              <a:rPr lang="en-US" dirty="0"/>
              <a:t>Time(n) = 34n</a:t>
            </a:r>
            <a:r>
              <a:rPr lang="en-US" baseline="30000" dirty="0"/>
              <a:t>27</a:t>
            </a:r>
            <a:r>
              <a:rPr lang="en-US" dirty="0"/>
              <a:t> + 27n</a:t>
            </a:r>
            <a:r>
              <a:rPr lang="en-US" baseline="30000" dirty="0"/>
              <a:t>26</a:t>
            </a:r>
            <a:r>
              <a:rPr lang="en-US" dirty="0"/>
              <a:t> + 9n</a:t>
            </a:r>
            <a:r>
              <a:rPr lang="en-US" baseline="30000" dirty="0"/>
              <a:t>25</a:t>
            </a:r>
            <a:r>
              <a:rPr lang="en-US" dirty="0"/>
              <a:t> + …</a:t>
            </a:r>
          </a:p>
        </p:txBody>
      </p:sp>
    </p:spTree>
    <p:extLst>
      <p:ext uri="{BB962C8B-B14F-4D97-AF65-F5344CB8AC3E}">
        <p14:creationId xmlns:p14="http://schemas.microsoft.com/office/powerpoint/2010/main" val="122215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9D688-F4D9-4231-9C38-C00A89A7218B}"/>
              </a:ext>
            </a:extLst>
          </p:cNvPr>
          <p:cNvSpPr>
            <a:spLocks noGrp="1"/>
          </p:cNvSpPr>
          <p:nvPr>
            <p:ph type="title"/>
          </p:nvPr>
        </p:nvSpPr>
        <p:spPr/>
        <p:txBody>
          <a:bodyPr/>
          <a:lstStyle/>
          <a:p>
            <a:r>
              <a:rPr lang="en-US" dirty="0"/>
              <a:t>Rules of Thumb</a:t>
            </a:r>
          </a:p>
        </p:txBody>
      </p:sp>
      <p:sp>
        <p:nvSpPr>
          <p:cNvPr id="3" name="Content Placeholder 2">
            <a:extLst>
              <a:ext uri="{FF2B5EF4-FFF2-40B4-BE49-F238E27FC236}">
                <a16:creationId xmlns:a16="http://schemas.microsoft.com/office/drawing/2014/main" id="{8E9F3812-63E6-4B75-9E1D-CB5649DE1CEB}"/>
              </a:ext>
            </a:extLst>
          </p:cNvPr>
          <p:cNvSpPr>
            <a:spLocks noGrp="1"/>
          </p:cNvSpPr>
          <p:nvPr>
            <p:ph idx="1"/>
          </p:nvPr>
        </p:nvSpPr>
        <p:spPr/>
        <p:txBody>
          <a:bodyPr/>
          <a:lstStyle/>
          <a:p>
            <a:pPr lvl="1"/>
            <a:r>
              <a:rPr lang="en-US" dirty="0"/>
              <a:t>No numeric constants (except for O(1))</a:t>
            </a:r>
          </a:p>
          <a:p>
            <a:pPr lvl="1"/>
            <a:r>
              <a:rPr lang="en-US" dirty="0"/>
              <a:t>If statements, assignments, etc. are constant</a:t>
            </a:r>
          </a:p>
          <a:p>
            <a:pPr lvl="1"/>
            <a:r>
              <a:rPr lang="en-US" dirty="0"/>
              <a:t>Iterating through each item of a sequence/set/list once is a linear operation</a:t>
            </a:r>
          </a:p>
          <a:p>
            <a:pPr lvl="1"/>
            <a:r>
              <a:rPr lang="en-US" dirty="0"/>
              <a:t>Check the for loop header carefully – the condition and update affect things</a:t>
            </a:r>
          </a:p>
          <a:p>
            <a:pPr lvl="1"/>
            <a:r>
              <a:rPr lang="en-US" dirty="0"/>
              <a:t>"Do this, then afterwards, do that" -&gt; Additive</a:t>
            </a:r>
          </a:p>
          <a:p>
            <a:pPr lvl="1"/>
            <a:r>
              <a:rPr lang="en-US" dirty="0"/>
              <a:t>"Do this for each time you do that" -&gt; multiplicative</a:t>
            </a:r>
          </a:p>
          <a:p>
            <a:pPr lvl="1"/>
            <a:r>
              <a:rPr lang="en-US" dirty="0">
                <a:latin typeface="Courier"/>
              </a:rPr>
              <a:t>Log(n)</a:t>
            </a:r>
            <a:r>
              <a:rPr lang="en-US" dirty="0"/>
              <a:t> runtimes come from HALVING work, </a:t>
            </a:r>
            <a:r>
              <a:rPr lang="en-US" dirty="0">
                <a:latin typeface="Courier"/>
              </a:rPr>
              <a:t>2^n</a:t>
            </a:r>
            <a:r>
              <a:rPr lang="en-US" dirty="0"/>
              <a:t> comes from DOUBLING</a:t>
            </a:r>
          </a:p>
          <a:p>
            <a:endParaRPr lang="en-US" dirty="0"/>
          </a:p>
        </p:txBody>
      </p:sp>
    </p:spTree>
    <p:extLst>
      <p:ext uri="{BB962C8B-B14F-4D97-AF65-F5344CB8AC3E}">
        <p14:creationId xmlns:p14="http://schemas.microsoft.com/office/powerpoint/2010/main" val="2172443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noAutofit/>
          </a:bodyPr>
          <a:lstStyle/>
          <a:p>
            <a:pPr marL="15912">
              <a:lnSpc>
                <a:spcPct val="100000"/>
              </a:lnSpc>
            </a:pPr>
            <a:r>
              <a:rPr sz="3070" b="1" spc="13" dirty="0">
                <a:solidFill>
                  <a:srgbClr val="0000FF"/>
                </a:solidFill>
                <a:latin typeface="Times New Roman"/>
                <a:cs typeface="Times New Roman"/>
              </a:rPr>
              <a:t>Asymptotic Dominance</a:t>
            </a:r>
            <a:r>
              <a:rPr sz="3070" b="1" spc="-6" dirty="0">
                <a:solidFill>
                  <a:srgbClr val="0000FF"/>
                </a:solidFill>
                <a:latin typeface="Times New Roman"/>
                <a:cs typeface="Times New Roman"/>
              </a:rPr>
              <a:t> </a:t>
            </a:r>
            <a:r>
              <a:rPr sz="3070" b="1" spc="13" dirty="0">
                <a:solidFill>
                  <a:srgbClr val="0000FF"/>
                </a:solidFill>
                <a:latin typeface="Times New Roman"/>
                <a:cs typeface="Times New Roman"/>
              </a:rPr>
              <a:t>in Action</a:t>
            </a:r>
            <a:endParaRPr sz="3070">
              <a:latin typeface="Times New Roman"/>
              <a:cs typeface="Times New Roman"/>
            </a:endParaRPr>
          </a:p>
        </p:txBody>
      </p:sp>
      <p:sp>
        <p:nvSpPr>
          <p:cNvPr id="3" name="object 3"/>
          <p:cNvSpPr/>
          <p:nvPr/>
        </p:nvSpPr>
        <p:spPr>
          <a:xfrm>
            <a:off x="2380340" y="1724012"/>
            <a:ext cx="8019273" cy="0"/>
          </a:xfrm>
          <a:custGeom>
            <a:avLst/>
            <a:gdLst/>
            <a:ahLst/>
            <a:cxnLst/>
            <a:rect l="l" t="t" r="r" b="b"/>
            <a:pathLst>
              <a:path w="6400800">
                <a:moveTo>
                  <a:pt x="0" y="0"/>
                </a:moveTo>
                <a:lnTo>
                  <a:pt x="6400800" y="0"/>
                </a:lnTo>
              </a:path>
            </a:pathLst>
          </a:custGeom>
          <a:ln w="39624">
            <a:solidFill>
              <a:srgbClr val="FE0000"/>
            </a:solidFill>
          </a:ln>
        </p:spPr>
        <p:txBody>
          <a:bodyPr wrap="square" lIns="0" tIns="0" rIns="0" bIns="0" rtlCol="0">
            <a:noAutofit/>
          </a:bodyPr>
          <a:lstStyle/>
          <a:p>
            <a:endParaRPr sz="2255"/>
          </a:p>
        </p:txBody>
      </p:sp>
      <p:graphicFrame>
        <p:nvGraphicFramePr>
          <p:cNvPr id="4" name="object 4"/>
          <p:cNvGraphicFramePr>
            <a:graphicFrameLocks noGrp="1"/>
          </p:cNvGraphicFramePr>
          <p:nvPr>
            <p:extLst>
              <p:ext uri="{D42A27DB-BD31-4B8C-83A1-F6EECF244321}">
                <p14:modId xmlns:p14="http://schemas.microsoft.com/office/powerpoint/2010/main" val="1938746555"/>
              </p:ext>
            </p:extLst>
          </p:nvPr>
        </p:nvGraphicFramePr>
        <p:xfrm>
          <a:off x="2553195" y="2148840"/>
          <a:ext cx="9381507" cy="3850640"/>
        </p:xfrm>
        <a:graphic>
          <a:graphicData uri="http://schemas.openxmlformats.org/drawingml/2006/table">
            <a:tbl>
              <a:tblPr firstRow="1" bandRow="1">
                <a:tableStyleId>{7E9639D4-E3E2-4D34-9284-5A2195B3D0D7}</a:tableStyleId>
              </a:tblPr>
              <a:tblGrid>
                <a:gridCol w="1657261">
                  <a:extLst>
                    <a:ext uri="{9D8B030D-6E8A-4147-A177-3AD203B41FA5}">
                      <a16:colId xmlns:a16="http://schemas.microsoft.com/office/drawing/2014/main" val="20000"/>
                    </a:ext>
                  </a:extLst>
                </a:gridCol>
                <a:gridCol w="1116221">
                  <a:extLst>
                    <a:ext uri="{9D8B030D-6E8A-4147-A177-3AD203B41FA5}">
                      <a16:colId xmlns:a16="http://schemas.microsoft.com/office/drawing/2014/main" val="20001"/>
                    </a:ext>
                  </a:extLst>
                </a:gridCol>
                <a:gridCol w="1045308">
                  <a:extLst>
                    <a:ext uri="{9D8B030D-6E8A-4147-A177-3AD203B41FA5}">
                      <a16:colId xmlns:a16="http://schemas.microsoft.com/office/drawing/2014/main" val="20002"/>
                    </a:ext>
                  </a:extLst>
                </a:gridCol>
                <a:gridCol w="1160871">
                  <a:extLst>
                    <a:ext uri="{9D8B030D-6E8A-4147-A177-3AD203B41FA5}">
                      <a16:colId xmlns:a16="http://schemas.microsoft.com/office/drawing/2014/main" val="20003"/>
                    </a:ext>
                  </a:extLst>
                </a:gridCol>
                <a:gridCol w="1297440">
                  <a:extLst>
                    <a:ext uri="{9D8B030D-6E8A-4147-A177-3AD203B41FA5}">
                      <a16:colId xmlns:a16="http://schemas.microsoft.com/office/drawing/2014/main" val="20004"/>
                    </a:ext>
                  </a:extLst>
                </a:gridCol>
                <a:gridCol w="1460278">
                  <a:extLst>
                    <a:ext uri="{9D8B030D-6E8A-4147-A177-3AD203B41FA5}">
                      <a16:colId xmlns:a16="http://schemas.microsoft.com/office/drawing/2014/main" val="20005"/>
                    </a:ext>
                  </a:extLst>
                </a:gridCol>
                <a:gridCol w="1644128">
                  <a:extLst>
                    <a:ext uri="{9D8B030D-6E8A-4147-A177-3AD203B41FA5}">
                      <a16:colId xmlns:a16="http://schemas.microsoft.com/office/drawing/2014/main" val="20006"/>
                    </a:ext>
                  </a:extLst>
                </a:gridCol>
              </a:tblGrid>
              <a:tr h="261300">
                <a:tc>
                  <a:txBody>
                    <a:bodyPr/>
                    <a:lstStyle/>
                    <a:p>
                      <a:pPr marL="73025">
                        <a:lnSpc>
                          <a:spcPct val="100000"/>
                        </a:lnSpc>
                      </a:pPr>
                      <a:r>
                        <a:rPr sz="1800" dirty="0"/>
                        <a:t>n</a:t>
                      </a:r>
                      <a:endParaRPr sz="1800" dirty="0">
                        <a:latin typeface="Times New Roman"/>
                        <a:cs typeface="Times New Roman"/>
                      </a:endParaRPr>
                    </a:p>
                  </a:txBody>
                  <a:tcPr marL="0" marR="0" marT="0" marB="0"/>
                </a:tc>
                <a:tc>
                  <a:txBody>
                    <a:bodyPr/>
                    <a:lstStyle/>
                    <a:p>
                      <a:pPr marL="83820">
                        <a:lnSpc>
                          <a:spcPct val="100000"/>
                        </a:lnSpc>
                      </a:pPr>
                      <a:r>
                        <a:rPr sz="1800" dirty="0"/>
                        <a:t>lg</a:t>
                      </a:r>
                      <a:r>
                        <a:rPr sz="1800" spc="-70" dirty="0"/>
                        <a:t> </a:t>
                      </a:r>
                      <a:r>
                        <a:rPr sz="1800" spc="0" dirty="0"/>
                        <a:t>n</a:t>
                      </a:r>
                      <a:endParaRPr sz="1800" dirty="0">
                        <a:latin typeface="Times New Roman"/>
                        <a:cs typeface="Times New Roman"/>
                      </a:endParaRPr>
                    </a:p>
                  </a:txBody>
                  <a:tcPr marL="0" marR="0" marT="0" marB="0"/>
                </a:tc>
                <a:tc>
                  <a:txBody>
                    <a:bodyPr/>
                    <a:lstStyle/>
                    <a:p>
                      <a:pPr marL="73025">
                        <a:lnSpc>
                          <a:spcPct val="100000"/>
                        </a:lnSpc>
                      </a:pPr>
                      <a:r>
                        <a:rPr sz="1800" dirty="0"/>
                        <a:t>n</a:t>
                      </a:r>
                      <a:endParaRPr sz="1800" dirty="0">
                        <a:latin typeface="Times New Roman"/>
                        <a:cs typeface="Times New Roman"/>
                      </a:endParaRPr>
                    </a:p>
                  </a:txBody>
                  <a:tcPr marL="0" marR="0" marT="0" marB="0"/>
                </a:tc>
                <a:tc>
                  <a:txBody>
                    <a:bodyPr/>
                    <a:lstStyle/>
                    <a:p>
                      <a:pPr marL="73025">
                        <a:lnSpc>
                          <a:spcPct val="100000"/>
                        </a:lnSpc>
                      </a:pPr>
                      <a:r>
                        <a:rPr sz="1800" dirty="0"/>
                        <a:t>n</a:t>
                      </a:r>
                      <a:r>
                        <a:rPr sz="1800" spc="-90" dirty="0"/>
                        <a:t> </a:t>
                      </a:r>
                      <a:r>
                        <a:rPr sz="1800" spc="0" dirty="0"/>
                        <a:t>lg</a:t>
                      </a:r>
                      <a:r>
                        <a:rPr sz="1800" spc="-95" dirty="0"/>
                        <a:t> </a:t>
                      </a:r>
                      <a:r>
                        <a:rPr sz="1800" spc="0" dirty="0"/>
                        <a:t>n</a:t>
                      </a:r>
                      <a:endParaRPr sz="1800" dirty="0">
                        <a:latin typeface="Times New Roman"/>
                        <a:cs typeface="Times New Roman"/>
                      </a:endParaRPr>
                    </a:p>
                  </a:txBody>
                  <a:tcPr marL="0" marR="0" marT="0" marB="0"/>
                </a:tc>
                <a:tc>
                  <a:txBody>
                    <a:bodyPr/>
                    <a:lstStyle/>
                    <a:p>
                      <a:pPr marL="73025">
                        <a:lnSpc>
                          <a:spcPct val="100000"/>
                        </a:lnSpc>
                      </a:pPr>
                      <a:r>
                        <a:rPr sz="2800" spc="-15" baseline="-20202" dirty="0"/>
                        <a:t>n</a:t>
                      </a:r>
                      <a:r>
                        <a:rPr sz="1200" spc="0" dirty="0"/>
                        <a:t>2</a:t>
                      </a:r>
                      <a:endParaRPr sz="1200" dirty="0">
                        <a:latin typeface="Times New Roman"/>
                        <a:cs typeface="Times New Roman"/>
                      </a:endParaRPr>
                    </a:p>
                  </a:txBody>
                  <a:tcPr marL="0" marR="0" marT="0" marB="0"/>
                </a:tc>
                <a:tc>
                  <a:txBody>
                    <a:bodyPr/>
                    <a:lstStyle/>
                    <a:p>
                      <a:pPr marL="73025">
                        <a:lnSpc>
                          <a:spcPct val="100000"/>
                        </a:lnSpc>
                      </a:pPr>
                      <a:r>
                        <a:rPr sz="2800" spc="7" baseline="-20202" dirty="0"/>
                        <a:t>2</a:t>
                      </a:r>
                      <a:r>
                        <a:rPr sz="1200" spc="0" dirty="0"/>
                        <a:t>n</a:t>
                      </a:r>
                      <a:endParaRPr sz="1200" dirty="0">
                        <a:latin typeface="Times New Roman"/>
                        <a:cs typeface="Times New Roman"/>
                      </a:endParaRPr>
                    </a:p>
                  </a:txBody>
                  <a:tcPr marL="0" marR="0" marT="0" marB="0"/>
                </a:tc>
                <a:tc>
                  <a:txBody>
                    <a:bodyPr/>
                    <a:lstStyle/>
                    <a:p>
                      <a:pPr marL="73025">
                        <a:lnSpc>
                          <a:spcPct val="100000"/>
                        </a:lnSpc>
                      </a:pPr>
                      <a:r>
                        <a:rPr sz="1800" spc="-10" dirty="0"/>
                        <a:t>n</a:t>
                      </a:r>
                      <a:r>
                        <a:rPr sz="1800" spc="0" dirty="0"/>
                        <a:t>!</a:t>
                      </a:r>
                      <a:endParaRPr sz="1800" dirty="0">
                        <a:latin typeface="Times New Roman"/>
                        <a:cs typeface="Times New Roman"/>
                      </a:endParaRPr>
                    </a:p>
                  </a:txBody>
                  <a:tcPr marL="0" marR="0" marT="0" marB="0"/>
                </a:tc>
                <a:extLst>
                  <a:ext uri="{0D108BD9-81ED-4DB2-BD59-A6C34878D82A}">
                    <a16:rowId xmlns:a16="http://schemas.microsoft.com/office/drawing/2014/main" val="10000"/>
                  </a:ext>
                </a:extLst>
              </a:tr>
              <a:tr h="261300">
                <a:tc>
                  <a:txBody>
                    <a:bodyPr/>
                    <a:lstStyle/>
                    <a:p>
                      <a:pPr marL="73025">
                        <a:lnSpc>
                          <a:spcPct val="100000"/>
                        </a:lnSpc>
                      </a:pPr>
                      <a:r>
                        <a:rPr sz="1800" dirty="0"/>
                        <a:t>10</a:t>
                      </a:r>
                      <a:endParaRPr sz="1800" dirty="0">
                        <a:latin typeface="Times New Roman"/>
                        <a:cs typeface="Times New Roman"/>
                      </a:endParaRPr>
                    </a:p>
                  </a:txBody>
                  <a:tcPr marL="0" marR="0" marT="0" marB="0"/>
                </a:tc>
                <a:tc>
                  <a:txBody>
                    <a:bodyPr/>
                    <a:lstStyle/>
                    <a:p>
                      <a:pPr marL="83820">
                        <a:lnSpc>
                          <a:spcPct val="100000"/>
                        </a:lnSpc>
                      </a:pPr>
                      <a:r>
                        <a:rPr sz="1800" dirty="0"/>
                        <a:t>0.003</a:t>
                      </a:r>
                      <a:r>
                        <a:rPr sz="1800" spc="5" dirty="0"/>
                        <a:t> </a:t>
                      </a:r>
                      <a:r>
                        <a:rPr sz="1800" spc="-10" dirty="0"/>
                        <a:t>µ</a:t>
                      </a:r>
                      <a:r>
                        <a:rPr sz="1800" spc="0" dirty="0"/>
                        <a:t>s</a:t>
                      </a:r>
                      <a:endParaRPr sz="1800">
                        <a:latin typeface="Times New Roman"/>
                        <a:cs typeface="Times New Roman"/>
                      </a:endParaRPr>
                    </a:p>
                  </a:txBody>
                  <a:tcPr marL="0" marR="0" marT="0" marB="0"/>
                </a:tc>
                <a:tc>
                  <a:txBody>
                    <a:bodyPr/>
                    <a:lstStyle/>
                    <a:p>
                      <a:pPr marL="73025">
                        <a:lnSpc>
                          <a:spcPct val="100000"/>
                        </a:lnSpc>
                      </a:pPr>
                      <a:r>
                        <a:rPr sz="1800" b="0" dirty="0"/>
                        <a:t>0.01 </a:t>
                      </a:r>
                      <a:r>
                        <a:rPr sz="1800" b="0" spc="-10" dirty="0"/>
                        <a:t>µ</a:t>
                      </a:r>
                      <a:r>
                        <a:rPr sz="1800" b="0" spc="0" dirty="0"/>
                        <a:t>s</a:t>
                      </a:r>
                      <a:endParaRPr sz="1800" b="0" dirty="0">
                        <a:latin typeface="Times New Roman"/>
                        <a:cs typeface="Times New Roman"/>
                      </a:endParaRPr>
                    </a:p>
                  </a:txBody>
                  <a:tcPr marL="0" marR="0" marT="0" marB="0"/>
                </a:tc>
                <a:tc>
                  <a:txBody>
                    <a:bodyPr/>
                    <a:lstStyle/>
                    <a:p>
                      <a:pPr marL="73025">
                        <a:lnSpc>
                          <a:spcPct val="100000"/>
                        </a:lnSpc>
                      </a:pPr>
                      <a:r>
                        <a:rPr sz="1800" dirty="0"/>
                        <a:t>0.033</a:t>
                      </a:r>
                      <a:r>
                        <a:rPr sz="1800" spc="-20" dirty="0"/>
                        <a:t> </a:t>
                      </a:r>
                      <a:r>
                        <a:rPr sz="1800" spc="-10" dirty="0"/>
                        <a:t>µ</a:t>
                      </a:r>
                      <a:r>
                        <a:rPr sz="1800" spc="0" dirty="0"/>
                        <a:t>s</a:t>
                      </a:r>
                      <a:endParaRPr sz="1800">
                        <a:latin typeface="Times New Roman"/>
                        <a:cs typeface="Times New Roman"/>
                      </a:endParaRPr>
                    </a:p>
                  </a:txBody>
                  <a:tcPr marL="0" marR="0" marT="0" marB="0"/>
                </a:tc>
                <a:tc>
                  <a:txBody>
                    <a:bodyPr/>
                    <a:lstStyle/>
                    <a:p>
                      <a:pPr marL="73025">
                        <a:lnSpc>
                          <a:spcPct val="100000"/>
                        </a:lnSpc>
                      </a:pPr>
                      <a:r>
                        <a:rPr sz="1800" dirty="0"/>
                        <a:t>0.1</a:t>
                      </a:r>
                      <a:r>
                        <a:rPr sz="1800" spc="-10" dirty="0"/>
                        <a:t> µ</a:t>
                      </a:r>
                      <a:r>
                        <a:rPr sz="1800" spc="0" dirty="0"/>
                        <a:t>s</a:t>
                      </a:r>
                      <a:endParaRPr sz="1800">
                        <a:latin typeface="Times New Roman"/>
                        <a:cs typeface="Times New Roman"/>
                      </a:endParaRPr>
                    </a:p>
                  </a:txBody>
                  <a:tcPr marL="0" marR="0" marT="0" marB="0"/>
                </a:tc>
                <a:tc>
                  <a:txBody>
                    <a:bodyPr/>
                    <a:lstStyle/>
                    <a:p>
                      <a:pPr marL="73025">
                        <a:lnSpc>
                          <a:spcPct val="100000"/>
                        </a:lnSpc>
                      </a:pPr>
                      <a:r>
                        <a:rPr sz="1800" dirty="0"/>
                        <a:t>1</a:t>
                      </a:r>
                      <a:r>
                        <a:rPr sz="1800" spc="-5" dirty="0"/>
                        <a:t> </a:t>
                      </a:r>
                      <a:r>
                        <a:rPr sz="1800" spc="-10" dirty="0"/>
                        <a:t>µ</a:t>
                      </a:r>
                      <a:r>
                        <a:rPr sz="1800" spc="0" dirty="0"/>
                        <a:t>s</a:t>
                      </a:r>
                      <a:endParaRPr sz="1800">
                        <a:latin typeface="Times New Roman"/>
                        <a:cs typeface="Times New Roman"/>
                      </a:endParaRPr>
                    </a:p>
                  </a:txBody>
                  <a:tcPr marL="0" marR="0" marT="0" marB="0"/>
                </a:tc>
                <a:tc>
                  <a:txBody>
                    <a:bodyPr/>
                    <a:lstStyle/>
                    <a:p>
                      <a:pPr marL="73025">
                        <a:lnSpc>
                          <a:spcPct val="100000"/>
                        </a:lnSpc>
                      </a:pPr>
                      <a:r>
                        <a:rPr sz="1800" dirty="0"/>
                        <a:t>3.63 ms</a:t>
                      </a:r>
                      <a:endParaRPr sz="1800">
                        <a:latin typeface="Times New Roman"/>
                        <a:cs typeface="Times New Roman"/>
                      </a:endParaRPr>
                    </a:p>
                  </a:txBody>
                  <a:tcPr marL="0" marR="0" marT="0" marB="0"/>
                </a:tc>
                <a:extLst>
                  <a:ext uri="{0D108BD9-81ED-4DB2-BD59-A6C34878D82A}">
                    <a16:rowId xmlns:a16="http://schemas.microsoft.com/office/drawing/2014/main" val="10001"/>
                  </a:ext>
                </a:extLst>
              </a:tr>
              <a:tr h="261300">
                <a:tc>
                  <a:txBody>
                    <a:bodyPr/>
                    <a:lstStyle/>
                    <a:p>
                      <a:pPr marL="73025">
                        <a:lnSpc>
                          <a:spcPct val="100000"/>
                        </a:lnSpc>
                      </a:pPr>
                      <a:r>
                        <a:rPr sz="1800" dirty="0"/>
                        <a:t>20</a:t>
                      </a:r>
                      <a:endParaRPr sz="1800" dirty="0">
                        <a:latin typeface="Times New Roman"/>
                        <a:cs typeface="Times New Roman"/>
                      </a:endParaRPr>
                    </a:p>
                  </a:txBody>
                  <a:tcPr marL="0" marR="0" marT="0" marB="0"/>
                </a:tc>
                <a:tc>
                  <a:txBody>
                    <a:bodyPr/>
                    <a:lstStyle/>
                    <a:p>
                      <a:pPr marL="83820">
                        <a:lnSpc>
                          <a:spcPct val="100000"/>
                        </a:lnSpc>
                      </a:pPr>
                      <a:r>
                        <a:rPr sz="1800" dirty="0"/>
                        <a:t>0.004</a:t>
                      </a:r>
                      <a:r>
                        <a:rPr sz="1800" spc="5" dirty="0"/>
                        <a:t> </a:t>
                      </a:r>
                      <a:r>
                        <a:rPr sz="1800" spc="-10" dirty="0"/>
                        <a:t>µ</a:t>
                      </a:r>
                      <a:r>
                        <a:rPr sz="1800" spc="0" dirty="0"/>
                        <a:t>s</a:t>
                      </a:r>
                      <a:endParaRPr sz="1800">
                        <a:latin typeface="Times New Roman"/>
                        <a:cs typeface="Times New Roman"/>
                      </a:endParaRPr>
                    </a:p>
                  </a:txBody>
                  <a:tcPr marL="0" marR="0" marT="0" marB="0"/>
                </a:tc>
                <a:tc>
                  <a:txBody>
                    <a:bodyPr/>
                    <a:lstStyle/>
                    <a:p>
                      <a:pPr marL="73025">
                        <a:lnSpc>
                          <a:spcPct val="100000"/>
                        </a:lnSpc>
                      </a:pPr>
                      <a:r>
                        <a:rPr sz="1800" dirty="0"/>
                        <a:t>0.02 </a:t>
                      </a:r>
                      <a:r>
                        <a:rPr sz="1800" spc="-10" dirty="0"/>
                        <a:t>µ</a:t>
                      </a:r>
                      <a:r>
                        <a:rPr sz="1800" spc="0" dirty="0"/>
                        <a:t>s</a:t>
                      </a:r>
                      <a:endParaRPr sz="1800" dirty="0">
                        <a:latin typeface="Times New Roman"/>
                        <a:cs typeface="Times New Roman"/>
                      </a:endParaRPr>
                    </a:p>
                  </a:txBody>
                  <a:tcPr marL="0" marR="0" marT="0" marB="0"/>
                </a:tc>
                <a:tc>
                  <a:txBody>
                    <a:bodyPr/>
                    <a:lstStyle/>
                    <a:p>
                      <a:pPr marL="73025">
                        <a:lnSpc>
                          <a:spcPct val="100000"/>
                        </a:lnSpc>
                      </a:pPr>
                      <a:r>
                        <a:rPr sz="1800" dirty="0"/>
                        <a:t>0.086</a:t>
                      </a:r>
                      <a:r>
                        <a:rPr sz="1800" spc="-20" dirty="0"/>
                        <a:t> </a:t>
                      </a:r>
                      <a:r>
                        <a:rPr sz="1800" spc="-10" dirty="0"/>
                        <a:t>µ</a:t>
                      </a:r>
                      <a:r>
                        <a:rPr sz="1800" spc="0" dirty="0"/>
                        <a:t>s</a:t>
                      </a:r>
                      <a:endParaRPr sz="1800">
                        <a:latin typeface="Times New Roman"/>
                        <a:cs typeface="Times New Roman"/>
                      </a:endParaRPr>
                    </a:p>
                  </a:txBody>
                  <a:tcPr marL="0" marR="0" marT="0" marB="0"/>
                </a:tc>
                <a:tc>
                  <a:txBody>
                    <a:bodyPr/>
                    <a:lstStyle/>
                    <a:p>
                      <a:pPr marL="73025">
                        <a:lnSpc>
                          <a:spcPct val="100000"/>
                        </a:lnSpc>
                      </a:pPr>
                      <a:r>
                        <a:rPr sz="1800" dirty="0"/>
                        <a:t>0.4</a:t>
                      </a:r>
                      <a:r>
                        <a:rPr sz="1800" spc="-10" dirty="0"/>
                        <a:t> µ</a:t>
                      </a:r>
                      <a:r>
                        <a:rPr sz="1800" spc="0" dirty="0"/>
                        <a:t>s</a:t>
                      </a:r>
                      <a:endParaRPr sz="1800">
                        <a:latin typeface="Times New Roman"/>
                        <a:cs typeface="Times New Roman"/>
                      </a:endParaRPr>
                    </a:p>
                  </a:txBody>
                  <a:tcPr marL="0" marR="0" marT="0" marB="0"/>
                </a:tc>
                <a:tc>
                  <a:txBody>
                    <a:bodyPr/>
                    <a:lstStyle/>
                    <a:p>
                      <a:pPr marL="73025">
                        <a:lnSpc>
                          <a:spcPct val="100000"/>
                        </a:lnSpc>
                      </a:pPr>
                      <a:r>
                        <a:rPr sz="1800" dirty="0"/>
                        <a:t>1</a:t>
                      </a:r>
                      <a:r>
                        <a:rPr sz="1800" spc="-5" dirty="0"/>
                        <a:t> </a:t>
                      </a:r>
                      <a:r>
                        <a:rPr sz="1800" spc="0" dirty="0"/>
                        <a:t>ms</a:t>
                      </a:r>
                      <a:endParaRPr sz="1800">
                        <a:latin typeface="Times New Roman"/>
                        <a:cs typeface="Times New Roman"/>
                      </a:endParaRPr>
                    </a:p>
                  </a:txBody>
                  <a:tcPr marL="0" marR="0" marT="0" marB="0"/>
                </a:tc>
                <a:tc>
                  <a:txBody>
                    <a:bodyPr/>
                    <a:lstStyle/>
                    <a:p>
                      <a:pPr marL="73025">
                        <a:lnSpc>
                          <a:spcPct val="100000"/>
                        </a:lnSpc>
                      </a:pPr>
                      <a:r>
                        <a:rPr sz="1800" dirty="0"/>
                        <a:t>77.1 years</a:t>
                      </a:r>
                      <a:endParaRPr sz="1800">
                        <a:latin typeface="Times New Roman"/>
                        <a:cs typeface="Times New Roman"/>
                      </a:endParaRPr>
                    </a:p>
                  </a:txBody>
                  <a:tcPr marL="0" marR="0" marT="0" marB="0"/>
                </a:tc>
                <a:extLst>
                  <a:ext uri="{0D108BD9-81ED-4DB2-BD59-A6C34878D82A}">
                    <a16:rowId xmlns:a16="http://schemas.microsoft.com/office/drawing/2014/main" val="10002"/>
                  </a:ext>
                </a:extLst>
              </a:tr>
              <a:tr h="522599">
                <a:tc>
                  <a:txBody>
                    <a:bodyPr/>
                    <a:lstStyle/>
                    <a:p>
                      <a:pPr marL="73025">
                        <a:lnSpc>
                          <a:spcPct val="100000"/>
                        </a:lnSpc>
                      </a:pPr>
                      <a:r>
                        <a:rPr sz="1800" dirty="0"/>
                        <a:t>30</a:t>
                      </a:r>
                    </a:p>
                    <a:p>
                      <a:pPr marL="73025">
                        <a:lnSpc>
                          <a:spcPct val="100000"/>
                        </a:lnSpc>
                        <a:spcBef>
                          <a:spcPts val="45"/>
                        </a:spcBef>
                      </a:pPr>
                      <a:r>
                        <a:rPr sz="1800" dirty="0"/>
                        <a:t>40</a:t>
                      </a:r>
                      <a:endParaRPr sz="1800" dirty="0">
                        <a:latin typeface="Times New Roman"/>
                        <a:cs typeface="Times New Roman"/>
                      </a:endParaRPr>
                    </a:p>
                  </a:txBody>
                  <a:tcPr marL="0" marR="0" marT="0" marB="0"/>
                </a:tc>
                <a:tc>
                  <a:txBody>
                    <a:bodyPr/>
                    <a:lstStyle/>
                    <a:p>
                      <a:pPr marL="83820">
                        <a:lnSpc>
                          <a:spcPct val="100000"/>
                        </a:lnSpc>
                      </a:pPr>
                      <a:r>
                        <a:rPr sz="1800" dirty="0"/>
                        <a:t>0.005</a:t>
                      </a:r>
                      <a:r>
                        <a:rPr sz="1800" spc="5" dirty="0"/>
                        <a:t> </a:t>
                      </a:r>
                      <a:r>
                        <a:rPr sz="1800" spc="-10" dirty="0"/>
                        <a:t>µ</a:t>
                      </a:r>
                      <a:r>
                        <a:rPr sz="1800" spc="0" dirty="0"/>
                        <a:t>s</a:t>
                      </a:r>
                      <a:endParaRPr sz="1800"/>
                    </a:p>
                    <a:p>
                      <a:pPr marL="83820">
                        <a:lnSpc>
                          <a:spcPct val="100000"/>
                        </a:lnSpc>
                        <a:spcBef>
                          <a:spcPts val="45"/>
                        </a:spcBef>
                      </a:pPr>
                      <a:r>
                        <a:rPr sz="1800" dirty="0"/>
                        <a:t>0.005</a:t>
                      </a:r>
                      <a:r>
                        <a:rPr sz="1800" spc="5" dirty="0"/>
                        <a:t> </a:t>
                      </a:r>
                      <a:r>
                        <a:rPr sz="1800" spc="-10" dirty="0"/>
                        <a:t>µ</a:t>
                      </a:r>
                      <a:r>
                        <a:rPr sz="1800" spc="0" dirty="0"/>
                        <a:t>s</a:t>
                      </a:r>
                      <a:endParaRPr sz="1800">
                        <a:latin typeface="Times New Roman"/>
                        <a:cs typeface="Times New Roman"/>
                      </a:endParaRPr>
                    </a:p>
                  </a:txBody>
                  <a:tcPr marL="0" marR="0" marT="0" marB="0"/>
                </a:tc>
                <a:tc>
                  <a:txBody>
                    <a:bodyPr/>
                    <a:lstStyle/>
                    <a:p>
                      <a:pPr marL="350520" lvl="1" indent="-277495">
                        <a:lnSpc>
                          <a:spcPct val="100000"/>
                        </a:lnSpc>
                        <a:buFont typeface="Times New Roman"/>
                        <a:buAutoNum type="arabicPeriod" startAt="3"/>
                        <a:tabLst>
                          <a:tab pos="350520" algn="l"/>
                        </a:tabLst>
                      </a:pPr>
                      <a:r>
                        <a:rPr sz="1800" spc="-10" dirty="0"/>
                        <a:t>µ</a:t>
                      </a:r>
                      <a:r>
                        <a:rPr sz="1800" spc="0" dirty="0"/>
                        <a:t>s</a:t>
                      </a:r>
                      <a:endParaRPr sz="1800" dirty="0"/>
                    </a:p>
                    <a:p>
                      <a:pPr marL="350520" lvl="1" indent="-277495">
                        <a:lnSpc>
                          <a:spcPct val="100000"/>
                        </a:lnSpc>
                        <a:spcBef>
                          <a:spcPts val="45"/>
                        </a:spcBef>
                        <a:buFont typeface="Times New Roman"/>
                        <a:buAutoNum type="arabicPeriod" startAt="3"/>
                        <a:tabLst>
                          <a:tab pos="350520" algn="l"/>
                        </a:tabLst>
                      </a:pPr>
                      <a:r>
                        <a:rPr sz="1800" spc="-10" dirty="0"/>
                        <a:t>µ</a:t>
                      </a:r>
                      <a:r>
                        <a:rPr sz="1800" spc="0" dirty="0"/>
                        <a:t>s</a:t>
                      </a:r>
                      <a:endParaRPr sz="1800" dirty="0">
                        <a:latin typeface="Times New Roman"/>
                        <a:cs typeface="Times New Roman"/>
                      </a:endParaRPr>
                    </a:p>
                  </a:txBody>
                  <a:tcPr marL="0" marR="0" marT="0" marB="0"/>
                </a:tc>
                <a:tc>
                  <a:txBody>
                    <a:bodyPr/>
                    <a:lstStyle/>
                    <a:p>
                      <a:pPr marL="73025">
                        <a:lnSpc>
                          <a:spcPct val="100000"/>
                        </a:lnSpc>
                      </a:pPr>
                      <a:r>
                        <a:rPr sz="1800" dirty="0"/>
                        <a:t>0.147</a:t>
                      </a:r>
                      <a:r>
                        <a:rPr sz="1800" spc="-20" dirty="0"/>
                        <a:t> </a:t>
                      </a:r>
                      <a:r>
                        <a:rPr sz="1800" spc="-10" dirty="0"/>
                        <a:t>µ</a:t>
                      </a:r>
                      <a:r>
                        <a:rPr sz="1800" spc="0" dirty="0"/>
                        <a:t>s</a:t>
                      </a:r>
                      <a:endParaRPr sz="1800"/>
                    </a:p>
                    <a:p>
                      <a:pPr marL="73025">
                        <a:lnSpc>
                          <a:spcPct val="100000"/>
                        </a:lnSpc>
                        <a:spcBef>
                          <a:spcPts val="45"/>
                        </a:spcBef>
                      </a:pPr>
                      <a:r>
                        <a:rPr sz="1800" dirty="0"/>
                        <a:t>0.213</a:t>
                      </a:r>
                      <a:r>
                        <a:rPr sz="1800" spc="-20" dirty="0"/>
                        <a:t> </a:t>
                      </a:r>
                      <a:r>
                        <a:rPr sz="1800" spc="-10" dirty="0"/>
                        <a:t>µ</a:t>
                      </a:r>
                      <a:r>
                        <a:rPr sz="1800" spc="0" dirty="0"/>
                        <a:t>s</a:t>
                      </a:r>
                      <a:endParaRPr sz="1800">
                        <a:latin typeface="Times New Roman"/>
                        <a:cs typeface="Times New Roman"/>
                      </a:endParaRPr>
                    </a:p>
                  </a:txBody>
                  <a:tcPr marL="0" marR="0" marT="0" marB="0"/>
                </a:tc>
                <a:tc>
                  <a:txBody>
                    <a:bodyPr/>
                    <a:lstStyle/>
                    <a:p>
                      <a:pPr marL="73025">
                        <a:lnSpc>
                          <a:spcPct val="100000"/>
                        </a:lnSpc>
                      </a:pPr>
                      <a:r>
                        <a:rPr sz="1800" dirty="0"/>
                        <a:t>0.9</a:t>
                      </a:r>
                      <a:r>
                        <a:rPr sz="1800" spc="-10" dirty="0"/>
                        <a:t> µ</a:t>
                      </a:r>
                      <a:r>
                        <a:rPr sz="1800" spc="0" dirty="0"/>
                        <a:t>s</a:t>
                      </a:r>
                      <a:endParaRPr sz="1800"/>
                    </a:p>
                    <a:p>
                      <a:pPr marL="73025">
                        <a:lnSpc>
                          <a:spcPct val="100000"/>
                        </a:lnSpc>
                        <a:spcBef>
                          <a:spcPts val="45"/>
                        </a:spcBef>
                      </a:pPr>
                      <a:r>
                        <a:rPr sz="1800" dirty="0"/>
                        <a:t>1.6</a:t>
                      </a:r>
                      <a:r>
                        <a:rPr sz="1800" spc="-10" dirty="0"/>
                        <a:t> µ</a:t>
                      </a:r>
                      <a:r>
                        <a:rPr sz="1800" spc="0" dirty="0"/>
                        <a:t>s</a:t>
                      </a:r>
                      <a:endParaRPr sz="1800">
                        <a:latin typeface="Times New Roman"/>
                        <a:cs typeface="Times New Roman"/>
                      </a:endParaRPr>
                    </a:p>
                  </a:txBody>
                  <a:tcPr marL="0" marR="0" marT="0" marB="0"/>
                </a:tc>
                <a:tc>
                  <a:txBody>
                    <a:bodyPr/>
                    <a:lstStyle/>
                    <a:p>
                      <a:pPr marL="73025">
                        <a:lnSpc>
                          <a:spcPct val="100000"/>
                        </a:lnSpc>
                      </a:pPr>
                      <a:r>
                        <a:rPr sz="1800" dirty="0"/>
                        <a:t>1</a:t>
                      </a:r>
                      <a:r>
                        <a:rPr sz="1800" spc="-5" dirty="0"/>
                        <a:t> </a:t>
                      </a:r>
                      <a:r>
                        <a:rPr sz="1800" spc="0" dirty="0"/>
                        <a:t>sec</a:t>
                      </a:r>
                      <a:endParaRPr sz="1800"/>
                    </a:p>
                    <a:p>
                      <a:pPr marL="73025">
                        <a:lnSpc>
                          <a:spcPct val="100000"/>
                        </a:lnSpc>
                        <a:spcBef>
                          <a:spcPts val="45"/>
                        </a:spcBef>
                      </a:pPr>
                      <a:r>
                        <a:rPr sz="1800" dirty="0"/>
                        <a:t>18.3 min</a:t>
                      </a:r>
                      <a:endParaRPr sz="1800">
                        <a:latin typeface="Times New Roman"/>
                        <a:cs typeface="Times New Roman"/>
                      </a:endParaRPr>
                    </a:p>
                  </a:txBody>
                  <a:tcPr marL="0" marR="0" marT="0" marB="0"/>
                </a:tc>
                <a:tc rowSpan="2">
                  <a:txBody>
                    <a:bodyPr/>
                    <a:lstStyle/>
                    <a:p>
                      <a:pPr marL="73025">
                        <a:lnSpc>
                          <a:spcPct val="100000"/>
                        </a:lnSpc>
                      </a:pPr>
                      <a:r>
                        <a:rPr sz="1800" spc="5" dirty="0"/>
                        <a:t>8.</a:t>
                      </a:r>
                      <a:r>
                        <a:rPr sz="1800" spc="0" dirty="0"/>
                        <a:t>4</a:t>
                      </a:r>
                      <a:r>
                        <a:rPr sz="1800" spc="-55" dirty="0"/>
                        <a:t> </a:t>
                      </a:r>
                      <a:r>
                        <a:rPr sz="1800" spc="0" dirty="0"/>
                        <a:t>×</a:t>
                      </a:r>
                      <a:r>
                        <a:rPr sz="1800" spc="-45" dirty="0"/>
                        <a:t> </a:t>
                      </a:r>
                      <a:r>
                        <a:rPr sz="1800" spc="0" dirty="0"/>
                        <a:t>1</a:t>
                      </a:r>
                      <a:r>
                        <a:rPr sz="1800" spc="10" dirty="0"/>
                        <a:t>0</a:t>
                      </a:r>
                      <a:r>
                        <a:rPr sz="2000" spc="7" baseline="27777" dirty="0"/>
                        <a:t>1</a:t>
                      </a:r>
                      <a:r>
                        <a:rPr sz="2000" spc="0" baseline="27777" dirty="0"/>
                        <a:t>5 </a:t>
                      </a:r>
                      <a:r>
                        <a:rPr sz="2000" spc="-120" baseline="27777" dirty="0"/>
                        <a:t> </a:t>
                      </a:r>
                      <a:r>
                        <a:rPr sz="1800" spc="0" dirty="0"/>
                        <a:t>yrs</a:t>
                      </a:r>
                      <a:endParaRPr sz="1800">
                        <a:latin typeface="Times New Roman"/>
                        <a:cs typeface="Times New Roman"/>
                      </a:endParaRPr>
                    </a:p>
                  </a:txBody>
                  <a:tcPr marL="0" marR="0" marT="0" marB="0"/>
                </a:tc>
                <a:extLst>
                  <a:ext uri="{0D108BD9-81ED-4DB2-BD59-A6C34878D82A}">
                    <a16:rowId xmlns:a16="http://schemas.microsoft.com/office/drawing/2014/main" val="10003"/>
                  </a:ext>
                </a:extLst>
              </a:tr>
              <a:tr h="261300">
                <a:tc>
                  <a:txBody>
                    <a:bodyPr/>
                    <a:lstStyle/>
                    <a:p>
                      <a:pPr marL="73025">
                        <a:lnSpc>
                          <a:spcPct val="100000"/>
                        </a:lnSpc>
                      </a:pPr>
                      <a:r>
                        <a:rPr sz="1800" dirty="0"/>
                        <a:t>50</a:t>
                      </a:r>
                      <a:endParaRPr sz="1800" dirty="0">
                        <a:latin typeface="Times New Roman"/>
                        <a:cs typeface="Times New Roman"/>
                      </a:endParaRPr>
                    </a:p>
                  </a:txBody>
                  <a:tcPr marL="0" marR="0" marT="0" marB="0"/>
                </a:tc>
                <a:tc>
                  <a:txBody>
                    <a:bodyPr/>
                    <a:lstStyle/>
                    <a:p>
                      <a:pPr marL="83820">
                        <a:lnSpc>
                          <a:spcPct val="100000"/>
                        </a:lnSpc>
                      </a:pPr>
                      <a:r>
                        <a:rPr sz="1800" dirty="0"/>
                        <a:t>0.006</a:t>
                      </a:r>
                      <a:r>
                        <a:rPr sz="1800" spc="5" dirty="0"/>
                        <a:t> </a:t>
                      </a:r>
                      <a:r>
                        <a:rPr sz="1800" spc="-10" dirty="0"/>
                        <a:t>µ</a:t>
                      </a:r>
                      <a:r>
                        <a:rPr sz="1800" spc="0" dirty="0"/>
                        <a:t>s</a:t>
                      </a:r>
                      <a:endParaRPr sz="1800">
                        <a:latin typeface="Times New Roman"/>
                        <a:cs typeface="Times New Roman"/>
                      </a:endParaRPr>
                    </a:p>
                  </a:txBody>
                  <a:tcPr marL="0" marR="0" marT="0" marB="0"/>
                </a:tc>
                <a:tc>
                  <a:txBody>
                    <a:bodyPr/>
                    <a:lstStyle/>
                    <a:p>
                      <a:pPr marL="73025">
                        <a:lnSpc>
                          <a:spcPct val="100000"/>
                        </a:lnSpc>
                      </a:pPr>
                      <a:r>
                        <a:rPr sz="1800" dirty="0"/>
                        <a:t>0.05 </a:t>
                      </a:r>
                      <a:r>
                        <a:rPr sz="1800" spc="-10" dirty="0"/>
                        <a:t>µ</a:t>
                      </a:r>
                      <a:r>
                        <a:rPr sz="1800" spc="0" dirty="0"/>
                        <a:t>s</a:t>
                      </a:r>
                      <a:endParaRPr sz="1800" dirty="0">
                        <a:latin typeface="Times New Roman"/>
                        <a:cs typeface="Times New Roman"/>
                      </a:endParaRPr>
                    </a:p>
                  </a:txBody>
                  <a:tcPr marL="0" marR="0" marT="0" marB="0"/>
                </a:tc>
                <a:tc>
                  <a:txBody>
                    <a:bodyPr/>
                    <a:lstStyle/>
                    <a:p>
                      <a:pPr marL="73025">
                        <a:lnSpc>
                          <a:spcPct val="100000"/>
                        </a:lnSpc>
                      </a:pPr>
                      <a:r>
                        <a:rPr sz="1800" dirty="0"/>
                        <a:t>0.282</a:t>
                      </a:r>
                      <a:r>
                        <a:rPr sz="1800" spc="-20" dirty="0"/>
                        <a:t> </a:t>
                      </a:r>
                      <a:r>
                        <a:rPr sz="1800" spc="-10" dirty="0"/>
                        <a:t>µ</a:t>
                      </a:r>
                      <a:r>
                        <a:rPr sz="1800" spc="0" dirty="0"/>
                        <a:t>s</a:t>
                      </a:r>
                      <a:endParaRPr sz="1800">
                        <a:latin typeface="Times New Roman"/>
                        <a:cs typeface="Times New Roman"/>
                      </a:endParaRPr>
                    </a:p>
                  </a:txBody>
                  <a:tcPr marL="0" marR="0" marT="0" marB="0"/>
                </a:tc>
                <a:tc>
                  <a:txBody>
                    <a:bodyPr/>
                    <a:lstStyle/>
                    <a:p>
                      <a:pPr marL="73025">
                        <a:lnSpc>
                          <a:spcPct val="100000"/>
                        </a:lnSpc>
                      </a:pPr>
                      <a:r>
                        <a:rPr sz="1800" dirty="0"/>
                        <a:t>2.5</a:t>
                      </a:r>
                      <a:r>
                        <a:rPr sz="1800" spc="-10" dirty="0"/>
                        <a:t> µ</a:t>
                      </a:r>
                      <a:r>
                        <a:rPr sz="1800" spc="0" dirty="0"/>
                        <a:t>s</a:t>
                      </a:r>
                      <a:endParaRPr sz="1800">
                        <a:latin typeface="Times New Roman"/>
                        <a:cs typeface="Times New Roman"/>
                      </a:endParaRPr>
                    </a:p>
                  </a:txBody>
                  <a:tcPr marL="0" marR="0" marT="0" marB="0"/>
                </a:tc>
                <a:tc>
                  <a:txBody>
                    <a:bodyPr/>
                    <a:lstStyle/>
                    <a:p>
                      <a:pPr marL="73025">
                        <a:lnSpc>
                          <a:spcPct val="100000"/>
                        </a:lnSpc>
                      </a:pPr>
                      <a:r>
                        <a:rPr sz="1800" dirty="0"/>
                        <a:t>13 days</a:t>
                      </a:r>
                      <a:endParaRPr sz="1800">
                        <a:latin typeface="Times New Roman"/>
                        <a:cs typeface="Times New Roman"/>
                      </a:endParaRPr>
                    </a:p>
                  </a:txBody>
                  <a:tcPr marL="0" marR="0" marT="0" marB="0"/>
                </a:tc>
                <a:tc vMerge="1">
                  <a:txBody>
                    <a:bodyPr/>
                    <a:lstStyle/>
                    <a:p>
                      <a:endParaRPr/>
                    </a:p>
                  </a:txBody>
                  <a:tcPr marL="0" marR="0" marT="0" marB="0">
                    <a:lnL w="6096">
                      <a:solidFill>
                        <a:srgbClr val="000000"/>
                      </a:solidFill>
                      <a:prstDash val="solid"/>
                    </a:lnL>
                    <a:lnR w="6096">
                      <a:solidFill>
                        <a:srgbClr val="000000"/>
                      </a:solidFill>
                      <a:prstDash val="solid"/>
                    </a:lnR>
                    <a:lnB w="6095">
                      <a:solidFill>
                        <a:srgbClr val="000000"/>
                      </a:solidFill>
                      <a:prstDash val="solid"/>
                    </a:lnB>
                  </a:tcPr>
                </a:tc>
                <a:extLst>
                  <a:ext uri="{0D108BD9-81ED-4DB2-BD59-A6C34878D82A}">
                    <a16:rowId xmlns:a16="http://schemas.microsoft.com/office/drawing/2014/main" val="10004"/>
                  </a:ext>
                </a:extLst>
              </a:tr>
              <a:tr h="522599">
                <a:tc>
                  <a:txBody>
                    <a:bodyPr/>
                    <a:lstStyle/>
                    <a:p>
                      <a:pPr marL="73025">
                        <a:lnSpc>
                          <a:spcPct val="100000"/>
                        </a:lnSpc>
                      </a:pPr>
                      <a:r>
                        <a:rPr sz="1800" dirty="0"/>
                        <a:t>100</a:t>
                      </a:r>
                    </a:p>
                    <a:p>
                      <a:pPr marL="73025">
                        <a:lnSpc>
                          <a:spcPct val="100000"/>
                        </a:lnSpc>
                        <a:spcBef>
                          <a:spcPts val="45"/>
                        </a:spcBef>
                      </a:pPr>
                      <a:r>
                        <a:rPr sz="1800" dirty="0"/>
                        <a:t>1,000</a:t>
                      </a:r>
                      <a:endParaRPr sz="1800" dirty="0">
                        <a:latin typeface="Times New Roman"/>
                        <a:cs typeface="Times New Roman"/>
                      </a:endParaRPr>
                    </a:p>
                  </a:txBody>
                  <a:tcPr marL="0" marR="0" marT="0" marB="0"/>
                </a:tc>
                <a:tc>
                  <a:txBody>
                    <a:bodyPr/>
                    <a:lstStyle/>
                    <a:p>
                      <a:pPr marL="83820">
                        <a:lnSpc>
                          <a:spcPct val="100000"/>
                        </a:lnSpc>
                      </a:pPr>
                      <a:r>
                        <a:rPr sz="1800" dirty="0"/>
                        <a:t>0.007</a:t>
                      </a:r>
                      <a:r>
                        <a:rPr sz="1800" spc="5" dirty="0"/>
                        <a:t> </a:t>
                      </a:r>
                      <a:r>
                        <a:rPr sz="1800" spc="-10" dirty="0"/>
                        <a:t>µ</a:t>
                      </a:r>
                      <a:r>
                        <a:rPr sz="1800" spc="0" dirty="0"/>
                        <a:t>s</a:t>
                      </a:r>
                      <a:endParaRPr sz="1800"/>
                    </a:p>
                    <a:p>
                      <a:pPr marL="83820">
                        <a:lnSpc>
                          <a:spcPct val="100000"/>
                        </a:lnSpc>
                        <a:spcBef>
                          <a:spcPts val="45"/>
                        </a:spcBef>
                      </a:pPr>
                      <a:r>
                        <a:rPr sz="1800" dirty="0"/>
                        <a:t>0.010</a:t>
                      </a:r>
                      <a:r>
                        <a:rPr sz="1800" spc="5" dirty="0"/>
                        <a:t> </a:t>
                      </a:r>
                      <a:r>
                        <a:rPr sz="1800" spc="-10" dirty="0"/>
                        <a:t>µ</a:t>
                      </a:r>
                      <a:r>
                        <a:rPr sz="1800" spc="0" dirty="0"/>
                        <a:t>s</a:t>
                      </a:r>
                      <a:endParaRPr sz="1800">
                        <a:latin typeface="Times New Roman"/>
                        <a:cs typeface="Times New Roman"/>
                      </a:endParaRPr>
                    </a:p>
                  </a:txBody>
                  <a:tcPr marL="0" marR="0" marT="0" marB="0"/>
                </a:tc>
                <a:tc>
                  <a:txBody>
                    <a:bodyPr/>
                    <a:lstStyle/>
                    <a:p>
                      <a:pPr marL="73025">
                        <a:lnSpc>
                          <a:spcPct val="100000"/>
                        </a:lnSpc>
                      </a:pPr>
                      <a:r>
                        <a:rPr sz="1800" dirty="0"/>
                        <a:t>0.1</a:t>
                      </a:r>
                      <a:r>
                        <a:rPr sz="1800" spc="-10" dirty="0"/>
                        <a:t> µ</a:t>
                      </a:r>
                      <a:r>
                        <a:rPr sz="1800" spc="0" dirty="0"/>
                        <a:t>s</a:t>
                      </a:r>
                      <a:endParaRPr sz="1800" dirty="0"/>
                    </a:p>
                    <a:p>
                      <a:pPr marL="73025">
                        <a:lnSpc>
                          <a:spcPct val="100000"/>
                        </a:lnSpc>
                        <a:spcBef>
                          <a:spcPts val="45"/>
                        </a:spcBef>
                      </a:pPr>
                      <a:r>
                        <a:rPr sz="1800" dirty="0"/>
                        <a:t>1.00 </a:t>
                      </a:r>
                      <a:r>
                        <a:rPr sz="1800" spc="-10" dirty="0"/>
                        <a:t>µ</a:t>
                      </a:r>
                      <a:r>
                        <a:rPr sz="1800" spc="0" dirty="0"/>
                        <a:t>s</a:t>
                      </a:r>
                      <a:endParaRPr sz="1800" dirty="0">
                        <a:latin typeface="Times New Roman"/>
                        <a:cs typeface="Times New Roman"/>
                      </a:endParaRPr>
                    </a:p>
                  </a:txBody>
                  <a:tcPr marL="0" marR="0" marT="0" marB="0"/>
                </a:tc>
                <a:tc>
                  <a:txBody>
                    <a:bodyPr/>
                    <a:lstStyle/>
                    <a:p>
                      <a:pPr marL="73025">
                        <a:lnSpc>
                          <a:spcPct val="100000"/>
                        </a:lnSpc>
                      </a:pPr>
                      <a:r>
                        <a:rPr sz="1800" dirty="0"/>
                        <a:t>0.644</a:t>
                      </a:r>
                      <a:r>
                        <a:rPr sz="1800" spc="-20" dirty="0"/>
                        <a:t> </a:t>
                      </a:r>
                      <a:r>
                        <a:rPr sz="1800" spc="-10" dirty="0"/>
                        <a:t>µ</a:t>
                      </a:r>
                      <a:r>
                        <a:rPr sz="1800" spc="0" dirty="0"/>
                        <a:t>s</a:t>
                      </a:r>
                      <a:endParaRPr sz="1800"/>
                    </a:p>
                    <a:p>
                      <a:pPr marL="73025">
                        <a:lnSpc>
                          <a:spcPct val="100000"/>
                        </a:lnSpc>
                        <a:spcBef>
                          <a:spcPts val="45"/>
                        </a:spcBef>
                      </a:pPr>
                      <a:r>
                        <a:rPr sz="1800" dirty="0"/>
                        <a:t>9.966</a:t>
                      </a:r>
                      <a:r>
                        <a:rPr sz="1800" spc="-20" dirty="0"/>
                        <a:t> </a:t>
                      </a:r>
                      <a:r>
                        <a:rPr sz="1800" spc="-10" dirty="0"/>
                        <a:t>µ</a:t>
                      </a:r>
                      <a:r>
                        <a:rPr sz="1800" spc="0" dirty="0"/>
                        <a:t>s</a:t>
                      </a:r>
                      <a:endParaRPr sz="1800">
                        <a:latin typeface="Times New Roman"/>
                        <a:cs typeface="Times New Roman"/>
                      </a:endParaRPr>
                    </a:p>
                  </a:txBody>
                  <a:tcPr marL="0" marR="0" marT="0" marB="0"/>
                </a:tc>
                <a:tc>
                  <a:txBody>
                    <a:bodyPr/>
                    <a:lstStyle/>
                    <a:p>
                      <a:pPr marL="73025">
                        <a:lnSpc>
                          <a:spcPct val="100000"/>
                        </a:lnSpc>
                      </a:pPr>
                      <a:r>
                        <a:rPr sz="1800" dirty="0"/>
                        <a:t>10 </a:t>
                      </a:r>
                      <a:r>
                        <a:rPr sz="1800" spc="-10" dirty="0"/>
                        <a:t>µ</a:t>
                      </a:r>
                      <a:r>
                        <a:rPr sz="1800" spc="0" dirty="0"/>
                        <a:t>s</a:t>
                      </a:r>
                      <a:endParaRPr sz="1800"/>
                    </a:p>
                    <a:p>
                      <a:pPr marL="73025">
                        <a:lnSpc>
                          <a:spcPct val="100000"/>
                        </a:lnSpc>
                        <a:spcBef>
                          <a:spcPts val="45"/>
                        </a:spcBef>
                      </a:pPr>
                      <a:r>
                        <a:rPr sz="1800" dirty="0"/>
                        <a:t>1</a:t>
                      </a:r>
                      <a:r>
                        <a:rPr sz="1800" spc="-5" dirty="0"/>
                        <a:t> </a:t>
                      </a:r>
                      <a:r>
                        <a:rPr sz="1800" spc="0" dirty="0"/>
                        <a:t>ms</a:t>
                      </a:r>
                      <a:endParaRPr sz="1800">
                        <a:latin typeface="Times New Roman"/>
                        <a:cs typeface="Times New Roman"/>
                      </a:endParaRPr>
                    </a:p>
                  </a:txBody>
                  <a:tcPr marL="0" marR="0" marT="0" marB="0"/>
                </a:tc>
                <a:tc rowSpan="7">
                  <a:txBody>
                    <a:bodyPr/>
                    <a:lstStyle/>
                    <a:p>
                      <a:pPr marL="73025">
                        <a:lnSpc>
                          <a:spcPct val="100000"/>
                        </a:lnSpc>
                      </a:pPr>
                      <a:r>
                        <a:rPr sz="1800" dirty="0"/>
                        <a:t>4</a:t>
                      </a:r>
                      <a:r>
                        <a:rPr sz="1800" spc="-30" dirty="0"/>
                        <a:t> </a:t>
                      </a:r>
                      <a:r>
                        <a:rPr sz="1800" spc="0" dirty="0"/>
                        <a:t>×</a:t>
                      </a:r>
                      <a:r>
                        <a:rPr sz="1800" spc="-45" dirty="0"/>
                        <a:t> </a:t>
                      </a:r>
                      <a:r>
                        <a:rPr sz="1800" spc="0" dirty="0"/>
                        <a:t>1</a:t>
                      </a:r>
                      <a:r>
                        <a:rPr sz="1800" spc="10" dirty="0"/>
                        <a:t>0</a:t>
                      </a:r>
                      <a:r>
                        <a:rPr sz="2000" spc="7" baseline="27777" dirty="0"/>
                        <a:t>1</a:t>
                      </a:r>
                      <a:r>
                        <a:rPr sz="2000" spc="0" baseline="27777" dirty="0"/>
                        <a:t>3</a:t>
                      </a:r>
                      <a:r>
                        <a:rPr sz="2000" spc="142" baseline="27777" dirty="0"/>
                        <a:t> </a:t>
                      </a:r>
                      <a:r>
                        <a:rPr sz="1800" spc="0" dirty="0"/>
                        <a:t>yrs</a:t>
                      </a:r>
                      <a:endParaRPr sz="1800">
                        <a:latin typeface="Times New Roman"/>
                        <a:cs typeface="Times New Roman"/>
                      </a:endParaRPr>
                    </a:p>
                  </a:txBody>
                  <a:tcPr marL="0" marR="0" marT="0" marB="0"/>
                </a:tc>
                <a:tc rowSpan="7">
                  <a:txBody>
                    <a:bodyPr/>
                    <a:lstStyle/>
                    <a:p>
                      <a:endParaRPr sz="1800">
                        <a:latin typeface="Times New Roman"/>
                        <a:cs typeface="Times New Roman"/>
                      </a:endParaRPr>
                    </a:p>
                  </a:txBody>
                  <a:tcPr marL="0" marR="0" marT="0" marB="0"/>
                </a:tc>
                <a:extLst>
                  <a:ext uri="{0D108BD9-81ED-4DB2-BD59-A6C34878D82A}">
                    <a16:rowId xmlns:a16="http://schemas.microsoft.com/office/drawing/2014/main" val="10005"/>
                  </a:ext>
                </a:extLst>
              </a:tr>
              <a:tr h="261300">
                <a:tc>
                  <a:txBody>
                    <a:bodyPr/>
                    <a:lstStyle/>
                    <a:p>
                      <a:pPr marL="73025">
                        <a:lnSpc>
                          <a:spcPct val="100000"/>
                        </a:lnSpc>
                      </a:pPr>
                      <a:r>
                        <a:rPr sz="1800" dirty="0"/>
                        <a:t>10,000</a:t>
                      </a:r>
                      <a:endParaRPr sz="1800" dirty="0">
                        <a:latin typeface="Times New Roman"/>
                        <a:cs typeface="Times New Roman"/>
                      </a:endParaRPr>
                    </a:p>
                  </a:txBody>
                  <a:tcPr marL="0" marR="0" marT="0" marB="0"/>
                </a:tc>
                <a:tc>
                  <a:txBody>
                    <a:bodyPr/>
                    <a:lstStyle/>
                    <a:p>
                      <a:pPr marL="83820">
                        <a:lnSpc>
                          <a:spcPct val="100000"/>
                        </a:lnSpc>
                      </a:pPr>
                      <a:r>
                        <a:rPr sz="1800" dirty="0"/>
                        <a:t>0.013</a:t>
                      </a:r>
                      <a:r>
                        <a:rPr sz="1800" spc="5" dirty="0"/>
                        <a:t> </a:t>
                      </a:r>
                      <a:r>
                        <a:rPr sz="1800" spc="-10" dirty="0"/>
                        <a:t>µ</a:t>
                      </a:r>
                      <a:r>
                        <a:rPr sz="1800" spc="0" dirty="0"/>
                        <a:t>s</a:t>
                      </a:r>
                      <a:endParaRPr sz="1800">
                        <a:latin typeface="Times New Roman"/>
                        <a:cs typeface="Times New Roman"/>
                      </a:endParaRPr>
                    </a:p>
                  </a:txBody>
                  <a:tcPr marL="0" marR="0" marT="0" marB="0"/>
                </a:tc>
                <a:tc>
                  <a:txBody>
                    <a:bodyPr/>
                    <a:lstStyle/>
                    <a:p>
                      <a:pPr marL="73025">
                        <a:lnSpc>
                          <a:spcPct val="100000"/>
                        </a:lnSpc>
                      </a:pPr>
                      <a:r>
                        <a:rPr sz="1800" dirty="0"/>
                        <a:t>10 </a:t>
                      </a:r>
                      <a:r>
                        <a:rPr sz="1800" spc="-10" dirty="0"/>
                        <a:t>µ</a:t>
                      </a:r>
                      <a:r>
                        <a:rPr sz="1800" spc="0" dirty="0"/>
                        <a:t>s</a:t>
                      </a:r>
                      <a:endParaRPr sz="1800" dirty="0">
                        <a:latin typeface="Times New Roman"/>
                        <a:cs typeface="Times New Roman"/>
                      </a:endParaRPr>
                    </a:p>
                  </a:txBody>
                  <a:tcPr marL="0" marR="0" marT="0" marB="0"/>
                </a:tc>
                <a:tc>
                  <a:txBody>
                    <a:bodyPr/>
                    <a:lstStyle/>
                    <a:p>
                      <a:pPr marL="73025">
                        <a:lnSpc>
                          <a:spcPct val="100000"/>
                        </a:lnSpc>
                      </a:pPr>
                      <a:r>
                        <a:rPr sz="1800" dirty="0"/>
                        <a:t>130</a:t>
                      </a:r>
                      <a:r>
                        <a:rPr sz="1800" spc="-20" dirty="0"/>
                        <a:t> </a:t>
                      </a:r>
                      <a:r>
                        <a:rPr sz="1800" spc="-10" dirty="0"/>
                        <a:t>µ</a:t>
                      </a:r>
                      <a:r>
                        <a:rPr sz="1800" spc="0" dirty="0"/>
                        <a:t>s</a:t>
                      </a:r>
                      <a:endParaRPr sz="1800">
                        <a:latin typeface="Times New Roman"/>
                        <a:cs typeface="Times New Roman"/>
                      </a:endParaRPr>
                    </a:p>
                  </a:txBody>
                  <a:tcPr marL="0" marR="0" marT="0" marB="0"/>
                </a:tc>
                <a:tc>
                  <a:txBody>
                    <a:bodyPr/>
                    <a:lstStyle/>
                    <a:p>
                      <a:pPr marL="73025">
                        <a:lnSpc>
                          <a:spcPct val="100000"/>
                        </a:lnSpc>
                      </a:pPr>
                      <a:r>
                        <a:rPr sz="1800" dirty="0"/>
                        <a:t>100</a:t>
                      </a:r>
                      <a:r>
                        <a:rPr sz="1800" spc="5" dirty="0"/>
                        <a:t> </a:t>
                      </a:r>
                      <a:r>
                        <a:rPr sz="1800" spc="0" dirty="0"/>
                        <a:t>ms</a:t>
                      </a:r>
                      <a:endParaRPr sz="1800">
                        <a:latin typeface="Times New Roman"/>
                        <a:cs typeface="Times New Roman"/>
                      </a:endParaRPr>
                    </a:p>
                  </a:txBody>
                  <a:tcPr marL="0" marR="0" marT="0" marB="0"/>
                </a:tc>
                <a:tc vMerge="1">
                  <a:txBody>
                    <a:bodyPr/>
                    <a:lstStyle/>
                    <a:p>
                      <a:endParaRPr/>
                    </a:p>
                  </a:txBody>
                  <a:tcPr marL="0" marR="0" marT="0" marB="0">
                    <a:lnL w="6096">
                      <a:solidFill>
                        <a:srgbClr val="000000"/>
                      </a:solidFill>
                      <a:prstDash val="solid"/>
                    </a:lnL>
                    <a:lnR w="6096">
                      <a:solidFill>
                        <a:srgbClr val="000000"/>
                      </a:solidFill>
                      <a:prstDash val="solid"/>
                    </a:lnR>
                    <a:lnT w="6095">
                      <a:solidFill>
                        <a:srgbClr val="000000"/>
                      </a:solidFill>
                      <a:prstDash val="solid"/>
                    </a:lnT>
                    <a:lnB w="6096">
                      <a:solidFill>
                        <a:srgbClr val="000000"/>
                      </a:solidFill>
                      <a:prstDash val="solid"/>
                    </a:lnB>
                  </a:tcPr>
                </a:tc>
                <a:tc vMerge="1">
                  <a:txBody>
                    <a:bodyPr/>
                    <a:lstStyle/>
                    <a:p>
                      <a:endParaRPr/>
                    </a:p>
                  </a:txBody>
                  <a:tcPr marL="0" marR="0" marT="0" marB="0">
                    <a:lnL w="6096">
                      <a:solidFill>
                        <a:srgbClr val="000000"/>
                      </a:solidFill>
                      <a:prstDash val="solid"/>
                    </a:lnL>
                    <a:lnR w="6096">
                      <a:solidFill>
                        <a:srgbClr val="000000"/>
                      </a:solidFill>
                      <a:prstDash val="solid"/>
                    </a:lnR>
                    <a:lnT w="6095">
                      <a:solidFill>
                        <a:srgbClr val="000000"/>
                      </a:solidFill>
                      <a:prstDash val="solid"/>
                    </a:lnT>
                    <a:lnB w="6096">
                      <a:solidFill>
                        <a:srgbClr val="000000"/>
                      </a:solidFill>
                      <a:prstDash val="solid"/>
                    </a:lnB>
                  </a:tcPr>
                </a:tc>
                <a:extLst>
                  <a:ext uri="{0D108BD9-81ED-4DB2-BD59-A6C34878D82A}">
                    <a16:rowId xmlns:a16="http://schemas.microsoft.com/office/drawing/2014/main" val="10006"/>
                  </a:ext>
                </a:extLst>
              </a:tr>
              <a:tr h="261300">
                <a:tc>
                  <a:txBody>
                    <a:bodyPr/>
                    <a:lstStyle/>
                    <a:p>
                      <a:pPr marL="73025">
                        <a:lnSpc>
                          <a:spcPct val="100000"/>
                        </a:lnSpc>
                      </a:pPr>
                      <a:r>
                        <a:rPr sz="1800" dirty="0"/>
                        <a:t>100,000</a:t>
                      </a:r>
                      <a:endParaRPr sz="1800" dirty="0">
                        <a:latin typeface="Times New Roman"/>
                        <a:cs typeface="Times New Roman"/>
                      </a:endParaRPr>
                    </a:p>
                  </a:txBody>
                  <a:tcPr marL="0" marR="0" marT="0" marB="0"/>
                </a:tc>
                <a:tc>
                  <a:txBody>
                    <a:bodyPr/>
                    <a:lstStyle/>
                    <a:p>
                      <a:pPr marL="83820">
                        <a:lnSpc>
                          <a:spcPct val="100000"/>
                        </a:lnSpc>
                      </a:pPr>
                      <a:r>
                        <a:rPr sz="1800" dirty="0"/>
                        <a:t>0.017</a:t>
                      </a:r>
                      <a:r>
                        <a:rPr sz="1800" spc="5" dirty="0"/>
                        <a:t> </a:t>
                      </a:r>
                      <a:r>
                        <a:rPr sz="1800" spc="-10" dirty="0"/>
                        <a:t>µ</a:t>
                      </a:r>
                      <a:r>
                        <a:rPr sz="1800" spc="0" dirty="0"/>
                        <a:t>s</a:t>
                      </a:r>
                      <a:endParaRPr sz="1800">
                        <a:latin typeface="Times New Roman"/>
                        <a:cs typeface="Times New Roman"/>
                      </a:endParaRPr>
                    </a:p>
                  </a:txBody>
                  <a:tcPr marL="0" marR="0" marT="0" marB="0"/>
                </a:tc>
                <a:tc>
                  <a:txBody>
                    <a:bodyPr/>
                    <a:lstStyle/>
                    <a:p>
                      <a:pPr marL="73025">
                        <a:lnSpc>
                          <a:spcPct val="100000"/>
                        </a:lnSpc>
                      </a:pPr>
                      <a:r>
                        <a:rPr sz="1800" dirty="0"/>
                        <a:t>0.10 ms</a:t>
                      </a:r>
                      <a:endParaRPr sz="1800" dirty="0">
                        <a:latin typeface="Times New Roman"/>
                        <a:cs typeface="Times New Roman"/>
                      </a:endParaRPr>
                    </a:p>
                  </a:txBody>
                  <a:tcPr marL="0" marR="0" marT="0" marB="0"/>
                </a:tc>
                <a:tc>
                  <a:txBody>
                    <a:bodyPr/>
                    <a:lstStyle/>
                    <a:p>
                      <a:pPr marL="73025">
                        <a:lnSpc>
                          <a:spcPct val="100000"/>
                        </a:lnSpc>
                      </a:pPr>
                      <a:r>
                        <a:rPr sz="1800" dirty="0"/>
                        <a:t>1.67 ms</a:t>
                      </a:r>
                      <a:endParaRPr sz="1800">
                        <a:latin typeface="Times New Roman"/>
                        <a:cs typeface="Times New Roman"/>
                      </a:endParaRPr>
                    </a:p>
                  </a:txBody>
                  <a:tcPr marL="0" marR="0" marT="0" marB="0"/>
                </a:tc>
                <a:tc>
                  <a:txBody>
                    <a:bodyPr/>
                    <a:lstStyle/>
                    <a:p>
                      <a:pPr marL="73025">
                        <a:lnSpc>
                          <a:spcPct val="100000"/>
                        </a:lnSpc>
                      </a:pPr>
                      <a:r>
                        <a:rPr sz="1800" dirty="0"/>
                        <a:t>10 sec</a:t>
                      </a:r>
                      <a:endParaRPr sz="1800">
                        <a:latin typeface="Times New Roman"/>
                        <a:cs typeface="Times New Roman"/>
                      </a:endParaRPr>
                    </a:p>
                  </a:txBody>
                  <a:tcPr marL="0" marR="0" marT="0" marB="0"/>
                </a:tc>
                <a:tc vMerge="1">
                  <a:txBody>
                    <a:bodyPr/>
                    <a:lstStyle/>
                    <a:p>
                      <a:endParaRPr/>
                    </a:p>
                  </a:txBody>
                  <a:tcPr marL="0" marR="0" marT="0" marB="0">
                    <a:lnL w="6096">
                      <a:solidFill>
                        <a:srgbClr val="000000"/>
                      </a:solidFill>
                      <a:prstDash val="solid"/>
                    </a:lnL>
                    <a:lnR w="6096">
                      <a:solidFill>
                        <a:srgbClr val="000000"/>
                      </a:solidFill>
                      <a:prstDash val="solid"/>
                    </a:lnR>
                    <a:lnT w="6095">
                      <a:solidFill>
                        <a:srgbClr val="000000"/>
                      </a:solidFill>
                      <a:prstDash val="solid"/>
                    </a:lnT>
                    <a:lnB w="6096">
                      <a:solidFill>
                        <a:srgbClr val="000000"/>
                      </a:solidFill>
                      <a:prstDash val="solid"/>
                    </a:lnB>
                  </a:tcPr>
                </a:tc>
                <a:tc vMerge="1">
                  <a:txBody>
                    <a:bodyPr/>
                    <a:lstStyle/>
                    <a:p>
                      <a:endParaRPr/>
                    </a:p>
                  </a:txBody>
                  <a:tcPr marL="0" marR="0" marT="0" marB="0">
                    <a:lnL w="6096">
                      <a:solidFill>
                        <a:srgbClr val="000000"/>
                      </a:solidFill>
                      <a:prstDash val="solid"/>
                    </a:lnL>
                    <a:lnR w="6096">
                      <a:solidFill>
                        <a:srgbClr val="000000"/>
                      </a:solidFill>
                      <a:prstDash val="solid"/>
                    </a:lnR>
                    <a:lnT w="6095">
                      <a:solidFill>
                        <a:srgbClr val="000000"/>
                      </a:solidFill>
                      <a:prstDash val="solid"/>
                    </a:lnT>
                    <a:lnB w="6096">
                      <a:solidFill>
                        <a:srgbClr val="000000"/>
                      </a:solidFill>
                      <a:prstDash val="solid"/>
                    </a:lnB>
                  </a:tcPr>
                </a:tc>
                <a:extLst>
                  <a:ext uri="{0D108BD9-81ED-4DB2-BD59-A6C34878D82A}">
                    <a16:rowId xmlns:a16="http://schemas.microsoft.com/office/drawing/2014/main" val="10007"/>
                  </a:ext>
                </a:extLst>
              </a:tr>
              <a:tr h="261300">
                <a:tc>
                  <a:txBody>
                    <a:bodyPr/>
                    <a:lstStyle/>
                    <a:p>
                      <a:pPr marL="73025">
                        <a:lnSpc>
                          <a:spcPct val="100000"/>
                        </a:lnSpc>
                      </a:pPr>
                      <a:r>
                        <a:rPr sz="1800" dirty="0"/>
                        <a:t>1,000,000</a:t>
                      </a:r>
                      <a:endParaRPr sz="1800" dirty="0">
                        <a:latin typeface="Times New Roman"/>
                        <a:cs typeface="Times New Roman"/>
                      </a:endParaRPr>
                    </a:p>
                  </a:txBody>
                  <a:tcPr marL="0" marR="0" marT="0" marB="0"/>
                </a:tc>
                <a:tc>
                  <a:txBody>
                    <a:bodyPr/>
                    <a:lstStyle/>
                    <a:p>
                      <a:pPr marL="83820">
                        <a:lnSpc>
                          <a:spcPct val="100000"/>
                        </a:lnSpc>
                      </a:pPr>
                      <a:r>
                        <a:rPr sz="1800" dirty="0"/>
                        <a:t>0.020</a:t>
                      </a:r>
                      <a:r>
                        <a:rPr sz="1800" spc="5" dirty="0"/>
                        <a:t> </a:t>
                      </a:r>
                      <a:r>
                        <a:rPr sz="1800" spc="-10" dirty="0"/>
                        <a:t>µ</a:t>
                      </a:r>
                      <a:r>
                        <a:rPr sz="1800" spc="0" dirty="0"/>
                        <a:t>s</a:t>
                      </a:r>
                      <a:endParaRPr sz="1800">
                        <a:latin typeface="Times New Roman"/>
                        <a:cs typeface="Times New Roman"/>
                      </a:endParaRPr>
                    </a:p>
                  </a:txBody>
                  <a:tcPr marL="0" marR="0" marT="0" marB="0"/>
                </a:tc>
                <a:tc>
                  <a:txBody>
                    <a:bodyPr/>
                    <a:lstStyle/>
                    <a:p>
                      <a:pPr marL="73025">
                        <a:lnSpc>
                          <a:spcPct val="100000"/>
                        </a:lnSpc>
                      </a:pPr>
                      <a:r>
                        <a:rPr sz="1800" dirty="0"/>
                        <a:t>1</a:t>
                      </a:r>
                      <a:r>
                        <a:rPr sz="1800" spc="-5" dirty="0"/>
                        <a:t> </a:t>
                      </a:r>
                      <a:r>
                        <a:rPr sz="1800" spc="0" dirty="0"/>
                        <a:t>ms</a:t>
                      </a:r>
                      <a:endParaRPr sz="1800" dirty="0">
                        <a:latin typeface="Times New Roman"/>
                        <a:cs typeface="Times New Roman"/>
                      </a:endParaRPr>
                    </a:p>
                  </a:txBody>
                  <a:tcPr marL="0" marR="0" marT="0" marB="0"/>
                </a:tc>
                <a:tc>
                  <a:txBody>
                    <a:bodyPr/>
                    <a:lstStyle/>
                    <a:p>
                      <a:pPr marL="73025">
                        <a:lnSpc>
                          <a:spcPct val="100000"/>
                        </a:lnSpc>
                      </a:pPr>
                      <a:r>
                        <a:rPr sz="1800" dirty="0"/>
                        <a:t>19.93</a:t>
                      </a:r>
                      <a:r>
                        <a:rPr sz="1800" spc="-20" dirty="0"/>
                        <a:t> </a:t>
                      </a:r>
                      <a:r>
                        <a:rPr sz="1800" spc="0" dirty="0"/>
                        <a:t>ms</a:t>
                      </a:r>
                      <a:endParaRPr sz="1800">
                        <a:latin typeface="Times New Roman"/>
                        <a:cs typeface="Times New Roman"/>
                      </a:endParaRPr>
                    </a:p>
                  </a:txBody>
                  <a:tcPr marL="0" marR="0" marT="0" marB="0"/>
                </a:tc>
                <a:tc>
                  <a:txBody>
                    <a:bodyPr/>
                    <a:lstStyle/>
                    <a:p>
                      <a:pPr marL="73025">
                        <a:lnSpc>
                          <a:spcPct val="100000"/>
                        </a:lnSpc>
                      </a:pPr>
                      <a:r>
                        <a:rPr sz="1800" dirty="0"/>
                        <a:t>16.7 min</a:t>
                      </a:r>
                      <a:endParaRPr sz="1800">
                        <a:latin typeface="Times New Roman"/>
                        <a:cs typeface="Times New Roman"/>
                      </a:endParaRPr>
                    </a:p>
                  </a:txBody>
                  <a:tcPr marL="0" marR="0" marT="0" marB="0"/>
                </a:tc>
                <a:tc vMerge="1">
                  <a:txBody>
                    <a:bodyPr/>
                    <a:lstStyle/>
                    <a:p>
                      <a:endParaRPr/>
                    </a:p>
                  </a:txBody>
                  <a:tcPr marL="0" marR="0" marT="0" marB="0">
                    <a:lnL w="6096">
                      <a:solidFill>
                        <a:srgbClr val="000000"/>
                      </a:solidFill>
                      <a:prstDash val="solid"/>
                    </a:lnL>
                    <a:lnR w="6096">
                      <a:solidFill>
                        <a:srgbClr val="000000"/>
                      </a:solidFill>
                      <a:prstDash val="solid"/>
                    </a:lnR>
                    <a:lnT w="6095">
                      <a:solidFill>
                        <a:srgbClr val="000000"/>
                      </a:solidFill>
                      <a:prstDash val="solid"/>
                    </a:lnT>
                    <a:lnB w="6096">
                      <a:solidFill>
                        <a:srgbClr val="000000"/>
                      </a:solidFill>
                      <a:prstDash val="solid"/>
                    </a:lnB>
                  </a:tcPr>
                </a:tc>
                <a:tc vMerge="1">
                  <a:txBody>
                    <a:bodyPr/>
                    <a:lstStyle/>
                    <a:p>
                      <a:endParaRPr/>
                    </a:p>
                  </a:txBody>
                  <a:tcPr marL="0" marR="0" marT="0" marB="0">
                    <a:lnL w="6096">
                      <a:solidFill>
                        <a:srgbClr val="000000"/>
                      </a:solidFill>
                      <a:prstDash val="solid"/>
                    </a:lnL>
                    <a:lnR w="6096">
                      <a:solidFill>
                        <a:srgbClr val="000000"/>
                      </a:solidFill>
                      <a:prstDash val="solid"/>
                    </a:lnR>
                    <a:lnT w="6095">
                      <a:solidFill>
                        <a:srgbClr val="000000"/>
                      </a:solidFill>
                      <a:prstDash val="solid"/>
                    </a:lnT>
                    <a:lnB w="6096">
                      <a:solidFill>
                        <a:srgbClr val="000000"/>
                      </a:solidFill>
                      <a:prstDash val="solid"/>
                    </a:lnB>
                  </a:tcPr>
                </a:tc>
                <a:extLst>
                  <a:ext uri="{0D108BD9-81ED-4DB2-BD59-A6C34878D82A}">
                    <a16:rowId xmlns:a16="http://schemas.microsoft.com/office/drawing/2014/main" val="10008"/>
                  </a:ext>
                </a:extLst>
              </a:tr>
              <a:tr h="261300">
                <a:tc>
                  <a:txBody>
                    <a:bodyPr/>
                    <a:lstStyle/>
                    <a:p>
                      <a:pPr marL="73025">
                        <a:lnSpc>
                          <a:spcPct val="100000"/>
                        </a:lnSpc>
                      </a:pPr>
                      <a:r>
                        <a:rPr sz="1800" dirty="0"/>
                        <a:t>10,000,000</a:t>
                      </a:r>
                      <a:endParaRPr sz="1800" dirty="0">
                        <a:latin typeface="Times New Roman"/>
                        <a:cs typeface="Times New Roman"/>
                      </a:endParaRPr>
                    </a:p>
                  </a:txBody>
                  <a:tcPr marL="0" marR="0" marT="0" marB="0"/>
                </a:tc>
                <a:tc>
                  <a:txBody>
                    <a:bodyPr/>
                    <a:lstStyle/>
                    <a:p>
                      <a:pPr marL="83820">
                        <a:lnSpc>
                          <a:spcPct val="100000"/>
                        </a:lnSpc>
                      </a:pPr>
                      <a:r>
                        <a:rPr sz="1800" dirty="0"/>
                        <a:t>0.023</a:t>
                      </a:r>
                      <a:r>
                        <a:rPr sz="1800" spc="5" dirty="0"/>
                        <a:t> </a:t>
                      </a:r>
                      <a:r>
                        <a:rPr sz="1800" spc="-10" dirty="0"/>
                        <a:t>µ</a:t>
                      </a:r>
                      <a:r>
                        <a:rPr sz="1800" spc="0" dirty="0"/>
                        <a:t>s</a:t>
                      </a:r>
                      <a:endParaRPr sz="1800">
                        <a:latin typeface="Times New Roman"/>
                        <a:cs typeface="Times New Roman"/>
                      </a:endParaRPr>
                    </a:p>
                  </a:txBody>
                  <a:tcPr marL="0" marR="0" marT="0" marB="0"/>
                </a:tc>
                <a:tc>
                  <a:txBody>
                    <a:bodyPr/>
                    <a:lstStyle/>
                    <a:p>
                      <a:pPr marL="73025">
                        <a:lnSpc>
                          <a:spcPct val="100000"/>
                        </a:lnSpc>
                      </a:pPr>
                      <a:r>
                        <a:rPr sz="1800" dirty="0"/>
                        <a:t>0.01 sec</a:t>
                      </a:r>
                      <a:endParaRPr sz="1800" dirty="0">
                        <a:latin typeface="Times New Roman"/>
                        <a:cs typeface="Times New Roman"/>
                      </a:endParaRPr>
                    </a:p>
                  </a:txBody>
                  <a:tcPr marL="0" marR="0" marT="0" marB="0"/>
                </a:tc>
                <a:tc>
                  <a:txBody>
                    <a:bodyPr/>
                    <a:lstStyle/>
                    <a:p>
                      <a:pPr marL="73025">
                        <a:lnSpc>
                          <a:spcPct val="100000"/>
                        </a:lnSpc>
                      </a:pPr>
                      <a:r>
                        <a:rPr sz="1800" dirty="0"/>
                        <a:t>0.23 sec</a:t>
                      </a:r>
                      <a:endParaRPr sz="1800">
                        <a:latin typeface="Times New Roman"/>
                        <a:cs typeface="Times New Roman"/>
                      </a:endParaRPr>
                    </a:p>
                  </a:txBody>
                  <a:tcPr marL="0" marR="0" marT="0" marB="0"/>
                </a:tc>
                <a:tc>
                  <a:txBody>
                    <a:bodyPr/>
                    <a:lstStyle/>
                    <a:p>
                      <a:pPr marL="73025">
                        <a:lnSpc>
                          <a:spcPct val="100000"/>
                        </a:lnSpc>
                      </a:pPr>
                      <a:r>
                        <a:rPr sz="1800" dirty="0"/>
                        <a:t>1.16 days</a:t>
                      </a:r>
                      <a:endParaRPr sz="1800">
                        <a:latin typeface="Times New Roman"/>
                        <a:cs typeface="Times New Roman"/>
                      </a:endParaRPr>
                    </a:p>
                  </a:txBody>
                  <a:tcPr marL="0" marR="0" marT="0" marB="0"/>
                </a:tc>
                <a:tc vMerge="1">
                  <a:txBody>
                    <a:bodyPr/>
                    <a:lstStyle/>
                    <a:p>
                      <a:endParaRPr/>
                    </a:p>
                  </a:txBody>
                  <a:tcPr marL="0" marR="0" marT="0" marB="0">
                    <a:lnL w="6096">
                      <a:solidFill>
                        <a:srgbClr val="000000"/>
                      </a:solidFill>
                      <a:prstDash val="solid"/>
                    </a:lnL>
                    <a:lnR w="6096">
                      <a:solidFill>
                        <a:srgbClr val="000000"/>
                      </a:solidFill>
                      <a:prstDash val="solid"/>
                    </a:lnR>
                    <a:lnT w="6095">
                      <a:solidFill>
                        <a:srgbClr val="000000"/>
                      </a:solidFill>
                      <a:prstDash val="solid"/>
                    </a:lnT>
                    <a:lnB w="6096">
                      <a:solidFill>
                        <a:srgbClr val="000000"/>
                      </a:solidFill>
                      <a:prstDash val="solid"/>
                    </a:lnB>
                  </a:tcPr>
                </a:tc>
                <a:tc vMerge="1">
                  <a:txBody>
                    <a:bodyPr/>
                    <a:lstStyle/>
                    <a:p>
                      <a:endParaRPr/>
                    </a:p>
                  </a:txBody>
                  <a:tcPr marL="0" marR="0" marT="0" marB="0">
                    <a:lnL w="6096">
                      <a:solidFill>
                        <a:srgbClr val="000000"/>
                      </a:solidFill>
                      <a:prstDash val="solid"/>
                    </a:lnL>
                    <a:lnR w="6096">
                      <a:solidFill>
                        <a:srgbClr val="000000"/>
                      </a:solidFill>
                      <a:prstDash val="solid"/>
                    </a:lnR>
                    <a:lnT w="6095">
                      <a:solidFill>
                        <a:srgbClr val="000000"/>
                      </a:solidFill>
                      <a:prstDash val="solid"/>
                    </a:lnT>
                    <a:lnB w="6096">
                      <a:solidFill>
                        <a:srgbClr val="000000"/>
                      </a:solidFill>
                      <a:prstDash val="solid"/>
                    </a:lnB>
                  </a:tcPr>
                </a:tc>
                <a:extLst>
                  <a:ext uri="{0D108BD9-81ED-4DB2-BD59-A6C34878D82A}">
                    <a16:rowId xmlns:a16="http://schemas.microsoft.com/office/drawing/2014/main" val="10009"/>
                  </a:ext>
                </a:extLst>
              </a:tr>
              <a:tr h="261300">
                <a:tc>
                  <a:txBody>
                    <a:bodyPr/>
                    <a:lstStyle/>
                    <a:p>
                      <a:pPr marL="73025">
                        <a:lnSpc>
                          <a:spcPct val="100000"/>
                        </a:lnSpc>
                      </a:pPr>
                      <a:r>
                        <a:rPr sz="1800" dirty="0"/>
                        <a:t>100,000,000</a:t>
                      </a:r>
                      <a:endParaRPr sz="1800" dirty="0">
                        <a:latin typeface="Times New Roman"/>
                        <a:cs typeface="Times New Roman"/>
                      </a:endParaRPr>
                    </a:p>
                  </a:txBody>
                  <a:tcPr marL="0" marR="0" marT="0" marB="0"/>
                </a:tc>
                <a:tc>
                  <a:txBody>
                    <a:bodyPr/>
                    <a:lstStyle/>
                    <a:p>
                      <a:pPr marL="83820">
                        <a:lnSpc>
                          <a:spcPct val="100000"/>
                        </a:lnSpc>
                      </a:pPr>
                      <a:r>
                        <a:rPr sz="1800" dirty="0"/>
                        <a:t>0.027</a:t>
                      </a:r>
                      <a:r>
                        <a:rPr sz="1800" spc="5" dirty="0"/>
                        <a:t> </a:t>
                      </a:r>
                      <a:r>
                        <a:rPr sz="1800" spc="-10" dirty="0"/>
                        <a:t>µ</a:t>
                      </a:r>
                      <a:r>
                        <a:rPr sz="1800" spc="0" dirty="0"/>
                        <a:t>s</a:t>
                      </a:r>
                      <a:endParaRPr sz="1800">
                        <a:latin typeface="Times New Roman"/>
                        <a:cs typeface="Times New Roman"/>
                      </a:endParaRPr>
                    </a:p>
                  </a:txBody>
                  <a:tcPr marL="0" marR="0" marT="0" marB="0"/>
                </a:tc>
                <a:tc>
                  <a:txBody>
                    <a:bodyPr/>
                    <a:lstStyle/>
                    <a:p>
                      <a:pPr marL="73025">
                        <a:lnSpc>
                          <a:spcPct val="100000"/>
                        </a:lnSpc>
                      </a:pPr>
                      <a:r>
                        <a:rPr sz="1800" dirty="0"/>
                        <a:t>0.10 sec</a:t>
                      </a:r>
                      <a:endParaRPr sz="1800" dirty="0">
                        <a:latin typeface="Times New Roman"/>
                        <a:cs typeface="Times New Roman"/>
                      </a:endParaRPr>
                    </a:p>
                  </a:txBody>
                  <a:tcPr marL="0" marR="0" marT="0" marB="0"/>
                </a:tc>
                <a:tc>
                  <a:txBody>
                    <a:bodyPr/>
                    <a:lstStyle/>
                    <a:p>
                      <a:pPr marL="73025">
                        <a:lnSpc>
                          <a:spcPct val="100000"/>
                        </a:lnSpc>
                      </a:pPr>
                      <a:r>
                        <a:rPr sz="1800" dirty="0"/>
                        <a:t>2.66 sec</a:t>
                      </a:r>
                      <a:endParaRPr sz="1800">
                        <a:latin typeface="Times New Roman"/>
                        <a:cs typeface="Times New Roman"/>
                      </a:endParaRPr>
                    </a:p>
                  </a:txBody>
                  <a:tcPr marL="0" marR="0" marT="0" marB="0"/>
                </a:tc>
                <a:tc>
                  <a:txBody>
                    <a:bodyPr/>
                    <a:lstStyle/>
                    <a:p>
                      <a:pPr marL="73025">
                        <a:lnSpc>
                          <a:spcPct val="100000"/>
                        </a:lnSpc>
                      </a:pPr>
                      <a:r>
                        <a:rPr sz="1800" dirty="0"/>
                        <a:t>115.7</a:t>
                      </a:r>
                      <a:r>
                        <a:rPr sz="1800" spc="5" dirty="0"/>
                        <a:t> </a:t>
                      </a:r>
                      <a:r>
                        <a:rPr sz="1800" spc="0" dirty="0"/>
                        <a:t>days</a:t>
                      </a:r>
                      <a:endParaRPr sz="1800">
                        <a:latin typeface="Times New Roman"/>
                        <a:cs typeface="Times New Roman"/>
                      </a:endParaRPr>
                    </a:p>
                  </a:txBody>
                  <a:tcPr marL="0" marR="0" marT="0" marB="0"/>
                </a:tc>
                <a:tc vMerge="1">
                  <a:txBody>
                    <a:bodyPr/>
                    <a:lstStyle/>
                    <a:p>
                      <a:endParaRPr/>
                    </a:p>
                  </a:txBody>
                  <a:tcPr marL="0" marR="0" marT="0" marB="0">
                    <a:lnL w="6096">
                      <a:solidFill>
                        <a:srgbClr val="000000"/>
                      </a:solidFill>
                      <a:prstDash val="solid"/>
                    </a:lnL>
                    <a:lnR w="6096">
                      <a:solidFill>
                        <a:srgbClr val="000000"/>
                      </a:solidFill>
                      <a:prstDash val="solid"/>
                    </a:lnR>
                    <a:lnT w="6095">
                      <a:solidFill>
                        <a:srgbClr val="000000"/>
                      </a:solidFill>
                      <a:prstDash val="solid"/>
                    </a:lnT>
                    <a:lnB w="6096">
                      <a:solidFill>
                        <a:srgbClr val="000000"/>
                      </a:solidFill>
                      <a:prstDash val="solid"/>
                    </a:lnB>
                  </a:tcPr>
                </a:tc>
                <a:tc vMerge="1">
                  <a:txBody>
                    <a:bodyPr/>
                    <a:lstStyle/>
                    <a:p>
                      <a:endParaRPr/>
                    </a:p>
                  </a:txBody>
                  <a:tcPr marL="0" marR="0" marT="0" marB="0">
                    <a:lnL w="6096">
                      <a:solidFill>
                        <a:srgbClr val="000000"/>
                      </a:solidFill>
                      <a:prstDash val="solid"/>
                    </a:lnL>
                    <a:lnR w="6096">
                      <a:solidFill>
                        <a:srgbClr val="000000"/>
                      </a:solidFill>
                      <a:prstDash val="solid"/>
                    </a:lnR>
                    <a:lnT w="6095">
                      <a:solidFill>
                        <a:srgbClr val="000000"/>
                      </a:solidFill>
                      <a:prstDash val="solid"/>
                    </a:lnT>
                    <a:lnB w="6096">
                      <a:solidFill>
                        <a:srgbClr val="000000"/>
                      </a:solidFill>
                      <a:prstDash val="solid"/>
                    </a:lnB>
                  </a:tcPr>
                </a:tc>
                <a:extLst>
                  <a:ext uri="{0D108BD9-81ED-4DB2-BD59-A6C34878D82A}">
                    <a16:rowId xmlns:a16="http://schemas.microsoft.com/office/drawing/2014/main" val="10010"/>
                  </a:ext>
                </a:extLst>
              </a:tr>
              <a:tr h="261300">
                <a:tc>
                  <a:txBody>
                    <a:bodyPr/>
                    <a:lstStyle/>
                    <a:p>
                      <a:pPr marL="73025">
                        <a:lnSpc>
                          <a:spcPct val="100000"/>
                        </a:lnSpc>
                      </a:pPr>
                      <a:r>
                        <a:rPr sz="1800" dirty="0"/>
                        <a:t>1,000,000,000</a:t>
                      </a:r>
                      <a:endParaRPr sz="1800" dirty="0">
                        <a:latin typeface="Times New Roman"/>
                        <a:cs typeface="Times New Roman"/>
                      </a:endParaRPr>
                    </a:p>
                  </a:txBody>
                  <a:tcPr marL="0" marR="0" marT="0" marB="0"/>
                </a:tc>
                <a:tc>
                  <a:txBody>
                    <a:bodyPr/>
                    <a:lstStyle/>
                    <a:p>
                      <a:pPr marL="83820">
                        <a:lnSpc>
                          <a:spcPct val="100000"/>
                        </a:lnSpc>
                      </a:pPr>
                      <a:r>
                        <a:rPr sz="1800" dirty="0"/>
                        <a:t>0.030</a:t>
                      </a:r>
                      <a:r>
                        <a:rPr sz="1800" spc="5" dirty="0"/>
                        <a:t> </a:t>
                      </a:r>
                      <a:r>
                        <a:rPr sz="1800" spc="-10" dirty="0"/>
                        <a:t>µ</a:t>
                      </a:r>
                      <a:r>
                        <a:rPr sz="1800" spc="0" dirty="0"/>
                        <a:t>s</a:t>
                      </a:r>
                      <a:endParaRPr sz="1800">
                        <a:latin typeface="Times New Roman"/>
                        <a:cs typeface="Times New Roman"/>
                      </a:endParaRPr>
                    </a:p>
                  </a:txBody>
                  <a:tcPr marL="0" marR="0" marT="0" marB="0"/>
                </a:tc>
                <a:tc>
                  <a:txBody>
                    <a:bodyPr/>
                    <a:lstStyle/>
                    <a:p>
                      <a:pPr marL="73025">
                        <a:lnSpc>
                          <a:spcPct val="100000"/>
                        </a:lnSpc>
                      </a:pPr>
                      <a:r>
                        <a:rPr sz="1800" b="1" dirty="0"/>
                        <a:t>1</a:t>
                      </a:r>
                      <a:r>
                        <a:rPr sz="1800" b="1" spc="-5" dirty="0"/>
                        <a:t> </a:t>
                      </a:r>
                      <a:r>
                        <a:rPr sz="1800" b="1" spc="0" dirty="0"/>
                        <a:t>sec</a:t>
                      </a:r>
                      <a:endParaRPr sz="1800" b="1" dirty="0">
                        <a:latin typeface="Times New Roman"/>
                        <a:cs typeface="Times New Roman"/>
                      </a:endParaRPr>
                    </a:p>
                  </a:txBody>
                  <a:tcPr marL="0" marR="0" marT="0" marB="0"/>
                </a:tc>
                <a:tc>
                  <a:txBody>
                    <a:bodyPr/>
                    <a:lstStyle/>
                    <a:p>
                      <a:pPr marL="73025">
                        <a:lnSpc>
                          <a:spcPct val="100000"/>
                        </a:lnSpc>
                      </a:pPr>
                      <a:r>
                        <a:rPr sz="1800" dirty="0"/>
                        <a:t>29.90</a:t>
                      </a:r>
                      <a:r>
                        <a:rPr sz="1800" spc="-20" dirty="0"/>
                        <a:t> </a:t>
                      </a:r>
                      <a:r>
                        <a:rPr sz="1800" spc="0" dirty="0"/>
                        <a:t>sec</a:t>
                      </a:r>
                      <a:endParaRPr sz="1800">
                        <a:latin typeface="Times New Roman"/>
                        <a:cs typeface="Times New Roman"/>
                      </a:endParaRPr>
                    </a:p>
                  </a:txBody>
                  <a:tcPr marL="0" marR="0" marT="0" marB="0"/>
                </a:tc>
                <a:tc>
                  <a:txBody>
                    <a:bodyPr/>
                    <a:lstStyle/>
                    <a:p>
                      <a:pPr marL="73025">
                        <a:lnSpc>
                          <a:spcPct val="100000"/>
                        </a:lnSpc>
                      </a:pPr>
                      <a:r>
                        <a:rPr sz="1800" dirty="0"/>
                        <a:t>31.7 years</a:t>
                      </a:r>
                      <a:endParaRPr sz="1800" dirty="0">
                        <a:latin typeface="Times New Roman"/>
                        <a:cs typeface="Times New Roman"/>
                      </a:endParaRPr>
                    </a:p>
                  </a:txBody>
                  <a:tcPr marL="0" marR="0" marT="0" marB="0"/>
                </a:tc>
                <a:tc vMerge="1">
                  <a:txBody>
                    <a:bodyPr/>
                    <a:lstStyle/>
                    <a:p>
                      <a:endParaRPr/>
                    </a:p>
                  </a:txBody>
                  <a:tcPr marL="0" marR="0" marT="0" marB="0">
                    <a:lnR w="6096" cap="flat" cmpd="sng" algn="ctr">
                      <a:solidFill>
                        <a:srgbClr val="000000"/>
                      </a:solidFill>
                      <a:prstDash val="solid"/>
                      <a:round/>
                      <a:headEnd type="none" w="med" len="med"/>
                      <a:tailEnd type="none" w="med" len="med"/>
                    </a:lnR>
                    <a:lnB w="6096">
                      <a:solidFill>
                        <a:srgbClr val="000000"/>
                      </a:solidFill>
                      <a:prstDash val="solid"/>
                    </a:lnB>
                  </a:tcPr>
                </a:tc>
                <a:tc vMerge="1">
                  <a:txBody>
                    <a:bodyPr/>
                    <a:lstStyle/>
                    <a:p>
                      <a:endParaRPr/>
                    </a:p>
                  </a:txBody>
                  <a:tcPr marL="0" marR="0" marT="0" marB="0">
                    <a:lnL w="6096" cap="flat" cmpd="sng" algn="ctr">
                      <a:solidFill>
                        <a:srgbClr val="000000"/>
                      </a:solidFill>
                      <a:prstDash val="solid"/>
                      <a:round/>
                      <a:headEnd type="none" w="med" len="med"/>
                      <a:tailEnd type="none" w="med" len="med"/>
                    </a:lnL>
                    <a:lnR w="6096">
                      <a:solidFill>
                        <a:srgbClr val="000000"/>
                      </a:solidFill>
                      <a:prstDash val="solid"/>
                    </a:lnR>
                    <a:lnB w="6096">
                      <a:solidFill>
                        <a:srgbClr val="000000"/>
                      </a:solidFill>
                      <a:prstDash val="solid"/>
                    </a:lnB>
                  </a:tcPr>
                </a:tc>
                <a:extLst>
                  <a:ext uri="{0D108BD9-81ED-4DB2-BD59-A6C34878D82A}">
                    <a16:rowId xmlns:a16="http://schemas.microsoft.com/office/drawing/2014/main" val="10011"/>
                  </a:ext>
                </a:extLst>
              </a:tr>
            </a:tbl>
          </a:graphicData>
        </a:graphic>
      </p:graphicFrame>
      <p:sp>
        <p:nvSpPr>
          <p:cNvPr id="5" name="Rectangle 4">
            <a:extLst>
              <a:ext uri="{FF2B5EF4-FFF2-40B4-BE49-F238E27FC236}">
                <a16:creationId xmlns:a16="http://schemas.microsoft.com/office/drawing/2014/main" id="{6F1FDE8F-4E1B-458E-8ABC-D651247C5FDB}"/>
              </a:ext>
            </a:extLst>
          </p:cNvPr>
          <p:cNvSpPr/>
          <p:nvPr/>
        </p:nvSpPr>
        <p:spPr>
          <a:xfrm>
            <a:off x="470502" y="1690752"/>
            <a:ext cx="10853805" cy="439351"/>
          </a:xfrm>
          <a:prstGeom prst="rect">
            <a:avLst/>
          </a:prstGeom>
        </p:spPr>
        <p:txBody>
          <a:bodyPr wrap="none">
            <a:spAutoFit/>
          </a:bodyPr>
          <a:lstStyle/>
          <a:p>
            <a:r>
              <a:rPr lang="en-US" sz="2255" spc="-13" dirty="0"/>
              <a:t>µ</a:t>
            </a:r>
            <a:r>
              <a:rPr lang="en-US" sz="2255" dirty="0"/>
              <a:t>s means microsecond; each operation takes one nano-second; cell is "time per another n"</a:t>
            </a:r>
          </a:p>
        </p:txBody>
      </p:sp>
    </p:spTree>
    <p:extLst>
      <p:ext uri="{BB962C8B-B14F-4D97-AF65-F5344CB8AC3E}">
        <p14:creationId xmlns:p14="http://schemas.microsoft.com/office/powerpoint/2010/main" val="4129440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noAutofit/>
          </a:bodyPr>
          <a:lstStyle/>
          <a:p>
            <a:pPr marL="15912">
              <a:lnSpc>
                <a:spcPct val="100000"/>
              </a:lnSpc>
            </a:pPr>
            <a:r>
              <a:rPr lang="en-US" sz="3070" b="1" spc="13" dirty="0">
                <a:solidFill>
                  <a:srgbClr val="0000FF"/>
                </a:solidFill>
                <a:latin typeface="Times New Roman"/>
                <a:cs typeface="Times New Roman"/>
              </a:rPr>
              <a:t>Super Computer Performance As of 2018</a:t>
            </a:r>
            <a:endParaRPr sz="3070" dirty="0">
              <a:latin typeface="Times New Roman"/>
              <a:cs typeface="Times New Roman"/>
            </a:endParaRPr>
          </a:p>
        </p:txBody>
      </p:sp>
      <p:sp>
        <p:nvSpPr>
          <p:cNvPr id="3" name="object 3"/>
          <p:cNvSpPr/>
          <p:nvPr/>
        </p:nvSpPr>
        <p:spPr>
          <a:xfrm>
            <a:off x="2380340" y="1724012"/>
            <a:ext cx="8019273" cy="0"/>
          </a:xfrm>
          <a:custGeom>
            <a:avLst/>
            <a:gdLst/>
            <a:ahLst/>
            <a:cxnLst/>
            <a:rect l="l" t="t" r="r" b="b"/>
            <a:pathLst>
              <a:path w="6400800">
                <a:moveTo>
                  <a:pt x="0" y="0"/>
                </a:moveTo>
                <a:lnTo>
                  <a:pt x="6400800" y="0"/>
                </a:lnTo>
              </a:path>
            </a:pathLst>
          </a:custGeom>
          <a:ln w="39624">
            <a:solidFill>
              <a:srgbClr val="FE0000"/>
            </a:solidFill>
          </a:ln>
        </p:spPr>
        <p:txBody>
          <a:bodyPr wrap="square" lIns="0" tIns="0" rIns="0" bIns="0" rtlCol="0">
            <a:noAutofit/>
          </a:bodyPr>
          <a:lstStyle/>
          <a:p>
            <a:endParaRPr sz="2255"/>
          </a:p>
        </p:txBody>
      </p:sp>
      <p:sp>
        <p:nvSpPr>
          <p:cNvPr id="5" name="Rectangle 4">
            <a:extLst>
              <a:ext uri="{FF2B5EF4-FFF2-40B4-BE49-F238E27FC236}">
                <a16:creationId xmlns:a16="http://schemas.microsoft.com/office/drawing/2014/main" id="{6F1FDE8F-4E1B-458E-8ABC-D651247C5FDB}"/>
              </a:ext>
            </a:extLst>
          </p:cNvPr>
          <p:cNvSpPr/>
          <p:nvPr/>
        </p:nvSpPr>
        <p:spPr>
          <a:xfrm>
            <a:off x="2609367" y="5442150"/>
            <a:ext cx="6664517" cy="738664"/>
          </a:xfrm>
          <a:prstGeom prst="rect">
            <a:avLst/>
          </a:prstGeom>
        </p:spPr>
        <p:txBody>
          <a:bodyPr wrap="none">
            <a:spAutoFit/>
          </a:bodyPr>
          <a:lstStyle/>
          <a:p>
            <a:r>
              <a:rPr lang="en-US" sz="1400" spc="-13" dirty="0">
                <a:solidFill>
                  <a:schemeClr val="accent6">
                    <a:lumMod val="50000"/>
                  </a:schemeClr>
                </a:solidFill>
              </a:rPr>
              <a:t>"a</a:t>
            </a:r>
            <a:r>
              <a:rPr lang="en-US" sz="1400" dirty="0">
                <a:solidFill>
                  <a:schemeClr val="accent6">
                    <a:lumMod val="50000"/>
                  </a:schemeClr>
                </a:solidFill>
              </a:rPr>
              <a:t>s" means atto-second (one quintillionth of a second)</a:t>
            </a:r>
          </a:p>
          <a:p>
            <a:r>
              <a:rPr lang="en-US" sz="1400" dirty="0">
                <a:solidFill>
                  <a:schemeClr val="accent6">
                    <a:lumMod val="50000"/>
                  </a:schemeClr>
                </a:solidFill>
              </a:rPr>
              <a:t>1 giga year is a billion years; earth is about 4.5 </a:t>
            </a:r>
            <a:r>
              <a:rPr lang="en-US" sz="1400" dirty="0" err="1">
                <a:solidFill>
                  <a:schemeClr val="accent6">
                    <a:lumMod val="50000"/>
                  </a:schemeClr>
                </a:solidFill>
              </a:rPr>
              <a:t>gigayears</a:t>
            </a:r>
            <a:r>
              <a:rPr lang="en-US" sz="1400" dirty="0">
                <a:solidFill>
                  <a:schemeClr val="accent6">
                    <a:lumMod val="50000"/>
                  </a:schemeClr>
                </a:solidFill>
              </a:rPr>
              <a:t> old; the universe is 14 </a:t>
            </a:r>
            <a:r>
              <a:rPr lang="en-US" sz="1400" dirty="0" err="1">
                <a:solidFill>
                  <a:schemeClr val="accent6">
                    <a:lumMod val="50000"/>
                  </a:schemeClr>
                </a:solidFill>
              </a:rPr>
              <a:t>gigayears</a:t>
            </a:r>
            <a:endParaRPr lang="en-US" sz="1400" dirty="0">
              <a:solidFill>
                <a:schemeClr val="accent6">
                  <a:lumMod val="50000"/>
                </a:schemeClr>
              </a:solidFill>
            </a:endParaRPr>
          </a:p>
          <a:p>
            <a:r>
              <a:rPr lang="en-US" sz="1400" dirty="0">
                <a:solidFill>
                  <a:schemeClr val="accent6">
                    <a:lumMod val="50000"/>
                  </a:schemeClr>
                </a:solidFill>
              </a:rPr>
              <a:t>20! is about 2.43 seconds, 25! is about half a year, and 32! crosses the </a:t>
            </a:r>
            <a:r>
              <a:rPr lang="en-US" sz="1400" dirty="0" err="1">
                <a:solidFill>
                  <a:schemeClr val="accent6">
                    <a:lumMod val="50000"/>
                  </a:schemeClr>
                </a:solidFill>
              </a:rPr>
              <a:t>gigayear</a:t>
            </a:r>
            <a:r>
              <a:rPr lang="en-US" sz="1400" dirty="0">
                <a:solidFill>
                  <a:schemeClr val="accent6">
                    <a:lumMod val="50000"/>
                  </a:schemeClr>
                </a:solidFill>
              </a:rPr>
              <a:t> boundary</a:t>
            </a:r>
          </a:p>
        </p:txBody>
      </p:sp>
      <p:graphicFrame>
        <p:nvGraphicFramePr>
          <p:cNvPr id="6" name="Table 6">
            <a:extLst>
              <a:ext uri="{FF2B5EF4-FFF2-40B4-BE49-F238E27FC236}">
                <a16:creationId xmlns:a16="http://schemas.microsoft.com/office/drawing/2014/main" id="{F731873B-63DE-4735-BEB6-0DF3F7EAD198}"/>
              </a:ext>
            </a:extLst>
          </p:cNvPr>
          <p:cNvGraphicFramePr>
            <a:graphicFrameLocks noGrp="1"/>
          </p:cNvGraphicFramePr>
          <p:nvPr/>
        </p:nvGraphicFramePr>
        <p:xfrm>
          <a:off x="970543" y="1911247"/>
          <a:ext cx="9570203" cy="2772036"/>
        </p:xfrm>
        <a:graphic>
          <a:graphicData uri="http://schemas.openxmlformats.org/drawingml/2006/table">
            <a:tbl>
              <a:tblPr firstRow="1" bandRow="1">
                <a:tableStyleId>{5C22544A-7EE6-4342-B048-85BDC9FD1C3A}</a:tableStyleId>
              </a:tblPr>
              <a:tblGrid>
                <a:gridCol w="1367172">
                  <a:extLst>
                    <a:ext uri="{9D8B030D-6E8A-4147-A177-3AD203B41FA5}">
                      <a16:colId xmlns:a16="http://schemas.microsoft.com/office/drawing/2014/main" val="1741431730"/>
                    </a:ext>
                  </a:extLst>
                </a:gridCol>
                <a:gridCol w="1367172">
                  <a:extLst>
                    <a:ext uri="{9D8B030D-6E8A-4147-A177-3AD203B41FA5}">
                      <a16:colId xmlns:a16="http://schemas.microsoft.com/office/drawing/2014/main" val="1866194750"/>
                    </a:ext>
                  </a:extLst>
                </a:gridCol>
                <a:gridCol w="1367172">
                  <a:extLst>
                    <a:ext uri="{9D8B030D-6E8A-4147-A177-3AD203B41FA5}">
                      <a16:colId xmlns:a16="http://schemas.microsoft.com/office/drawing/2014/main" val="442059534"/>
                    </a:ext>
                  </a:extLst>
                </a:gridCol>
                <a:gridCol w="1367172">
                  <a:extLst>
                    <a:ext uri="{9D8B030D-6E8A-4147-A177-3AD203B41FA5}">
                      <a16:colId xmlns:a16="http://schemas.microsoft.com/office/drawing/2014/main" val="2582512860"/>
                    </a:ext>
                  </a:extLst>
                </a:gridCol>
                <a:gridCol w="1367172">
                  <a:extLst>
                    <a:ext uri="{9D8B030D-6E8A-4147-A177-3AD203B41FA5}">
                      <a16:colId xmlns:a16="http://schemas.microsoft.com/office/drawing/2014/main" val="3524486865"/>
                    </a:ext>
                  </a:extLst>
                </a:gridCol>
                <a:gridCol w="1279674">
                  <a:extLst>
                    <a:ext uri="{9D8B030D-6E8A-4147-A177-3AD203B41FA5}">
                      <a16:colId xmlns:a16="http://schemas.microsoft.com/office/drawing/2014/main" val="2070066572"/>
                    </a:ext>
                  </a:extLst>
                </a:gridCol>
                <a:gridCol w="1454669">
                  <a:extLst>
                    <a:ext uri="{9D8B030D-6E8A-4147-A177-3AD203B41FA5}">
                      <a16:colId xmlns:a16="http://schemas.microsoft.com/office/drawing/2014/main" val="3844627816"/>
                    </a:ext>
                  </a:extLst>
                </a:gridCol>
              </a:tblGrid>
              <a:tr h="324926">
                <a:tc>
                  <a:txBody>
                    <a:bodyPr/>
                    <a:lstStyle/>
                    <a:p>
                      <a:r>
                        <a:rPr lang="en-US" sz="1400" dirty="0"/>
                        <a:t>n</a:t>
                      </a:r>
                    </a:p>
                  </a:txBody>
                  <a:tcPr marL="114561" marR="114561" marT="57281" marB="57281"/>
                </a:tc>
                <a:tc>
                  <a:txBody>
                    <a:bodyPr/>
                    <a:lstStyle/>
                    <a:p>
                      <a:r>
                        <a:rPr lang="en-US" sz="1400" dirty="0"/>
                        <a:t>lg(n)</a:t>
                      </a:r>
                    </a:p>
                  </a:txBody>
                  <a:tcPr marL="114561" marR="114561" marT="57281" marB="57281"/>
                </a:tc>
                <a:tc>
                  <a:txBody>
                    <a:bodyPr/>
                    <a:lstStyle/>
                    <a:p>
                      <a:r>
                        <a:rPr lang="en-US" sz="1400" dirty="0"/>
                        <a:t>N</a:t>
                      </a:r>
                    </a:p>
                  </a:txBody>
                  <a:tcPr marL="114561" marR="114561" marT="57281" marB="57281"/>
                </a:tc>
                <a:tc>
                  <a:txBody>
                    <a:bodyPr/>
                    <a:lstStyle/>
                    <a:p>
                      <a:r>
                        <a:rPr lang="en-US" sz="1400" dirty="0"/>
                        <a:t>n*lg(n)</a:t>
                      </a:r>
                    </a:p>
                  </a:txBody>
                  <a:tcPr marL="114561" marR="114561" marT="57281" marB="57281"/>
                </a:tc>
                <a:tc>
                  <a:txBody>
                    <a:bodyPr/>
                    <a:lstStyle/>
                    <a:p>
                      <a:r>
                        <a:rPr lang="en-US" sz="1400" dirty="0"/>
                        <a:t>n</a:t>
                      </a:r>
                      <a:r>
                        <a:rPr lang="en-US" sz="1400" baseline="30000" dirty="0"/>
                        <a:t>2</a:t>
                      </a:r>
                    </a:p>
                  </a:txBody>
                  <a:tcPr marL="114561" marR="114561" marT="57281" marB="57281"/>
                </a:tc>
                <a:tc>
                  <a:txBody>
                    <a:bodyPr/>
                    <a:lstStyle/>
                    <a:p>
                      <a:r>
                        <a:rPr lang="en-US" sz="1400" dirty="0"/>
                        <a:t>2</a:t>
                      </a:r>
                      <a:r>
                        <a:rPr lang="en-US" sz="1400" baseline="30000" dirty="0"/>
                        <a:t>n</a:t>
                      </a:r>
                    </a:p>
                  </a:txBody>
                  <a:tcPr marL="114561" marR="114561" marT="57281" marB="57281"/>
                </a:tc>
                <a:tc>
                  <a:txBody>
                    <a:bodyPr/>
                    <a:lstStyle/>
                    <a:p>
                      <a:r>
                        <a:rPr lang="en-US" sz="1400" dirty="0"/>
                        <a:t>n!</a:t>
                      </a:r>
                    </a:p>
                  </a:txBody>
                  <a:tcPr marL="114561" marR="114561" marT="57281" marB="57281"/>
                </a:tc>
                <a:extLst>
                  <a:ext uri="{0D108BD9-81ED-4DB2-BD59-A6C34878D82A}">
                    <a16:rowId xmlns:a16="http://schemas.microsoft.com/office/drawing/2014/main" val="3838067669"/>
                  </a:ext>
                </a:extLst>
              </a:tr>
              <a:tr h="324926">
                <a:tc>
                  <a:txBody>
                    <a:bodyPr/>
                    <a:lstStyle/>
                    <a:p>
                      <a:r>
                        <a:rPr lang="en-US" sz="1400" dirty="0"/>
                        <a:t>10</a:t>
                      </a:r>
                    </a:p>
                  </a:txBody>
                  <a:tcPr marL="114561" marR="114561" marT="57281" marB="57281"/>
                </a:tc>
                <a:tc>
                  <a:txBody>
                    <a:bodyPr/>
                    <a:lstStyle/>
                    <a:p>
                      <a:r>
                        <a:rPr lang="en-US" sz="1400" dirty="0"/>
                        <a:t>3 as</a:t>
                      </a:r>
                    </a:p>
                  </a:txBody>
                  <a:tcPr marL="114561" marR="114561" marT="57281" marB="57281"/>
                </a:tc>
                <a:tc>
                  <a:txBody>
                    <a:bodyPr/>
                    <a:lstStyle/>
                    <a:p>
                      <a:r>
                        <a:rPr lang="en-US" sz="1400" dirty="0"/>
                        <a:t>10 as</a:t>
                      </a:r>
                    </a:p>
                  </a:txBody>
                  <a:tcPr marL="114561" marR="114561" marT="57281" marB="57281"/>
                </a:tc>
                <a:tc>
                  <a:txBody>
                    <a:bodyPr/>
                    <a:lstStyle/>
                    <a:p>
                      <a:r>
                        <a:rPr lang="en-US" sz="1400" dirty="0"/>
                        <a:t>33 as</a:t>
                      </a:r>
                    </a:p>
                  </a:txBody>
                  <a:tcPr marL="114561" marR="114561" marT="57281" marB="57281"/>
                </a:tc>
                <a:tc>
                  <a:txBody>
                    <a:bodyPr/>
                    <a:lstStyle/>
                    <a:p>
                      <a:r>
                        <a:rPr lang="en-US" sz="1400" dirty="0"/>
                        <a:t>100 as</a:t>
                      </a:r>
                    </a:p>
                  </a:txBody>
                  <a:tcPr marL="114561" marR="114561" marT="57281" marB="57281"/>
                </a:tc>
                <a:tc>
                  <a:txBody>
                    <a:bodyPr/>
                    <a:lstStyle/>
                    <a:p>
                      <a:r>
                        <a:rPr lang="en-US" sz="1400" dirty="0"/>
                        <a:t>1 fs</a:t>
                      </a:r>
                    </a:p>
                  </a:txBody>
                  <a:tcPr marL="114561" marR="114561" marT="57281" marB="57281"/>
                </a:tc>
                <a:tc>
                  <a:txBody>
                    <a:bodyPr/>
                    <a:lstStyle/>
                    <a:p>
                      <a:r>
                        <a:rPr lang="en-US" sz="1400" dirty="0"/>
                        <a:t>3.6 </a:t>
                      </a:r>
                      <a:r>
                        <a:rPr lang="en-US" sz="1400" dirty="0" err="1"/>
                        <a:t>ps</a:t>
                      </a:r>
                      <a:endParaRPr lang="en-US" sz="1400" dirty="0"/>
                    </a:p>
                  </a:txBody>
                  <a:tcPr marL="114561" marR="114561" marT="57281" marB="57281"/>
                </a:tc>
                <a:extLst>
                  <a:ext uri="{0D108BD9-81ED-4DB2-BD59-A6C34878D82A}">
                    <a16:rowId xmlns:a16="http://schemas.microsoft.com/office/drawing/2014/main" val="377090022"/>
                  </a:ext>
                </a:extLst>
              </a:tr>
              <a:tr h="560832">
                <a:tc>
                  <a:txBody>
                    <a:bodyPr/>
                    <a:lstStyle/>
                    <a:p>
                      <a:r>
                        <a:rPr lang="en-US" sz="1400" dirty="0"/>
                        <a:t>100</a:t>
                      </a:r>
                    </a:p>
                  </a:txBody>
                  <a:tcPr marL="114561" marR="114561" marT="57281" marB="57281"/>
                </a:tc>
                <a:tc>
                  <a:txBody>
                    <a:bodyPr/>
                    <a:lstStyle/>
                    <a:p>
                      <a:r>
                        <a:rPr lang="en-US" sz="1400" dirty="0"/>
                        <a:t>7 as</a:t>
                      </a:r>
                    </a:p>
                  </a:txBody>
                  <a:tcPr marL="114561" marR="114561" marT="57281" marB="57281"/>
                </a:tc>
                <a:tc>
                  <a:txBody>
                    <a:bodyPr/>
                    <a:lstStyle/>
                    <a:p>
                      <a:r>
                        <a:rPr lang="en-US" sz="1400" dirty="0"/>
                        <a:t>100 as</a:t>
                      </a:r>
                    </a:p>
                  </a:txBody>
                  <a:tcPr marL="114561" marR="114561" marT="57281" marB="57281"/>
                </a:tc>
                <a:tc>
                  <a:txBody>
                    <a:bodyPr/>
                    <a:lstStyle/>
                    <a:p>
                      <a:r>
                        <a:rPr lang="en-US" sz="1400" dirty="0"/>
                        <a:t>664 as</a:t>
                      </a:r>
                    </a:p>
                  </a:txBody>
                  <a:tcPr marL="114561" marR="114561" marT="57281" marB="57281"/>
                </a:tc>
                <a:tc>
                  <a:txBody>
                    <a:bodyPr/>
                    <a:lstStyle/>
                    <a:p>
                      <a:r>
                        <a:rPr lang="en-US" sz="1400" dirty="0"/>
                        <a:t>10 fs</a:t>
                      </a:r>
                    </a:p>
                  </a:txBody>
                  <a:tcPr marL="114561" marR="114561" marT="57281" marB="57281"/>
                </a:tc>
                <a:tc>
                  <a:txBody>
                    <a:bodyPr/>
                    <a:lstStyle/>
                    <a:p>
                      <a:r>
                        <a:rPr lang="en-US" sz="1400" dirty="0"/>
                        <a:t>40000 years</a:t>
                      </a:r>
                    </a:p>
                  </a:txBody>
                  <a:tcPr marL="114561" marR="114561" marT="57281" marB="57281"/>
                </a:tc>
                <a:tc>
                  <a:txBody>
                    <a:bodyPr/>
                    <a:lstStyle/>
                    <a:p>
                      <a:r>
                        <a:rPr lang="en-US" sz="1400" dirty="0"/>
                        <a:t>3x10</a:t>
                      </a:r>
                      <a:r>
                        <a:rPr lang="en-US" sz="1400" baseline="30000" dirty="0"/>
                        <a:t>123</a:t>
                      </a:r>
                      <a:r>
                        <a:rPr lang="en-US" sz="1400" dirty="0"/>
                        <a:t> </a:t>
                      </a:r>
                      <a:r>
                        <a:rPr lang="en-US" sz="1400" dirty="0" err="1"/>
                        <a:t>gigayear</a:t>
                      </a:r>
                      <a:endParaRPr lang="en-US" sz="1400" dirty="0"/>
                    </a:p>
                  </a:txBody>
                  <a:tcPr marL="114561" marR="114561" marT="57281" marB="57281"/>
                </a:tc>
                <a:extLst>
                  <a:ext uri="{0D108BD9-81ED-4DB2-BD59-A6C34878D82A}">
                    <a16:rowId xmlns:a16="http://schemas.microsoft.com/office/drawing/2014/main" val="3833309608"/>
                  </a:ext>
                </a:extLst>
              </a:tr>
              <a:tr h="458244">
                <a:tc>
                  <a:txBody>
                    <a:bodyPr/>
                    <a:lstStyle/>
                    <a:p>
                      <a:r>
                        <a:rPr lang="en-US" sz="1400" dirty="0"/>
                        <a:t>1000</a:t>
                      </a:r>
                    </a:p>
                  </a:txBody>
                  <a:tcPr marL="114561" marR="114561" marT="57281" marB="57281"/>
                </a:tc>
                <a:tc>
                  <a:txBody>
                    <a:bodyPr/>
                    <a:lstStyle/>
                    <a:p>
                      <a:r>
                        <a:rPr lang="en-US" sz="1400" dirty="0"/>
                        <a:t>10 as</a:t>
                      </a:r>
                    </a:p>
                  </a:txBody>
                  <a:tcPr marL="114561" marR="114561" marT="57281" marB="57281"/>
                </a:tc>
                <a:tc>
                  <a:txBody>
                    <a:bodyPr/>
                    <a:lstStyle/>
                    <a:p>
                      <a:r>
                        <a:rPr lang="en-US" sz="1400" dirty="0"/>
                        <a:t>1000 as</a:t>
                      </a:r>
                    </a:p>
                  </a:txBody>
                  <a:tcPr marL="114561" marR="114561" marT="57281" marB="57281"/>
                </a:tc>
                <a:tc>
                  <a:txBody>
                    <a:bodyPr/>
                    <a:lstStyle/>
                    <a:p>
                      <a:r>
                        <a:rPr lang="en-US" sz="1400" dirty="0"/>
                        <a:t>10 fs</a:t>
                      </a:r>
                    </a:p>
                  </a:txBody>
                  <a:tcPr marL="114561" marR="114561" marT="57281" marB="57281"/>
                </a:tc>
                <a:tc>
                  <a:txBody>
                    <a:bodyPr/>
                    <a:lstStyle/>
                    <a:p>
                      <a:r>
                        <a:rPr lang="en-US" sz="1400" dirty="0"/>
                        <a:t>1000 fs</a:t>
                      </a:r>
                    </a:p>
                  </a:txBody>
                  <a:tcPr marL="114561" marR="114561" marT="57281" marB="57281"/>
                </a:tc>
                <a:tc>
                  <a:txBody>
                    <a:bodyPr/>
                    <a:lstStyle/>
                    <a:p>
                      <a:r>
                        <a:rPr lang="en-US" sz="1400" dirty="0"/>
                        <a:t>3.4x10</a:t>
                      </a:r>
                      <a:r>
                        <a:rPr lang="en-US" sz="1400" baseline="30000" dirty="0"/>
                        <a:t>266</a:t>
                      </a:r>
                      <a:r>
                        <a:rPr lang="en-US" sz="1400" dirty="0"/>
                        <a:t>gy</a:t>
                      </a:r>
                    </a:p>
                  </a:txBody>
                  <a:tcPr marL="114561" marR="114561" marT="57281" marB="57281"/>
                </a:tc>
                <a:tc>
                  <a:txBody>
                    <a:bodyPr/>
                    <a:lstStyle/>
                    <a:p>
                      <a:r>
                        <a:rPr lang="en-US" sz="1400" dirty="0"/>
                        <a:t>1.2x10</a:t>
                      </a:r>
                      <a:r>
                        <a:rPr lang="en-US" sz="1400" baseline="30000" dirty="0"/>
                        <a:t>2533</a:t>
                      </a:r>
                      <a:r>
                        <a:rPr lang="en-US" sz="1400" dirty="0"/>
                        <a:t>gy</a:t>
                      </a:r>
                    </a:p>
                  </a:txBody>
                  <a:tcPr marL="114561" marR="114561" marT="57281" marB="57281"/>
                </a:tc>
                <a:extLst>
                  <a:ext uri="{0D108BD9-81ED-4DB2-BD59-A6C34878D82A}">
                    <a16:rowId xmlns:a16="http://schemas.microsoft.com/office/drawing/2014/main" val="397196378"/>
                  </a:ext>
                </a:extLst>
              </a:tr>
              <a:tr h="458244">
                <a:tc>
                  <a:txBody>
                    <a:bodyPr/>
                    <a:lstStyle/>
                    <a:p>
                      <a:r>
                        <a:rPr lang="en-US" sz="1400" dirty="0"/>
                        <a:t>One Million</a:t>
                      </a:r>
                    </a:p>
                  </a:txBody>
                  <a:tcPr marL="114561" marR="114561" marT="57281" marB="57281"/>
                </a:tc>
                <a:tc>
                  <a:txBody>
                    <a:bodyPr/>
                    <a:lstStyle/>
                    <a:p>
                      <a:r>
                        <a:rPr lang="en-US" sz="1400" dirty="0"/>
                        <a:t>30 as</a:t>
                      </a:r>
                    </a:p>
                  </a:txBody>
                  <a:tcPr marL="114561" marR="114561" marT="57281" marB="57281"/>
                </a:tc>
                <a:tc>
                  <a:txBody>
                    <a:bodyPr/>
                    <a:lstStyle/>
                    <a:p>
                      <a:r>
                        <a:rPr lang="en-US" sz="1400" dirty="0"/>
                        <a:t>.001 </a:t>
                      </a:r>
                      <a:r>
                        <a:rPr lang="en-US" sz="1400" spc="-10" dirty="0"/>
                        <a:t>µ</a:t>
                      </a:r>
                      <a:r>
                        <a:rPr lang="en-US" sz="1400" dirty="0"/>
                        <a:t>s</a:t>
                      </a:r>
                    </a:p>
                  </a:txBody>
                  <a:tcPr marL="114561" marR="114561" marT="57281" marB="57281"/>
                </a:tc>
                <a:tc>
                  <a:txBody>
                    <a:bodyPr/>
                    <a:lstStyle/>
                    <a:p>
                      <a:r>
                        <a:rPr lang="en-US" sz="1400" dirty="0"/>
                        <a:t>30 nano</a:t>
                      </a:r>
                    </a:p>
                  </a:txBody>
                  <a:tcPr marL="114561" marR="114561" marT="57281" marB="57281"/>
                </a:tc>
                <a:tc>
                  <a:txBody>
                    <a:bodyPr/>
                    <a:lstStyle/>
                    <a:p>
                      <a:r>
                        <a:rPr lang="en-US" sz="1400" dirty="0"/>
                        <a:t>1 second</a:t>
                      </a:r>
                    </a:p>
                  </a:txBody>
                  <a:tcPr marL="114561" marR="114561" marT="57281" marB="57281"/>
                </a:tc>
                <a:tc rowSpan="2" gridSpan="2">
                  <a:txBody>
                    <a:bodyPr/>
                    <a:lstStyle/>
                    <a:p>
                      <a:pPr algn="ctr"/>
                      <a:r>
                        <a:rPr lang="en-US" sz="1400" dirty="0"/>
                        <a:t>Broke Wolfram Alpha</a:t>
                      </a:r>
                    </a:p>
                  </a:txBody>
                  <a:tcPr marL="114561" marR="114561" marT="57281" marB="57281" anchor="ctr"/>
                </a:tc>
                <a:tc rowSpan="2" hMerge="1">
                  <a:txBody>
                    <a:bodyPr/>
                    <a:lstStyle/>
                    <a:p>
                      <a:endParaRPr lang="en-US" dirty="0"/>
                    </a:p>
                  </a:txBody>
                  <a:tcPr/>
                </a:tc>
                <a:extLst>
                  <a:ext uri="{0D108BD9-81ED-4DB2-BD59-A6C34878D82A}">
                    <a16:rowId xmlns:a16="http://schemas.microsoft.com/office/drawing/2014/main" val="387788555"/>
                  </a:ext>
                </a:extLst>
              </a:tr>
              <a:tr h="638872">
                <a:tc>
                  <a:txBody>
                    <a:bodyPr/>
                    <a:lstStyle/>
                    <a:p>
                      <a:r>
                        <a:rPr lang="en-US" sz="1400" dirty="0"/>
                        <a:t>One Quintillion</a:t>
                      </a:r>
                    </a:p>
                  </a:txBody>
                  <a:tcPr marL="114561" marR="114561" marT="57281" marB="57281"/>
                </a:tc>
                <a:tc>
                  <a:txBody>
                    <a:bodyPr/>
                    <a:lstStyle/>
                    <a:p>
                      <a:r>
                        <a:rPr lang="en-US" sz="1400" dirty="0"/>
                        <a:t>60 as</a:t>
                      </a:r>
                    </a:p>
                  </a:txBody>
                  <a:tcPr marL="114561" marR="114561" marT="57281" marB="57281"/>
                </a:tc>
                <a:tc>
                  <a:txBody>
                    <a:bodyPr/>
                    <a:lstStyle/>
                    <a:p>
                      <a:r>
                        <a:rPr lang="en-US" sz="1400" dirty="0"/>
                        <a:t>1 second</a:t>
                      </a:r>
                    </a:p>
                  </a:txBody>
                  <a:tcPr marL="114561" marR="114561" marT="57281" marB="57281"/>
                </a:tc>
                <a:tc>
                  <a:txBody>
                    <a:bodyPr/>
                    <a:lstStyle/>
                    <a:p>
                      <a:r>
                        <a:rPr lang="en-US" sz="1400" dirty="0"/>
                        <a:t>1 minute</a:t>
                      </a:r>
                    </a:p>
                  </a:txBody>
                  <a:tcPr marL="114561" marR="114561" marT="57281" marB="57281"/>
                </a:tc>
                <a:tc>
                  <a:txBody>
                    <a:bodyPr/>
                    <a:lstStyle/>
                    <a:p>
                      <a:r>
                        <a:rPr lang="en-US" sz="1400" dirty="0"/>
                        <a:t>32 billion years</a:t>
                      </a:r>
                    </a:p>
                  </a:txBody>
                  <a:tcPr marL="114561" marR="114561" marT="57281" marB="57281"/>
                </a:tc>
                <a:tc gridSpan="2" vMerge="1">
                  <a:txBody>
                    <a:bodyPr/>
                    <a:lstStyle/>
                    <a:p>
                      <a:endParaRPr lang="en-US" dirty="0"/>
                    </a:p>
                  </a:txBody>
                  <a:tcPr/>
                </a:tc>
                <a:tc hMerge="1" vMerge="1">
                  <a:txBody>
                    <a:bodyPr/>
                    <a:lstStyle/>
                    <a:p>
                      <a:endParaRPr lang="en-US" dirty="0"/>
                    </a:p>
                  </a:txBody>
                  <a:tcPr/>
                </a:tc>
                <a:extLst>
                  <a:ext uri="{0D108BD9-81ED-4DB2-BD59-A6C34878D82A}">
                    <a16:rowId xmlns:a16="http://schemas.microsoft.com/office/drawing/2014/main" val="233941638"/>
                  </a:ext>
                </a:extLst>
              </a:tr>
            </a:tbl>
          </a:graphicData>
        </a:graphic>
      </p:graphicFrame>
    </p:spTree>
    <p:extLst>
      <p:ext uri="{BB962C8B-B14F-4D97-AF65-F5344CB8AC3E}">
        <p14:creationId xmlns:p14="http://schemas.microsoft.com/office/powerpoint/2010/main" val="1918004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80340" y="1724012"/>
            <a:ext cx="8019273" cy="0"/>
          </a:xfrm>
          <a:custGeom>
            <a:avLst/>
            <a:gdLst/>
            <a:ahLst/>
            <a:cxnLst/>
            <a:rect l="l" t="t" r="r" b="b"/>
            <a:pathLst>
              <a:path w="6400800">
                <a:moveTo>
                  <a:pt x="0" y="0"/>
                </a:moveTo>
                <a:lnTo>
                  <a:pt x="6400800" y="0"/>
                </a:lnTo>
              </a:path>
            </a:pathLst>
          </a:custGeom>
          <a:ln w="39624">
            <a:solidFill>
              <a:srgbClr val="FE0000"/>
            </a:solidFill>
          </a:ln>
        </p:spPr>
        <p:txBody>
          <a:bodyPr wrap="square" lIns="0" tIns="0" rIns="0" bIns="0" rtlCol="0">
            <a:noAutofit/>
          </a:bodyPr>
          <a:lstStyle/>
          <a:p>
            <a:endParaRPr sz="2255"/>
          </a:p>
        </p:txBody>
      </p:sp>
      <p:sp>
        <p:nvSpPr>
          <p:cNvPr id="7" name="Title 6">
            <a:extLst>
              <a:ext uri="{FF2B5EF4-FFF2-40B4-BE49-F238E27FC236}">
                <a16:creationId xmlns:a16="http://schemas.microsoft.com/office/drawing/2014/main" id="{AF2C3925-C6CF-4DDE-917E-56FA770DA5AA}"/>
              </a:ext>
            </a:extLst>
          </p:cNvPr>
          <p:cNvSpPr>
            <a:spLocks noGrp="1"/>
          </p:cNvSpPr>
          <p:nvPr>
            <p:ph type="title"/>
          </p:nvPr>
        </p:nvSpPr>
        <p:spPr/>
        <p:txBody>
          <a:bodyPr/>
          <a:lstStyle/>
          <a:p>
            <a:r>
              <a:rPr lang="en-US" dirty="0"/>
              <a:t>Implications of Dominance</a:t>
            </a:r>
          </a:p>
        </p:txBody>
      </p:sp>
      <p:sp>
        <p:nvSpPr>
          <p:cNvPr id="6" name="object 4">
            <a:extLst>
              <a:ext uri="{FF2B5EF4-FFF2-40B4-BE49-F238E27FC236}">
                <a16:creationId xmlns:a16="http://schemas.microsoft.com/office/drawing/2014/main" id="{37119AAD-EE24-4035-88AD-C22008CB71AF}"/>
              </a:ext>
            </a:extLst>
          </p:cNvPr>
          <p:cNvSpPr txBox="1">
            <a:spLocks noGrp="1"/>
          </p:cNvSpPr>
          <p:nvPr>
            <p:ph idx="1"/>
          </p:nvPr>
        </p:nvSpPr>
        <p:spPr>
          <a:prstGeom prst="rect">
            <a:avLst/>
          </a:prstGeom>
        </p:spPr>
        <p:txBody>
          <a:bodyPr vert="horz" wrap="square" lIns="0" tIns="0" rIns="0" bIns="0" rtlCol="0">
            <a:noAutofit/>
          </a:bodyPr>
          <a:lstStyle/>
          <a:p>
            <a:pPr marL="271297" indent="-256180">
              <a:buFont typeface="Times New Roman"/>
              <a:buChar char="•"/>
              <a:tabLst>
                <a:tab pos="271297" algn="l"/>
              </a:tabLst>
            </a:pPr>
            <a:r>
              <a:rPr sz="2568" dirty="0">
                <a:latin typeface="Times New Roman"/>
                <a:cs typeface="Times New Roman"/>
              </a:rPr>
              <a:t>Exponential algorithms</a:t>
            </a:r>
            <a:r>
              <a:rPr sz="2568" spc="-38" dirty="0">
                <a:latin typeface="Times New Roman"/>
                <a:cs typeface="Times New Roman"/>
              </a:rPr>
              <a:t> </a:t>
            </a:r>
            <a:r>
              <a:rPr sz="2568" dirty="0">
                <a:latin typeface="Times New Roman"/>
                <a:cs typeface="Times New Roman"/>
              </a:rPr>
              <a:t>get</a:t>
            </a:r>
            <a:r>
              <a:rPr sz="2568" spc="6" dirty="0">
                <a:latin typeface="Times New Roman"/>
                <a:cs typeface="Times New Roman"/>
              </a:rPr>
              <a:t> </a:t>
            </a:r>
            <a:r>
              <a:rPr sz="2568" dirty="0">
                <a:latin typeface="Times New Roman"/>
                <a:cs typeface="Times New Roman"/>
              </a:rPr>
              <a:t>hopeless</a:t>
            </a:r>
            <a:r>
              <a:rPr sz="2568" spc="-6" dirty="0">
                <a:latin typeface="Times New Roman"/>
                <a:cs typeface="Times New Roman"/>
              </a:rPr>
              <a:t> </a:t>
            </a:r>
            <a:r>
              <a:rPr sz="2568" spc="-25" dirty="0">
                <a:latin typeface="Times New Roman"/>
                <a:cs typeface="Times New Roman"/>
              </a:rPr>
              <a:t>f</a:t>
            </a:r>
            <a:r>
              <a:rPr sz="2568" dirty="0">
                <a:latin typeface="Times New Roman"/>
                <a:cs typeface="Times New Roman"/>
              </a:rPr>
              <a:t>ast.</a:t>
            </a:r>
          </a:p>
          <a:p>
            <a:pPr>
              <a:lnSpc>
                <a:spcPts val="1253"/>
              </a:lnSpc>
              <a:spcBef>
                <a:spcPts val="25"/>
              </a:spcBef>
              <a:buFont typeface="Times New Roman"/>
              <a:buChar char="•"/>
            </a:pPr>
            <a:endParaRPr sz="1253" dirty="0"/>
          </a:p>
          <a:p>
            <a:pPr marL="271297" indent="-256180">
              <a:buFont typeface="Times New Roman"/>
              <a:buChar char="•"/>
              <a:tabLst>
                <a:tab pos="271297" algn="l"/>
              </a:tabLst>
            </a:pPr>
            <a:r>
              <a:rPr sz="2568" dirty="0">
                <a:latin typeface="Times New Roman"/>
                <a:cs typeface="Times New Roman"/>
              </a:rPr>
              <a:t>Quadratic</a:t>
            </a:r>
            <a:r>
              <a:rPr sz="2568" spc="-13" dirty="0">
                <a:latin typeface="Times New Roman"/>
                <a:cs typeface="Times New Roman"/>
              </a:rPr>
              <a:t> </a:t>
            </a:r>
            <a:r>
              <a:rPr sz="2568" dirty="0">
                <a:latin typeface="Times New Roman"/>
                <a:cs typeface="Times New Roman"/>
              </a:rPr>
              <a:t>algorithms</a:t>
            </a:r>
            <a:r>
              <a:rPr sz="2568" spc="-38" dirty="0">
                <a:latin typeface="Times New Roman"/>
                <a:cs typeface="Times New Roman"/>
              </a:rPr>
              <a:t> </a:t>
            </a:r>
            <a:r>
              <a:rPr sz="2568" dirty="0">
                <a:latin typeface="Times New Roman"/>
                <a:cs typeface="Times New Roman"/>
              </a:rPr>
              <a:t>get</a:t>
            </a:r>
            <a:r>
              <a:rPr sz="2568" spc="6" dirty="0">
                <a:latin typeface="Times New Roman"/>
                <a:cs typeface="Times New Roman"/>
              </a:rPr>
              <a:t> </a:t>
            </a:r>
            <a:r>
              <a:rPr sz="2568" dirty="0">
                <a:latin typeface="Times New Roman"/>
                <a:cs typeface="Times New Roman"/>
              </a:rPr>
              <a:t>hopeless</a:t>
            </a:r>
            <a:r>
              <a:rPr sz="2568" spc="-6" dirty="0">
                <a:latin typeface="Times New Roman"/>
                <a:cs typeface="Times New Roman"/>
              </a:rPr>
              <a:t> </a:t>
            </a:r>
            <a:r>
              <a:rPr sz="2568" spc="6" dirty="0">
                <a:latin typeface="Times New Roman"/>
                <a:cs typeface="Times New Roman"/>
              </a:rPr>
              <a:t>at</a:t>
            </a:r>
            <a:r>
              <a:rPr sz="2568" spc="-19" dirty="0">
                <a:latin typeface="Times New Roman"/>
                <a:cs typeface="Times New Roman"/>
              </a:rPr>
              <a:t> </a:t>
            </a:r>
            <a:r>
              <a:rPr sz="2568" dirty="0">
                <a:latin typeface="Times New Roman"/>
                <a:cs typeface="Times New Roman"/>
              </a:rPr>
              <a:t>or</a:t>
            </a:r>
            <a:r>
              <a:rPr sz="2568" spc="-6" dirty="0">
                <a:latin typeface="Times New Roman"/>
                <a:cs typeface="Times New Roman"/>
              </a:rPr>
              <a:t> </a:t>
            </a:r>
            <a:r>
              <a:rPr sz="2568" dirty="0">
                <a:latin typeface="Times New Roman"/>
                <a:cs typeface="Times New Roman"/>
              </a:rPr>
              <a:t>before</a:t>
            </a:r>
            <a:r>
              <a:rPr sz="2568" spc="-19" dirty="0">
                <a:latin typeface="Times New Roman"/>
                <a:cs typeface="Times New Roman"/>
              </a:rPr>
              <a:t> </a:t>
            </a:r>
            <a:r>
              <a:rPr sz="2568" dirty="0">
                <a:latin typeface="Times New Roman"/>
                <a:cs typeface="Times New Roman"/>
              </a:rPr>
              <a:t>1,000,000.</a:t>
            </a:r>
          </a:p>
          <a:p>
            <a:pPr>
              <a:lnSpc>
                <a:spcPts val="1253"/>
              </a:lnSpc>
              <a:spcBef>
                <a:spcPts val="25"/>
              </a:spcBef>
              <a:buFont typeface="Times New Roman"/>
              <a:buChar char="•"/>
            </a:pPr>
            <a:endParaRPr sz="1253" dirty="0"/>
          </a:p>
          <a:p>
            <a:pPr marL="271297" indent="-256180">
              <a:buFont typeface="Times New Roman"/>
              <a:buChar char="•"/>
              <a:tabLst>
                <a:tab pos="271297" algn="l"/>
              </a:tabLst>
            </a:pPr>
            <a:r>
              <a:rPr sz="2568" spc="113" dirty="0">
                <a:latin typeface="Times New Roman"/>
                <a:cs typeface="Times New Roman"/>
              </a:rPr>
              <a:t>O</a:t>
            </a:r>
            <a:r>
              <a:rPr sz="2568" spc="38" dirty="0">
                <a:latin typeface="Times New Roman"/>
                <a:cs typeface="Times New Roman"/>
              </a:rPr>
              <a:t>(</a:t>
            </a:r>
            <a:r>
              <a:rPr sz="2568" spc="213" dirty="0">
                <a:latin typeface="Times New Roman"/>
                <a:cs typeface="Times New Roman"/>
              </a:rPr>
              <a:t>n</a:t>
            </a:r>
            <a:r>
              <a:rPr sz="2568" spc="-175" dirty="0">
                <a:latin typeface="Times New Roman"/>
                <a:cs typeface="Times New Roman"/>
              </a:rPr>
              <a:t> </a:t>
            </a:r>
            <a:r>
              <a:rPr sz="2568" spc="-100" dirty="0">
                <a:latin typeface="Times New Roman"/>
                <a:cs typeface="Times New Roman"/>
              </a:rPr>
              <a:t>log</a:t>
            </a:r>
            <a:r>
              <a:rPr sz="2568" spc="-182" dirty="0">
                <a:latin typeface="Times New Roman"/>
                <a:cs typeface="Times New Roman"/>
              </a:rPr>
              <a:t> </a:t>
            </a:r>
            <a:r>
              <a:rPr sz="2568" spc="200" dirty="0">
                <a:latin typeface="Times New Roman"/>
                <a:cs typeface="Times New Roman"/>
              </a:rPr>
              <a:t>n</a:t>
            </a:r>
            <a:r>
              <a:rPr sz="2568" spc="56" dirty="0">
                <a:latin typeface="Times New Roman"/>
                <a:cs typeface="Times New Roman"/>
              </a:rPr>
              <a:t>) is possible to</a:t>
            </a:r>
            <a:r>
              <a:rPr sz="2568" spc="-19" dirty="0">
                <a:latin typeface="Times New Roman"/>
                <a:cs typeface="Times New Roman"/>
              </a:rPr>
              <a:t> </a:t>
            </a:r>
            <a:r>
              <a:rPr sz="2568" dirty="0">
                <a:latin typeface="Times New Roman"/>
                <a:cs typeface="Times New Roman"/>
              </a:rPr>
              <a:t>about one</a:t>
            </a:r>
            <a:r>
              <a:rPr sz="2568" spc="6" dirty="0">
                <a:latin typeface="Times New Roman"/>
                <a:cs typeface="Times New Roman"/>
              </a:rPr>
              <a:t> </a:t>
            </a:r>
            <a:r>
              <a:rPr sz="2568" dirty="0">
                <a:latin typeface="Times New Roman"/>
                <a:cs typeface="Times New Roman"/>
              </a:rPr>
              <a:t>billion.</a:t>
            </a:r>
          </a:p>
          <a:p>
            <a:pPr>
              <a:lnSpc>
                <a:spcPts val="1253"/>
              </a:lnSpc>
              <a:spcBef>
                <a:spcPts val="54"/>
              </a:spcBef>
              <a:buFont typeface="Times New Roman"/>
              <a:buChar char="•"/>
            </a:pPr>
            <a:endParaRPr sz="1253" dirty="0"/>
          </a:p>
          <a:p>
            <a:pPr marL="271297" indent="-256180">
              <a:buFont typeface="Times New Roman"/>
              <a:buChar char="•"/>
              <a:tabLst>
                <a:tab pos="271297" algn="l"/>
              </a:tabLst>
            </a:pPr>
            <a:r>
              <a:rPr sz="2568" spc="113" dirty="0">
                <a:latin typeface="Times New Roman"/>
                <a:cs typeface="Times New Roman"/>
              </a:rPr>
              <a:t>O</a:t>
            </a:r>
            <a:r>
              <a:rPr sz="2568" spc="-56" dirty="0">
                <a:latin typeface="Times New Roman"/>
                <a:cs typeface="Times New Roman"/>
              </a:rPr>
              <a:t>(log</a:t>
            </a:r>
            <a:r>
              <a:rPr sz="2568" spc="-163" dirty="0">
                <a:latin typeface="Times New Roman"/>
                <a:cs typeface="Times New Roman"/>
              </a:rPr>
              <a:t> </a:t>
            </a:r>
            <a:r>
              <a:rPr sz="2568" spc="200" dirty="0">
                <a:latin typeface="Times New Roman"/>
                <a:cs typeface="Times New Roman"/>
              </a:rPr>
              <a:t>n</a:t>
            </a:r>
            <a:r>
              <a:rPr sz="2568" spc="56" dirty="0">
                <a:latin typeface="Times New Roman"/>
                <a:cs typeface="Times New Roman"/>
              </a:rPr>
              <a:t>) n</a:t>
            </a:r>
            <a:r>
              <a:rPr sz="2568" spc="-75" dirty="0">
                <a:latin typeface="Times New Roman"/>
                <a:cs typeface="Times New Roman"/>
              </a:rPr>
              <a:t>e</a:t>
            </a:r>
            <a:r>
              <a:rPr sz="2568" spc="-38" dirty="0">
                <a:latin typeface="Times New Roman"/>
                <a:cs typeface="Times New Roman"/>
              </a:rPr>
              <a:t>v</a:t>
            </a:r>
            <a:r>
              <a:rPr sz="2568" dirty="0">
                <a:latin typeface="Times New Roman"/>
                <a:cs typeface="Times New Roman"/>
              </a:rPr>
              <a:t>er</a:t>
            </a:r>
            <a:r>
              <a:rPr sz="2568" spc="19" dirty="0">
                <a:latin typeface="Times New Roman"/>
                <a:cs typeface="Times New Roman"/>
              </a:rPr>
              <a:t> </a:t>
            </a:r>
            <a:r>
              <a:rPr sz="2568" dirty="0">
                <a:latin typeface="Times New Roman"/>
                <a:cs typeface="Times New Roman"/>
              </a:rPr>
              <a:t>sweats.</a:t>
            </a:r>
          </a:p>
        </p:txBody>
      </p:sp>
    </p:spTree>
    <p:extLst>
      <p:ext uri="{BB962C8B-B14F-4D97-AF65-F5344CB8AC3E}">
        <p14:creationId xmlns:p14="http://schemas.microsoft.com/office/powerpoint/2010/main" val="1133577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1FBA3-CACA-41F8-8202-E314443936C9}"/>
              </a:ext>
            </a:extLst>
          </p:cNvPr>
          <p:cNvSpPr>
            <a:spLocks noGrp="1"/>
          </p:cNvSpPr>
          <p:nvPr>
            <p:ph type="title"/>
          </p:nvPr>
        </p:nvSpPr>
        <p:spPr/>
        <p:txBody>
          <a:bodyPr/>
          <a:lstStyle/>
          <a:p>
            <a:r>
              <a:rPr lang="en-US" dirty="0"/>
              <a:t>Industry vs. Academia</a:t>
            </a:r>
          </a:p>
        </p:txBody>
      </p:sp>
      <p:sp>
        <p:nvSpPr>
          <p:cNvPr id="3" name="Content Placeholder 2">
            <a:extLst>
              <a:ext uri="{FF2B5EF4-FFF2-40B4-BE49-F238E27FC236}">
                <a16:creationId xmlns:a16="http://schemas.microsoft.com/office/drawing/2014/main" id="{FE0A6D5B-8093-416E-BEA8-5609EEB76FA1}"/>
              </a:ext>
            </a:extLst>
          </p:cNvPr>
          <p:cNvSpPr>
            <a:spLocks noGrp="1"/>
          </p:cNvSpPr>
          <p:nvPr>
            <p:ph idx="1"/>
          </p:nvPr>
        </p:nvSpPr>
        <p:spPr/>
        <p:txBody>
          <a:bodyPr>
            <a:normAutofit/>
          </a:bodyPr>
          <a:lstStyle/>
          <a:p>
            <a:r>
              <a:rPr lang="en-US" sz="2506" spc="113" dirty="0">
                <a:latin typeface="Times New Roman"/>
                <a:cs typeface="Times New Roman"/>
              </a:rPr>
              <a:t>Often, people will ask you about O</a:t>
            </a:r>
            <a:r>
              <a:rPr lang="en-US" sz="2506" spc="56" dirty="0">
                <a:latin typeface="Times New Roman"/>
                <a:cs typeface="Times New Roman"/>
              </a:rPr>
              <a:t> but really mean</a:t>
            </a:r>
            <a:r>
              <a:rPr lang="en-US" sz="2506" spc="-175" dirty="0">
                <a:latin typeface="Times New Roman"/>
                <a:cs typeface="Times New Roman"/>
              </a:rPr>
              <a:t> </a:t>
            </a:r>
            <a:r>
              <a:rPr lang="el-GR" sz="2506" dirty="0">
                <a:latin typeface="Times New Roman"/>
                <a:cs typeface="Times New Roman"/>
              </a:rPr>
              <a:t>Θ</a:t>
            </a:r>
            <a:endParaRPr lang="en-US" sz="2506" dirty="0">
              <a:latin typeface="Times New Roman"/>
              <a:cs typeface="Times New Roman"/>
            </a:endParaRPr>
          </a:p>
          <a:p>
            <a:r>
              <a:rPr lang="en-US" sz="2506" dirty="0">
                <a:latin typeface="Times New Roman"/>
                <a:cs typeface="Times New Roman"/>
              </a:rPr>
              <a:t>Or they will confuse Best/Worst Case with Lower/Upper Bound</a:t>
            </a:r>
          </a:p>
          <a:p>
            <a:r>
              <a:rPr lang="en-US" sz="2506" dirty="0">
                <a:latin typeface="Times New Roman"/>
                <a:cs typeface="Times New Roman"/>
              </a:rPr>
              <a:t>You can argue with them and try and look smart, but recognize that it may be more expedient to simply give them the answer they are looking for</a:t>
            </a:r>
          </a:p>
          <a:p>
            <a:endParaRPr lang="en-US" sz="2506" dirty="0">
              <a:latin typeface="Times New Roman"/>
              <a:cs typeface="Times New Roman"/>
            </a:endParaRPr>
          </a:p>
          <a:p>
            <a:r>
              <a:rPr lang="en-US" sz="2506" dirty="0">
                <a:latin typeface="Times New Roman"/>
                <a:cs typeface="Times New Roman"/>
              </a:rPr>
              <a:t>But we will be precise in this course!</a:t>
            </a:r>
            <a:endParaRPr lang="en-US" sz="2506" dirty="0"/>
          </a:p>
        </p:txBody>
      </p:sp>
    </p:spTree>
    <p:extLst>
      <p:ext uri="{BB962C8B-B14F-4D97-AF65-F5344CB8AC3E}">
        <p14:creationId xmlns:p14="http://schemas.microsoft.com/office/powerpoint/2010/main" val="3611831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EA7EC-2589-4467-88FD-49DFDED7F8B7}"/>
              </a:ext>
            </a:extLst>
          </p:cNvPr>
          <p:cNvSpPr>
            <a:spLocks noGrp="1"/>
          </p:cNvSpPr>
          <p:nvPr>
            <p:ph type="title"/>
          </p:nvPr>
        </p:nvSpPr>
        <p:spPr/>
        <p:txBody>
          <a:bodyPr/>
          <a:lstStyle/>
          <a:p>
            <a:r>
              <a:rPr lang="en-US" dirty="0"/>
              <a:t>Translating from Interview Questions</a:t>
            </a:r>
          </a:p>
        </p:txBody>
      </p:sp>
      <p:sp>
        <p:nvSpPr>
          <p:cNvPr id="3" name="Content Placeholder 2">
            <a:extLst>
              <a:ext uri="{FF2B5EF4-FFF2-40B4-BE49-F238E27FC236}">
                <a16:creationId xmlns:a16="http://schemas.microsoft.com/office/drawing/2014/main" id="{87BFFD6E-C839-4836-B104-4E4D66BF2C48}"/>
              </a:ext>
            </a:extLst>
          </p:cNvPr>
          <p:cNvSpPr>
            <a:spLocks noGrp="1"/>
          </p:cNvSpPr>
          <p:nvPr>
            <p:ph idx="1"/>
          </p:nvPr>
        </p:nvSpPr>
        <p:spPr/>
        <p:txBody>
          <a:bodyPr>
            <a:normAutofit/>
          </a:bodyPr>
          <a:lstStyle/>
          <a:p>
            <a:r>
              <a:rPr lang="en-US" dirty="0"/>
              <a:t>"What's the Big Oh of this function?" =&gt;</a:t>
            </a:r>
          </a:p>
          <a:p>
            <a:pPr lvl="1"/>
            <a:r>
              <a:rPr lang="en-US" dirty="0"/>
              <a:t>“What is the tightest upper bound possible for this algorithm in its worst case?”</a:t>
            </a:r>
          </a:p>
          <a:p>
            <a:pPr lvl="1"/>
            <a:r>
              <a:rPr lang="en-US" dirty="0"/>
              <a:t>Probably want to hear the best case and worst case too</a:t>
            </a:r>
          </a:p>
        </p:txBody>
      </p:sp>
    </p:spTree>
    <p:extLst>
      <p:ext uri="{BB962C8B-B14F-4D97-AF65-F5344CB8AC3E}">
        <p14:creationId xmlns:p14="http://schemas.microsoft.com/office/powerpoint/2010/main" val="1417967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F2C9-A398-4381-8EE4-83AA778E5C21}"/>
              </a:ext>
            </a:extLst>
          </p:cNvPr>
          <p:cNvSpPr>
            <a:spLocks noGrp="1"/>
          </p:cNvSpPr>
          <p:nvPr>
            <p:ph type="title"/>
          </p:nvPr>
        </p:nvSpPr>
        <p:spPr/>
        <p:txBody>
          <a:bodyPr/>
          <a:lstStyle/>
          <a:p>
            <a:r>
              <a:rPr lang="en-US" dirty="0"/>
              <a:t>Efficiency in practice</a:t>
            </a:r>
          </a:p>
        </p:txBody>
      </p:sp>
      <p:sp>
        <p:nvSpPr>
          <p:cNvPr id="3" name="Content Placeholder 2">
            <a:extLst>
              <a:ext uri="{FF2B5EF4-FFF2-40B4-BE49-F238E27FC236}">
                <a16:creationId xmlns:a16="http://schemas.microsoft.com/office/drawing/2014/main" id="{6C39C6BB-15E7-4AE3-8A4A-C81C1DBC6DCC}"/>
              </a:ext>
            </a:extLst>
          </p:cNvPr>
          <p:cNvSpPr>
            <a:spLocks noGrp="1"/>
          </p:cNvSpPr>
          <p:nvPr>
            <p:ph idx="1"/>
          </p:nvPr>
        </p:nvSpPr>
        <p:spPr/>
        <p:txBody>
          <a:bodyPr>
            <a:normAutofit/>
          </a:bodyPr>
          <a:lstStyle/>
          <a:p>
            <a:r>
              <a:rPr lang="en-US" sz="2800" dirty="0"/>
              <a:t>We approximate algorithm's runtimes because it's easy and useful</a:t>
            </a:r>
          </a:p>
          <a:p>
            <a:r>
              <a:rPr lang="en-US" sz="2800" dirty="0"/>
              <a:t>But there's always an </a:t>
            </a:r>
            <a:r>
              <a:rPr lang="en-US" sz="2800" i="1" dirty="0"/>
              <a:t>actual </a:t>
            </a:r>
            <a:r>
              <a:rPr lang="en-US" sz="2800" dirty="0"/>
              <a:t>exact time cost for an algorithm</a:t>
            </a:r>
          </a:p>
          <a:p>
            <a:r>
              <a:rPr lang="en-US" sz="2800" dirty="0"/>
              <a:t>Remember, problems do not have an exact time cost or a runtime</a:t>
            </a:r>
          </a:p>
          <a:p>
            <a:r>
              <a:rPr lang="en-US" sz="2800" dirty="0"/>
              <a:t>But some problems have a "known best algorithm" or, in some exceptional cases, you can prove that any potential algorithm cannot outperform a certain efficiency – e.g., search, max, sorting</a:t>
            </a:r>
          </a:p>
        </p:txBody>
      </p:sp>
    </p:spTree>
    <p:extLst>
      <p:ext uri="{BB962C8B-B14F-4D97-AF65-F5344CB8AC3E}">
        <p14:creationId xmlns:p14="http://schemas.microsoft.com/office/powerpoint/2010/main" val="28855200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8A3F7-2A1F-4C68-953A-C6FD88E4FF5F}"/>
              </a:ext>
            </a:extLst>
          </p:cNvPr>
          <p:cNvSpPr>
            <a:spLocks noGrp="1"/>
          </p:cNvSpPr>
          <p:nvPr>
            <p:ph type="title"/>
          </p:nvPr>
        </p:nvSpPr>
        <p:spPr/>
        <p:txBody>
          <a:bodyPr/>
          <a:lstStyle/>
          <a:p>
            <a:r>
              <a:rPr lang="en-US" dirty="0"/>
              <a:t>Worksheet</a:t>
            </a:r>
          </a:p>
        </p:txBody>
      </p:sp>
      <p:sp>
        <p:nvSpPr>
          <p:cNvPr id="3" name="Text Placeholder 2">
            <a:extLst>
              <a:ext uri="{FF2B5EF4-FFF2-40B4-BE49-F238E27FC236}">
                <a16:creationId xmlns:a16="http://schemas.microsoft.com/office/drawing/2014/main" id="{10F02FE7-F7DE-401C-A39E-61E5FF788097}"/>
              </a:ext>
            </a:extLst>
          </p:cNvPr>
          <p:cNvSpPr>
            <a:spLocks noGrp="1"/>
          </p:cNvSpPr>
          <p:nvPr>
            <p:ph idx="1"/>
          </p:nvPr>
        </p:nvSpPr>
        <p:spPr>
          <a:xfrm>
            <a:off x="463416" y="1730530"/>
            <a:ext cx="5918986" cy="3225951"/>
          </a:xfrm>
        </p:spPr>
        <p:txBody>
          <a:bodyPr>
            <a:normAutofit/>
          </a:bodyPr>
          <a:lstStyle/>
          <a:p>
            <a:r>
              <a:rPr lang="en-US" dirty="0" err="1"/>
              <a:t>L'Hopital's</a:t>
            </a:r>
            <a:r>
              <a:rPr lang="en-US" dirty="0"/>
              <a:t> Rule:</a:t>
            </a:r>
          </a:p>
          <a:p>
            <a:pPr lvl="1"/>
            <a:r>
              <a:rPr lang="en-US" dirty="0"/>
              <a:t>The limit of two divided functions is the same as the limit of the functions' divided derivatives.</a:t>
            </a:r>
          </a:p>
          <a:p>
            <a:r>
              <a:rPr lang="en-US" dirty="0"/>
              <a:t>Limit Analyses:</a:t>
            </a:r>
          </a:p>
          <a:p>
            <a:pPr lvl="1"/>
            <a:r>
              <a:rPr lang="en-US" dirty="0"/>
              <a:t>Determine limit and look up the relationship in the table</a:t>
            </a:r>
          </a:p>
          <a:p>
            <a:r>
              <a:rPr lang="en-US" dirty="0"/>
              <a:t>Determine a C that satisfies the equations.</a:t>
            </a:r>
          </a:p>
          <a:p>
            <a:pPr lvl="1"/>
            <a:r>
              <a:rPr lang="en-US" dirty="0"/>
              <a:t>Might also find n</a:t>
            </a:r>
            <a:r>
              <a:rPr lang="en-US" baseline="-25000" dirty="0"/>
              <a:t>0</a:t>
            </a:r>
            <a:r>
              <a:rPr lang="en-US" dirty="0"/>
              <a:t>, unless its true everywhere</a:t>
            </a:r>
          </a:p>
        </p:txBody>
      </p:sp>
      <p:pic>
        <p:nvPicPr>
          <p:cNvPr id="4" name="Picture 3">
            <a:extLst>
              <a:ext uri="{FF2B5EF4-FFF2-40B4-BE49-F238E27FC236}">
                <a16:creationId xmlns:a16="http://schemas.microsoft.com/office/drawing/2014/main" id="{FF090272-9700-4800-8BBC-8AA679FC5B4F}"/>
              </a:ext>
            </a:extLst>
          </p:cNvPr>
          <p:cNvPicPr>
            <a:picLocks noChangeAspect="1"/>
          </p:cNvPicPr>
          <p:nvPr/>
        </p:nvPicPr>
        <p:blipFill>
          <a:blip r:embed="rId3"/>
          <a:stretch>
            <a:fillRect/>
          </a:stretch>
        </p:blipFill>
        <p:spPr>
          <a:xfrm>
            <a:off x="6907474" y="114882"/>
            <a:ext cx="2923693" cy="1085943"/>
          </a:xfrm>
          <a:prstGeom prst="rect">
            <a:avLst/>
          </a:prstGeom>
        </p:spPr>
      </p:pic>
      <p:grpSp>
        <p:nvGrpSpPr>
          <p:cNvPr id="9" name="Group 8">
            <a:extLst>
              <a:ext uri="{FF2B5EF4-FFF2-40B4-BE49-F238E27FC236}">
                <a16:creationId xmlns:a16="http://schemas.microsoft.com/office/drawing/2014/main" id="{2A1E0FA8-016F-4C71-A83B-38925FD0C1E3}"/>
              </a:ext>
            </a:extLst>
          </p:cNvPr>
          <p:cNvGrpSpPr/>
          <p:nvPr/>
        </p:nvGrpSpPr>
        <p:grpSpPr>
          <a:xfrm>
            <a:off x="7586902" y="1342211"/>
            <a:ext cx="3380151" cy="3291782"/>
            <a:chOff x="3722687" y="2635250"/>
            <a:chExt cx="2914650" cy="2838450"/>
          </a:xfrm>
        </p:grpSpPr>
        <p:pic>
          <p:nvPicPr>
            <p:cNvPr id="5" name="Picture 4">
              <a:extLst>
                <a:ext uri="{FF2B5EF4-FFF2-40B4-BE49-F238E27FC236}">
                  <a16:creationId xmlns:a16="http://schemas.microsoft.com/office/drawing/2014/main" id="{739A53A7-EB36-4F58-A6D1-B20A6D43A535}"/>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20000" contrast="-20000"/>
                      </a14:imgEffect>
                    </a14:imgLayer>
                  </a14:imgProps>
                </a:ext>
              </a:extLst>
            </a:blip>
            <a:srcRect r="72691"/>
            <a:stretch/>
          </p:blipFill>
          <p:spPr>
            <a:xfrm>
              <a:off x="3722687" y="2635250"/>
              <a:ext cx="1295400" cy="2838450"/>
            </a:xfrm>
            <a:prstGeom prst="rect">
              <a:avLst/>
            </a:prstGeom>
          </p:spPr>
        </p:pic>
        <p:pic>
          <p:nvPicPr>
            <p:cNvPr id="7" name="Picture 6">
              <a:extLst>
                <a:ext uri="{FF2B5EF4-FFF2-40B4-BE49-F238E27FC236}">
                  <a16:creationId xmlns:a16="http://schemas.microsoft.com/office/drawing/2014/main" id="{00C0B229-7DD2-44F4-AD18-8D2D3671B231}"/>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20000" contrast="-20000"/>
                      </a14:imgEffect>
                    </a14:imgLayer>
                  </a14:imgProps>
                </a:ext>
              </a:extLst>
            </a:blip>
            <a:srcRect l="65864"/>
            <a:stretch/>
          </p:blipFill>
          <p:spPr>
            <a:xfrm>
              <a:off x="5018087" y="2635250"/>
              <a:ext cx="1619250" cy="2838450"/>
            </a:xfrm>
            <a:prstGeom prst="rect">
              <a:avLst/>
            </a:prstGeom>
          </p:spPr>
        </p:pic>
      </p:grpSp>
      <p:sp>
        <p:nvSpPr>
          <p:cNvPr id="10" name="Rectangle 9">
            <a:extLst>
              <a:ext uri="{FF2B5EF4-FFF2-40B4-BE49-F238E27FC236}">
                <a16:creationId xmlns:a16="http://schemas.microsoft.com/office/drawing/2014/main" id="{9DF409A9-4AB0-49B2-8ECC-6F479F81F7E0}"/>
              </a:ext>
            </a:extLst>
          </p:cNvPr>
          <p:cNvSpPr/>
          <p:nvPr/>
        </p:nvSpPr>
        <p:spPr>
          <a:xfrm>
            <a:off x="2606820" y="4346376"/>
            <a:ext cx="6396324" cy="1952073"/>
          </a:xfrm>
          <a:prstGeom prst="rect">
            <a:avLst/>
          </a:prstGeom>
        </p:spPr>
        <p:txBody>
          <a:bodyPr wrap="square">
            <a:spAutoFit/>
          </a:bodyPr>
          <a:lstStyle/>
          <a:p>
            <a:pPr marL="15116" marR="15912">
              <a:lnSpc>
                <a:spcPct val="101000"/>
              </a:lnSpc>
              <a:tabLst>
                <a:tab pos="271297" algn="l"/>
              </a:tabLst>
            </a:pPr>
            <a:r>
              <a:rPr lang="en-US" sz="2005" spc="382" dirty="0">
                <a:cs typeface="Times New Roman" panose="02020603050405020304" pitchFamily="18" charset="0"/>
              </a:rPr>
              <a:t>f</a:t>
            </a:r>
            <a:r>
              <a:rPr lang="en-US" sz="2005" spc="38" dirty="0">
                <a:cs typeface="Times New Roman" panose="02020603050405020304" pitchFamily="18" charset="0"/>
              </a:rPr>
              <a:t>(</a:t>
            </a:r>
            <a:r>
              <a:rPr lang="en-US" sz="2005" spc="200" dirty="0">
                <a:cs typeface="Times New Roman" panose="02020603050405020304" pitchFamily="18" charset="0"/>
              </a:rPr>
              <a:t>n</a:t>
            </a:r>
            <a:r>
              <a:rPr lang="en-US" sz="2005" spc="56" dirty="0">
                <a:cs typeface="Times New Roman" panose="02020603050405020304" pitchFamily="18" charset="0"/>
              </a:rPr>
              <a:t>) </a:t>
            </a:r>
            <a:r>
              <a:rPr lang="en-US" sz="2005" spc="401" dirty="0">
                <a:cs typeface="Times New Roman" panose="02020603050405020304" pitchFamily="18" charset="0"/>
              </a:rPr>
              <a:t>=</a:t>
            </a:r>
            <a:r>
              <a:rPr lang="en-US" sz="2005" spc="-143" dirty="0">
                <a:cs typeface="Times New Roman" panose="02020603050405020304" pitchFamily="18" charset="0"/>
              </a:rPr>
              <a:t> </a:t>
            </a:r>
            <a:r>
              <a:rPr lang="en-US" sz="2005" b="1" spc="113" dirty="0">
                <a:cs typeface="Times New Roman" panose="02020603050405020304" pitchFamily="18" charset="0"/>
              </a:rPr>
              <a:t>O</a:t>
            </a:r>
            <a:r>
              <a:rPr lang="en-US" sz="2005" spc="38" dirty="0">
                <a:cs typeface="Times New Roman" panose="02020603050405020304" pitchFamily="18" charset="0"/>
              </a:rPr>
              <a:t>(</a:t>
            </a:r>
            <a:r>
              <a:rPr lang="en-US" sz="2005" spc="-6" dirty="0">
                <a:cs typeface="Times New Roman" panose="02020603050405020304" pitchFamily="18" charset="0"/>
              </a:rPr>
              <a:t>g</a:t>
            </a:r>
            <a:r>
              <a:rPr lang="en-US" sz="2005" spc="38" dirty="0">
                <a:cs typeface="Times New Roman" panose="02020603050405020304" pitchFamily="18" charset="0"/>
              </a:rPr>
              <a:t>(</a:t>
            </a:r>
            <a:r>
              <a:rPr lang="en-US" sz="2005" spc="200" dirty="0">
                <a:cs typeface="Times New Roman" panose="02020603050405020304" pitchFamily="18" charset="0"/>
              </a:rPr>
              <a:t>n</a:t>
            </a:r>
            <a:r>
              <a:rPr lang="en-US" sz="2005" spc="56" dirty="0">
                <a:cs typeface="Times New Roman" panose="02020603050405020304" pitchFamily="18" charset="0"/>
              </a:rPr>
              <a:t>))</a:t>
            </a:r>
            <a:endParaRPr lang="en-US" sz="2005" spc="313" dirty="0">
              <a:cs typeface="Times New Roman" panose="02020603050405020304" pitchFamily="18" charset="0"/>
            </a:endParaRPr>
          </a:p>
          <a:p>
            <a:pPr marL="15116" marR="15912">
              <a:lnSpc>
                <a:spcPct val="101000"/>
              </a:lnSpc>
              <a:tabLst>
                <a:tab pos="271297" algn="l"/>
              </a:tabLst>
            </a:pPr>
            <a:r>
              <a:rPr lang="en-US" sz="2005" dirty="0">
                <a:cs typeface="Times New Roman" panose="02020603050405020304" pitchFamily="18" charset="0"/>
              </a:rPr>
              <a:t>	if</a:t>
            </a:r>
            <a:r>
              <a:rPr lang="en-US" sz="2005" spc="232" dirty="0">
                <a:cs typeface="Times New Roman" panose="02020603050405020304" pitchFamily="18" charset="0"/>
              </a:rPr>
              <a:t> ⱻ </a:t>
            </a:r>
            <a:r>
              <a:rPr lang="en-US" sz="2005" spc="256" dirty="0">
                <a:cs typeface="Times New Roman" panose="02020603050405020304" pitchFamily="18" charset="0"/>
              </a:rPr>
              <a:t>n</a:t>
            </a:r>
            <a:r>
              <a:rPr lang="en-US" sz="2005" baseline="-11904" dirty="0">
                <a:cs typeface="Times New Roman" panose="02020603050405020304" pitchFamily="18" charset="0"/>
              </a:rPr>
              <a:t>0 </a:t>
            </a:r>
            <a:r>
              <a:rPr lang="en-US" sz="2005" spc="112" baseline="-11904" dirty="0">
                <a:cs typeface="Times New Roman" panose="02020603050405020304" pitchFamily="18" charset="0"/>
              </a:rPr>
              <a:t> </a:t>
            </a:r>
            <a:r>
              <a:rPr lang="en-US" sz="2005" dirty="0">
                <a:cs typeface="Times New Roman" panose="02020603050405020304" pitchFamily="18" charset="0"/>
              </a:rPr>
              <a:t>and</a:t>
            </a:r>
            <a:r>
              <a:rPr lang="en-US" sz="2005" spc="244" dirty="0">
                <a:cs typeface="Times New Roman" panose="02020603050405020304" pitchFamily="18" charset="0"/>
              </a:rPr>
              <a:t> </a:t>
            </a:r>
            <a:r>
              <a:rPr lang="en-US" sz="2005" spc="-63" dirty="0">
                <a:cs typeface="Times New Roman" panose="02020603050405020304" pitchFamily="18" charset="0"/>
              </a:rPr>
              <a:t>c</a:t>
            </a:r>
            <a:r>
              <a:rPr lang="en-US" sz="2005" spc="-38" dirty="0">
                <a:cs typeface="Times New Roman" panose="02020603050405020304" pitchFamily="18" charset="0"/>
              </a:rPr>
              <a:t>, such</a:t>
            </a:r>
            <a:r>
              <a:rPr lang="en-US" sz="2005" spc="106" dirty="0">
                <a:cs typeface="Times New Roman" panose="02020603050405020304" pitchFamily="18" charset="0"/>
              </a:rPr>
              <a:t> </a:t>
            </a:r>
            <a:r>
              <a:rPr lang="en-US" sz="2005" dirty="0">
                <a:cs typeface="Times New Roman" panose="02020603050405020304" pitchFamily="18" charset="0"/>
              </a:rPr>
              <a:t>that</a:t>
            </a:r>
            <a:r>
              <a:rPr lang="en-US" sz="2005" spc="94" dirty="0">
                <a:cs typeface="Times New Roman" panose="02020603050405020304" pitchFamily="18" charset="0"/>
              </a:rPr>
              <a:t> Ɐn&gt;</a:t>
            </a:r>
            <a:r>
              <a:rPr lang="en-US" sz="2005" spc="232" dirty="0">
                <a:cs typeface="Times New Roman" panose="02020603050405020304" pitchFamily="18" charset="0"/>
              </a:rPr>
              <a:t>n</a:t>
            </a:r>
            <a:r>
              <a:rPr lang="en-US" sz="2005" spc="75" baseline="-11904" dirty="0">
                <a:cs typeface="Times New Roman" panose="02020603050405020304" pitchFamily="18" charset="0"/>
              </a:rPr>
              <a:t>0</a:t>
            </a:r>
            <a:r>
              <a:rPr lang="en-US" sz="2005" dirty="0">
                <a:cs typeface="Times New Roman" panose="02020603050405020304" pitchFamily="18" charset="0"/>
              </a:rPr>
              <a:t>, </a:t>
            </a:r>
            <a:r>
              <a:rPr lang="en-US" sz="2005" spc="382" dirty="0">
                <a:cs typeface="Times New Roman" panose="02020603050405020304" pitchFamily="18" charset="0"/>
              </a:rPr>
              <a:t>f</a:t>
            </a:r>
            <a:r>
              <a:rPr lang="en-US" sz="2005" spc="38" dirty="0">
                <a:cs typeface="Times New Roman" panose="02020603050405020304" pitchFamily="18" charset="0"/>
              </a:rPr>
              <a:t>(</a:t>
            </a:r>
            <a:r>
              <a:rPr lang="en-US" sz="2005" spc="200" dirty="0">
                <a:cs typeface="Times New Roman" panose="02020603050405020304" pitchFamily="18" charset="0"/>
              </a:rPr>
              <a:t>n</a:t>
            </a:r>
            <a:r>
              <a:rPr lang="en-US" sz="2005" spc="56" dirty="0">
                <a:cs typeface="Times New Roman" panose="02020603050405020304" pitchFamily="18" charset="0"/>
              </a:rPr>
              <a:t>) </a:t>
            </a:r>
            <a:r>
              <a:rPr lang="en-US" sz="2005" spc="56" dirty="0">
                <a:latin typeface="Calibri" panose="020F0502020204030204" pitchFamily="34" charset="0"/>
                <a:cs typeface="Calibri" panose="020F0502020204030204" pitchFamily="34" charset="0"/>
              </a:rPr>
              <a:t>≤</a:t>
            </a:r>
            <a:r>
              <a:rPr lang="en-US" sz="2005" spc="119" dirty="0">
                <a:cs typeface="Times New Roman" panose="02020603050405020304" pitchFamily="18" charset="0"/>
              </a:rPr>
              <a:t> </a:t>
            </a:r>
            <a:r>
              <a:rPr lang="en-US" sz="2005" spc="-63" dirty="0">
                <a:cs typeface="Times New Roman" panose="02020603050405020304" pitchFamily="18" charset="0"/>
              </a:rPr>
              <a:t>c</a:t>
            </a:r>
            <a:r>
              <a:rPr lang="en-US" sz="2005" spc="-81" dirty="0">
                <a:cs typeface="Times New Roman" panose="02020603050405020304" pitchFamily="18" charset="0"/>
              </a:rPr>
              <a:t> </a:t>
            </a:r>
            <a:r>
              <a:rPr lang="en-US" sz="2005" spc="119" dirty="0">
                <a:cs typeface="Times New Roman" panose="02020603050405020304" pitchFamily="18" charset="0"/>
              </a:rPr>
              <a:t>·</a:t>
            </a:r>
            <a:r>
              <a:rPr lang="en-US" sz="2005" spc="-282" dirty="0">
                <a:cs typeface="Times New Roman" panose="02020603050405020304" pitchFamily="18" charset="0"/>
              </a:rPr>
              <a:t> </a:t>
            </a:r>
            <a:r>
              <a:rPr lang="en-US" sz="2005" spc="-6" dirty="0">
                <a:cs typeface="Times New Roman" panose="02020603050405020304" pitchFamily="18" charset="0"/>
              </a:rPr>
              <a:t>g</a:t>
            </a:r>
            <a:r>
              <a:rPr lang="en-US" sz="2005" spc="38" dirty="0">
                <a:cs typeface="Times New Roman" panose="02020603050405020304" pitchFamily="18" charset="0"/>
              </a:rPr>
              <a:t>(</a:t>
            </a:r>
            <a:r>
              <a:rPr lang="en-US" sz="2005" spc="200" dirty="0">
                <a:cs typeface="Times New Roman" panose="02020603050405020304" pitchFamily="18" charset="0"/>
              </a:rPr>
              <a:t>n</a:t>
            </a:r>
            <a:r>
              <a:rPr lang="en-US" sz="2005" spc="38" dirty="0">
                <a:cs typeface="Times New Roman" panose="02020603050405020304" pitchFamily="18" charset="0"/>
              </a:rPr>
              <a:t>)</a:t>
            </a:r>
            <a:r>
              <a:rPr lang="en-US" sz="2005" dirty="0">
                <a:cs typeface="Times New Roman" panose="02020603050405020304" pitchFamily="18" charset="0"/>
              </a:rPr>
              <a:t>.</a:t>
            </a:r>
          </a:p>
          <a:p>
            <a:pPr marL="15116" marR="15912">
              <a:lnSpc>
                <a:spcPct val="101000"/>
              </a:lnSpc>
              <a:tabLst>
                <a:tab pos="271297" algn="l"/>
              </a:tabLst>
            </a:pPr>
            <a:r>
              <a:rPr lang="en-US" sz="2005" spc="-6" dirty="0">
                <a:cs typeface="Times New Roman"/>
              </a:rPr>
              <a:t>f</a:t>
            </a:r>
            <a:r>
              <a:rPr lang="en-US" sz="2005" spc="38" dirty="0">
                <a:cs typeface="Times New Roman"/>
              </a:rPr>
              <a:t>(</a:t>
            </a:r>
            <a:r>
              <a:rPr lang="en-US" sz="2005" spc="200" dirty="0">
                <a:cs typeface="Times New Roman"/>
              </a:rPr>
              <a:t>n</a:t>
            </a:r>
            <a:r>
              <a:rPr lang="en-US" sz="2005" spc="56" dirty="0">
                <a:cs typeface="Times New Roman"/>
              </a:rPr>
              <a:t>)</a:t>
            </a:r>
            <a:r>
              <a:rPr lang="en-US" sz="2005" spc="401" dirty="0">
                <a:cs typeface="Times New Roman"/>
              </a:rPr>
              <a:t>=</a:t>
            </a:r>
            <a:r>
              <a:rPr lang="en-US" sz="2005" spc="-143" dirty="0">
                <a:cs typeface="Times New Roman"/>
              </a:rPr>
              <a:t>Ω</a:t>
            </a:r>
            <a:r>
              <a:rPr lang="en-US" sz="2005" spc="-94" dirty="0">
                <a:cs typeface="Times New Roman"/>
              </a:rPr>
              <a:t>(</a:t>
            </a:r>
            <a:r>
              <a:rPr lang="en-US" sz="2005" spc="382" dirty="0">
                <a:cs typeface="Times New Roman"/>
              </a:rPr>
              <a:t>g</a:t>
            </a:r>
            <a:r>
              <a:rPr lang="en-US" sz="2005" spc="38" dirty="0">
                <a:cs typeface="Times New Roman"/>
              </a:rPr>
              <a:t>(</a:t>
            </a:r>
            <a:r>
              <a:rPr lang="en-US" sz="2005" spc="200" dirty="0">
                <a:cs typeface="Times New Roman"/>
              </a:rPr>
              <a:t>n</a:t>
            </a:r>
            <a:r>
              <a:rPr lang="en-US" sz="2005" spc="56" dirty="0">
                <a:cs typeface="Times New Roman"/>
              </a:rPr>
              <a:t>))</a:t>
            </a:r>
          </a:p>
          <a:p>
            <a:pPr marL="15116" marR="15912">
              <a:lnSpc>
                <a:spcPct val="101000"/>
              </a:lnSpc>
              <a:tabLst>
                <a:tab pos="271297" algn="l"/>
              </a:tabLst>
            </a:pPr>
            <a:r>
              <a:rPr lang="en-US" sz="2005" dirty="0">
                <a:cs typeface="Times New Roman" panose="02020603050405020304" pitchFamily="18" charset="0"/>
              </a:rPr>
              <a:t>	if</a:t>
            </a:r>
            <a:r>
              <a:rPr lang="en-US" sz="2005" spc="232" dirty="0">
                <a:cs typeface="Times New Roman" panose="02020603050405020304" pitchFamily="18" charset="0"/>
              </a:rPr>
              <a:t> ⱻ </a:t>
            </a:r>
            <a:r>
              <a:rPr lang="en-US" sz="2005" spc="256" dirty="0">
                <a:cs typeface="Times New Roman" panose="02020603050405020304" pitchFamily="18" charset="0"/>
              </a:rPr>
              <a:t>n</a:t>
            </a:r>
            <a:r>
              <a:rPr lang="en-US" sz="2005" baseline="-11904" dirty="0">
                <a:cs typeface="Times New Roman" panose="02020603050405020304" pitchFamily="18" charset="0"/>
              </a:rPr>
              <a:t>0 </a:t>
            </a:r>
            <a:r>
              <a:rPr lang="en-US" sz="2005" spc="112" baseline="-11904" dirty="0">
                <a:cs typeface="Times New Roman" panose="02020603050405020304" pitchFamily="18" charset="0"/>
              </a:rPr>
              <a:t> </a:t>
            </a:r>
            <a:r>
              <a:rPr lang="en-US" sz="2005" dirty="0">
                <a:cs typeface="Times New Roman" panose="02020603050405020304" pitchFamily="18" charset="0"/>
              </a:rPr>
              <a:t>and</a:t>
            </a:r>
            <a:r>
              <a:rPr lang="en-US" sz="2005" spc="244" dirty="0">
                <a:cs typeface="Times New Roman" panose="02020603050405020304" pitchFamily="18" charset="0"/>
              </a:rPr>
              <a:t> </a:t>
            </a:r>
            <a:r>
              <a:rPr lang="en-US" sz="2005" spc="-63" dirty="0">
                <a:cs typeface="Times New Roman" panose="02020603050405020304" pitchFamily="18" charset="0"/>
              </a:rPr>
              <a:t>c</a:t>
            </a:r>
            <a:r>
              <a:rPr lang="en-US" sz="2005" spc="-38" dirty="0">
                <a:cs typeface="Times New Roman" panose="02020603050405020304" pitchFamily="18" charset="0"/>
              </a:rPr>
              <a:t>, such</a:t>
            </a:r>
            <a:r>
              <a:rPr lang="en-US" sz="2005" spc="106" dirty="0">
                <a:cs typeface="Times New Roman" panose="02020603050405020304" pitchFamily="18" charset="0"/>
              </a:rPr>
              <a:t> </a:t>
            </a:r>
            <a:r>
              <a:rPr lang="en-US" sz="2005" dirty="0">
                <a:cs typeface="Times New Roman" panose="02020603050405020304" pitchFamily="18" charset="0"/>
              </a:rPr>
              <a:t>that</a:t>
            </a:r>
            <a:r>
              <a:rPr lang="en-US" sz="2005" spc="94" dirty="0">
                <a:cs typeface="Times New Roman" panose="02020603050405020304" pitchFamily="18" charset="0"/>
              </a:rPr>
              <a:t> Ɐn&gt;</a:t>
            </a:r>
            <a:r>
              <a:rPr lang="en-US" sz="2005" spc="232" dirty="0">
                <a:cs typeface="Times New Roman" panose="02020603050405020304" pitchFamily="18" charset="0"/>
              </a:rPr>
              <a:t>n</a:t>
            </a:r>
            <a:r>
              <a:rPr lang="en-US" sz="2005" spc="75" baseline="-11904" dirty="0">
                <a:cs typeface="Times New Roman" panose="02020603050405020304" pitchFamily="18" charset="0"/>
              </a:rPr>
              <a:t>0</a:t>
            </a:r>
            <a:r>
              <a:rPr lang="en-US" sz="2005" dirty="0">
                <a:cs typeface="Times New Roman" panose="02020603050405020304" pitchFamily="18" charset="0"/>
              </a:rPr>
              <a:t>, </a:t>
            </a:r>
            <a:r>
              <a:rPr lang="en-US" sz="2005" spc="382" dirty="0">
                <a:cs typeface="Times New Roman" panose="02020603050405020304" pitchFamily="18" charset="0"/>
              </a:rPr>
              <a:t>f</a:t>
            </a:r>
            <a:r>
              <a:rPr lang="en-US" sz="2005" spc="38" dirty="0">
                <a:cs typeface="Times New Roman" panose="02020603050405020304" pitchFamily="18" charset="0"/>
              </a:rPr>
              <a:t>(</a:t>
            </a:r>
            <a:r>
              <a:rPr lang="en-US" sz="2005" spc="200" dirty="0">
                <a:cs typeface="Times New Roman" panose="02020603050405020304" pitchFamily="18" charset="0"/>
              </a:rPr>
              <a:t>n</a:t>
            </a:r>
            <a:r>
              <a:rPr lang="en-US" sz="2005" spc="56" dirty="0">
                <a:cs typeface="Times New Roman" panose="02020603050405020304" pitchFamily="18" charset="0"/>
              </a:rPr>
              <a:t>)</a:t>
            </a:r>
            <a:r>
              <a:rPr lang="en-US" sz="2005" spc="119" dirty="0">
                <a:cs typeface="Times New Roman" panose="02020603050405020304" pitchFamily="18" charset="0"/>
              </a:rPr>
              <a:t> </a:t>
            </a:r>
            <a:r>
              <a:rPr lang="en-US" sz="2005" spc="56" dirty="0">
                <a:latin typeface="Calibri" panose="020F0502020204030204" pitchFamily="34" charset="0"/>
                <a:cs typeface="Calibri" panose="020F0502020204030204" pitchFamily="34" charset="0"/>
              </a:rPr>
              <a:t>≥</a:t>
            </a:r>
            <a:r>
              <a:rPr lang="en-US" sz="2005" spc="119" dirty="0">
                <a:cs typeface="Times New Roman" panose="02020603050405020304" pitchFamily="18" charset="0"/>
              </a:rPr>
              <a:t> </a:t>
            </a:r>
            <a:r>
              <a:rPr lang="en-US" sz="2005" spc="-63" dirty="0">
                <a:cs typeface="Times New Roman" panose="02020603050405020304" pitchFamily="18" charset="0"/>
              </a:rPr>
              <a:t>c</a:t>
            </a:r>
            <a:r>
              <a:rPr lang="en-US" sz="2005" spc="-81" dirty="0">
                <a:cs typeface="Times New Roman" panose="02020603050405020304" pitchFamily="18" charset="0"/>
              </a:rPr>
              <a:t> </a:t>
            </a:r>
            <a:r>
              <a:rPr lang="en-US" sz="2005" spc="119" dirty="0">
                <a:cs typeface="Times New Roman" panose="02020603050405020304" pitchFamily="18" charset="0"/>
              </a:rPr>
              <a:t>·</a:t>
            </a:r>
            <a:r>
              <a:rPr lang="en-US" sz="2005" spc="-282" dirty="0">
                <a:cs typeface="Times New Roman" panose="02020603050405020304" pitchFamily="18" charset="0"/>
              </a:rPr>
              <a:t> </a:t>
            </a:r>
            <a:r>
              <a:rPr lang="en-US" sz="2005" spc="-6" dirty="0">
                <a:cs typeface="Times New Roman" panose="02020603050405020304" pitchFamily="18" charset="0"/>
              </a:rPr>
              <a:t>g</a:t>
            </a:r>
            <a:r>
              <a:rPr lang="en-US" sz="2005" spc="38" dirty="0">
                <a:cs typeface="Times New Roman" panose="02020603050405020304" pitchFamily="18" charset="0"/>
              </a:rPr>
              <a:t>(</a:t>
            </a:r>
            <a:r>
              <a:rPr lang="en-US" sz="2005" spc="200" dirty="0">
                <a:cs typeface="Times New Roman" panose="02020603050405020304" pitchFamily="18" charset="0"/>
              </a:rPr>
              <a:t>n</a:t>
            </a:r>
            <a:r>
              <a:rPr lang="en-US" sz="2005" spc="38" dirty="0">
                <a:cs typeface="Times New Roman" panose="02020603050405020304" pitchFamily="18" charset="0"/>
              </a:rPr>
              <a:t>)</a:t>
            </a:r>
            <a:r>
              <a:rPr lang="en-US" sz="2005" dirty="0">
                <a:cs typeface="Times New Roman" panose="02020603050405020304" pitchFamily="18" charset="0"/>
              </a:rPr>
              <a:t>.</a:t>
            </a:r>
            <a:endParaRPr lang="en-US" sz="2005" dirty="0"/>
          </a:p>
          <a:p>
            <a:pPr marL="15116" marR="15912">
              <a:lnSpc>
                <a:spcPct val="101000"/>
              </a:lnSpc>
              <a:tabLst>
                <a:tab pos="271297" algn="l"/>
              </a:tabLst>
            </a:pPr>
            <a:r>
              <a:rPr lang="en-US" sz="2005" spc="-6" dirty="0">
                <a:cs typeface="Times New Roman"/>
              </a:rPr>
              <a:t>f</a:t>
            </a:r>
            <a:r>
              <a:rPr lang="en-US" sz="2005" spc="38" dirty="0">
                <a:cs typeface="Times New Roman"/>
              </a:rPr>
              <a:t>(</a:t>
            </a:r>
            <a:r>
              <a:rPr lang="en-US" sz="2005" spc="200" dirty="0">
                <a:cs typeface="Times New Roman"/>
              </a:rPr>
              <a:t>n</a:t>
            </a:r>
            <a:r>
              <a:rPr lang="en-US" sz="2005" spc="56" dirty="0">
                <a:cs typeface="Times New Roman"/>
              </a:rPr>
              <a:t>)</a:t>
            </a:r>
            <a:r>
              <a:rPr lang="en-US" sz="2005" spc="401" dirty="0">
                <a:cs typeface="Times New Roman"/>
              </a:rPr>
              <a:t>=</a:t>
            </a:r>
            <a:r>
              <a:rPr lang="en-US" sz="2005" b="1" spc="31" dirty="0">
                <a:cs typeface="Times New Roman"/>
              </a:rPr>
              <a:t>Θ</a:t>
            </a:r>
            <a:r>
              <a:rPr lang="en-US" sz="2005" spc="-6" dirty="0">
                <a:cs typeface="Times New Roman"/>
              </a:rPr>
              <a:t>(</a:t>
            </a:r>
            <a:r>
              <a:rPr lang="en-US" sz="2005" spc="382" dirty="0">
                <a:cs typeface="Times New Roman"/>
              </a:rPr>
              <a:t>g</a:t>
            </a:r>
            <a:r>
              <a:rPr lang="en-US" sz="2005" spc="38" dirty="0">
                <a:cs typeface="Times New Roman"/>
              </a:rPr>
              <a:t>(</a:t>
            </a:r>
            <a:r>
              <a:rPr lang="en-US" sz="2005" spc="200" dirty="0">
                <a:cs typeface="Times New Roman"/>
              </a:rPr>
              <a:t>n</a:t>
            </a:r>
            <a:r>
              <a:rPr lang="en-US" sz="2005" spc="56" dirty="0">
                <a:cs typeface="Times New Roman"/>
              </a:rPr>
              <a:t>))</a:t>
            </a:r>
            <a:endParaRPr lang="en-US" sz="2005" spc="163" dirty="0">
              <a:cs typeface="Times New Roman"/>
            </a:endParaRPr>
          </a:p>
          <a:p>
            <a:pPr marL="15116" marR="15912">
              <a:lnSpc>
                <a:spcPct val="101000"/>
              </a:lnSpc>
              <a:tabLst>
                <a:tab pos="271297" algn="l"/>
              </a:tabLst>
            </a:pPr>
            <a:r>
              <a:rPr lang="en-US" sz="2005" dirty="0">
                <a:cs typeface="Times New Roman" panose="02020603050405020304" pitchFamily="18" charset="0"/>
              </a:rPr>
              <a:t>	if </a:t>
            </a:r>
            <a:r>
              <a:rPr lang="en-US" sz="2005" b="1" spc="113" dirty="0">
                <a:cs typeface="Times New Roman" panose="02020603050405020304" pitchFamily="18" charset="0"/>
              </a:rPr>
              <a:t>O</a:t>
            </a:r>
            <a:r>
              <a:rPr lang="en-US" sz="2005" spc="38" dirty="0">
                <a:cs typeface="Times New Roman" panose="02020603050405020304" pitchFamily="18" charset="0"/>
              </a:rPr>
              <a:t>(</a:t>
            </a:r>
            <a:r>
              <a:rPr lang="en-US" sz="2005" spc="-6" dirty="0">
                <a:cs typeface="Times New Roman" panose="02020603050405020304" pitchFamily="18" charset="0"/>
              </a:rPr>
              <a:t>g</a:t>
            </a:r>
            <a:r>
              <a:rPr lang="en-US" sz="2005" spc="38" dirty="0">
                <a:cs typeface="Times New Roman" panose="02020603050405020304" pitchFamily="18" charset="0"/>
              </a:rPr>
              <a:t>(</a:t>
            </a:r>
            <a:r>
              <a:rPr lang="en-US" sz="2005" spc="200" dirty="0">
                <a:cs typeface="Times New Roman" panose="02020603050405020304" pitchFamily="18" charset="0"/>
              </a:rPr>
              <a:t>n</a:t>
            </a:r>
            <a:r>
              <a:rPr lang="en-US" sz="2005" spc="56" dirty="0">
                <a:cs typeface="Times New Roman" panose="02020603050405020304" pitchFamily="18" charset="0"/>
              </a:rPr>
              <a:t>) and </a:t>
            </a:r>
            <a:r>
              <a:rPr lang="en-US" sz="2005" spc="-143" dirty="0">
                <a:cs typeface="Times New Roman"/>
              </a:rPr>
              <a:t>Ω</a:t>
            </a:r>
            <a:r>
              <a:rPr lang="en-US" sz="2005" spc="-94" dirty="0">
                <a:cs typeface="Times New Roman"/>
              </a:rPr>
              <a:t>(</a:t>
            </a:r>
            <a:r>
              <a:rPr lang="en-US" sz="2005" spc="382" dirty="0">
                <a:cs typeface="Times New Roman"/>
              </a:rPr>
              <a:t>f</a:t>
            </a:r>
            <a:r>
              <a:rPr lang="en-US" sz="2005" spc="38" dirty="0">
                <a:cs typeface="Times New Roman"/>
              </a:rPr>
              <a:t>(</a:t>
            </a:r>
            <a:r>
              <a:rPr lang="en-US" sz="2005" spc="200" dirty="0">
                <a:cs typeface="Times New Roman"/>
              </a:rPr>
              <a:t>n</a:t>
            </a:r>
            <a:r>
              <a:rPr lang="en-US" sz="2005" spc="56" dirty="0">
                <a:cs typeface="Times New Roman"/>
              </a:rPr>
              <a:t>)</a:t>
            </a:r>
            <a:endParaRPr lang="en-US" sz="2005" dirty="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D16A4568-5B71-48B4-8149-6569DACBF9A6}"/>
              </a:ext>
            </a:extLst>
          </p:cNvPr>
          <p:cNvCxnSpPr>
            <a:cxnSpLocks/>
          </p:cNvCxnSpPr>
          <p:nvPr/>
        </p:nvCxnSpPr>
        <p:spPr>
          <a:xfrm flipV="1">
            <a:off x="6096000" y="2529439"/>
            <a:ext cx="1142025" cy="7010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8F10B473-F6D8-4193-A092-2626F71764A8}"/>
              </a:ext>
            </a:extLst>
          </p:cNvPr>
          <p:cNvCxnSpPr>
            <a:cxnSpLocks/>
          </p:cNvCxnSpPr>
          <p:nvPr/>
        </p:nvCxnSpPr>
        <p:spPr>
          <a:xfrm flipV="1">
            <a:off x="6286933" y="938151"/>
            <a:ext cx="620541" cy="10588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1CE8569A-E8AE-4AE0-B2C3-9DFFA759D417}"/>
              </a:ext>
            </a:extLst>
          </p:cNvPr>
          <p:cNvCxnSpPr>
            <a:cxnSpLocks/>
          </p:cNvCxnSpPr>
          <p:nvPr/>
        </p:nvCxnSpPr>
        <p:spPr>
          <a:xfrm flipV="1">
            <a:off x="2396248" y="4237887"/>
            <a:ext cx="3730232" cy="1"/>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46473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9AEC0-5279-45C0-BC8C-F3D0F305E131}"/>
              </a:ext>
            </a:extLst>
          </p:cNvPr>
          <p:cNvSpPr>
            <a:spLocks noGrp="1"/>
          </p:cNvSpPr>
          <p:nvPr>
            <p:ph type="title"/>
          </p:nvPr>
        </p:nvSpPr>
        <p:spPr/>
        <p:txBody>
          <a:bodyPr/>
          <a:lstStyle/>
          <a:p>
            <a:r>
              <a:rPr lang="en-US" dirty="0"/>
              <a:t>So throw out the details!</a:t>
            </a:r>
          </a:p>
        </p:txBody>
      </p:sp>
      <p:sp>
        <p:nvSpPr>
          <p:cNvPr id="3" name="Content Placeholder 2">
            <a:extLst>
              <a:ext uri="{FF2B5EF4-FFF2-40B4-BE49-F238E27FC236}">
                <a16:creationId xmlns:a16="http://schemas.microsoft.com/office/drawing/2014/main" id="{4E575B6D-955A-4E48-996E-A6DC86634407}"/>
              </a:ext>
            </a:extLst>
          </p:cNvPr>
          <p:cNvSpPr>
            <a:spLocks noGrp="1"/>
          </p:cNvSpPr>
          <p:nvPr>
            <p:ph idx="1"/>
          </p:nvPr>
        </p:nvSpPr>
        <p:spPr>
          <a:xfrm>
            <a:off x="1097280" y="1845734"/>
            <a:ext cx="10058400" cy="923631"/>
          </a:xfrm>
        </p:spPr>
        <p:txBody>
          <a:bodyPr/>
          <a:lstStyle/>
          <a:p>
            <a:r>
              <a:rPr lang="en-US" dirty="0"/>
              <a:t>Let’s get rid of the finicky numbers and stick to gross generalities</a:t>
            </a:r>
          </a:p>
        </p:txBody>
      </p:sp>
      <p:sp>
        <p:nvSpPr>
          <p:cNvPr id="20" name="object 7">
            <a:extLst>
              <a:ext uri="{FF2B5EF4-FFF2-40B4-BE49-F238E27FC236}">
                <a16:creationId xmlns:a16="http://schemas.microsoft.com/office/drawing/2014/main" id="{3E303EF5-35CB-462F-BBCC-7EDAA5A1B3D2}"/>
              </a:ext>
            </a:extLst>
          </p:cNvPr>
          <p:cNvSpPr/>
          <p:nvPr/>
        </p:nvSpPr>
        <p:spPr>
          <a:xfrm>
            <a:off x="3909388" y="5315065"/>
            <a:ext cx="2286000" cy="0"/>
          </a:xfrm>
          <a:custGeom>
            <a:avLst/>
            <a:gdLst/>
            <a:ahLst/>
            <a:cxnLst/>
            <a:rect l="l" t="t" r="r" b="b"/>
            <a:pathLst>
              <a:path w="2286000">
                <a:moveTo>
                  <a:pt x="0" y="0"/>
                </a:moveTo>
                <a:lnTo>
                  <a:pt x="2286000" y="0"/>
                </a:lnTo>
              </a:path>
            </a:pathLst>
          </a:custGeom>
          <a:ln w="3175">
            <a:solidFill>
              <a:srgbClr val="000000"/>
            </a:solidFill>
          </a:ln>
        </p:spPr>
        <p:txBody>
          <a:bodyPr wrap="square" lIns="0" tIns="0" rIns="0" bIns="0" rtlCol="0">
            <a:noAutofit/>
          </a:bodyPr>
          <a:lstStyle/>
          <a:p>
            <a:endParaRPr/>
          </a:p>
        </p:txBody>
      </p:sp>
      <p:sp>
        <p:nvSpPr>
          <p:cNvPr id="21" name="object 8">
            <a:extLst>
              <a:ext uri="{FF2B5EF4-FFF2-40B4-BE49-F238E27FC236}">
                <a16:creationId xmlns:a16="http://schemas.microsoft.com/office/drawing/2014/main" id="{9EC13583-F956-4DD2-B562-462CF80CFCAF}"/>
              </a:ext>
            </a:extLst>
          </p:cNvPr>
          <p:cNvSpPr/>
          <p:nvPr/>
        </p:nvSpPr>
        <p:spPr>
          <a:xfrm>
            <a:off x="6155640" y="5305122"/>
            <a:ext cx="39751" cy="19888"/>
          </a:xfrm>
          <a:custGeom>
            <a:avLst/>
            <a:gdLst/>
            <a:ahLst/>
            <a:cxnLst/>
            <a:rect l="l" t="t" r="r" b="b"/>
            <a:pathLst>
              <a:path w="39751" h="19888">
                <a:moveTo>
                  <a:pt x="0" y="0"/>
                </a:moveTo>
                <a:lnTo>
                  <a:pt x="39751" y="9944"/>
                </a:lnTo>
                <a:lnTo>
                  <a:pt x="0" y="19888"/>
                </a:lnTo>
              </a:path>
            </a:pathLst>
          </a:custGeom>
          <a:ln w="3175">
            <a:solidFill>
              <a:srgbClr val="000000"/>
            </a:solidFill>
          </a:ln>
        </p:spPr>
        <p:txBody>
          <a:bodyPr wrap="square" lIns="0" tIns="0" rIns="0" bIns="0" rtlCol="0">
            <a:noAutofit/>
          </a:bodyPr>
          <a:lstStyle/>
          <a:p>
            <a:endParaRPr/>
          </a:p>
        </p:txBody>
      </p:sp>
      <p:sp>
        <p:nvSpPr>
          <p:cNvPr id="22" name="object 9">
            <a:extLst>
              <a:ext uri="{FF2B5EF4-FFF2-40B4-BE49-F238E27FC236}">
                <a16:creationId xmlns:a16="http://schemas.microsoft.com/office/drawing/2014/main" id="{16FAF7F5-DA81-4D63-9F98-6FBCF778D119}"/>
              </a:ext>
            </a:extLst>
          </p:cNvPr>
          <p:cNvSpPr/>
          <p:nvPr/>
        </p:nvSpPr>
        <p:spPr>
          <a:xfrm>
            <a:off x="3909388" y="3625419"/>
            <a:ext cx="0" cy="1689646"/>
          </a:xfrm>
          <a:custGeom>
            <a:avLst/>
            <a:gdLst/>
            <a:ahLst/>
            <a:cxnLst/>
            <a:rect l="l" t="t" r="r" b="b"/>
            <a:pathLst>
              <a:path h="1689646">
                <a:moveTo>
                  <a:pt x="0" y="1689646"/>
                </a:moveTo>
                <a:lnTo>
                  <a:pt x="0" y="0"/>
                </a:lnTo>
              </a:path>
            </a:pathLst>
          </a:custGeom>
          <a:ln w="3175">
            <a:solidFill>
              <a:srgbClr val="000000"/>
            </a:solidFill>
          </a:ln>
        </p:spPr>
        <p:txBody>
          <a:bodyPr wrap="square" lIns="0" tIns="0" rIns="0" bIns="0" rtlCol="0">
            <a:noAutofit/>
          </a:bodyPr>
          <a:lstStyle/>
          <a:p>
            <a:endParaRPr/>
          </a:p>
        </p:txBody>
      </p:sp>
      <p:sp>
        <p:nvSpPr>
          <p:cNvPr id="23" name="object 10">
            <a:extLst>
              <a:ext uri="{FF2B5EF4-FFF2-40B4-BE49-F238E27FC236}">
                <a16:creationId xmlns:a16="http://schemas.microsoft.com/office/drawing/2014/main" id="{DE3B003C-01D7-446D-BF41-417D4B7A390B}"/>
              </a:ext>
            </a:extLst>
          </p:cNvPr>
          <p:cNvSpPr/>
          <p:nvPr/>
        </p:nvSpPr>
        <p:spPr>
          <a:xfrm>
            <a:off x="3899444" y="3625422"/>
            <a:ext cx="19888" cy="39751"/>
          </a:xfrm>
          <a:custGeom>
            <a:avLst/>
            <a:gdLst/>
            <a:ahLst/>
            <a:cxnLst/>
            <a:rect l="l" t="t" r="r" b="b"/>
            <a:pathLst>
              <a:path w="19888" h="39751">
                <a:moveTo>
                  <a:pt x="0" y="39751"/>
                </a:moveTo>
                <a:lnTo>
                  <a:pt x="9944" y="0"/>
                </a:lnTo>
                <a:lnTo>
                  <a:pt x="19888" y="39751"/>
                </a:lnTo>
              </a:path>
            </a:pathLst>
          </a:custGeom>
          <a:ln w="3175">
            <a:solidFill>
              <a:srgbClr val="000000"/>
            </a:solidFill>
          </a:ln>
        </p:spPr>
        <p:txBody>
          <a:bodyPr wrap="square" lIns="0" tIns="0" rIns="0" bIns="0" rtlCol="0">
            <a:noAutofit/>
          </a:bodyPr>
          <a:lstStyle/>
          <a:p>
            <a:endParaRPr/>
          </a:p>
        </p:txBody>
      </p:sp>
      <p:sp>
        <p:nvSpPr>
          <p:cNvPr id="24" name="object 11">
            <a:extLst>
              <a:ext uri="{FF2B5EF4-FFF2-40B4-BE49-F238E27FC236}">
                <a16:creationId xmlns:a16="http://schemas.microsoft.com/office/drawing/2014/main" id="{AAE2F99A-61FE-43B1-808F-67DBFB97E0F2}"/>
              </a:ext>
            </a:extLst>
          </p:cNvPr>
          <p:cNvSpPr/>
          <p:nvPr/>
        </p:nvSpPr>
        <p:spPr>
          <a:xfrm>
            <a:off x="4257254" y="5290215"/>
            <a:ext cx="0" cy="49695"/>
          </a:xfrm>
          <a:custGeom>
            <a:avLst/>
            <a:gdLst/>
            <a:ahLst/>
            <a:cxnLst/>
            <a:rect l="l" t="t" r="r" b="b"/>
            <a:pathLst>
              <a:path h="49695">
                <a:moveTo>
                  <a:pt x="0" y="0"/>
                </a:moveTo>
                <a:lnTo>
                  <a:pt x="0" y="49695"/>
                </a:lnTo>
              </a:path>
            </a:pathLst>
          </a:custGeom>
          <a:ln w="3175">
            <a:solidFill>
              <a:srgbClr val="000000"/>
            </a:solidFill>
          </a:ln>
        </p:spPr>
        <p:txBody>
          <a:bodyPr wrap="square" lIns="0" tIns="0" rIns="0" bIns="0" rtlCol="0">
            <a:noAutofit/>
          </a:bodyPr>
          <a:lstStyle/>
          <a:p>
            <a:endParaRPr/>
          </a:p>
        </p:txBody>
      </p:sp>
      <p:sp>
        <p:nvSpPr>
          <p:cNvPr id="25" name="object 12">
            <a:extLst>
              <a:ext uri="{FF2B5EF4-FFF2-40B4-BE49-F238E27FC236}">
                <a16:creationId xmlns:a16="http://schemas.microsoft.com/office/drawing/2014/main" id="{0D083B31-4142-4E18-8960-E649C8AB0A65}"/>
              </a:ext>
            </a:extLst>
          </p:cNvPr>
          <p:cNvSpPr/>
          <p:nvPr/>
        </p:nvSpPr>
        <p:spPr>
          <a:xfrm>
            <a:off x="4629973" y="5290215"/>
            <a:ext cx="0" cy="49695"/>
          </a:xfrm>
          <a:custGeom>
            <a:avLst/>
            <a:gdLst/>
            <a:ahLst/>
            <a:cxnLst/>
            <a:rect l="l" t="t" r="r" b="b"/>
            <a:pathLst>
              <a:path h="49695">
                <a:moveTo>
                  <a:pt x="0" y="0"/>
                </a:moveTo>
                <a:lnTo>
                  <a:pt x="0" y="49695"/>
                </a:lnTo>
              </a:path>
            </a:pathLst>
          </a:custGeom>
          <a:ln w="3175">
            <a:solidFill>
              <a:srgbClr val="000000"/>
            </a:solidFill>
          </a:ln>
        </p:spPr>
        <p:txBody>
          <a:bodyPr wrap="square" lIns="0" tIns="0" rIns="0" bIns="0" rtlCol="0">
            <a:noAutofit/>
          </a:bodyPr>
          <a:lstStyle/>
          <a:p>
            <a:endParaRPr/>
          </a:p>
        </p:txBody>
      </p:sp>
      <p:sp>
        <p:nvSpPr>
          <p:cNvPr id="26" name="object 13">
            <a:extLst>
              <a:ext uri="{FF2B5EF4-FFF2-40B4-BE49-F238E27FC236}">
                <a16:creationId xmlns:a16="http://schemas.microsoft.com/office/drawing/2014/main" id="{98593F42-7931-4698-AB3E-E30A10778D4D}"/>
              </a:ext>
            </a:extLst>
          </p:cNvPr>
          <p:cNvSpPr/>
          <p:nvPr/>
        </p:nvSpPr>
        <p:spPr>
          <a:xfrm>
            <a:off x="5002693" y="5290215"/>
            <a:ext cx="0" cy="49695"/>
          </a:xfrm>
          <a:custGeom>
            <a:avLst/>
            <a:gdLst/>
            <a:ahLst/>
            <a:cxnLst/>
            <a:rect l="l" t="t" r="r" b="b"/>
            <a:pathLst>
              <a:path h="49695">
                <a:moveTo>
                  <a:pt x="0" y="0"/>
                </a:moveTo>
                <a:lnTo>
                  <a:pt x="0" y="49695"/>
                </a:lnTo>
              </a:path>
            </a:pathLst>
          </a:custGeom>
          <a:ln w="3175">
            <a:solidFill>
              <a:srgbClr val="000000"/>
            </a:solidFill>
          </a:ln>
        </p:spPr>
        <p:txBody>
          <a:bodyPr wrap="square" lIns="0" tIns="0" rIns="0" bIns="0" rtlCol="0">
            <a:noAutofit/>
          </a:bodyPr>
          <a:lstStyle/>
          <a:p>
            <a:endParaRPr/>
          </a:p>
        </p:txBody>
      </p:sp>
      <p:sp>
        <p:nvSpPr>
          <p:cNvPr id="27" name="object 14">
            <a:extLst>
              <a:ext uri="{FF2B5EF4-FFF2-40B4-BE49-F238E27FC236}">
                <a16:creationId xmlns:a16="http://schemas.microsoft.com/office/drawing/2014/main" id="{1E2BB2A9-B146-4828-9AD7-FEDD28C11EEC}"/>
              </a:ext>
            </a:extLst>
          </p:cNvPr>
          <p:cNvSpPr/>
          <p:nvPr/>
        </p:nvSpPr>
        <p:spPr>
          <a:xfrm>
            <a:off x="5375412" y="5290215"/>
            <a:ext cx="0" cy="49695"/>
          </a:xfrm>
          <a:custGeom>
            <a:avLst/>
            <a:gdLst/>
            <a:ahLst/>
            <a:cxnLst/>
            <a:rect l="l" t="t" r="r" b="b"/>
            <a:pathLst>
              <a:path h="49695">
                <a:moveTo>
                  <a:pt x="0" y="0"/>
                </a:moveTo>
                <a:lnTo>
                  <a:pt x="0" y="49695"/>
                </a:lnTo>
              </a:path>
            </a:pathLst>
          </a:custGeom>
          <a:ln w="3175">
            <a:solidFill>
              <a:srgbClr val="000000"/>
            </a:solidFill>
          </a:ln>
        </p:spPr>
        <p:txBody>
          <a:bodyPr wrap="square" lIns="0" tIns="0" rIns="0" bIns="0" rtlCol="0">
            <a:noAutofit/>
          </a:bodyPr>
          <a:lstStyle/>
          <a:p>
            <a:endParaRPr/>
          </a:p>
        </p:txBody>
      </p:sp>
      <p:sp>
        <p:nvSpPr>
          <p:cNvPr id="28" name="object 15">
            <a:extLst>
              <a:ext uri="{FF2B5EF4-FFF2-40B4-BE49-F238E27FC236}">
                <a16:creationId xmlns:a16="http://schemas.microsoft.com/office/drawing/2014/main" id="{4AA882E9-3EB5-4CF0-BBCB-3817AB7C20A7}"/>
              </a:ext>
            </a:extLst>
          </p:cNvPr>
          <p:cNvSpPr/>
          <p:nvPr/>
        </p:nvSpPr>
        <p:spPr>
          <a:xfrm>
            <a:off x="4257254" y="5315065"/>
            <a:ext cx="0" cy="0"/>
          </a:xfrm>
          <a:custGeom>
            <a:avLst/>
            <a:gdLst/>
            <a:ahLst/>
            <a:cxnLst/>
            <a:rect l="l" t="t" r="r" b="b"/>
            <a:pathLst>
              <a:path>
                <a:moveTo>
                  <a:pt x="0" y="0"/>
                </a:moveTo>
                <a:lnTo>
                  <a:pt x="0" y="0"/>
                </a:lnTo>
                <a:lnTo>
                  <a:pt x="0" y="0"/>
                </a:lnTo>
              </a:path>
            </a:pathLst>
          </a:custGeom>
          <a:ln w="3175">
            <a:solidFill>
              <a:srgbClr val="000000"/>
            </a:solidFill>
          </a:ln>
        </p:spPr>
        <p:txBody>
          <a:bodyPr wrap="square" lIns="0" tIns="0" rIns="0" bIns="0" rtlCol="0">
            <a:noAutofit/>
          </a:bodyPr>
          <a:lstStyle/>
          <a:p>
            <a:endParaRPr/>
          </a:p>
        </p:txBody>
      </p:sp>
      <p:sp>
        <p:nvSpPr>
          <p:cNvPr id="29" name="object 16">
            <a:extLst>
              <a:ext uri="{FF2B5EF4-FFF2-40B4-BE49-F238E27FC236}">
                <a16:creationId xmlns:a16="http://schemas.microsoft.com/office/drawing/2014/main" id="{EE9469B4-708C-4F7A-919D-C4E4EC9C6F22}"/>
              </a:ext>
            </a:extLst>
          </p:cNvPr>
          <p:cNvSpPr/>
          <p:nvPr/>
        </p:nvSpPr>
        <p:spPr>
          <a:xfrm>
            <a:off x="3909391" y="4047821"/>
            <a:ext cx="2186609" cy="1242390"/>
          </a:xfrm>
          <a:custGeom>
            <a:avLst/>
            <a:gdLst/>
            <a:ahLst/>
            <a:cxnLst/>
            <a:rect l="l" t="t" r="r" b="b"/>
            <a:pathLst>
              <a:path w="2186609" h="1242390">
                <a:moveTo>
                  <a:pt x="0" y="1242390"/>
                </a:moveTo>
                <a:lnTo>
                  <a:pt x="49695" y="1068463"/>
                </a:lnTo>
                <a:lnTo>
                  <a:pt x="55372" y="1049314"/>
                </a:lnTo>
                <a:lnTo>
                  <a:pt x="60966" y="1031892"/>
                </a:lnTo>
                <a:lnTo>
                  <a:pt x="77255" y="989988"/>
                </a:lnTo>
                <a:lnTo>
                  <a:pt x="102758" y="954684"/>
                </a:lnTo>
                <a:lnTo>
                  <a:pt x="112384" y="952651"/>
                </a:lnTo>
                <a:lnTo>
                  <a:pt x="117074" y="954224"/>
                </a:lnTo>
                <a:lnTo>
                  <a:pt x="136664" y="981494"/>
                </a:lnTo>
                <a:lnTo>
                  <a:pt x="144361" y="998410"/>
                </a:lnTo>
                <a:lnTo>
                  <a:pt x="151488" y="1011907"/>
                </a:lnTo>
                <a:lnTo>
                  <a:pt x="158046" y="1021985"/>
                </a:lnTo>
                <a:lnTo>
                  <a:pt x="164035" y="1028642"/>
                </a:lnTo>
                <a:lnTo>
                  <a:pt x="169454" y="1031879"/>
                </a:lnTo>
                <a:lnTo>
                  <a:pt x="174303" y="1031697"/>
                </a:lnTo>
                <a:lnTo>
                  <a:pt x="178582" y="1028094"/>
                </a:lnTo>
                <a:lnTo>
                  <a:pt x="182291" y="1021072"/>
                </a:lnTo>
                <a:lnTo>
                  <a:pt x="185429" y="1010630"/>
                </a:lnTo>
                <a:lnTo>
                  <a:pt x="186359" y="1006335"/>
                </a:lnTo>
                <a:lnTo>
                  <a:pt x="190374" y="988855"/>
                </a:lnTo>
                <a:lnTo>
                  <a:pt x="194389" y="976566"/>
                </a:lnTo>
                <a:lnTo>
                  <a:pt x="198404" y="969467"/>
                </a:lnTo>
                <a:lnTo>
                  <a:pt x="202419" y="967561"/>
                </a:lnTo>
                <a:lnTo>
                  <a:pt x="206434" y="970847"/>
                </a:lnTo>
                <a:lnTo>
                  <a:pt x="210448" y="979327"/>
                </a:lnTo>
                <a:lnTo>
                  <a:pt x="211201" y="981494"/>
                </a:lnTo>
                <a:lnTo>
                  <a:pt x="214763" y="989483"/>
                </a:lnTo>
                <a:lnTo>
                  <a:pt x="218773" y="993444"/>
                </a:lnTo>
                <a:lnTo>
                  <a:pt x="223229" y="993375"/>
                </a:lnTo>
                <a:lnTo>
                  <a:pt x="228131" y="989278"/>
                </a:lnTo>
                <a:lnTo>
                  <a:pt x="233481" y="981151"/>
                </a:lnTo>
                <a:lnTo>
                  <a:pt x="239278" y="968995"/>
                </a:lnTo>
                <a:lnTo>
                  <a:pt x="245522" y="952808"/>
                </a:lnTo>
                <a:lnTo>
                  <a:pt x="248475" y="944219"/>
                </a:lnTo>
                <a:lnTo>
                  <a:pt x="254682" y="927053"/>
                </a:lnTo>
                <a:lnTo>
                  <a:pt x="260475" y="914023"/>
                </a:lnTo>
                <a:lnTo>
                  <a:pt x="265853" y="905129"/>
                </a:lnTo>
                <a:lnTo>
                  <a:pt x="270817" y="900371"/>
                </a:lnTo>
                <a:lnTo>
                  <a:pt x="275367" y="899748"/>
                </a:lnTo>
                <a:lnTo>
                  <a:pt x="279503" y="903262"/>
                </a:lnTo>
                <a:lnTo>
                  <a:pt x="283225" y="910912"/>
                </a:lnTo>
                <a:lnTo>
                  <a:pt x="285750" y="919378"/>
                </a:lnTo>
                <a:lnTo>
                  <a:pt x="288253" y="927171"/>
                </a:lnTo>
                <a:lnTo>
                  <a:pt x="291180" y="932215"/>
                </a:lnTo>
                <a:lnTo>
                  <a:pt x="294530" y="934510"/>
                </a:lnTo>
                <a:lnTo>
                  <a:pt x="298304" y="934056"/>
                </a:lnTo>
                <a:lnTo>
                  <a:pt x="323515" y="890544"/>
                </a:lnTo>
                <a:lnTo>
                  <a:pt x="335445" y="857250"/>
                </a:lnTo>
                <a:lnTo>
                  <a:pt x="341821" y="839156"/>
                </a:lnTo>
                <a:lnTo>
                  <a:pt x="359824" y="800587"/>
                </a:lnTo>
                <a:lnTo>
                  <a:pt x="376140" y="785589"/>
                </a:lnTo>
                <a:lnTo>
                  <a:pt x="381204" y="785828"/>
                </a:lnTo>
                <a:lnTo>
                  <a:pt x="386081" y="788686"/>
                </a:lnTo>
                <a:lnTo>
                  <a:pt x="390771" y="794164"/>
                </a:lnTo>
                <a:lnTo>
                  <a:pt x="395274" y="802261"/>
                </a:lnTo>
                <a:lnTo>
                  <a:pt x="397560" y="807554"/>
                </a:lnTo>
                <a:lnTo>
                  <a:pt x="402021" y="817302"/>
                </a:lnTo>
                <a:lnTo>
                  <a:pt x="406482" y="824250"/>
                </a:lnTo>
                <a:lnTo>
                  <a:pt x="410942" y="828396"/>
                </a:lnTo>
                <a:lnTo>
                  <a:pt x="415402" y="829742"/>
                </a:lnTo>
                <a:lnTo>
                  <a:pt x="419861" y="828286"/>
                </a:lnTo>
                <a:lnTo>
                  <a:pt x="437695" y="794454"/>
                </a:lnTo>
                <a:lnTo>
                  <a:pt x="447255" y="757859"/>
                </a:lnTo>
                <a:lnTo>
                  <a:pt x="451905" y="738245"/>
                </a:lnTo>
                <a:lnTo>
                  <a:pt x="467097" y="689370"/>
                </a:lnTo>
                <a:lnTo>
                  <a:pt x="490259" y="647467"/>
                </a:lnTo>
                <a:lnTo>
                  <a:pt x="524627" y="629960"/>
                </a:lnTo>
                <a:lnTo>
                  <a:pt x="537450" y="629924"/>
                </a:lnTo>
                <a:lnTo>
                  <a:pt x="547853" y="633520"/>
                </a:lnTo>
                <a:lnTo>
                  <a:pt x="555833" y="640747"/>
                </a:lnTo>
                <a:lnTo>
                  <a:pt x="559079" y="646049"/>
                </a:lnTo>
                <a:lnTo>
                  <a:pt x="565160" y="654489"/>
                </a:lnTo>
                <a:lnTo>
                  <a:pt x="590655" y="613425"/>
                </a:lnTo>
                <a:lnTo>
                  <a:pt x="594797" y="601012"/>
                </a:lnTo>
                <a:lnTo>
                  <a:pt x="596342" y="596388"/>
                </a:lnTo>
                <a:lnTo>
                  <a:pt x="600494" y="600494"/>
                </a:lnTo>
                <a:lnTo>
                  <a:pt x="608774" y="608774"/>
                </a:lnTo>
                <a:lnTo>
                  <a:pt x="617054" y="617054"/>
                </a:lnTo>
                <a:lnTo>
                  <a:pt x="621195" y="621195"/>
                </a:lnTo>
                <a:lnTo>
                  <a:pt x="625183" y="610559"/>
                </a:lnTo>
                <a:lnTo>
                  <a:pt x="628488" y="601746"/>
                </a:lnTo>
                <a:lnTo>
                  <a:pt x="642530" y="564303"/>
                </a:lnTo>
                <a:lnTo>
                  <a:pt x="658469" y="521804"/>
                </a:lnTo>
                <a:lnTo>
                  <a:pt x="680152" y="474491"/>
                </a:lnTo>
                <a:lnTo>
                  <a:pt x="709067" y="444119"/>
                </a:lnTo>
                <a:lnTo>
                  <a:pt x="716295" y="442368"/>
                </a:lnTo>
                <a:lnTo>
                  <a:pt x="723523" y="442954"/>
                </a:lnTo>
                <a:lnTo>
                  <a:pt x="730750" y="445877"/>
                </a:lnTo>
                <a:lnTo>
                  <a:pt x="733005" y="447268"/>
                </a:lnTo>
                <a:lnTo>
                  <a:pt x="740467" y="451076"/>
                </a:lnTo>
                <a:lnTo>
                  <a:pt x="748170" y="452717"/>
                </a:lnTo>
                <a:lnTo>
                  <a:pt x="756114" y="452189"/>
                </a:lnTo>
                <a:lnTo>
                  <a:pt x="764298" y="449494"/>
                </a:lnTo>
                <a:lnTo>
                  <a:pt x="799439" y="417030"/>
                </a:lnTo>
                <a:lnTo>
                  <a:pt x="819975" y="385140"/>
                </a:lnTo>
                <a:lnTo>
                  <a:pt x="829381" y="369675"/>
                </a:lnTo>
                <a:lnTo>
                  <a:pt x="854792" y="340106"/>
                </a:lnTo>
                <a:lnTo>
                  <a:pt x="869395" y="334413"/>
                </a:lnTo>
                <a:lnTo>
                  <a:pt x="875996" y="335773"/>
                </a:lnTo>
                <a:lnTo>
                  <a:pt x="882130" y="339937"/>
                </a:lnTo>
                <a:lnTo>
                  <a:pt x="887797" y="346906"/>
                </a:lnTo>
                <a:lnTo>
                  <a:pt x="892998" y="356678"/>
                </a:lnTo>
                <a:lnTo>
                  <a:pt x="894524" y="360299"/>
                </a:lnTo>
                <a:lnTo>
                  <a:pt x="899300" y="370543"/>
                </a:lnTo>
                <a:lnTo>
                  <a:pt x="904296" y="377938"/>
                </a:lnTo>
                <a:lnTo>
                  <a:pt x="909512" y="382484"/>
                </a:lnTo>
                <a:lnTo>
                  <a:pt x="914947" y="384180"/>
                </a:lnTo>
                <a:lnTo>
                  <a:pt x="920601" y="383026"/>
                </a:lnTo>
                <a:lnTo>
                  <a:pt x="945408" y="349911"/>
                </a:lnTo>
                <a:lnTo>
                  <a:pt x="956640" y="323024"/>
                </a:lnTo>
                <a:lnTo>
                  <a:pt x="962879" y="307901"/>
                </a:lnTo>
                <a:lnTo>
                  <a:pt x="983575" y="275399"/>
                </a:lnTo>
                <a:lnTo>
                  <a:pt x="1015784" y="262078"/>
                </a:lnTo>
                <a:lnTo>
                  <a:pt x="1024661" y="264108"/>
                </a:lnTo>
                <a:lnTo>
                  <a:pt x="1033867" y="268282"/>
                </a:lnTo>
                <a:lnTo>
                  <a:pt x="1043405" y="274599"/>
                </a:lnTo>
                <a:lnTo>
                  <a:pt x="1053272" y="283060"/>
                </a:lnTo>
                <a:lnTo>
                  <a:pt x="1056030" y="285750"/>
                </a:lnTo>
                <a:lnTo>
                  <a:pt x="1069906" y="298772"/>
                </a:lnTo>
                <a:lnTo>
                  <a:pt x="1082418" y="308725"/>
                </a:lnTo>
                <a:lnTo>
                  <a:pt x="1093565" y="315607"/>
                </a:lnTo>
                <a:lnTo>
                  <a:pt x="1103347" y="319419"/>
                </a:lnTo>
                <a:lnTo>
                  <a:pt x="1111765" y="320160"/>
                </a:lnTo>
                <a:lnTo>
                  <a:pt x="1118818" y="317832"/>
                </a:lnTo>
                <a:lnTo>
                  <a:pt x="1124506" y="312434"/>
                </a:lnTo>
                <a:lnTo>
                  <a:pt x="1128829" y="303966"/>
                </a:lnTo>
                <a:lnTo>
                  <a:pt x="1130579" y="298183"/>
                </a:lnTo>
                <a:lnTo>
                  <a:pt x="1134682" y="286662"/>
                </a:lnTo>
                <a:lnTo>
                  <a:pt x="1140487" y="278121"/>
                </a:lnTo>
                <a:lnTo>
                  <a:pt x="1147995" y="272561"/>
                </a:lnTo>
                <a:lnTo>
                  <a:pt x="1157206" y="269981"/>
                </a:lnTo>
                <a:lnTo>
                  <a:pt x="1168120" y="270380"/>
                </a:lnTo>
                <a:lnTo>
                  <a:pt x="1180738" y="273759"/>
                </a:lnTo>
                <a:lnTo>
                  <a:pt x="1195059" y="280118"/>
                </a:lnTo>
                <a:lnTo>
                  <a:pt x="1205115" y="285750"/>
                </a:lnTo>
                <a:lnTo>
                  <a:pt x="1215483" y="291094"/>
                </a:lnTo>
                <a:lnTo>
                  <a:pt x="1225493" y="294468"/>
                </a:lnTo>
                <a:lnTo>
                  <a:pt x="1235144" y="295872"/>
                </a:lnTo>
                <a:lnTo>
                  <a:pt x="1244438" y="295307"/>
                </a:lnTo>
                <a:lnTo>
                  <a:pt x="1278029" y="273348"/>
                </a:lnTo>
                <a:lnTo>
                  <a:pt x="1299460" y="236200"/>
                </a:lnTo>
                <a:lnTo>
                  <a:pt x="1304505" y="223634"/>
                </a:lnTo>
                <a:lnTo>
                  <a:pt x="1310013" y="210546"/>
                </a:lnTo>
                <a:lnTo>
                  <a:pt x="1338094" y="173931"/>
                </a:lnTo>
                <a:lnTo>
                  <a:pt x="1375858" y="162495"/>
                </a:lnTo>
                <a:lnTo>
                  <a:pt x="1386811" y="163571"/>
                </a:lnTo>
                <a:lnTo>
                  <a:pt x="1423305" y="176243"/>
                </a:lnTo>
                <a:lnTo>
                  <a:pt x="1441170" y="186359"/>
                </a:lnTo>
                <a:lnTo>
                  <a:pt x="1454168" y="194010"/>
                </a:lnTo>
                <a:lnTo>
                  <a:pt x="1491863" y="210482"/>
                </a:lnTo>
                <a:lnTo>
                  <a:pt x="1539097" y="217327"/>
                </a:lnTo>
                <a:lnTo>
                  <a:pt x="1550365" y="216339"/>
                </a:lnTo>
                <a:lnTo>
                  <a:pt x="1593278" y="201588"/>
                </a:lnTo>
                <a:lnTo>
                  <a:pt x="1615109" y="186359"/>
                </a:lnTo>
                <a:lnTo>
                  <a:pt x="1626341" y="177634"/>
                </a:lnTo>
                <a:lnTo>
                  <a:pt x="1660035" y="159074"/>
                </a:lnTo>
                <a:lnTo>
                  <a:pt x="1693730" y="151937"/>
                </a:lnTo>
                <a:lnTo>
                  <a:pt x="1704961" y="152097"/>
                </a:lnTo>
                <a:lnTo>
                  <a:pt x="1749888" y="165429"/>
                </a:lnTo>
                <a:lnTo>
                  <a:pt x="1764195" y="173939"/>
                </a:lnTo>
                <a:lnTo>
                  <a:pt x="1776120" y="181219"/>
                </a:lnTo>
                <a:lnTo>
                  <a:pt x="1822212" y="195834"/>
                </a:lnTo>
                <a:lnTo>
                  <a:pt x="1833332" y="195861"/>
                </a:lnTo>
                <a:lnTo>
                  <a:pt x="1844291" y="194439"/>
                </a:lnTo>
                <a:lnTo>
                  <a:pt x="1886516" y="174242"/>
                </a:lnTo>
                <a:lnTo>
                  <a:pt x="1917521" y="144855"/>
                </a:lnTo>
                <a:lnTo>
                  <a:pt x="1951927" y="110443"/>
                </a:lnTo>
                <a:lnTo>
                  <a:pt x="1962975" y="99390"/>
                </a:lnTo>
                <a:lnTo>
                  <a:pt x="1967115" y="99390"/>
                </a:lnTo>
                <a:lnTo>
                  <a:pt x="1975396" y="99390"/>
                </a:lnTo>
                <a:lnTo>
                  <a:pt x="1980999" y="101467"/>
                </a:lnTo>
                <a:lnTo>
                  <a:pt x="1987637" y="107699"/>
                </a:lnTo>
                <a:lnTo>
                  <a:pt x="1995311" y="118084"/>
                </a:lnTo>
                <a:lnTo>
                  <a:pt x="2004022" y="132622"/>
                </a:lnTo>
                <a:lnTo>
                  <a:pt x="2012670" y="149098"/>
                </a:lnTo>
                <a:lnTo>
                  <a:pt x="2017312" y="156660"/>
                </a:lnTo>
                <a:lnTo>
                  <a:pt x="2022527" y="161933"/>
                </a:lnTo>
                <a:lnTo>
                  <a:pt x="2028312" y="164918"/>
                </a:lnTo>
                <a:lnTo>
                  <a:pt x="2034670" y="165613"/>
                </a:lnTo>
                <a:lnTo>
                  <a:pt x="2041600" y="164020"/>
                </a:lnTo>
                <a:lnTo>
                  <a:pt x="2075040" y="134755"/>
                </a:lnTo>
                <a:lnTo>
                  <a:pt x="2099640" y="99390"/>
                </a:lnTo>
                <a:lnTo>
                  <a:pt x="2111820" y="80110"/>
                </a:lnTo>
                <a:lnTo>
                  <a:pt x="2122962" y="62907"/>
                </a:lnTo>
                <a:lnTo>
                  <a:pt x="2150156" y="23758"/>
                </a:lnTo>
                <a:lnTo>
                  <a:pt x="2171880" y="636"/>
                </a:lnTo>
                <a:lnTo>
                  <a:pt x="2186609" y="0"/>
                </a:lnTo>
              </a:path>
            </a:pathLst>
          </a:custGeom>
          <a:ln w="3175">
            <a:solidFill>
              <a:srgbClr val="000000"/>
            </a:solidFill>
          </a:ln>
        </p:spPr>
        <p:txBody>
          <a:bodyPr wrap="square" lIns="0" tIns="0" rIns="0" bIns="0" rtlCol="0">
            <a:noAutofit/>
          </a:bodyPr>
          <a:lstStyle/>
          <a:p>
            <a:endParaRPr dirty="0"/>
          </a:p>
        </p:txBody>
      </p:sp>
      <p:sp>
        <p:nvSpPr>
          <p:cNvPr id="30" name="object 17">
            <a:extLst>
              <a:ext uri="{FF2B5EF4-FFF2-40B4-BE49-F238E27FC236}">
                <a16:creationId xmlns:a16="http://schemas.microsoft.com/office/drawing/2014/main" id="{12511B0D-8D1D-41C5-9D07-8C8CC8D98CEF}"/>
              </a:ext>
            </a:extLst>
          </p:cNvPr>
          <p:cNvSpPr txBox="1"/>
          <p:nvPr/>
        </p:nvSpPr>
        <p:spPr>
          <a:xfrm>
            <a:off x="4244553" y="5357309"/>
            <a:ext cx="55244" cy="81915"/>
          </a:xfrm>
          <a:prstGeom prst="rect">
            <a:avLst/>
          </a:prstGeom>
        </p:spPr>
        <p:txBody>
          <a:bodyPr vert="horz" wrap="square" lIns="0" tIns="0" rIns="0" bIns="0" rtlCol="0">
            <a:noAutofit/>
          </a:bodyPr>
          <a:lstStyle/>
          <a:p>
            <a:pPr marL="12700"/>
            <a:r>
              <a:rPr sz="450" spc="5" dirty="0">
                <a:latin typeface="Times New Roman"/>
                <a:cs typeface="Times New Roman"/>
              </a:rPr>
              <a:t>1</a:t>
            </a:r>
            <a:endParaRPr sz="450">
              <a:latin typeface="Times New Roman"/>
              <a:cs typeface="Times New Roman"/>
            </a:endParaRPr>
          </a:p>
        </p:txBody>
      </p:sp>
      <p:sp>
        <p:nvSpPr>
          <p:cNvPr id="31" name="object 18">
            <a:extLst>
              <a:ext uri="{FF2B5EF4-FFF2-40B4-BE49-F238E27FC236}">
                <a16:creationId xmlns:a16="http://schemas.microsoft.com/office/drawing/2014/main" id="{8D313C9B-F42F-45DC-88A4-EE36FE71E458}"/>
              </a:ext>
            </a:extLst>
          </p:cNvPr>
          <p:cNvSpPr txBox="1"/>
          <p:nvPr/>
        </p:nvSpPr>
        <p:spPr>
          <a:xfrm>
            <a:off x="4617271" y="5357309"/>
            <a:ext cx="55244" cy="81915"/>
          </a:xfrm>
          <a:prstGeom prst="rect">
            <a:avLst/>
          </a:prstGeom>
        </p:spPr>
        <p:txBody>
          <a:bodyPr vert="horz" wrap="square" lIns="0" tIns="0" rIns="0" bIns="0" rtlCol="0">
            <a:noAutofit/>
          </a:bodyPr>
          <a:lstStyle/>
          <a:p>
            <a:pPr marL="12700"/>
            <a:r>
              <a:rPr sz="450" spc="5" dirty="0">
                <a:latin typeface="Times New Roman"/>
                <a:cs typeface="Times New Roman"/>
              </a:rPr>
              <a:t>2</a:t>
            </a:r>
            <a:endParaRPr sz="450">
              <a:latin typeface="Times New Roman"/>
              <a:cs typeface="Times New Roman"/>
            </a:endParaRPr>
          </a:p>
        </p:txBody>
      </p:sp>
      <p:sp>
        <p:nvSpPr>
          <p:cNvPr id="32" name="object 19">
            <a:extLst>
              <a:ext uri="{FF2B5EF4-FFF2-40B4-BE49-F238E27FC236}">
                <a16:creationId xmlns:a16="http://schemas.microsoft.com/office/drawing/2014/main" id="{C96B149E-B4A4-460C-9F10-D9F3F001DC2E}"/>
              </a:ext>
            </a:extLst>
          </p:cNvPr>
          <p:cNvSpPr txBox="1"/>
          <p:nvPr/>
        </p:nvSpPr>
        <p:spPr>
          <a:xfrm>
            <a:off x="4989988" y="5357309"/>
            <a:ext cx="55244" cy="81915"/>
          </a:xfrm>
          <a:prstGeom prst="rect">
            <a:avLst/>
          </a:prstGeom>
        </p:spPr>
        <p:txBody>
          <a:bodyPr vert="horz" wrap="square" lIns="0" tIns="0" rIns="0" bIns="0" rtlCol="0">
            <a:noAutofit/>
          </a:bodyPr>
          <a:lstStyle/>
          <a:p>
            <a:pPr marL="12700"/>
            <a:r>
              <a:rPr sz="450" spc="5" dirty="0">
                <a:latin typeface="Times New Roman"/>
                <a:cs typeface="Times New Roman"/>
              </a:rPr>
              <a:t>3</a:t>
            </a:r>
            <a:endParaRPr sz="450">
              <a:latin typeface="Times New Roman"/>
              <a:cs typeface="Times New Roman"/>
            </a:endParaRPr>
          </a:p>
        </p:txBody>
      </p:sp>
      <p:sp>
        <p:nvSpPr>
          <p:cNvPr id="33" name="object 20">
            <a:extLst>
              <a:ext uri="{FF2B5EF4-FFF2-40B4-BE49-F238E27FC236}">
                <a16:creationId xmlns:a16="http://schemas.microsoft.com/office/drawing/2014/main" id="{07C260C6-13B5-4F98-8DF9-ABBBACE03F7F}"/>
              </a:ext>
            </a:extLst>
          </p:cNvPr>
          <p:cNvSpPr txBox="1"/>
          <p:nvPr/>
        </p:nvSpPr>
        <p:spPr>
          <a:xfrm>
            <a:off x="5362708" y="5357309"/>
            <a:ext cx="294005" cy="81915"/>
          </a:xfrm>
          <a:prstGeom prst="rect">
            <a:avLst/>
          </a:prstGeom>
        </p:spPr>
        <p:txBody>
          <a:bodyPr vert="horz" wrap="square" lIns="0" tIns="0" rIns="0" bIns="0" rtlCol="0">
            <a:noAutofit/>
          </a:bodyPr>
          <a:lstStyle/>
          <a:p>
            <a:pPr marL="12700"/>
            <a:r>
              <a:rPr sz="450" spc="5" dirty="0">
                <a:latin typeface="Times New Roman"/>
                <a:cs typeface="Times New Roman"/>
              </a:rPr>
              <a:t>4</a:t>
            </a:r>
            <a:r>
              <a:rPr lang="en-US" sz="450" spc="5" dirty="0">
                <a:latin typeface="Times New Roman"/>
                <a:cs typeface="Times New Roman"/>
              </a:rPr>
              <a:t>    </a:t>
            </a:r>
            <a:r>
              <a:rPr lang="en-US" sz="450" spc="20" dirty="0">
                <a:latin typeface="Times New Roman"/>
                <a:cs typeface="Times New Roman"/>
              </a:rPr>
              <a:t> </a:t>
            </a:r>
            <a:r>
              <a:rPr sz="450" dirty="0">
                <a:latin typeface="Times New Roman"/>
                <a:cs typeface="Times New Roman"/>
              </a:rPr>
              <a:t>.</a:t>
            </a:r>
            <a:r>
              <a:rPr lang="en-US" sz="450" dirty="0">
                <a:latin typeface="Times New Roman"/>
                <a:cs typeface="Times New Roman"/>
              </a:rPr>
              <a:t> </a:t>
            </a:r>
            <a:r>
              <a:rPr sz="450" dirty="0">
                <a:latin typeface="Times New Roman"/>
                <a:cs typeface="Times New Roman"/>
              </a:rPr>
              <a:t>.</a:t>
            </a:r>
            <a:r>
              <a:rPr lang="en-US" sz="450" dirty="0">
                <a:latin typeface="Times New Roman"/>
                <a:cs typeface="Times New Roman"/>
              </a:rPr>
              <a:t> </a:t>
            </a:r>
            <a:r>
              <a:rPr sz="450" dirty="0">
                <a:latin typeface="Times New Roman"/>
                <a:cs typeface="Times New Roman"/>
              </a:rPr>
              <a:t>.</a:t>
            </a:r>
            <a:r>
              <a:rPr lang="en-US" sz="450" dirty="0">
                <a:latin typeface="Times New Roman"/>
                <a:cs typeface="Times New Roman"/>
              </a:rPr>
              <a:t> </a:t>
            </a:r>
            <a:r>
              <a:rPr sz="450" dirty="0">
                <a:latin typeface="Times New Roman"/>
                <a:cs typeface="Times New Roman"/>
              </a:rPr>
              <a:t>.</a:t>
            </a:r>
            <a:r>
              <a:rPr lang="en-US" sz="450" dirty="0">
                <a:latin typeface="Times New Roman"/>
                <a:cs typeface="Times New Roman"/>
              </a:rPr>
              <a:t> </a:t>
            </a:r>
            <a:r>
              <a:rPr sz="450" dirty="0">
                <a:latin typeface="Times New Roman"/>
                <a:cs typeface="Times New Roman"/>
              </a:rPr>
              <a:t>.</a:t>
            </a:r>
            <a:r>
              <a:rPr lang="en-US" sz="450" dirty="0">
                <a:latin typeface="Times New Roman"/>
                <a:cs typeface="Times New Roman"/>
              </a:rPr>
              <a:t> </a:t>
            </a:r>
            <a:r>
              <a:rPr sz="450" dirty="0">
                <a:latin typeface="Times New Roman"/>
                <a:cs typeface="Times New Roman"/>
              </a:rPr>
              <a:t>.</a:t>
            </a:r>
          </a:p>
        </p:txBody>
      </p:sp>
      <p:sp>
        <p:nvSpPr>
          <p:cNvPr id="34" name="TextBox 33">
            <a:extLst>
              <a:ext uri="{FF2B5EF4-FFF2-40B4-BE49-F238E27FC236}">
                <a16:creationId xmlns:a16="http://schemas.microsoft.com/office/drawing/2014/main" id="{822A2175-EBFC-4424-8096-49CBBA0FB439}"/>
              </a:ext>
            </a:extLst>
          </p:cNvPr>
          <p:cNvSpPr txBox="1"/>
          <p:nvPr/>
        </p:nvSpPr>
        <p:spPr>
          <a:xfrm>
            <a:off x="6195387" y="3926178"/>
            <a:ext cx="3986993" cy="369332"/>
          </a:xfrm>
          <a:prstGeom prst="rect">
            <a:avLst/>
          </a:prstGeom>
          <a:noFill/>
        </p:spPr>
        <p:txBody>
          <a:bodyPr wrap="square" rtlCol="0">
            <a:spAutoFit/>
          </a:bodyPr>
          <a:lstStyle/>
          <a:p>
            <a:r>
              <a:rPr lang="en-US" dirty="0"/>
              <a:t>Exact Time(n) = 34n</a:t>
            </a:r>
            <a:r>
              <a:rPr lang="en-US" baseline="30000" dirty="0"/>
              <a:t>27</a:t>
            </a:r>
            <a:r>
              <a:rPr lang="en-US" dirty="0"/>
              <a:t> + 27n</a:t>
            </a:r>
            <a:r>
              <a:rPr lang="en-US" baseline="30000" dirty="0"/>
              <a:t>26</a:t>
            </a:r>
            <a:r>
              <a:rPr lang="en-US" dirty="0"/>
              <a:t> + 9n</a:t>
            </a:r>
            <a:r>
              <a:rPr lang="en-US" baseline="30000" dirty="0"/>
              <a:t>25</a:t>
            </a:r>
            <a:r>
              <a:rPr lang="en-US" dirty="0"/>
              <a:t> + …</a:t>
            </a:r>
          </a:p>
        </p:txBody>
      </p:sp>
      <p:sp>
        <p:nvSpPr>
          <p:cNvPr id="35" name="object 5">
            <a:extLst>
              <a:ext uri="{FF2B5EF4-FFF2-40B4-BE49-F238E27FC236}">
                <a16:creationId xmlns:a16="http://schemas.microsoft.com/office/drawing/2014/main" id="{F8DD63CD-C0F9-4C1C-A797-FC249852C96C}"/>
              </a:ext>
            </a:extLst>
          </p:cNvPr>
          <p:cNvSpPr/>
          <p:nvPr/>
        </p:nvSpPr>
        <p:spPr>
          <a:xfrm>
            <a:off x="3899467" y="3893755"/>
            <a:ext cx="2136914" cy="1391475"/>
          </a:xfrm>
          <a:custGeom>
            <a:avLst/>
            <a:gdLst/>
            <a:ahLst/>
            <a:cxnLst/>
            <a:rect l="l" t="t" r="r" b="b"/>
            <a:pathLst>
              <a:path w="2136914" h="1391475">
                <a:moveTo>
                  <a:pt x="0" y="1391475"/>
                </a:moveTo>
                <a:lnTo>
                  <a:pt x="61512" y="1268657"/>
                </a:lnTo>
                <a:lnTo>
                  <a:pt x="129374" y="1150417"/>
                </a:lnTo>
                <a:lnTo>
                  <a:pt x="203320" y="1036927"/>
                </a:lnTo>
                <a:lnTo>
                  <a:pt x="283090" y="928357"/>
                </a:lnTo>
                <a:lnTo>
                  <a:pt x="368420" y="824878"/>
                </a:lnTo>
                <a:lnTo>
                  <a:pt x="459047" y="726661"/>
                </a:lnTo>
                <a:lnTo>
                  <a:pt x="554709" y="633878"/>
                </a:lnTo>
                <a:lnTo>
                  <a:pt x="655143" y="546700"/>
                </a:lnTo>
                <a:lnTo>
                  <a:pt x="760086" y="465298"/>
                </a:lnTo>
                <a:lnTo>
                  <a:pt x="869275" y="389842"/>
                </a:lnTo>
                <a:lnTo>
                  <a:pt x="982448" y="320504"/>
                </a:lnTo>
                <a:lnTo>
                  <a:pt x="1099341" y="257455"/>
                </a:lnTo>
                <a:lnTo>
                  <a:pt x="1219693" y="200867"/>
                </a:lnTo>
                <a:lnTo>
                  <a:pt x="1343241" y="150909"/>
                </a:lnTo>
                <a:lnTo>
                  <a:pt x="1469721" y="107754"/>
                </a:lnTo>
                <a:lnTo>
                  <a:pt x="1598871" y="71572"/>
                </a:lnTo>
                <a:lnTo>
                  <a:pt x="1730428" y="42534"/>
                </a:lnTo>
                <a:lnTo>
                  <a:pt x="1864129" y="20812"/>
                </a:lnTo>
                <a:lnTo>
                  <a:pt x="1999712" y="6577"/>
                </a:lnTo>
                <a:lnTo>
                  <a:pt x="2136914" y="0"/>
                </a:lnTo>
              </a:path>
            </a:pathLst>
          </a:custGeom>
          <a:ln w="3175">
            <a:solidFill>
              <a:srgbClr val="000000"/>
            </a:solidFill>
          </a:ln>
        </p:spPr>
        <p:txBody>
          <a:bodyPr wrap="square" lIns="0" tIns="0" rIns="0" bIns="0" rtlCol="0">
            <a:noAutofit/>
          </a:bodyPr>
          <a:lstStyle/>
          <a:p>
            <a:endParaRPr/>
          </a:p>
        </p:txBody>
      </p:sp>
      <p:sp>
        <p:nvSpPr>
          <p:cNvPr id="36" name="object 6">
            <a:extLst>
              <a:ext uri="{FF2B5EF4-FFF2-40B4-BE49-F238E27FC236}">
                <a16:creationId xmlns:a16="http://schemas.microsoft.com/office/drawing/2014/main" id="{61C76660-32CF-4BBE-B9AA-D933B85FC1EA}"/>
              </a:ext>
            </a:extLst>
          </p:cNvPr>
          <p:cNvSpPr/>
          <p:nvPr/>
        </p:nvSpPr>
        <p:spPr>
          <a:xfrm>
            <a:off x="3899444" y="4390719"/>
            <a:ext cx="2236355" cy="894537"/>
          </a:xfrm>
          <a:custGeom>
            <a:avLst/>
            <a:gdLst/>
            <a:ahLst/>
            <a:cxnLst/>
            <a:rect l="l" t="t" r="r" b="b"/>
            <a:pathLst>
              <a:path w="2236355" h="894537">
                <a:moveTo>
                  <a:pt x="0" y="894537"/>
                </a:moveTo>
                <a:lnTo>
                  <a:pt x="94422" y="814483"/>
                </a:lnTo>
                <a:lnTo>
                  <a:pt x="191267" y="737910"/>
                </a:lnTo>
                <a:lnTo>
                  <a:pt x="290438" y="664859"/>
                </a:lnTo>
                <a:lnTo>
                  <a:pt x="391835" y="595369"/>
                </a:lnTo>
                <a:lnTo>
                  <a:pt x="495359" y="529478"/>
                </a:lnTo>
                <a:lnTo>
                  <a:pt x="600912" y="467227"/>
                </a:lnTo>
                <a:lnTo>
                  <a:pt x="708395" y="408656"/>
                </a:lnTo>
                <a:lnTo>
                  <a:pt x="817708" y="353803"/>
                </a:lnTo>
                <a:lnTo>
                  <a:pt x="928755" y="302708"/>
                </a:lnTo>
                <a:lnTo>
                  <a:pt x="1041434" y="255411"/>
                </a:lnTo>
                <a:lnTo>
                  <a:pt x="1155649" y="211951"/>
                </a:lnTo>
                <a:lnTo>
                  <a:pt x="1271300" y="172367"/>
                </a:lnTo>
                <a:lnTo>
                  <a:pt x="1388288" y="136700"/>
                </a:lnTo>
                <a:lnTo>
                  <a:pt x="1506515" y="104989"/>
                </a:lnTo>
                <a:lnTo>
                  <a:pt x="1625881" y="77272"/>
                </a:lnTo>
                <a:lnTo>
                  <a:pt x="1746289" y="53590"/>
                </a:lnTo>
                <a:lnTo>
                  <a:pt x="1867639" y="33983"/>
                </a:lnTo>
                <a:lnTo>
                  <a:pt x="1989832" y="18489"/>
                </a:lnTo>
                <a:lnTo>
                  <a:pt x="2112771" y="7148"/>
                </a:lnTo>
                <a:lnTo>
                  <a:pt x="2236355" y="0"/>
                </a:lnTo>
              </a:path>
            </a:pathLst>
          </a:custGeom>
          <a:ln w="3175">
            <a:solidFill>
              <a:srgbClr val="000000"/>
            </a:solidFill>
          </a:ln>
        </p:spPr>
        <p:txBody>
          <a:bodyPr wrap="square" lIns="0" tIns="0" rIns="0" bIns="0" rtlCol="0">
            <a:noAutofit/>
          </a:bodyPr>
          <a:lstStyle/>
          <a:p>
            <a:endParaRPr/>
          </a:p>
        </p:txBody>
      </p:sp>
      <p:sp>
        <p:nvSpPr>
          <p:cNvPr id="37" name="TextBox 36">
            <a:extLst>
              <a:ext uri="{FF2B5EF4-FFF2-40B4-BE49-F238E27FC236}">
                <a16:creationId xmlns:a16="http://schemas.microsoft.com/office/drawing/2014/main" id="{222AC30E-7D2C-4A50-9A77-465FF7CB48CE}"/>
              </a:ext>
            </a:extLst>
          </p:cNvPr>
          <p:cNvSpPr txBox="1"/>
          <p:nvPr/>
        </p:nvSpPr>
        <p:spPr>
          <a:xfrm>
            <a:off x="6195387" y="4220160"/>
            <a:ext cx="3986993" cy="369332"/>
          </a:xfrm>
          <a:prstGeom prst="rect">
            <a:avLst/>
          </a:prstGeom>
          <a:noFill/>
        </p:spPr>
        <p:txBody>
          <a:bodyPr wrap="square" rtlCol="0">
            <a:spAutoFit/>
          </a:bodyPr>
          <a:lstStyle/>
          <a:p>
            <a:r>
              <a:rPr lang="en-US" dirty="0"/>
              <a:t>Inexact Time(n) = n</a:t>
            </a:r>
            <a:r>
              <a:rPr lang="en-US" baseline="30000" dirty="0"/>
              <a:t>27</a:t>
            </a:r>
            <a:endParaRPr lang="en-US" dirty="0"/>
          </a:p>
        </p:txBody>
      </p:sp>
      <p:pic>
        <p:nvPicPr>
          <p:cNvPr id="4" name="03-02-So_throw_out_the_details_-Wow__are_y">
            <a:hlinkClick r:id="" action="ppaction://media"/>
            <a:extLst>
              <a:ext uri="{FF2B5EF4-FFF2-40B4-BE49-F238E27FC236}">
                <a16:creationId xmlns:a16="http://schemas.microsoft.com/office/drawing/2014/main" id="{9E69FAF1-7FF8-4AEB-8854-17793631FB7C}"/>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0" y="5143500"/>
            <a:ext cx="2286000" cy="1714500"/>
          </a:xfrm>
          <a:prstGeom prst="rect">
            <a:avLst/>
          </a:prstGeom>
        </p:spPr>
      </p:pic>
      <p:pic>
        <p:nvPicPr>
          <p:cNvPr id="5" name="03-03-So_throw_out_the_details_-I_mean__I_">
            <a:hlinkClick r:id="" action="ppaction://media"/>
            <a:extLst>
              <a:ext uri="{FF2B5EF4-FFF2-40B4-BE49-F238E27FC236}">
                <a16:creationId xmlns:a16="http://schemas.microsoft.com/office/drawing/2014/main" id="{9B44FD29-6760-421C-B513-777E6CA64C30}"/>
              </a:ext>
            </a:extLst>
          </p:cNvPr>
          <p:cNvPicPr>
            <a:picLocks noChangeAspect="1"/>
          </p:cNvPicPr>
          <p:nvPr>
            <a:videoFile r:link="rId4"/>
            <p:extLst>
              <p:ext uri="{DAA4B4D4-6D71-4841-9C94-3DE7FCFB9230}">
                <p14:media xmlns:p14="http://schemas.microsoft.com/office/powerpoint/2010/main" r:embed="rId3"/>
              </p:ext>
            </p:extLst>
          </p:nvPr>
        </p:nvPicPr>
        <p:blipFill>
          <a:blip r:embed="rId8"/>
          <a:stretch>
            <a:fillRect/>
          </a:stretch>
        </p:blipFill>
        <p:spPr>
          <a:xfrm>
            <a:off x="0" y="5143500"/>
            <a:ext cx="2286000" cy="1714500"/>
          </a:xfrm>
          <a:prstGeom prst="rect">
            <a:avLst/>
          </a:prstGeom>
        </p:spPr>
      </p:pic>
    </p:spTree>
    <p:extLst>
      <p:ext uri="{BB962C8B-B14F-4D97-AF65-F5344CB8AC3E}">
        <p14:creationId xmlns:p14="http://schemas.microsoft.com/office/powerpoint/2010/main" val="390604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86"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505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11" fill="hold" display="0">
                  <p:stCondLst>
                    <p:cond delay="indefinite"/>
                  </p:stCondLst>
                </p:cTn>
                <p:tgtEl>
                  <p:spTgt spid="4"/>
                </p:tgtEl>
              </p:cMediaNode>
            </p:video>
            <p:seq concurrent="1" nextAc="seek">
              <p:cTn id="12" restart="whenNotActive" fill="hold" evtFilter="cancelBubble" nodeType="interactiveSeq">
                <p:stCondLst>
                  <p:cond evt="onClick" delay="0">
                    <p:tgtEl>
                      <p:spTgt spid="4"/>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4"/>
                                        </p:tgtEl>
                                      </p:cBhvr>
                                    </p:cmd>
                                  </p:childTnLst>
                                </p:cTn>
                              </p:par>
                            </p:childTnLst>
                          </p:cTn>
                        </p:par>
                      </p:childTnLst>
                    </p:cTn>
                  </p:par>
                </p:childTnLst>
              </p:cTn>
              <p:nextCondLst>
                <p:cond evt="onClick" delay="0">
                  <p:tgtEl>
                    <p:spTgt spid="4"/>
                  </p:tgtEl>
                </p:cond>
              </p:nextCondLst>
            </p:seq>
            <p:video>
              <p:cMediaNode vol="80000" showWhenStopped="0">
                <p:cTn id="17" fill="hold" display="0">
                  <p:stCondLst>
                    <p:cond delay="indefinite"/>
                  </p:stCondLst>
                </p:cTn>
                <p:tgtEl>
                  <p:spTgt spid="5"/>
                </p:tgtEl>
              </p:cMediaNode>
            </p:video>
            <p:seq concurrent="1" nextAc="seek">
              <p:cTn id="18" restart="whenNotActive" fill="hold" evtFilter="cancelBubble" nodeType="interactiveSeq">
                <p:stCondLst>
                  <p:cond evt="onClick" delay="0">
                    <p:tgtEl>
                      <p:spTgt spid="5"/>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B330F-9820-4A0E-BB94-C231D38F33EF}"/>
              </a:ext>
            </a:extLst>
          </p:cNvPr>
          <p:cNvSpPr>
            <a:spLocks noGrp="1"/>
          </p:cNvSpPr>
          <p:nvPr>
            <p:ph type="title"/>
          </p:nvPr>
        </p:nvSpPr>
        <p:spPr/>
        <p:txBody>
          <a:bodyPr/>
          <a:lstStyle/>
          <a:p>
            <a:r>
              <a:rPr lang="en-US" dirty="0"/>
              <a:t>Many </a:t>
            </a:r>
            <a:r>
              <a:rPr lang="en-US" dirty="0" err="1"/>
              <a:t>many</a:t>
            </a:r>
            <a:r>
              <a:rPr lang="en-US" dirty="0"/>
              <a:t> functions possible</a:t>
            </a:r>
          </a:p>
        </p:txBody>
      </p:sp>
      <p:sp>
        <p:nvSpPr>
          <p:cNvPr id="3" name="Content Placeholder 2">
            <a:extLst>
              <a:ext uri="{FF2B5EF4-FFF2-40B4-BE49-F238E27FC236}">
                <a16:creationId xmlns:a16="http://schemas.microsoft.com/office/drawing/2014/main" id="{B2D874F4-0DFB-41DE-B0E7-8CBD1B341E15}"/>
              </a:ext>
            </a:extLst>
          </p:cNvPr>
          <p:cNvSpPr>
            <a:spLocks noGrp="1"/>
          </p:cNvSpPr>
          <p:nvPr>
            <p:ph idx="1"/>
          </p:nvPr>
        </p:nvSpPr>
        <p:spPr>
          <a:xfrm>
            <a:off x="1097280" y="1845734"/>
            <a:ext cx="5590239" cy="2943504"/>
          </a:xfrm>
        </p:spPr>
        <p:txBody>
          <a:bodyPr/>
          <a:lstStyle/>
          <a:p>
            <a:r>
              <a:rPr lang="en-US" dirty="0"/>
              <a:t>There are an infinite set of functions you can plot</a:t>
            </a:r>
          </a:p>
          <a:p>
            <a:pPr lvl="1"/>
            <a:r>
              <a:rPr lang="en-US" dirty="0"/>
              <a:t>Time(n) = n</a:t>
            </a:r>
          </a:p>
          <a:p>
            <a:pPr lvl="1"/>
            <a:r>
              <a:rPr lang="en-US" dirty="0"/>
              <a:t>Time(n) = 2 * n</a:t>
            </a:r>
          </a:p>
          <a:p>
            <a:pPr lvl="1"/>
            <a:r>
              <a:rPr lang="en-US" dirty="0"/>
              <a:t>Time(n) = 5</a:t>
            </a:r>
          </a:p>
          <a:p>
            <a:pPr lvl="1"/>
            <a:r>
              <a:rPr lang="en-US" dirty="0"/>
              <a:t>Time(n) = n</a:t>
            </a:r>
            <a:r>
              <a:rPr lang="en-US" baseline="30000" dirty="0"/>
              <a:t>3</a:t>
            </a:r>
          </a:p>
          <a:p>
            <a:pPr lvl="1"/>
            <a:r>
              <a:rPr lang="en-US" dirty="0"/>
              <a:t>Time(n) = log</a:t>
            </a:r>
            <a:r>
              <a:rPr lang="en-US" baseline="-25000" dirty="0"/>
              <a:t>4</a:t>
            </a:r>
            <a:r>
              <a:rPr lang="en-US" dirty="0"/>
              <a:t>(n</a:t>
            </a:r>
            <a:r>
              <a:rPr lang="en-US" baseline="30000" dirty="0"/>
              <a:t>5</a:t>
            </a:r>
            <a:r>
              <a:rPr lang="en-US" dirty="0"/>
              <a:t>)+ n!</a:t>
            </a:r>
          </a:p>
          <a:p>
            <a:pPr lvl="1"/>
            <a:r>
              <a:rPr lang="en-US" dirty="0"/>
              <a:t>…</a:t>
            </a:r>
          </a:p>
        </p:txBody>
      </p:sp>
      <p:pic>
        <p:nvPicPr>
          <p:cNvPr id="1026" name="Picture 2" descr="Image result for mathematical functions plot growth rates">
            <a:extLst>
              <a:ext uri="{FF2B5EF4-FFF2-40B4-BE49-F238E27FC236}">
                <a16:creationId xmlns:a16="http://schemas.microsoft.com/office/drawing/2014/main" id="{A05DBAF0-F9C3-44E3-A72F-5357690FED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1854" y="2001981"/>
            <a:ext cx="2966849" cy="24684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F43A8DC-1C74-4EFB-A867-247F5F31ED79}"/>
              </a:ext>
            </a:extLst>
          </p:cNvPr>
          <p:cNvSpPr txBox="1"/>
          <p:nvPr/>
        </p:nvSpPr>
        <p:spPr>
          <a:xfrm>
            <a:off x="3346666" y="4897612"/>
            <a:ext cx="4634962" cy="646331"/>
          </a:xfrm>
          <a:prstGeom prst="rect">
            <a:avLst/>
          </a:prstGeom>
          <a:noFill/>
        </p:spPr>
        <p:txBody>
          <a:bodyPr wrap="square">
            <a:spAutoFit/>
          </a:bodyPr>
          <a:lstStyle/>
          <a:p>
            <a:r>
              <a:rPr lang="en-US" dirty="0">
                <a:solidFill>
                  <a:schemeClr val="accent6">
                    <a:lumMod val="50000"/>
                  </a:schemeClr>
                </a:solidFill>
              </a:rPr>
              <a:t>Observation: Some are above or below others (past a certain X coordinate)</a:t>
            </a:r>
          </a:p>
        </p:txBody>
      </p:sp>
    </p:spTree>
    <p:extLst>
      <p:ext uri="{BB962C8B-B14F-4D97-AF65-F5344CB8AC3E}">
        <p14:creationId xmlns:p14="http://schemas.microsoft.com/office/powerpoint/2010/main" val="2763928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2A9B4-EFF6-4DA0-91CC-10F77F936CCD}"/>
              </a:ext>
            </a:extLst>
          </p:cNvPr>
          <p:cNvSpPr>
            <a:spLocks noGrp="1"/>
          </p:cNvSpPr>
          <p:nvPr>
            <p:ph type="title"/>
          </p:nvPr>
        </p:nvSpPr>
        <p:spPr/>
        <p:txBody>
          <a:bodyPr/>
          <a:lstStyle/>
          <a:p>
            <a:r>
              <a:rPr lang="en-US" dirty="0"/>
              <a:t>Boundary Functions</a:t>
            </a:r>
          </a:p>
        </p:txBody>
      </p:sp>
      <p:sp>
        <p:nvSpPr>
          <p:cNvPr id="3" name="Content Placeholder 2">
            <a:extLst>
              <a:ext uri="{FF2B5EF4-FFF2-40B4-BE49-F238E27FC236}">
                <a16:creationId xmlns:a16="http://schemas.microsoft.com/office/drawing/2014/main" id="{D245EDD7-A6AD-44B0-85C5-BCD306DDEB58}"/>
              </a:ext>
            </a:extLst>
          </p:cNvPr>
          <p:cNvSpPr>
            <a:spLocks noGrp="1"/>
          </p:cNvSpPr>
          <p:nvPr>
            <p:ph sz="half" idx="1"/>
          </p:nvPr>
        </p:nvSpPr>
        <p:spPr/>
        <p:txBody>
          <a:bodyPr/>
          <a:lstStyle/>
          <a:p>
            <a:r>
              <a:rPr lang="en-US" dirty="0"/>
              <a:t>Some functions are always above other functions past some arbitrary X coordinate</a:t>
            </a:r>
          </a:p>
          <a:p>
            <a:pPr lvl="1"/>
            <a:r>
              <a:rPr lang="en-US" dirty="0"/>
              <a:t>Or rather, past some given N size</a:t>
            </a:r>
          </a:p>
          <a:p>
            <a:r>
              <a:rPr lang="en-US" dirty="0"/>
              <a:t>For example, here’s are some strict orders:</a:t>
            </a:r>
          </a:p>
          <a:p>
            <a:pPr lvl="1"/>
            <a:r>
              <a:rPr lang="en-US" dirty="0"/>
              <a:t>For n&gt;1, T(n)=n is always less than T(n)=n</a:t>
            </a:r>
            <a:r>
              <a:rPr lang="en-US" baseline="30000" dirty="0"/>
              <a:t>2</a:t>
            </a:r>
          </a:p>
          <a:p>
            <a:pPr lvl="1"/>
            <a:r>
              <a:rPr lang="en-US" dirty="0"/>
              <a:t>For n&gt;3, T(n)=3*n is always less than T(n)=n</a:t>
            </a:r>
            <a:r>
              <a:rPr lang="en-US" baseline="30000" dirty="0"/>
              <a:t>2</a:t>
            </a:r>
          </a:p>
        </p:txBody>
      </p:sp>
      <p:pic>
        <p:nvPicPr>
          <p:cNvPr id="6" name="Picture 2" descr="Image result for runtime growth rates">
            <a:extLst>
              <a:ext uri="{FF2B5EF4-FFF2-40B4-BE49-F238E27FC236}">
                <a16:creationId xmlns:a16="http://schemas.microsoft.com/office/drawing/2014/main" id="{0C094CBF-B30D-46E7-B9B3-33813234DC65}"/>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14890" t="16952" r="9723" b="7133"/>
          <a:stretch/>
        </p:blipFill>
        <p:spPr bwMode="auto">
          <a:xfrm>
            <a:off x="6761329" y="1846263"/>
            <a:ext cx="3850942" cy="291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428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126B3-18D3-4C61-B87C-E04FE74A3EE1}"/>
              </a:ext>
            </a:extLst>
          </p:cNvPr>
          <p:cNvSpPr>
            <a:spLocks noGrp="1"/>
          </p:cNvSpPr>
          <p:nvPr>
            <p:ph type="title"/>
          </p:nvPr>
        </p:nvSpPr>
        <p:spPr/>
        <p:txBody>
          <a:bodyPr/>
          <a:lstStyle/>
          <a:p>
            <a:r>
              <a:rPr lang="en-US" dirty="0"/>
              <a:t>“Lower” and “Upper” Bounds</a:t>
            </a:r>
          </a:p>
        </p:txBody>
      </p:sp>
      <p:sp>
        <p:nvSpPr>
          <p:cNvPr id="3" name="Content Placeholder 2">
            <a:extLst>
              <a:ext uri="{FF2B5EF4-FFF2-40B4-BE49-F238E27FC236}">
                <a16:creationId xmlns:a16="http://schemas.microsoft.com/office/drawing/2014/main" id="{868B04C9-2C82-4A05-85FC-B089CC1232D3}"/>
              </a:ext>
            </a:extLst>
          </p:cNvPr>
          <p:cNvSpPr>
            <a:spLocks noGrp="1"/>
          </p:cNvSpPr>
          <p:nvPr>
            <p:ph sz="half" idx="1"/>
          </p:nvPr>
        </p:nvSpPr>
        <p:spPr/>
        <p:txBody>
          <a:bodyPr/>
          <a:lstStyle/>
          <a:p>
            <a:r>
              <a:rPr lang="en-US" dirty="0"/>
              <a:t>Functions that have higher Y values past some X position.</a:t>
            </a:r>
          </a:p>
          <a:p>
            <a:pPr lvl="1"/>
            <a:r>
              <a:rPr lang="en-US" dirty="0"/>
              <a:t>Or rather, functions that have higher time complexity past some given input size</a:t>
            </a:r>
          </a:p>
          <a:p>
            <a:r>
              <a:rPr lang="en-US" dirty="0"/>
              <a:t>Ignore constants</a:t>
            </a:r>
          </a:p>
          <a:p>
            <a:endParaRPr lang="en-US" dirty="0"/>
          </a:p>
          <a:p>
            <a:r>
              <a:rPr lang="en-US" dirty="0"/>
              <a:t>We can actually describe this mathematically!</a:t>
            </a:r>
          </a:p>
        </p:txBody>
      </p:sp>
      <p:sp>
        <p:nvSpPr>
          <p:cNvPr id="5" name="object 5">
            <a:extLst>
              <a:ext uri="{FF2B5EF4-FFF2-40B4-BE49-F238E27FC236}">
                <a16:creationId xmlns:a16="http://schemas.microsoft.com/office/drawing/2014/main" id="{33D3EF42-4044-4D42-8843-C1B9EDB617C0}"/>
              </a:ext>
            </a:extLst>
          </p:cNvPr>
          <p:cNvSpPr/>
          <p:nvPr/>
        </p:nvSpPr>
        <p:spPr>
          <a:xfrm>
            <a:off x="7605278" y="2606224"/>
            <a:ext cx="2136914" cy="1391475"/>
          </a:xfrm>
          <a:custGeom>
            <a:avLst/>
            <a:gdLst/>
            <a:ahLst/>
            <a:cxnLst/>
            <a:rect l="l" t="t" r="r" b="b"/>
            <a:pathLst>
              <a:path w="2136914" h="1391475">
                <a:moveTo>
                  <a:pt x="0" y="1391475"/>
                </a:moveTo>
                <a:lnTo>
                  <a:pt x="61512" y="1268657"/>
                </a:lnTo>
                <a:lnTo>
                  <a:pt x="129374" y="1150417"/>
                </a:lnTo>
                <a:lnTo>
                  <a:pt x="203320" y="1036927"/>
                </a:lnTo>
                <a:lnTo>
                  <a:pt x="283090" y="928357"/>
                </a:lnTo>
                <a:lnTo>
                  <a:pt x="368420" y="824878"/>
                </a:lnTo>
                <a:lnTo>
                  <a:pt x="459047" y="726661"/>
                </a:lnTo>
                <a:lnTo>
                  <a:pt x="554709" y="633878"/>
                </a:lnTo>
                <a:lnTo>
                  <a:pt x="655143" y="546700"/>
                </a:lnTo>
                <a:lnTo>
                  <a:pt x="760086" y="465298"/>
                </a:lnTo>
                <a:lnTo>
                  <a:pt x="869275" y="389842"/>
                </a:lnTo>
                <a:lnTo>
                  <a:pt x="982448" y="320504"/>
                </a:lnTo>
                <a:lnTo>
                  <a:pt x="1099341" y="257455"/>
                </a:lnTo>
                <a:lnTo>
                  <a:pt x="1219693" y="200867"/>
                </a:lnTo>
                <a:lnTo>
                  <a:pt x="1343241" y="150909"/>
                </a:lnTo>
                <a:lnTo>
                  <a:pt x="1469721" y="107754"/>
                </a:lnTo>
                <a:lnTo>
                  <a:pt x="1598871" y="71572"/>
                </a:lnTo>
                <a:lnTo>
                  <a:pt x="1730428" y="42534"/>
                </a:lnTo>
                <a:lnTo>
                  <a:pt x="1864129" y="20812"/>
                </a:lnTo>
                <a:lnTo>
                  <a:pt x="1999712" y="6577"/>
                </a:lnTo>
                <a:lnTo>
                  <a:pt x="2136914" y="0"/>
                </a:lnTo>
              </a:path>
            </a:pathLst>
          </a:custGeom>
          <a:ln w="3175">
            <a:solidFill>
              <a:srgbClr val="000000"/>
            </a:solidFill>
          </a:ln>
        </p:spPr>
        <p:txBody>
          <a:bodyPr wrap="square" lIns="0" tIns="0" rIns="0" bIns="0" rtlCol="0">
            <a:noAutofit/>
          </a:bodyPr>
          <a:lstStyle/>
          <a:p>
            <a:endParaRPr/>
          </a:p>
        </p:txBody>
      </p:sp>
      <p:sp>
        <p:nvSpPr>
          <p:cNvPr id="6" name="object 6">
            <a:extLst>
              <a:ext uri="{FF2B5EF4-FFF2-40B4-BE49-F238E27FC236}">
                <a16:creationId xmlns:a16="http://schemas.microsoft.com/office/drawing/2014/main" id="{655C7721-B410-4923-9286-D8B08E3E8367}"/>
              </a:ext>
            </a:extLst>
          </p:cNvPr>
          <p:cNvSpPr/>
          <p:nvPr/>
        </p:nvSpPr>
        <p:spPr>
          <a:xfrm>
            <a:off x="7605255" y="3103188"/>
            <a:ext cx="2236355" cy="894537"/>
          </a:xfrm>
          <a:custGeom>
            <a:avLst/>
            <a:gdLst/>
            <a:ahLst/>
            <a:cxnLst/>
            <a:rect l="l" t="t" r="r" b="b"/>
            <a:pathLst>
              <a:path w="2236355" h="894537">
                <a:moveTo>
                  <a:pt x="0" y="894537"/>
                </a:moveTo>
                <a:lnTo>
                  <a:pt x="94422" y="814483"/>
                </a:lnTo>
                <a:lnTo>
                  <a:pt x="191267" y="737910"/>
                </a:lnTo>
                <a:lnTo>
                  <a:pt x="290438" y="664859"/>
                </a:lnTo>
                <a:lnTo>
                  <a:pt x="391835" y="595369"/>
                </a:lnTo>
                <a:lnTo>
                  <a:pt x="495359" y="529478"/>
                </a:lnTo>
                <a:lnTo>
                  <a:pt x="600912" y="467227"/>
                </a:lnTo>
                <a:lnTo>
                  <a:pt x="708395" y="408656"/>
                </a:lnTo>
                <a:lnTo>
                  <a:pt x="817708" y="353803"/>
                </a:lnTo>
                <a:lnTo>
                  <a:pt x="928755" y="302708"/>
                </a:lnTo>
                <a:lnTo>
                  <a:pt x="1041434" y="255411"/>
                </a:lnTo>
                <a:lnTo>
                  <a:pt x="1155649" y="211951"/>
                </a:lnTo>
                <a:lnTo>
                  <a:pt x="1271300" y="172367"/>
                </a:lnTo>
                <a:lnTo>
                  <a:pt x="1388288" y="136700"/>
                </a:lnTo>
                <a:lnTo>
                  <a:pt x="1506515" y="104989"/>
                </a:lnTo>
                <a:lnTo>
                  <a:pt x="1625881" y="77272"/>
                </a:lnTo>
                <a:lnTo>
                  <a:pt x="1746289" y="53590"/>
                </a:lnTo>
                <a:lnTo>
                  <a:pt x="1867639" y="33983"/>
                </a:lnTo>
                <a:lnTo>
                  <a:pt x="1989832" y="18489"/>
                </a:lnTo>
                <a:lnTo>
                  <a:pt x="2112771" y="7148"/>
                </a:lnTo>
                <a:lnTo>
                  <a:pt x="2236355" y="0"/>
                </a:lnTo>
              </a:path>
            </a:pathLst>
          </a:custGeom>
          <a:ln w="3175">
            <a:solidFill>
              <a:srgbClr val="000000"/>
            </a:solidFill>
          </a:ln>
        </p:spPr>
        <p:txBody>
          <a:bodyPr wrap="square" lIns="0" tIns="0" rIns="0" bIns="0" rtlCol="0">
            <a:noAutofit/>
          </a:bodyPr>
          <a:lstStyle/>
          <a:p>
            <a:endParaRPr/>
          </a:p>
        </p:txBody>
      </p:sp>
      <p:sp>
        <p:nvSpPr>
          <p:cNvPr id="7" name="object 7">
            <a:extLst>
              <a:ext uri="{FF2B5EF4-FFF2-40B4-BE49-F238E27FC236}">
                <a16:creationId xmlns:a16="http://schemas.microsoft.com/office/drawing/2014/main" id="{3B99630A-F0B9-4BDD-A510-FA9CCA76F36B}"/>
              </a:ext>
            </a:extLst>
          </p:cNvPr>
          <p:cNvSpPr/>
          <p:nvPr/>
        </p:nvSpPr>
        <p:spPr>
          <a:xfrm>
            <a:off x="7605278" y="3997709"/>
            <a:ext cx="2286000" cy="0"/>
          </a:xfrm>
          <a:custGeom>
            <a:avLst/>
            <a:gdLst/>
            <a:ahLst/>
            <a:cxnLst/>
            <a:rect l="l" t="t" r="r" b="b"/>
            <a:pathLst>
              <a:path w="2286000">
                <a:moveTo>
                  <a:pt x="0" y="0"/>
                </a:moveTo>
                <a:lnTo>
                  <a:pt x="2286000" y="0"/>
                </a:lnTo>
              </a:path>
            </a:pathLst>
          </a:custGeom>
          <a:ln w="3175">
            <a:solidFill>
              <a:srgbClr val="000000"/>
            </a:solidFill>
          </a:ln>
        </p:spPr>
        <p:txBody>
          <a:bodyPr wrap="square" lIns="0" tIns="0" rIns="0" bIns="0" rtlCol="0">
            <a:noAutofit/>
          </a:bodyPr>
          <a:lstStyle/>
          <a:p>
            <a:endParaRPr/>
          </a:p>
        </p:txBody>
      </p:sp>
      <p:sp>
        <p:nvSpPr>
          <p:cNvPr id="8" name="object 8">
            <a:extLst>
              <a:ext uri="{FF2B5EF4-FFF2-40B4-BE49-F238E27FC236}">
                <a16:creationId xmlns:a16="http://schemas.microsoft.com/office/drawing/2014/main" id="{17986568-0EF4-450C-AA75-550310F09E31}"/>
              </a:ext>
            </a:extLst>
          </p:cNvPr>
          <p:cNvSpPr/>
          <p:nvPr/>
        </p:nvSpPr>
        <p:spPr>
          <a:xfrm>
            <a:off x="9851530" y="3987766"/>
            <a:ext cx="39751" cy="19888"/>
          </a:xfrm>
          <a:custGeom>
            <a:avLst/>
            <a:gdLst/>
            <a:ahLst/>
            <a:cxnLst/>
            <a:rect l="l" t="t" r="r" b="b"/>
            <a:pathLst>
              <a:path w="39751" h="19888">
                <a:moveTo>
                  <a:pt x="0" y="0"/>
                </a:moveTo>
                <a:lnTo>
                  <a:pt x="39751" y="9944"/>
                </a:lnTo>
                <a:lnTo>
                  <a:pt x="0" y="19888"/>
                </a:lnTo>
              </a:path>
            </a:pathLst>
          </a:custGeom>
          <a:ln w="3175">
            <a:solidFill>
              <a:srgbClr val="000000"/>
            </a:solidFill>
          </a:ln>
        </p:spPr>
        <p:txBody>
          <a:bodyPr wrap="square" lIns="0" tIns="0" rIns="0" bIns="0" rtlCol="0">
            <a:noAutofit/>
          </a:bodyPr>
          <a:lstStyle/>
          <a:p>
            <a:endParaRPr/>
          </a:p>
        </p:txBody>
      </p:sp>
      <p:sp>
        <p:nvSpPr>
          <p:cNvPr id="9" name="object 9">
            <a:extLst>
              <a:ext uri="{FF2B5EF4-FFF2-40B4-BE49-F238E27FC236}">
                <a16:creationId xmlns:a16="http://schemas.microsoft.com/office/drawing/2014/main" id="{C93B1E0B-AA49-46C1-9E36-91A78569E512}"/>
              </a:ext>
            </a:extLst>
          </p:cNvPr>
          <p:cNvSpPr/>
          <p:nvPr/>
        </p:nvSpPr>
        <p:spPr>
          <a:xfrm>
            <a:off x="7605278" y="2308063"/>
            <a:ext cx="0" cy="1689646"/>
          </a:xfrm>
          <a:custGeom>
            <a:avLst/>
            <a:gdLst/>
            <a:ahLst/>
            <a:cxnLst/>
            <a:rect l="l" t="t" r="r" b="b"/>
            <a:pathLst>
              <a:path h="1689646">
                <a:moveTo>
                  <a:pt x="0" y="1689646"/>
                </a:moveTo>
                <a:lnTo>
                  <a:pt x="0" y="0"/>
                </a:lnTo>
              </a:path>
            </a:pathLst>
          </a:custGeom>
          <a:ln w="3175">
            <a:solidFill>
              <a:srgbClr val="000000"/>
            </a:solidFill>
          </a:ln>
        </p:spPr>
        <p:txBody>
          <a:bodyPr wrap="square" lIns="0" tIns="0" rIns="0" bIns="0" rtlCol="0">
            <a:noAutofit/>
          </a:bodyPr>
          <a:lstStyle/>
          <a:p>
            <a:endParaRPr/>
          </a:p>
        </p:txBody>
      </p:sp>
      <p:sp>
        <p:nvSpPr>
          <p:cNvPr id="10" name="object 10">
            <a:extLst>
              <a:ext uri="{FF2B5EF4-FFF2-40B4-BE49-F238E27FC236}">
                <a16:creationId xmlns:a16="http://schemas.microsoft.com/office/drawing/2014/main" id="{D4F42824-684C-4054-A26F-23EA0B9B7692}"/>
              </a:ext>
            </a:extLst>
          </p:cNvPr>
          <p:cNvSpPr/>
          <p:nvPr/>
        </p:nvSpPr>
        <p:spPr>
          <a:xfrm>
            <a:off x="7595334" y="2308066"/>
            <a:ext cx="19888" cy="39751"/>
          </a:xfrm>
          <a:custGeom>
            <a:avLst/>
            <a:gdLst/>
            <a:ahLst/>
            <a:cxnLst/>
            <a:rect l="l" t="t" r="r" b="b"/>
            <a:pathLst>
              <a:path w="19888" h="39751">
                <a:moveTo>
                  <a:pt x="0" y="39751"/>
                </a:moveTo>
                <a:lnTo>
                  <a:pt x="9944" y="0"/>
                </a:lnTo>
                <a:lnTo>
                  <a:pt x="19888" y="39751"/>
                </a:lnTo>
              </a:path>
            </a:pathLst>
          </a:custGeom>
          <a:ln w="3175">
            <a:solidFill>
              <a:srgbClr val="000000"/>
            </a:solidFill>
          </a:ln>
        </p:spPr>
        <p:txBody>
          <a:bodyPr wrap="square" lIns="0" tIns="0" rIns="0" bIns="0" rtlCol="0">
            <a:noAutofit/>
          </a:bodyPr>
          <a:lstStyle/>
          <a:p>
            <a:endParaRPr/>
          </a:p>
        </p:txBody>
      </p:sp>
      <p:sp>
        <p:nvSpPr>
          <p:cNvPr id="11" name="object 11">
            <a:extLst>
              <a:ext uri="{FF2B5EF4-FFF2-40B4-BE49-F238E27FC236}">
                <a16:creationId xmlns:a16="http://schemas.microsoft.com/office/drawing/2014/main" id="{CB98FF6D-EC28-47B2-9EBC-FDAC89D478DB}"/>
              </a:ext>
            </a:extLst>
          </p:cNvPr>
          <p:cNvSpPr/>
          <p:nvPr/>
        </p:nvSpPr>
        <p:spPr>
          <a:xfrm>
            <a:off x="7953144" y="3972859"/>
            <a:ext cx="0" cy="49695"/>
          </a:xfrm>
          <a:custGeom>
            <a:avLst/>
            <a:gdLst/>
            <a:ahLst/>
            <a:cxnLst/>
            <a:rect l="l" t="t" r="r" b="b"/>
            <a:pathLst>
              <a:path h="49695">
                <a:moveTo>
                  <a:pt x="0" y="0"/>
                </a:moveTo>
                <a:lnTo>
                  <a:pt x="0" y="49695"/>
                </a:lnTo>
              </a:path>
            </a:pathLst>
          </a:custGeom>
          <a:ln w="3175">
            <a:solidFill>
              <a:srgbClr val="000000"/>
            </a:solidFill>
          </a:ln>
        </p:spPr>
        <p:txBody>
          <a:bodyPr wrap="square" lIns="0" tIns="0" rIns="0" bIns="0" rtlCol="0">
            <a:noAutofit/>
          </a:bodyPr>
          <a:lstStyle/>
          <a:p>
            <a:endParaRPr/>
          </a:p>
        </p:txBody>
      </p:sp>
      <p:sp>
        <p:nvSpPr>
          <p:cNvPr id="12" name="object 12">
            <a:extLst>
              <a:ext uri="{FF2B5EF4-FFF2-40B4-BE49-F238E27FC236}">
                <a16:creationId xmlns:a16="http://schemas.microsoft.com/office/drawing/2014/main" id="{69F95699-DE01-4BA2-B989-D9A98170DD18}"/>
              </a:ext>
            </a:extLst>
          </p:cNvPr>
          <p:cNvSpPr/>
          <p:nvPr/>
        </p:nvSpPr>
        <p:spPr>
          <a:xfrm>
            <a:off x="8325863" y="3972859"/>
            <a:ext cx="0" cy="49695"/>
          </a:xfrm>
          <a:custGeom>
            <a:avLst/>
            <a:gdLst/>
            <a:ahLst/>
            <a:cxnLst/>
            <a:rect l="l" t="t" r="r" b="b"/>
            <a:pathLst>
              <a:path h="49695">
                <a:moveTo>
                  <a:pt x="0" y="0"/>
                </a:moveTo>
                <a:lnTo>
                  <a:pt x="0" y="49695"/>
                </a:lnTo>
              </a:path>
            </a:pathLst>
          </a:custGeom>
          <a:ln w="3175">
            <a:solidFill>
              <a:srgbClr val="000000"/>
            </a:solidFill>
          </a:ln>
        </p:spPr>
        <p:txBody>
          <a:bodyPr wrap="square" lIns="0" tIns="0" rIns="0" bIns="0" rtlCol="0">
            <a:noAutofit/>
          </a:bodyPr>
          <a:lstStyle/>
          <a:p>
            <a:endParaRPr/>
          </a:p>
        </p:txBody>
      </p:sp>
      <p:sp>
        <p:nvSpPr>
          <p:cNvPr id="13" name="object 13">
            <a:extLst>
              <a:ext uri="{FF2B5EF4-FFF2-40B4-BE49-F238E27FC236}">
                <a16:creationId xmlns:a16="http://schemas.microsoft.com/office/drawing/2014/main" id="{CD340BA8-EC38-4F5B-8BCE-847DB4D052CF}"/>
              </a:ext>
            </a:extLst>
          </p:cNvPr>
          <p:cNvSpPr/>
          <p:nvPr/>
        </p:nvSpPr>
        <p:spPr>
          <a:xfrm>
            <a:off x="8698583" y="3972859"/>
            <a:ext cx="0" cy="49695"/>
          </a:xfrm>
          <a:custGeom>
            <a:avLst/>
            <a:gdLst/>
            <a:ahLst/>
            <a:cxnLst/>
            <a:rect l="l" t="t" r="r" b="b"/>
            <a:pathLst>
              <a:path h="49695">
                <a:moveTo>
                  <a:pt x="0" y="0"/>
                </a:moveTo>
                <a:lnTo>
                  <a:pt x="0" y="49695"/>
                </a:lnTo>
              </a:path>
            </a:pathLst>
          </a:custGeom>
          <a:ln w="3175">
            <a:solidFill>
              <a:srgbClr val="000000"/>
            </a:solidFill>
          </a:ln>
        </p:spPr>
        <p:txBody>
          <a:bodyPr wrap="square" lIns="0" tIns="0" rIns="0" bIns="0" rtlCol="0">
            <a:noAutofit/>
          </a:bodyPr>
          <a:lstStyle/>
          <a:p>
            <a:endParaRPr/>
          </a:p>
        </p:txBody>
      </p:sp>
      <p:sp>
        <p:nvSpPr>
          <p:cNvPr id="14" name="object 14">
            <a:extLst>
              <a:ext uri="{FF2B5EF4-FFF2-40B4-BE49-F238E27FC236}">
                <a16:creationId xmlns:a16="http://schemas.microsoft.com/office/drawing/2014/main" id="{622EF65B-DB70-42D8-89AA-C3378035CCDB}"/>
              </a:ext>
            </a:extLst>
          </p:cNvPr>
          <p:cNvSpPr/>
          <p:nvPr/>
        </p:nvSpPr>
        <p:spPr>
          <a:xfrm>
            <a:off x="9071302" y="3972859"/>
            <a:ext cx="0" cy="49695"/>
          </a:xfrm>
          <a:custGeom>
            <a:avLst/>
            <a:gdLst/>
            <a:ahLst/>
            <a:cxnLst/>
            <a:rect l="l" t="t" r="r" b="b"/>
            <a:pathLst>
              <a:path h="49695">
                <a:moveTo>
                  <a:pt x="0" y="0"/>
                </a:moveTo>
                <a:lnTo>
                  <a:pt x="0" y="49695"/>
                </a:lnTo>
              </a:path>
            </a:pathLst>
          </a:custGeom>
          <a:ln w="3175">
            <a:solidFill>
              <a:srgbClr val="000000"/>
            </a:solidFill>
          </a:ln>
        </p:spPr>
        <p:txBody>
          <a:bodyPr wrap="square" lIns="0" tIns="0" rIns="0" bIns="0" rtlCol="0">
            <a:noAutofit/>
          </a:bodyPr>
          <a:lstStyle/>
          <a:p>
            <a:endParaRPr/>
          </a:p>
        </p:txBody>
      </p:sp>
      <p:sp>
        <p:nvSpPr>
          <p:cNvPr id="15" name="object 15">
            <a:extLst>
              <a:ext uri="{FF2B5EF4-FFF2-40B4-BE49-F238E27FC236}">
                <a16:creationId xmlns:a16="http://schemas.microsoft.com/office/drawing/2014/main" id="{E5025AEA-4BA2-44E6-B5F3-5F094C36417D}"/>
              </a:ext>
            </a:extLst>
          </p:cNvPr>
          <p:cNvSpPr/>
          <p:nvPr/>
        </p:nvSpPr>
        <p:spPr>
          <a:xfrm>
            <a:off x="7953144" y="3997709"/>
            <a:ext cx="0" cy="0"/>
          </a:xfrm>
          <a:custGeom>
            <a:avLst/>
            <a:gdLst/>
            <a:ahLst/>
            <a:cxnLst/>
            <a:rect l="l" t="t" r="r" b="b"/>
            <a:pathLst>
              <a:path>
                <a:moveTo>
                  <a:pt x="0" y="0"/>
                </a:moveTo>
                <a:lnTo>
                  <a:pt x="0" y="0"/>
                </a:lnTo>
                <a:lnTo>
                  <a:pt x="0" y="0"/>
                </a:lnTo>
              </a:path>
            </a:pathLst>
          </a:custGeom>
          <a:ln w="3175">
            <a:solidFill>
              <a:srgbClr val="000000"/>
            </a:solidFill>
          </a:ln>
        </p:spPr>
        <p:txBody>
          <a:bodyPr wrap="square" lIns="0" tIns="0" rIns="0" bIns="0" rtlCol="0">
            <a:noAutofit/>
          </a:bodyPr>
          <a:lstStyle/>
          <a:p>
            <a:endParaRPr/>
          </a:p>
        </p:txBody>
      </p:sp>
      <p:sp>
        <p:nvSpPr>
          <p:cNvPr id="16" name="object 16">
            <a:extLst>
              <a:ext uri="{FF2B5EF4-FFF2-40B4-BE49-F238E27FC236}">
                <a16:creationId xmlns:a16="http://schemas.microsoft.com/office/drawing/2014/main" id="{CCB66362-6970-42E2-B9BC-AFD55EA3401F}"/>
              </a:ext>
            </a:extLst>
          </p:cNvPr>
          <p:cNvSpPr/>
          <p:nvPr/>
        </p:nvSpPr>
        <p:spPr>
          <a:xfrm>
            <a:off x="7605281" y="2730465"/>
            <a:ext cx="2186609" cy="1242390"/>
          </a:xfrm>
          <a:custGeom>
            <a:avLst/>
            <a:gdLst/>
            <a:ahLst/>
            <a:cxnLst/>
            <a:rect l="l" t="t" r="r" b="b"/>
            <a:pathLst>
              <a:path w="2186609" h="1242390">
                <a:moveTo>
                  <a:pt x="0" y="1242390"/>
                </a:moveTo>
                <a:lnTo>
                  <a:pt x="49695" y="1068463"/>
                </a:lnTo>
                <a:lnTo>
                  <a:pt x="55372" y="1049314"/>
                </a:lnTo>
                <a:lnTo>
                  <a:pt x="60966" y="1031892"/>
                </a:lnTo>
                <a:lnTo>
                  <a:pt x="77255" y="989988"/>
                </a:lnTo>
                <a:lnTo>
                  <a:pt x="102758" y="954684"/>
                </a:lnTo>
                <a:lnTo>
                  <a:pt x="112384" y="952651"/>
                </a:lnTo>
                <a:lnTo>
                  <a:pt x="117074" y="954224"/>
                </a:lnTo>
                <a:lnTo>
                  <a:pt x="136664" y="981494"/>
                </a:lnTo>
                <a:lnTo>
                  <a:pt x="144361" y="998410"/>
                </a:lnTo>
                <a:lnTo>
                  <a:pt x="151488" y="1011907"/>
                </a:lnTo>
                <a:lnTo>
                  <a:pt x="158046" y="1021985"/>
                </a:lnTo>
                <a:lnTo>
                  <a:pt x="164035" y="1028642"/>
                </a:lnTo>
                <a:lnTo>
                  <a:pt x="169454" y="1031879"/>
                </a:lnTo>
                <a:lnTo>
                  <a:pt x="174303" y="1031697"/>
                </a:lnTo>
                <a:lnTo>
                  <a:pt x="178582" y="1028094"/>
                </a:lnTo>
                <a:lnTo>
                  <a:pt x="182291" y="1021072"/>
                </a:lnTo>
                <a:lnTo>
                  <a:pt x="185429" y="1010630"/>
                </a:lnTo>
                <a:lnTo>
                  <a:pt x="186359" y="1006335"/>
                </a:lnTo>
                <a:lnTo>
                  <a:pt x="190374" y="988855"/>
                </a:lnTo>
                <a:lnTo>
                  <a:pt x="194389" y="976566"/>
                </a:lnTo>
                <a:lnTo>
                  <a:pt x="198404" y="969467"/>
                </a:lnTo>
                <a:lnTo>
                  <a:pt x="202419" y="967561"/>
                </a:lnTo>
                <a:lnTo>
                  <a:pt x="206434" y="970847"/>
                </a:lnTo>
                <a:lnTo>
                  <a:pt x="210448" y="979327"/>
                </a:lnTo>
                <a:lnTo>
                  <a:pt x="211201" y="981494"/>
                </a:lnTo>
                <a:lnTo>
                  <a:pt x="214763" y="989483"/>
                </a:lnTo>
                <a:lnTo>
                  <a:pt x="218773" y="993444"/>
                </a:lnTo>
                <a:lnTo>
                  <a:pt x="223229" y="993375"/>
                </a:lnTo>
                <a:lnTo>
                  <a:pt x="228131" y="989278"/>
                </a:lnTo>
                <a:lnTo>
                  <a:pt x="233481" y="981151"/>
                </a:lnTo>
                <a:lnTo>
                  <a:pt x="239278" y="968995"/>
                </a:lnTo>
                <a:lnTo>
                  <a:pt x="245522" y="952808"/>
                </a:lnTo>
                <a:lnTo>
                  <a:pt x="248475" y="944219"/>
                </a:lnTo>
                <a:lnTo>
                  <a:pt x="254682" y="927053"/>
                </a:lnTo>
                <a:lnTo>
                  <a:pt x="260475" y="914023"/>
                </a:lnTo>
                <a:lnTo>
                  <a:pt x="265853" y="905129"/>
                </a:lnTo>
                <a:lnTo>
                  <a:pt x="270817" y="900371"/>
                </a:lnTo>
                <a:lnTo>
                  <a:pt x="275367" y="899748"/>
                </a:lnTo>
                <a:lnTo>
                  <a:pt x="279503" y="903262"/>
                </a:lnTo>
                <a:lnTo>
                  <a:pt x="283225" y="910912"/>
                </a:lnTo>
                <a:lnTo>
                  <a:pt x="285750" y="919378"/>
                </a:lnTo>
                <a:lnTo>
                  <a:pt x="288253" y="927171"/>
                </a:lnTo>
                <a:lnTo>
                  <a:pt x="291180" y="932215"/>
                </a:lnTo>
                <a:lnTo>
                  <a:pt x="294530" y="934510"/>
                </a:lnTo>
                <a:lnTo>
                  <a:pt x="298304" y="934056"/>
                </a:lnTo>
                <a:lnTo>
                  <a:pt x="323515" y="890544"/>
                </a:lnTo>
                <a:lnTo>
                  <a:pt x="335445" y="857250"/>
                </a:lnTo>
                <a:lnTo>
                  <a:pt x="341821" y="839156"/>
                </a:lnTo>
                <a:lnTo>
                  <a:pt x="359824" y="800587"/>
                </a:lnTo>
                <a:lnTo>
                  <a:pt x="376140" y="785589"/>
                </a:lnTo>
                <a:lnTo>
                  <a:pt x="381204" y="785828"/>
                </a:lnTo>
                <a:lnTo>
                  <a:pt x="386081" y="788686"/>
                </a:lnTo>
                <a:lnTo>
                  <a:pt x="390771" y="794164"/>
                </a:lnTo>
                <a:lnTo>
                  <a:pt x="395274" y="802261"/>
                </a:lnTo>
                <a:lnTo>
                  <a:pt x="397560" y="807554"/>
                </a:lnTo>
                <a:lnTo>
                  <a:pt x="402021" y="817302"/>
                </a:lnTo>
                <a:lnTo>
                  <a:pt x="406482" y="824250"/>
                </a:lnTo>
                <a:lnTo>
                  <a:pt x="410942" y="828396"/>
                </a:lnTo>
                <a:lnTo>
                  <a:pt x="415402" y="829742"/>
                </a:lnTo>
                <a:lnTo>
                  <a:pt x="419861" y="828286"/>
                </a:lnTo>
                <a:lnTo>
                  <a:pt x="437695" y="794454"/>
                </a:lnTo>
                <a:lnTo>
                  <a:pt x="447255" y="757859"/>
                </a:lnTo>
                <a:lnTo>
                  <a:pt x="451905" y="738245"/>
                </a:lnTo>
                <a:lnTo>
                  <a:pt x="467097" y="689370"/>
                </a:lnTo>
                <a:lnTo>
                  <a:pt x="490259" y="647467"/>
                </a:lnTo>
                <a:lnTo>
                  <a:pt x="524627" y="629960"/>
                </a:lnTo>
                <a:lnTo>
                  <a:pt x="537450" y="629924"/>
                </a:lnTo>
                <a:lnTo>
                  <a:pt x="547853" y="633520"/>
                </a:lnTo>
                <a:lnTo>
                  <a:pt x="555833" y="640747"/>
                </a:lnTo>
                <a:lnTo>
                  <a:pt x="559079" y="646049"/>
                </a:lnTo>
                <a:lnTo>
                  <a:pt x="565160" y="654489"/>
                </a:lnTo>
                <a:lnTo>
                  <a:pt x="590655" y="613425"/>
                </a:lnTo>
                <a:lnTo>
                  <a:pt x="594797" y="601012"/>
                </a:lnTo>
                <a:lnTo>
                  <a:pt x="596342" y="596388"/>
                </a:lnTo>
                <a:lnTo>
                  <a:pt x="600494" y="600494"/>
                </a:lnTo>
                <a:lnTo>
                  <a:pt x="608774" y="608774"/>
                </a:lnTo>
                <a:lnTo>
                  <a:pt x="617054" y="617054"/>
                </a:lnTo>
                <a:lnTo>
                  <a:pt x="621195" y="621195"/>
                </a:lnTo>
                <a:lnTo>
                  <a:pt x="625183" y="610559"/>
                </a:lnTo>
                <a:lnTo>
                  <a:pt x="628488" y="601746"/>
                </a:lnTo>
                <a:lnTo>
                  <a:pt x="642530" y="564303"/>
                </a:lnTo>
                <a:lnTo>
                  <a:pt x="658469" y="521804"/>
                </a:lnTo>
                <a:lnTo>
                  <a:pt x="680152" y="474491"/>
                </a:lnTo>
                <a:lnTo>
                  <a:pt x="709067" y="444119"/>
                </a:lnTo>
                <a:lnTo>
                  <a:pt x="716295" y="442368"/>
                </a:lnTo>
                <a:lnTo>
                  <a:pt x="723523" y="442954"/>
                </a:lnTo>
                <a:lnTo>
                  <a:pt x="730750" y="445877"/>
                </a:lnTo>
                <a:lnTo>
                  <a:pt x="733005" y="447268"/>
                </a:lnTo>
                <a:lnTo>
                  <a:pt x="740467" y="451076"/>
                </a:lnTo>
                <a:lnTo>
                  <a:pt x="748170" y="452717"/>
                </a:lnTo>
                <a:lnTo>
                  <a:pt x="756114" y="452189"/>
                </a:lnTo>
                <a:lnTo>
                  <a:pt x="764298" y="449494"/>
                </a:lnTo>
                <a:lnTo>
                  <a:pt x="799439" y="417030"/>
                </a:lnTo>
                <a:lnTo>
                  <a:pt x="819975" y="385140"/>
                </a:lnTo>
                <a:lnTo>
                  <a:pt x="829381" y="369675"/>
                </a:lnTo>
                <a:lnTo>
                  <a:pt x="854792" y="340106"/>
                </a:lnTo>
                <a:lnTo>
                  <a:pt x="869395" y="334413"/>
                </a:lnTo>
                <a:lnTo>
                  <a:pt x="875996" y="335773"/>
                </a:lnTo>
                <a:lnTo>
                  <a:pt x="882130" y="339937"/>
                </a:lnTo>
                <a:lnTo>
                  <a:pt x="887797" y="346906"/>
                </a:lnTo>
                <a:lnTo>
                  <a:pt x="892998" y="356678"/>
                </a:lnTo>
                <a:lnTo>
                  <a:pt x="894524" y="360299"/>
                </a:lnTo>
                <a:lnTo>
                  <a:pt x="899300" y="370543"/>
                </a:lnTo>
                <a:lnTo>
                  <a:pt x="904296" y="377938"/>
                </a:lnTo>
                <a:lnTo>
                  <a:pt x="909512" y="382484"/>
                </a:lnTo>
                <a:lnTo>
                  <a:pt x="914947" y="384180"/>
                </a:lnTo>
                <a:lnTo>
                  <a:pt x="920601" y="383026"/>
                </a:lnTo>
                <a:lnTo>
                  <a:pt x="945408" y="349911"/>
                </a:lnTo>
                <a:lnTo>
                  <a:pt x="956640" y="323024"/>
                </a:lnTo>
                <a:lnTo>
                  <a:pt x="962879" y="307901"/>
                </a:lnTo>
                <a:lnTo>
                  <a:pt x="983575" y="275399"/>
                </a:lnTo>
                <a:lnTo>
                  <a:pt x="1015784" y="262078"/>
                </a:lnTo>
                <a:lnTo>
                  <a:pt x="1024661" y="264108"/>
                </a:lnTo>
                <a:lnTo>
                  <a:pt x="1033867" y="268282"/>
                </a:lnTo>
                <a:lnTo>
                  <a:pt x="1043405" y="274599"/>
                </a:lnTo>
                <a:lnTo>
                  <a:pt x="1053272" y="283060"/>
                </a:lnTo>
                <a:lnTo>
                  <a:pt x="1056030" y="285750"/>
                </a:lnTo>
                <a:lnTo>
                  <a:pt x="1069906" y="298772"/>
                </a:lnTo>
                <a:lnTo>
                  <a:pt x="1082418" y="308725"/>
                </a:lnTo>
                <a:lnTo>
                  <a:pt x="1093565" y="315607"/>
                </a:lnTo>
                <a:lnTo>
                  <a:pt x="1103347" y="319419"/>
                </a:lnTo>
                <a:lnTo>
                  <a:pt x="1111765" y="320160"/>
                </a:lnTo>
                <a:lnTo>
                  <a:pt x="1118818" y="317832"/>
                </a:lnTo>
                <a:lnTo>
                  <a:pt x="1124506" y="312434"/>
                </a:lnTo>
                <a:lnTo>
                  <a:pt x="1128829" y="303966"/>
                </a:lnTo>
                <a:lnTo>
                  <a:pt x="1130579" y="298183"/>
                </a:lnTo>
                <a:lnTo>
                  <a:pt x="1134682" y="286662"/>
                </a:lnTo>
                <a:lnTo>
                  <a:pt x="1140487" y="278121"/>
                </a:lnTo>
                <a:lnTo>
                  <a:pt x="1147995" y="272561"/>
                </a:lnTo>
                <a:lnTo>
                  <a:pt x="1157206" y="269981"/>
                </a:lnTo>
                <a:lnTo>
                  <a:pt x="1168120" y="270380"/>
                </a:lnTo>
                <a:lnTo>
                  <a:pt x="1180738" y="273759"/>
                </a:lnTo>
                <a:lnTo>
                  <a:pt x="1195059" y="280118"/>
                </a:lnTo>
                <a:lnTo>
                  <a:pt x="1205115" y="285750"/>
                </a:lnTo>
                <a:lnTo>
                  <a:pt x="1215483" y="291094"/>
                </a:lnTo>
                <a:lnTo>
                  <a:pt x="1225493" y="294468"/>
                </a:lnTo>
                <a:lnTo>
                  <a:pt x="1235144" y="295872"/>
                </a:lnTo>
                <a:lnTo>
                  <a:pt x="1244438" y="295307"/>
                </a:lnTo>
                <a:lnTo>
                  <a:pt x="1278029" y="273348"/>
                </a:lnTo>
                <a:lnTo>
                  <a:pt x="1299460" y="236200"/>
                </a:lnTo>
                <a:lnTo>
                  <a:pt x="1304505" y="223634"/>
                </a:lnTo>
                <a:lnTo>
                  <a:pt x="1310013" y="210546"/>
                </a:lnTo>
                <a:lnTo>
                  <a:pt x="1338094" y="173931"/>
                </a:lnTo>
                <a:lnTo>
                  <a:pt x="1375858" y="162495"/>
                </a:lnTo>
                <a:lnTo>
                  <a:pt x="1386811" y="163571"/>
                </a:lnTo>
                <a:lnTo>
                  <a:pt x="1423305" y="176243"/>
                </a:lnTo>
                <a:lnTo>
                  <a:pt x="1441170" y="186359"/>
                </a:lnTo>
                <a:lnTo>
                  <a:pt x="1454168" y="194010"/>
                </a:lnTo>
                <a:lnTo>
                  <a:pt x="1491863" y="210482"/>
                </a:lnTo>
                <a:lnTo>
                  <a:pt x="1539097" y="217327"/>
                </a:lnTo>
                <a:lnTo>
                  <a:pt x="1550365" y="216339"/>
                </a:lnTo>
                <a:lnTo>
                  <a:pt x="1593278" y="201588"/>
                </a:lnTo>
                <a:lnTo>
                  <a:pt x="1615109" y="186359"/>
                </a:lnTo>
                <a:lnTo>
                  <a:pt x="1626341" y="177634"/>
                </a:lnTo>
                <a:lnTo>
                  <a:pt x="1660035" y="159074"/>
                </a:lnTo>
                <a:lnTo>
                  <a:pt x="1693730" y="151937"/>
                </a:lnTo>
                <a:lnTo>
                  <a:pt x="1704961" y="152097"/>
                </a:lnTo>
                <a:lnTo>
                  <a:pt x="1749888" y="165429"/>
                </a:lnTo>
                <a:lnTo>
                  <a:pt x="1764195" y="173939"/>
                </a:lnTo>
                <a:lnTo>
                  <a:pt x="1776120" y="181219"/>
                </a:lnTo>
                <a:lnTo>
                  <a:pt x="1822212" y="195834"/>
                </a:lnTo>
                <a:lnTo>
                  <a:pt x="1833332" y="195861"/>
                </a:lnTo>
                <a:lnTo>
                  <a:pt x="1844291" y="194439"/>
                </a:lnTo>
                <a:lnTo>
                  <a:pt x="1886516" y="174242"/>
                </a:lnTo>
                <a:lnTo>
                  <a:pt x="1917521" y="144855"/>
                </a:lnTo>
                <a:lnTo>
                  <a:pt x="1951927" y="110443"/>
                </a:lnTo>
                <a:lnTo>
                  <a:pt x="1962975" y="99390"/>
                </a:lnTo>
                <a:lnTo>
                  <a:pt x="1967115" y="99390"/>
                </a:lnTo>
                <a:lnTo>
                  <a:pt x="1975396" y="99390"/>
                </a:lnTo>
                <a:lnTo>
                  <a:pt x="1980999" y="101467"/>
                </a:lnTo>
                <a:lnTo>
                  <a:pt x="1987637" y="107699"/>
                </a:lnTo>
                <a:lnTo>
                  <a:pt x="1995311" y="118084"/>
                </a:lnTo>
                <a:lnTo>
                  <a:pt x="2004022" y="132622"/>
                </a:lnTo>
                <a:lnTo>
                  <a:pt x="2012670" y="149098"/>
                </a:lnTo>
                <a:lnTo>
                  <a:pt x="2017312" y="156660"/>
                </a:lnTo>
                <a:lnTo>
                  <a:pt x="2022527" y="161933"/>
                </a:lnTo>
                <a:lnTo>
                  <a:pt x="2028312" y="164918"/>
                </a:lnTo>
                <a:lnTo>
                  <a:pt x="2034670" y="165613"/>
                </a:lnTo>
                <a:lnTo>
                  <a:pt x="2041600" y="164020"/>
                </a:lnTo>
                <a:lnTo>
                  <a:pt x="2075040" y="134755"/>
                </a:lnTo>
                <a:lnTo>
                  <a:pt x="2099640" y="99390"/>
                </a:lnTo>
                <a:lnTo>
                  <a:pt x="2111820" y="80110"/>
                </a:lnTo>
                <a:lnTo>
                  <a:pt x="2122962" y="62907"/>
                </a:lnTo>
                <a:lnTo>
                  <a:pt x="2150156" y="23758"/>
                </a:lnTo>
                <a:lnTo>
                  <a:pt x="2171880" y="636"/>
                </a:lnTo>
                <a:lnTo>
                  <a:pt x="2186609" y="0"/>
                </a:lnTo>
              </a:path>
            </a:pathLst>
          </a:custGeom>
          <a:ln w="3175">
            <a:solidFill>
              <a:srgbClr val="000000"/>
            </a:solidFill>
          </a:ln>
        </p:spPr>
        <p:txBody>
          <a:bodyPr wrap="square" lIns="0" tIns="0" rIns="0" bIns="0" rtlCol="0">
            <a:noAutofit/>
          </a:bodyPr>
          <a:lstStyle/>
          <a:p>
            <a:endParaRPr dirty="0"/>
          </a:p>
        </p:txBody>
      </p:sp>
      <p:sp>
        <p:nvSpPr>
          <p:cNvPr id="17" name="object 17">
            <a:extLst>
              <a:ext uri="{FF2B5EF4-FFF2-40B4-BE49-F238E27FC236}">
                <a16:creationId xmlns:a16="http://schemas.microsoft.com/office/drawing/2014/main" id="{33A928DD-9386-46ED-A836-FB90EA95B9FF}"/>
              </a:ext>
            </a:extLst>
          </p:cNvPr>
          <p:cNvSpPr txBox="1"/>
          <p:nvPr/>
        </p:nvSpPr>
        <p:spPr>
          <a:xfrm>
            <a:off x="7940443" y="4039953"/>
            <a:ext cx="55244" cy="81915"/>
          </a:xfrm>
          <a:prstGeom prst="rect">
            <a:avLst/>
          </a:prstGeom>
        </p:spPr>
        <p:txBody>
          <a:bodyPr vert="horz" wrap="square" lIns="0" tIns="0" rIns="0" bIns="0" rtlCol="0">
            <a:noAutofit/>
          </a:bodyPr>
          <a:lstStyle/>
          <a:p>
            <a:pPr marL="12700"/>
            <a:r>
              <a:rPr sz="450" spc="5" dirty="0">
                <a:latin typeface="Times New Roman"/>
                <a:cs typeface="Times New Roman"/>
              </a:rPr>
              <a:t>1</a:t>
            </a:r>
            <a:endParaRPr sz="450">
              <a:latin typeface="Times New Roman"/>
              <a:cs typeface="Times New Roman"/>
            </a:endParaRPr>
          </a:p>
        </p:txBody>
      </p:sp>
      <p:sp>
        <p:nvSpPr>
          <p:cNvPr id="18" name="object 18">
            <a:extLst>
              <a:ext uri="{FF2B5EF4-FFF2-40B4-BE49-F238E27FC236}">
                <a16:creationId xmlns:a16="http://schemas.microsoft.com/office/drawing/2014/main" id="{E6A4A7DC-9A8E-441A-83F7-942287213FB2}"/>
              </a:ext>
            </a:extLst>
          </p:cNvPr>
          <p:cNvSpPr txBox="1"/>
          <p:nvPr/>
        </p:nvSpPr>
        <p:spPr>
          <a:xfrm>
            <a:off x="8313161" y="4039953"/>
            <a:ext cx="55244" cy="81915"/>
          </a:xfrm>
          <a:prstGeom prst="rect">
            <a:avLst/>
          </a:prstGeom>
        </p:spPr>
        <p:txBody>
          <a:bodyPr vert="horz" wrap="square" lIns="0" tIns="0" rIns="0" bIns="0" rtlCol="0">
            <a:noAutofit/>
          </a:bodyPr>
          <a:lstStyle/>
          <a:p>
            <a:pPr marL="12700"/>
            <a:r>
              <a:rPr sz="450" spc="5" dirty="0">
                <a:latin typeface="Times New Roman"/>
                <a:cs typeface="Times New Roman"/>
              </a:rPr>
              <a:t>2</a:t>
            </a:r>
            <a:endParaRPr sz="450">
              <a:latin typeface="Times New Roman"/>
              <a:cs typeface="Times New Roman"/>
            </a:endParaRPr>
          </a:p>
        </p:txBody>
      </p:sp>
      <p:sp>
        <p:nvSpPr>
          <p:cNvPr id="19" name="object 19">
            <a:extLst>
              <a:ext uri="{FF2B5EF4-FFF2-40B4-BE49-F238E27FC236}">
                <a16:creationId xmlns:a16="http://schemas.microsoft.com/office/drawing/2014/main" id="{8FFF6DE3-1139-411D-B934-C07B812BAAE4}"/>
              </a:ext>
            </a:extLst>
          </p:cNvPr>
          <p:cNvSpPr txBox="1"/>
          <p:nvPr/>
        </p:nvSpPr>
        <p:spPr>
          <a:xfrm>
            <a:off x="8685878" y="4039953"/>
            <a:ext cx="55244" cy="81915"/>
          </a:xfrm>
          <a:prstGeom prst="rect">
            <a:avLst/>
          </a:prstGeom>
        </p:spPr>
        <p:txBody>
          <a:bodyPr vert="horz" wrap="square" lIns="0" tIns="0" rIns="0" bIns="0" rtlCol="0">
            <a:noAutofit/>
          </a:bodyPr>
          <a:lstStyle/>
          <a:p>
            <a:pPr marL="12700"/>
            <a:r>
              <a:rPr sz="450" spc="5" dirty="0">
                <a:latin typeface="Times New Roman"/>
                <a:cs typeface="Times New Roman"/>
              </a:rPr>
              <a:t>3</a:t>
            </a:r>
            <a:endParaRPr sz="450">
              <a:latin typeface="Times New Roman"/>
              <a:cs typeface="Times New Roman"/>
            </a:endParaRPr>
          </a:p>
        </p:txBody>
      </p:sp>
      <p:sp>
        <p:nvSpPr>
          <p:cNvPr id="20" name="object 20">
            <a:extLst>
              <a:ext uri="{FF2B5EF4-FFF2-40B4-BE49-F238E27FC236}">
                <a16:creationId xmlns:a16="http://schemas.microsoft.com/office/drawing/2014/main" id="{64E10181-3411-4E0C-9D97-A0B5A394F7B6}"/>
              </a:ext>
            </a:extLst>
          </p:cNvPr>
          <p:cNvSpPr txBox="1"/>
          <p:nvPr/>
        </p:nvSpPr>
        <p:spPr>
          <a:xfrm>
            <a:off x="9058598" y="4039953"/>
            <a:ext cx="294005" cy="81915"/>
          </a:xfrm>
          <a:prstGeom prst="rect">
            <a:avLst/>
          </a:prstGeom>
        </p:spPr>
        <p:txBody>
          <a:bodyPr vert="horz" wrap="square" lIns="0" tIns="0" rIns="0" bIns="0" rtlCol="0">
            <a:noAutofit/>
          </a:bodyPr>
          <a:lstStyle/>
          <a:p>
            <a:pPr marL="12700"/>
            <a:r>
              <a:rPr sz="450" spc="5" dirty="0">
                <a:latin typeface="Times New Roman"/>
                <a:cs typeface="Times New Roman"/>
              </a:rPr>
              <a:t>4</a:t>
            </a:r>
            <a:r>
              <a:rPr lang="en-US" sz="450" spc="5" dirty="0">
                <a:latin typeface="Times New Roman"/>
                <a:cs typeface="Times New Roman"/>
              </a:rPr>
              <a:t>    </a:t>
            </a:r>
            <a:r>
              <a:rPr lang="en-US" sz="450" spc="20" dirty="0">
                <a:latin typeface="Times New Roman"/>
                <a:cs typeface="Times New Roman"/>
              </a:rPr>
              <a:t> </a:t>
            </a:r>
            <a:r>
              <a:rPr sz="450" dirty="0">
                <a:latin typeface="Times New Roman"/>
                <a:cs typeface="Times New Roman"/>
              </a:rPr>
              <a:t>.</a:t>
            </a:r>
            <a:r>
              <a:rPr lang="en-US" sz="450" dirty="0">
                <a:latin typeface="Times New Roman"/>
                <a:cs typeface="Times New Roman"/>
              </a:rPr>
              <a:t> </a:t>
            </a:r>
            <a:r>
              <a:rPr sz="450" dirty="0">
                <a:latin typeface="Times New Roman"/>
                <a:cs typeface="Times New Roman"/>
              </a:rPr>
              <a:t>.</a:t>
            </a:r>
            <a:r>
              <a:rPr lang="en-US" sz="450" dirty="0">
                <a:latin typeface="Times New Roman"/>
                <a:cs typeface="Times New Roman"/>
              </a:rPr>
              <a:t> </a:t>
            </a:r>
            <a:r>
              <a:rPr sz="450" dirty="0">
                <a:latin typeface="Times New Roman"/>
                <a:cs typeface="Times New Roman"/>
              </a:rPr>
              <a:t>.</a:t>
            </a:r>
            <a:r>
              <a:rPr lang="en-US" sz="450" dirty="0">
                <a:latin typeface="Times New Roman"/>
                <a:cs typeface="Times New Roman"/>
              </a:rPr>
              <a:t> </a:t>
            </a:r>
            <a:r>
              <a:rPr sz="450" dirty="0">
                <a:latin typeface="Times New Roman"/>
                <a:cs typeface="Times New Roman"/>
              </a:rPr>
              <a:t>.</a:t>
            </a:r>
            <a:r>
              <a:rPr lang="en-US" sz="450" dirty="0">
                <a:latin typeface="Times New Roman"/>
                <a:cs typeface="Times New Roman"/>
              </a:rPr>
              <a:t> </a:t>
            </a:r>
            <a:r>
              <a:rPr sz="450" dirty="0">
                <a:latin typeface="Times New Roman"/>
                <a:cs typeface="Times New Roman"/>
              </a:rPr>
              <a:t>.</a:t>
            </a:r>
            <a:r>
              <a:rPr lang="en-US" sz="450" dirty="0">
                <a:latin typeface="Times New Roman"/>
                <a:cs typeface="Times New Roman"/>
              </a:rPr>
              <a:t> </a:t>
            </a:r>
            <a:r>
              <a:rPr sz="450" dirty="0">
                <a:latin typeface="Times New Roman"/>
                <a:cs typeface="Times New Roman"/>
              </a:rPr>
              <a:t>.</a:t>
            </a:r>
          </a:p>
        </p:txBody>
      </p:sp>
    </p:spTree>
    <p:extLst>
      <p:ext uri="{BB962C8B-B14F-4D97-AF65-F5344CB8AC3E}">
        <p14:creationId xmlns:p14="http://schemas.microsoft.com/office/powerpoint/2010/main" val="2709409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noAutofit/>
          </a:bodyPr>
          <a:lstStyle/>
          <a:p>
            <a:pPr marL="15912"/>
            <a:r>
              <a:rPr sz="3070" b="1" spc="13" dirty="0">
                <a:solidFill>
                  <a:srgbClr val="0000FF"/>
                </a:solidFill>
              </a:rPr>
              <a:t>Names</a:t>
            </a:r>
            <a:r>
              <a:rPr lang="en-US" sz="3070" b="1" spc="-6" dirty="0">
                <a:solidFill>
                  <a:srgbClr val="0000FF"/>
                </a:solidFill>
              </a:rPr>
              <a:t> </a:t>
            </a:r>
            <a:r>
              <a:rPr sz="3070" b="1" spc="13" dirty="0">
                <a:solidFill>
                  <a:srgbClr val="0000FF"/>
                </a:solidFill>
              </a:rPr>
              <a:t>of</a:t>
            </a:r>
            <a:r>
              <a:rPr lang="en-US" sz="3070" b="1" spc="6" dirty="0">
                <a:solidFill>
                  <a:srgbClr val="0000FF"/>
                </a:solidFill>
              </a:rPr>
              <a:t> </a:t>
            </a:r>
            <a:r>
              <a:rPr sz="3070" b="1" spc="13" dirty="0">
                <a:solidFill>
                  <a:srgbClr val="0000FF"/>
                </a:solidFill>
              </a:rPr>
              <a:t>Bounding</a:t>
            </a:r>
            <a:r>
              <a:rPr lang="en-US" sz="3070" b="1" spc="-25" dirty="0">
                <a:solidFill>
                  <a:srgbClr val="0000FF"/>
                </a:solidFill>
              </a:rPr>
              <a:t> </a:t>
            </a:r>
            <a:r>
              <a:rPr sz="3070" b="1" spc="13" dirty="0">
                <a:solidFill>
                  <a:srgbClr val="0000FF"/>
                </a:solidFill>
              </a:rPr>
              <a:t>Functions</a:t>
            </a:r>
            <a:endParaRPr sz="3070" dirty="0"/>
          </a:p>
        </p:txBody>
      </p:sp>
      <p:sp>
        <p:nvSpPr>
          <p:cNvPr id="3" name="object 3"/>
          <p:cNvSpPr/>
          <p:nvPr/>
        </p:nvSpPr>
        <p:spPr>
          <a:xfrm>
            <a:off x="2380340" y="1724012"/>
            <a:ext cx="8019273" cy="0"/>
          </a:xfrm>
          <a:custGeom>
            <a:avLst/>
            <a:gdLst/>
            <a:ahLst/>
            <a:cxnLst/>
            <a:rect l="l" t="t" r="r" b="b"/>
            <a:pathLst>
              <a:path w="6400800">
                <a:moveTo>
                  <a:pt x="0" y="0"/>
                </a:moveTo>
                <a:lnTo>
                  <a:pt x="6400800" y="0"/>
                </a:lnTo>
              </a:path>
            </a:pathLst>
          </a:custGeom>
          <a:ln w="39624">
            <a:solidFill>
              <a:srgbClr val="FE0000"/>
            </a:solidFill>
          </a:ln>
        </p:spPr>
        <p:txBody>
          <a:bodyPr wrap="square" lIns="0" tIns="0" rIns="0" bIns="0" rtlCol="0">
            <a:noAutofit/>
          </a:bodyPr>
          <a:lstStyle/>
          <a:p>
            <a:endParaRPr sz="2255"/>
          </a:p>
        </p:txBody>
      </p:sp>
      <p:sp>
        <p:nvSpPr>
          <p:cNvPr id="9" name="TextBox 8">
            <a:extLst>
              <a:ext uri="{FF2B5EF4-FFF2-40B4-BE49-F238E27FC236}">
                <a16:creationId xmlns:a16="http://schemas.microsoft.com/office/drawing/2014/main" id="{E4663589-49E8-453D-A713-9B97B6919A63}"/>
              </a:ext>
            </a:extLst>
          </p:cNvPr>
          <p:cNvSpPr txBox="1"/>
          <p:nvPr/>
        </p:nvSpPr>
        <p:spPr>
          <a:xfrm>
            <a:off x="1097279" y="1902257"/>
            <a:ext cx="10058399" cy="2859757"/>
          </a:xfrm>
          <a:prstGeom prst="rect">
            <a:avLst/>
          </a:prstGeom>
          <a:noFill/>
        </p:spPr>
        <p:txBody>
          <a:bodyPr wrap="square">
            <a:spAutoFit/>
          </a:bodyPr>
          <a:lstStyle/>
          <a:p>
            <a:pPr marL="225152">
              <a:tabLst>
                <a:tab pos="481333" algn="l"/>
              </a:tabLst>
            </a:pPr>
            <a:r>
              <a:rPr lang="en-US" sz="1800" spc="-6" dirty="0">
                <a:latin typeface="Courier"/>
                <a:cs typeface="Times New Roman"/>
              </a:rPr>
              <a:t>g</a:t>
            </a:r>
            <a:r>
              <a:rPr lang="en-US" sz="1800" spc="38" dirty="0">
                <a:latin typeface="Courier"/>
                <a:cs typeface="Times New Roman"/>
              </a:rPr>
              <a:t>(</a:t>
            </a:r>
            <a:r>
              <a:rPr lang="en-US" sz="1800" spc="200" dirty="0">
                <a:latin typeface="Courier"/>
                <a:cs typeface="Times New Roman"/>
              </a:rPr>
              <a:t>n</a:t>
            </a:r>
            <a:r>
              <a:rPr lang="en-US" sz="1800" spc="56" dirty="0">
                <a:latin typeface="Courier"/>
                <a:cs typeface="Times New Roman"/>
              </a:rPr>
              <a:t>) </a:t>
            </a:r>
            <a:r>
              <a:rPr lang="en-US" sz="1800" spc="401" dirty="0">
                <a:latin typeface="Courier"/>
                <a:cs typeface="Times New Roman"/>
              </a:rPr>
              <a:t>=</a:t>
            </a:r>
            <a:r>
              <a:rPr lang="en-US" sz="1800" spc="-232" dirty="0">
                <a:latin typeface="Courier"/>
                <a:cs typeface="Times New Roman"/>
              </a:rPr>
              <a:t> </a:t>
            </a:r>
            <a:r>
              <a:rPr lang="en-US" b="1" spc="113" dirty="0">
                <a:cs typeface="Times New Roman"/>
              </a:rPr>
              <a:t>O</a:t>
            </a:r>
            <a:r>
              <a:rPr lang="en-US" sz="1800" spc="38" dirty="0">
                <a:latin typeface="Courier"/>
                <a:cs typeface="Times New Roman"/>
              </a:rPr>
              <a:t>(</a:t>
            </a:r>
            <a:r>
              <a:rPr lang="en-US" sz="1800" spc="382" dirty="0">
                <a:latin typeface="Courier"/>
                <a:cs typeface="Times New Roman"/>
              </a:rPr>
              <a:t>f</a:t>
            </a:r>
            <a:r>
              <a:rPr lang="en-US" sz="1800" spc="38" dirty="0">
                <a:latin typeface="Courier"/>
                <a:cs typeface="Times New Roman"/>
              </a:rPr>
              <a:t>(</a:t>
            </a:r>
            <a:r>
              <a:rPr lang="en-US" sz="1800" spc="200" dirty="0">
                <a:latin typeface="Courier"/>
                <a:cs typeface="Times New Roman"/>
              </a:rPr>
              <a:t>n</a:t>
            </a:r>
            <a:r>
              <a:rPr lang="en-US" sz="1800" spc="56" dirty="0">
                <a:latin typeface="Courier"/>
                <a:cs typeface="Times New Roman"/>
              </a:rPr>
              <a:t>))</a:t>
            </a:r>
            <a:r>
              <a:rPr lang="en-US" sz="1800" spc="256" dirty="0">
                <a:latin typeface="Courier"/>
                <a:cs typeface="Times New Roman"/>
              </a:rPr>
              <a:t> </a:t>
            </a:r>
          </a:p>
          <a:p>
            <a:pPr marL="225152">
              <a:tabLst>
                <a:tab pos="481333" algn="l"/>
              </a:tabLst>
            </a:pPr>
            <a:r>
              <a:rPr lang="en-US" sz="1800" spc="256" dirty="0">
                <a:latin typeface="Times New Roman"/>
                <a:cs typeface="Times New Roman"/>
              </a:rPr>
              <a:t>					</a:t>
            </a:r>
            <a:r>
              <a:rPr lang="en-US" sz="1800" dirty="0">
                <a:latin typeface="Times New Roman"/>
                <a:cs typeface="Times New Roman"/>
              </a:rPr>
              <a:t>means</a:t>
            </a:r>
            <a:r>
              <a:rPr lang="en-US" sz="1800" spc="194" dirty="0">
                <a:latin typeface="Times New Roman"/>
                <a:cs typeface="Times New Roman"/>
              </a:rPr>
              <a:t> </a:t>
            </a:r>
            <a:r>
              <a:rPr lang="en-US" sz="1800" spc="81" dirty="0">
                <a:latin typeface="Times New Roman"/>
                <a:cs typeface="Times New Roman"/>
              </a:rPr>
              <a:t>C</a:t>
            </a:r>
            <a:r>
              <a:rPr lang="en-US" sz="1800" spc="244" dirty="0">
                <a:latin typeface="Times New Roman"/>
                <a:cs typeface="Times New Roman"/>
              </a:rPr>
              <a:t> </a:t>
            </a:r>
            <a:r>
              <a:rPr lang="en-US" sz="1800" spc="789" dirty="0">
                <a:latin typeface="Apple Symbols"/>
                <a:cs typeface="Apple Symbols"/>
              </a:rPr>
              <a:t>×</a:t>
            </a:r>
            <a:r>
              <a:rPr lang="en-US" sz="1800" spc="-132" dirty="0">
                <a:latin typeface="Apple Symbols"/>
                <a:cs typeface="Apple Symbols"/>
              </a:rPr>
              <a:t> </a:t>
            </a:r>
            <a:r>
              <a:rPr lang="en-US" sz="1800" spc="382" dirty="0">
                <a:latin typeface="Times New Roman"/>
                <a:cs typeface="Times New Roman"/>
              </a:rPr>
              <a:t>f</a:t>
            </a:r>
            <a:r>
              <a:rPr lang="en-US" sz="1800" spc="-363" dirty="0">
                <a:latin typeface="Times New Roman"/>
                <a:cs typeface="Times New Roman"/>
              </a:rPr>
              <a:t> </a:t>
            </a:r>
            <a:r>
              <a:rPr lang="en-US" sz="1800" spc="38" dirty="0">
                <a:latin typeface="Times New Roman"/>
                <a:cs typeface="Times New Roman"/>
              </a:rPr>
              <a:t>(</a:t>
            </a:r>
            <a:r>
              <a:rPr lang="en-US" sz="1800" spc="200" dirty="0">
                <a:latin typeface="Times New Roman"/>
                <a:cs typeface="Times New Roman"/>
              </a:rPr>
              <a:t>n</a:t>
            </a:r>
            <a:r>
              <a:rPr lang="en-US" sz="1800" spc="56" dirty="0">
                <a:latin typeface="Times New Roman"/>
                <a:cs typeface="Times New Roman"/>
              </a:rPr>
              <a:t>)</a:t>
            </a:r>
            <a:r>
              <a:rPr lang="en-US" sz="1800" spc="213" dirty="0">
                <a:latin typeface="Times New Roman"/>
                <a:cs typeface="Times New Roman"/>
              </a:rPr>
              <a:t> </a:t>
            </a:r>
            <a:r>
              <a:rPr lang="en-US" sz="1800" dirty="0">
                <a:latin typeface="Times New Roman"/>
                <a:cs typeface="Times New Roman"/>
              </a:rPr>
              <a:t>is</a:t>
            </a:r>
            <a:r>
              <a:rPr lang="en-US" sz="1800" spc="213" dirty="0">
                <a:latin typeface="Times New Roman"/>
                <a:cs typeface="Times New Roman"/>
              </a:rPr>
              <a:t> </a:t>
            </a:r>
            <a:r>
              <a:rPr lang="en-US" sz="1800" dirty="0">
                <a:latin typeface="Times New Roman"/>
                <a:cs typeface="Times New Roman"/>
              </a:rPr>
              <a:t>an</a:t>
            </a:r>
            <a:r>
              <a:rPr lang="en-US" sz="1800" spc="188" dirty="0">
                <a:latin typeface="Times New Roman"/>
                <a:cs typeface="Times New Roman"/>
              </a:rPr>
              <a:t> </a:t>
            </a:r>
            <a:r>
              <a:rPr lang="en-US" sz="1800" i="1" dirty="0">
                <a:latin typeface="Times New Roman"/>
                <a:cs typeface="Times New Roman"/>
              </a:rPr>
              <a:t>upper</a:t>
            </a:r>
            <a:r>
              <a:rPr lang="en-US" sz="1800" i="1" spc="194" dirty="0">
                <a:latin typeface="Times New Roman"/>
                <a:cs typeface="Times New Roman"/>
              </a:rPr>
              <a:t> </a:t>
            </a:r>
            <a:r>
              <a:rPr lang="en-US" sz="1800" i="1" dirty="0">
                <a:latin typeface="Times New Roman"/>
                <a:cs typeface="Times New Roman"/>
              </a:rPr>
              <a:t>bound</a:t>
            </a:r>
            <a:r>
              <a:rPr lang="en-US" sz="1800" i="1" spc="182" dirty="0">
                <a:latin typeface="Times New Roman"/>
                <a:cs typeface="Times New Roman"/>
              </a:rPr>
              <a:t> </a:t>
            </a:r>
            <a:r>
              <a:rPr lang="en-US" sz="1800" dirty="0">
                <a:latin typeface="Times New Roman"/>
                <a:cs typeface="Times New Roman"/>
              </a:rPr>
              <a:t>on </a:t>
            </a:r>
            <a:r>
              <a:rPr lang="en-US" sz="1800" spc="-6" dirty="0">
                <a:latin typeface="Times New Roman"/>
                <a:cs typeface="Times New Roman"/>
              </a:rPr>
              <a:t>g</a:t>
            </a:r>
            <a:r>
              <a:rPr lang="en-US" sz="1800" spc="38" dirty="0">
                <a:latin typeface="Times New Roman"/>
                <a:cs typeface="Times New Roman"/>
              </a:rPr>
              <a:t>(</a:t>
            </a:r>
            <a:r>
              <a:rPr lang="en-US" sz="1800" spc="200" dirty="0">
                <a:latin typeface="Times New Roman"/>
                <a:cs typeface="Times New Roman"/>
              </a:rPr>
              <a:t>n</a:t>
            </a:r>
            <a:r>
              <a:rPr lang="en-US" sz="1800" spc="38" dirty="0">
                <a:latin typeface="Times New Roman"/>
                <a:cs typeface="Times New Roman"/>
              </a:rPr>
              <a:t>)</a:t>
            </a:r>
            <a:r>
              <a:rPr lang="en-US" sz="1800" dirty="0">
                <a:latin typeface="Times New Roman"/>
                <a:cs typeface="Times New Roman"/>
              </a:rPr>
              <a:t>.</a:t>
            </a:r>
          </a:p>
          <a:p>
            <a:pPr>
              <a:lnSpc>
                <a:spcPts val="1253"/>
              </a:lnSpc>
              <a:spcBef>
                <a:spcPts val="54"/>
              </a:spcBef>
            </a:pPr>
            <a:endParaRPr lang="en-US" sz="1050" dirty="0"/>
          </a:p>
          <a:p>
            <a:pPr marL="225152">
              <a:tabLst>
                <a:tab pos="481333" algn="l"/>
              </a:tabLst>
            </a:pPr>
            <a:r>
              <a:rPr lang="en-US" sz="1800" spc="-6" dirty="0">
                <a:latin typeface="Courier"/>
                <a:cs typeface="Times New Roman"/>
              </a:rPr>
              <a:t>g</a:t>
            </a:r>
            <a:r>
              <a:rPr lang="en-US" sz="1800" spc="38" dirty="0">
                <a:latin typeface="Courier"/>
                <a:cs typeface="Times New Roman"/>
              </a:rPr>
              <a:t>(</a:t>
            </a:r>
            <a:r>
              <a:rPr lang="en-US" sz="1800" spc="200" dirty="0">
                <a:latin typeface="Courier"/>
                <a:cs typeface="Times New Roman"/>
              </a:rPr>
              <a:t>n</a:t>
            </a:r>
            <a:r>
              <a:rPr lang="en-US" sz="1800" spc="56" dirty="0">
                <a:latin typeface="Courier"/>
                <a:cs typeface="Times New Roman"/>
              </a:rPr>
              <a:t>)</a:t>
            </a:r>
            <a:r>
              <a:rPr lang="en-US" sz="1800" spc="119" dirty="0">
                <a:latin typeface="Courier"/>
                <a:cs typeface="Times New Roman"/>
              </a:rPr>
              <a:t> </a:t>
            </a:r>
            <a:r>
              <a:rPr lang="en-US" sz="1800" spc="401" dirty="0">
                <a:latin typeface="Courier"/>
                <a:cs typeface="Times New Roman"/>
              </a:rPr>
              <a:t>= </a:t>
            </a:r>
            <a:r>
              <a:rPr lang="en-US" sz="1800" spc="-143" dirty="0">
                <a:cs typeface="Times New Roman"/>
              </a:rPr>
              <a:t>Ω</a:t>
            </a:r>
            <a:r>
              <a:rPr lang="en-US" sz="1800" spc="-94" dirty="0">
                <a:latin typeface="Courier"/>
                <a:cs typeface="Times New Roman"/>
              </a:rPr>
              <a:t>(</a:t>
            </a:r>
            <a:r>
              <a:rPr lang="en-US" sz="1800" spc="382" dirty="0">
                <a:latin typeface="Courier"/>
                <a:cs typeface="Times New Roman"/>
              </a:rPr>
              <a:t>f</a:t>
            </a:r>
            <a:r>
              <a:rPr lang="en-US" sz="1800" spc="38" dirty="0">
                <a:latin typeface="Courier"/>
                <a:cs typeface="Times New Roman"/>
              </a:rPr>
              <a:t>(</a:t>
            </a:r>
            <a:r>
              <a:rPr lang="en-US" sz="1800" spc="200" dirty="0">
                <a:latin typeface="Courier"/>
                <a:cs typeface="Times New Roman"/>
              </a:rPr>
              <a:t>n</a:t>
            </a:r>
            <a:r>
              <a:rPr lang="en-US" sz="1800" spc="56" dirty="0">
                <a:latin typeface="Courier"/>
                <a:cs typeface="Times New Roman"/>
              </a:rPr>
              <a:t>))</a:t>
            </a:r>
            <a:endParaRPr lang="en-US" sz="1800" spc="-75" dirty="0">
              <a:latin typeface="Courier"/>
              <a:cs typeface="Times New Roman"/>
            </a:endParaRPr>
          </a:p>
          <a:p>
            <a:pPr marL="225152">
              <a:tabLst>
                <a:tab pos="481333" algn="l"/>
              </a:tabLst>
            </a:pPr>
            <a:r>
              <a:rPr lang="en-US" sz="1800" spc="-75" dirty="0">
                <a:latin typeface="Times New Roman"/>
                <a:cs typeface="Times New Roman"/>
              </a:rPr>
              <a:t>					</a:t>
            </a:r>
            <a:r>
              <a:rPr lang="en-US" sz="1800" dirty="0">
                <a:latin typeface="Times New Roman"/>
                <a:cs typeface="Times New Roman"/>
              </a:rPr>
              <a:t>means</a:t>
            </a:r>
            <a:r>
              <a:rPr lang="en-US" sz="1800" spc="-106" dirty="0">
                <a:latin typeface="Times New Roman"/>
                <a:cs typeface="Times New Roman"/>
              </a:rPr>
              <a:t> </a:t>
            </a:r>
            <a:r>
              <a:rPr lang="en-US" sz="1800" spc="81" dirty="0">
                <a:latin typeface="Times New Roman"/>
                <a:cs typeface="Times New Roman"/>
              </a:rPr>
              <a:t>C</a:t>
            </a:r>
            <a:r>
              <a:rPr lang="en-US" sz="1800" spc="-357" dirty="0">
                <a:latin typeface="Times New Roman"/>
                <a:cs typeface="Times New Roman"/>
              </a:rPr>
              <a:t> </a:t>
            </a:r>
            <a:r>
              <a:rPr lang="en-US" sz="1800" spc="908" dirty="0">
                <a:latin typeface="Apple Symbols"/>
                <a:cs typeface="Apple Symbols"/>
              </a:rPr>
              <a:t>×</a:t>
            </a:r>
            <a:r>
              <a:rPr lang="en-US" sz="1800" spc="382" dirty="0">
                <a:latin typeface="Times New Roman"/>
                <a:cs typeface="Times New Roman"/>
              </a:rPr>
              <a:t>f</a:t>
            </a:r>
            <a:r>
              <a:rPr lang="en-US" sz="1800" spc="-363" dirty="0">
                <a:latin typeface="Times New Roman"/>
                <a:cs typeface="Times New Roman"/>
              </a:rPr>
              <a:t> </a:t>
            </a:r>
            <a:r>
              <a:rPr lang="en-US" sz="1800" spc="38" dirty="0">
                <a:latin typeface="Times New Roman"/>
                <a:cs typeface="Times New Roman"/>
              </a:rPr>
              <a:t>(</a:t>
            </a:r>
            <a:r>
              <a:rPr lang="en-US" sz="1800" spc="200" dirty="0">
                <a:latin typeface="Times New Roman"/>
                <a:cs typeface="Times New Roman"/>
              </a:rPr>
              <a:t>n</a:t>
            </a:r>
            <a:r>
              <a:rPr lang="en-US" sz="1800" spc="56" dirty="0">
                <a:latin typeface="Times New Roman"/>
                <a:cs typeface="Times New Roman"/>
              </a:rPr>
              <a:t>)</a:t>
            </a:r>
            <a:r>
              <a:rPr lang="en-US" sz="1800" spc="-88" dirty="0">
                <a:latin typeface="Times New Roman"/>
                <a:cs typeface="Times New Roman"/>
              </a:rPr>
              <a:t> </a:t>
            </a:r>
            <a:r>
              <a:rPr lang="en-US" sz="1800" dirty="0">
                <a:latin typeface="Times New Roman"/>
                <a:cs typeface="Times New Roman"/>
              </a:rPr>
              <a:t>is</a:t>
            </a:r>
            <a:r>
              <a:rPr lang="en-US" sz="1800" spc="-119" dirty="0">
                <a:latin typeface="Times New Roman"/>
                <a:cs typeface="Times New Roman"/>
              </a:rPr>
              <a:t> </a:t>
            </a:r>
            <a:r>
              <a:rPr lang="en-US" sz="1800" spc="6" dirty="0">
                <a:latin typeface="Times New Roman"/>
                <a:cs typeface="Times New Roman"/>
              </a:rPr>
              <a:t>a</a:t>
            </a:r>
            <a:r>
              <a:rPr lang="en-US" sz="1800" spc="-113" dirty="0">
                <a:latin typeface="Times New Roman"/>
                <a:cs typeface="Times New Roman"/>
              </a:rPr>
              <a:t> </a:t>
            </a:r>
            <a:r>
              <a:rPr lang="en-US" sz="1800" i="1" dirty="0">
                <a:latin typeface="Times New Roman"/>
                <a:cs typeface="Times New Roman"/>
              </a:rPr>
              <a:t>lower</a:t>
            </a:r>
            <a:r>
              <a:rPr lang="en-US" sz="1800" i="1" spc="-143" dirty="0">
                <a:latin typeface="Times New Roman"/>
                <a:cs typeface="Times New Roman"/>
              </a:rPr>
              <a:t> </a:t>
            </a:r>
            <a:r>
              <a:rPr lang="en-US" sz="1800" i="1" dirty="0">
                <a:latin typeface="Times New Roman"/>
                <a:cs typeface="Times New Roman"/>
              </a:rPr>
              <a:t>bound</a:t>
            </a:r>
            <a:r>
              <a:rPr lang="en-US" sz="1800" i="1" spc="-119" dirty="0">
                <a:latin typeface="Times New Roman"/>
                <a:cs typeface="Times New Roman"/>
              </a:rPr>
              <a:t> </a:t>
            </a:r>
            <a:r>
              <a:rPr lang="en-US" sz="1800" dirty="0">
                <a:latin typeface="Times New Roman"/>
                <a:cs typeface="Times New Roman"/>
              </a:rPr>
              <a:t>on</a:t>
            </a:r>
            <a:r>
              <a:rPr lang="en-US" sz="1800" spc="-106" dirty="0">
                <a:latin typeface="Times New Roman"/>
                <a:cs typeface="Times New Roman"/>
              </a:rPr>
              <a:t> </a:t>
            </a:r>
            <a:r>
              <a:rPr lang="en-US" sz="1800" spc="-6" dirty="0">
                <a:latin typeface="Times New Roman"/>
                <a:cs typeface="Times New Roman"/>
              </a:rPr>
              <a:t>g</a:t>
            </a:r>
            <a:r>
              <a:rPr lang="en-US" sz="1800" spc="38" dirty="0">
                <a:latin typeface="Times New Roman"/>
                <a:cs typeface="Times New Roman"/>
              </a:rPr>
              <a:t>(</a:t>
            </a:r>
            <a:r>
              <a:rPr lang="en-US" sz="1800" spc="200" dirty="0">
                <a:latin typeface="Times New Roman"/>
                <a:cs typeface="Times New Roman"/>
              </a:rPr>
              <a:t>n</a:t>
            </a:r>
            <a:r>
              <a:rPr lang="en-US" sz="1800" spc="38" dirty="0">
                <a:latin typeface="Times New Roman"/>
                <a:cs typeface="Times New Roman"/>
              </a:rPr>
              <a:t>)</a:t>
            </a:r>
            <a:r>
              <a:rPr lang="en-US" sz="1800" dirty="0">
                <a:latin typeface="Times New Roman"/>
                <a:cs typeface="Times New Roman"/>
              </a:rPr>
              <a:t>.</a:t>
            </a:r>
          </a:p>
          <a:p>
            <a:pPr>
              <a:lnSpc>
                <a:spcPts val="1253"/>
              </a:lnSpc>
              <a:spcBef>
                <a:spcPts val="25"/>
              </a:spcBef>
              <a:buFont typeface="Apple Symbols"/>
              <a:buChar char="•"/>
            </a:pPr>
            <a:endParaRPr lang="en-US" sz="1050" dirty="0"/>
          </a:p>
          <a:p>
            <a:pPr marL="225152">
              <a:tabLst>
                <a:tab pos="481333" algn="l"/>
              </a:tabLst>
            </a:pPr>
            <a:r>
              <a:rPr lang="en-US" sz="1800" spc="-6" dirty="0">
                <a:latin typeface="Courier"/>
                <a:cs typeface="Times New Roman"/>
              </a:rPr>
              <a:t>g</a:t>
            </a:r>
            <a:r>
              <a:rPr lang="en-US" sz="1800" spc="38" dirty="0">
                <a:latin typeface="Courier"/>
                <a:cs typeface="Times New Roman"/>
              </a:rPr>
              <a:t>(</a:t>
            </a:r>
            <a:r>
              <a:rPr lang="en-US" sz="1800" spc="200" dirty="0">
                <a:latin typeface="Courier"/>
                <a:cs typeface="Times New Roman"/>
              </a:rPr>
              <a:t>n</a:t>
            </a:r>
            <a:r>
              <a:rPr lang="en-US" sz="1800" spc="56" dirty="0">
                <a:latin typeface="Courier"/>
                <a:cs typeface="Times New Roman"/>
              </a:rPr>
              <a:t>)</a:t>
            </a:r>
            <a:r>
              <a:rPr lang="en-US" sz="1800" spc="-251" dirty="0">
                <a:latin typeface="Courier"/>
                <a:cs typeface="Times New Roman"/>
              </a:rPr>
              <a:t> </a:t>
            </a:r>
            <a:r>
              <a:rPr lang="en-US" sz="1800" spc="401" dirty="0">
                <a:latin typeface="Courier"/>
                <a:cs typeface="Times New Roman"/>
              </a:rPr>
              <a:t>=</a:t>
            </a:r>
            <a:r>
              <a:rPr lang="en-US" sz="1800" spc="-263" dirty="0">
                <a:latin typeface="Courier"/>
                <a:cs typeface="Times New Roman"/>
              </a:rPr>
              <a:t> </a:t>
            </a:r>
            <a:r>
              <a:rPr lang="en-US" sz="1800" b="1" spc="31" dirty="0">
                <a:cs typeface="Times New Roman"/>
              </a:rPr>
              <a:t>Θ</a:t>
            </a:r>
            <a:r>
              <a:rPr lang="en-US" sz="1800" spc="-6" dirty="0">
                <a:latin typeface="Courier"/>
                <a:cs typeface="Times New Roman"/>
              </a:rPr>
              <a:t>(</a:t>
            </a:r>
            <a:r>
              <a:rPr lang="en-US" sz="1800" spc="382" dirty="0">
                <a:latin typeface="Courier"/>
                <a:cs typeface="Times New Roman"/>
              </a:rPr>
              <a:t>f</a:t>
            </a:r>
            <a:r>
              <a:rPr lang="en-US" sz="1800" spc="38" dirty="0">
                <a:latin typeface="Courier"/>
                <a:cs typeface="Times New Roman"/>
              </a:rPr>
              <a:t>(</a:t>
            </a:r>
            <a:r>
              <a:rPr lang="en-US" sz="1800" spc="200" dirty="0">
                <a:latin typeface="Courier"/>
                <a:cs typeface="Times New Roman"/>
              </a:rPr>
              <a:t>n</a:t>
            </a:r>
            <a:r>
              <a:rPr lang="en-US" sz="1800" spc="56" dirty="0">
                <a:latin typeface="Courier"/>
                <a:cs typeface="Times New Roman"/>
              </a:rPr>
              <a:t>))</a:t>
            </a:r>
            <a:endParaRPr lang="en-US" sz="1800" spc="163" dirty="0">
              <a:latin typeface="Courier"/>
              <a:cs typeface="Times New Roman"/>
            </a:endParaRPr>
          </a:p>
          <a:p>
            <a:pPr marL="225152">
              <a:tabLst>
                <a:tab pos="481333" algn="l"/>
              </a:tabLst>
            </a:pPr>
            <a:r>
              <a:rPr lang="en-US" sz="1800" spc="163" dirty="0">
                <a:latin typeface="Times New Roman"/>
                <a:cs typeface="Times New Roman"/>
              </a:rPr>
              <a:t>					</a:t>
            </a:r>
            <a:r>
              <a:rPr lang="en-US" sz="1800" dirty="0">
                <a:latin typeface="Times New Roman"/>
                <a:cs typeface="Times New Roman"/>
              </a:rPr>
              <a:t>means</a:t>
            </a:r>
            <a:r>
              <a:rPr lang="en-US" sz="1800" spc="163" dirty="0">
                <a:latin typeface="Times New Roman"/>
                <a:cs typeface="Times New Roman"/>
              </a:rPr>
              <a:t> </a:t>
            </a:r>
            <a:r>
              <a:rPr lang="en-US" sz="1800" spc="94" dirty="0">
                <a:latin typeface="Times New Roman"/>
                <a:cs typeface="Times New Roman"/>
              </a:rPr>
              <a:t>C</a:t>
            </a:r>
            <a:r>
              <a:rPr lang="en-US" sz="1800" baseline="-11904" dirty="0">
                <a:latin typeface="Times New Roman"/>
                <a:cs typeface="Times New Roman"/>
              </a:rPr>
              <a:t>1 </a:t>
            </a:r>
            <a:r>
              <a:rPr lang="en-US" sz="1800" spc="-159" baseline="-11904" dirty="0">
                <a:latin typeface="Times New Roman"/>
                <a:cs typeface="Times New Roman"/>
              </a:rPr>
              <a:t> </a:t>
            </a:r>
            <a:r>
              <a:rPr lang="en-US" sz="1800" spc="789" dirty="0">
                <a:latin typeface="Apple Symbols"/>
                <a:cs typeface="Apple Symbols"/>
              </a:rPr>
              <a:t>×</a:t>
            </a:r>
            <a:r>
              <a:rPr lang="en-US" sz="1800" spc="-194" dirty="0">
                <a:latin typeface="Apple Symbols"/>
                <a:cs typeface="Apple Symbols"/>
              </a:rPr>
              <a:t> </a:t>
            </a:r>
            <a:r>
              <a:rPr lang="en-US" sz="1800" spc="382" dirty="0">
                <a:latin typeface="Times New Roman"/>
                <a:cs typeface="Times New Roman"/>
              </a:rPr>
              <a:t>f</a:t>
            </a:r>
            <a:r>
              <a:rPr lang="en-US" sz="1800" spc="-363" dirty="0">
                <a:latin typeface="Times New Roman"/>
                <a:cs typeface="Times New Roman"/>
              </a:rPr>
              <a:t> </a:t>
            </a:r>
            <a:r>
              <a:rPr lang="en-US" sz="1800" spc="38" dirty="0">
                <a:latin typeface="Times New Roman"/>
                <a:cs typeface="Times New Roman"/>
              </a:rPr>
              <a:t>(</a:t>
            </a:r>
            <a:r>
              <a:rPr lang="en-US" sz="1800" spc="200" dirty="0">
                <a:latin typeface="Times New Roman"/>
                <a:cs typeface="Times New Roman"/>
              </a:rPr>
              <a:t>n</a:t>
            </a:r>
            <a:r>
              <a:rPr lang="en-US" sz="1800" spc="56" dirty="0">
                <a:latin typeface="Times New Roman"/>
                <a:cs typeface="Times New Roman"/>
              </a:rPr>
              <a:t>)</a:t>
            </a:r>
            <a:r>
              <a:rPr lang="en-US" sz="1800" spc="182" dirty="0">
                <a:latin typeface="Times New Roman"/>
                <a:cs typeface="Times New Roman"/>
              </a:rPr>
              <a:t> </a:t>
            </a:r>
            <a:r>
              <a:rPr lang="en-US" sz="1800" dirty="0">
                <a:latin typeface="Times New Roman"/>
                <a:cs typeface="Times New Roman"/>
              </a:rPr>
              <a:t>is</a:t>
            </a:r>
            <a:r>
              <a:rPr lang="en-US" sz="1800" spc="150" dirty="0">
                <a:latin typeface="Times New Roman"/>
                <a:cs typeface="Times New Roman"/>
              </a:rPr>
              <a:t> </a:t>
            </a:r>
            <a:r>
              <a:rPr lang="en-US" sz="1800" dirty="0">
                <a:latin typeface="Times New Roman"/>
                <a:cs typeface="Times New Roman"/>
              </a:rPr>
              <a:t>an</a:t>
            </a:r>
            <a:r>
              <a:rPr lang="en-US" sz="1800" spc="157" dirty="0">
                <a:latin typeface="Times New Roman"/>
                <a:cs typeface="Times New Roman"/>
              </a:rPr>
              <a:t> </a:t>
            </a:r>
            <a:r>
              <a:rPr lang="en-US" sz="1800" dirty="0">
                <a:latin typeface="Times New Roman"/>
                <a:cs typeface="Times New Roman"/>
              </a:rPr>
              <a:t>upper</a:t>
            </a:r>
            <a:r>
              <a:rPr lang="en-US" sz="1800" spc="157" dirty="0">
                <a:latin typeface="Times New Roman"/>
                <a:cs typeface="Times New Roman"/>
              </a:rPr>
              <a:t> </a:t>
            </a:r>
            <a:r>
              <a:rPr lang="en-US" sz="1800" dirty="0">
                <a:latin typeface="Times New Roman"/>
                <a:cs typeface="Times New Roman"/>
              </a:rPr>
              <a:t>bound</a:t>
            </a:r>
            <a:r>
              <a:rPr lang="en-US" sz="1800" spc="157" dirty="0">
                <a:latin typeface="Times New Roman"/>
                <a:cs typeface="Times New Roman"/>
              </a:rPr>
              <a:t> </a:t>
            </a:r>
            <a:r>
              <a:rPr lang="en-US" sz="1800" dirty="0">
                <a:latin typeface="Times New Roman"/>
                <a:cs typeface="Times New Roman"/>
              </a:rPr>
              <a:t>on </a:t>
            </a:r>
            <a:r>
              <a:rPr lang="en-US" sz="1800" spc="-6" dirty="0">
                <a:latin typeface="Times New Roman"/>
                <a:cs typeface="Times New Roman"/>
              </a:rPr>
              <a:t>g</a:t>
            </a:r>
            <a:r>
              <a:rPr lang="en-US" sz="1800" spc="38" dirty="0">
                <a:latin typeface="Times New Roman"/>
                <a:cs typeface="Times New Roman"/>
              </a:rPr>
              <a:t>(</a:t>
            </a:r>
            <a:r>
              <a:rPr lang="en-US" sz="1800" spc="200" dirty="0">
                <a:latin typeface="Times New Roman"/>
                <a:cs typeface="Times New Roman"/>
              </a:rPr>
              <a:t>n</a:t>
            </a:r>
            <a:r>
              <a:rPr lang="en-US" sz="1800" spc="56" dirty="0">
                <a:latin typeface="Times New Roman"/>
                <a:cs typeface="Times New Roman"/>
              </a:rPr>
              <a:t>)</a:t>
            </a:r>
            <a:r>
              <a:rPr lang="en-US" sz="1800" spc="31" dirty="0">
                <a:latin typeface="Times New Roman"/>
                <a:cs typeface="Times New Roman"/>
              </a:rPr>
              <a:t> </a:t>
            </a:r>
            <a:r>
              <a:rPr lang="en-US" sz="1800" dirty="0">
                <a:latin typeface="Times New Roman"/>
                <a:cs typeface="Times New Roman"/>
              </a:rPr>
              <a:t>and</a:t>
            </a:r>
            <a:endParaRPr lang="en-US" sz="1800" spc="6" dirty="0">
              <a:latin typeface="Times New Roman"/>
              <a:cs typeface="Times New Roman"/>
            </a:endParaRPr>
          </a:p>
          <a:p>
            <a:pPr marL="225152">
              <a:tabLst>
                <a:tab pos="481333" algn="l"/>
              </a:tabLst>
            </a:pPr>
            <a:r>
              <a:rPr lang="en-US" sz="1800" spc="6" dirty="0">
                <a:latin typeface="Times New Roman"/>
                <a:cs typeface="Times New Roman"/>
              </a:rPr>
              <a:t>			    			    </a:t>
            </a:r>
            <a:r>
              <a:rPr lang="en-US" sz="1800" spc="81" dirty="0">
                <a:latin typeface="Times New Roman"/>
                <a:cs typeface="Times New Roman"/>
              </a:rPr>
              <a:t>C</a:t>
            </a:r>
            <a:r>
              <a:rPr lang="en-US" sz="1800" spc="122" baseline="-11904" dirty="0">
                <a:latin typeface="Times New Roman"/>
                <a:cs typeface="Times New Roman"/>
              </a:rPr>
              <a:t>2</a:t>
            </a:r>
            <a:r>
              <a:rPr lang="en-US" sz="1800" spc="318" baseline="-11904" dirty="0">
                <a:latin typeface="Times New Roman"/>
                <a:cs typeface="Times New Roman"/>
              </a:rPr>
              <a:t> </a:t>
            </a:r>
            <a:r>
              <a:rPr lang="en-US" sz="1800" spc="789" dirty="0">
                <a:latin typeface="Apple Symbols"/>
                <a:cs typeface="Apple Symbols"/>
              </a:rPr>
              <a:t>×</a:t>
            </a:r>
            <a:r>
              <a:rPr lang="en-US" sz="1800" spc="-282" dirty="0">
                <a:latin typeface="Apple Symbols"/>
                <a:cs typeface="Apple Symbols"/>
              </a:rPr>
              <a:t> </a:t>
            </a:r>
            <a:r>
              <a:rPr lang="en-US" sz="1800" spc="382" dirty="0">
                <a:latin typeface="Times New Roman"/>
                <a:cs typeface="Times New Roman"/>
              </a:rPr>
              <a:t>f</a:t>
            </a:r>
            <a:r>
              <a:rPr lang="en-US" sz="1800" spc="-363" dirty="0">
                <a:latin typeface="Times New Roman"/>
                <a:cs typeface="Times New Roman"/>
              </a:rPr>
              <a:t> </a:t>
            </a:r>
            <a:r>
              <a:rPr lang="en-US" sz="1800" spc="38" dirty="0">
                <a:latin typeface="Times New Roman"/>
                <a:cs typeface="Times New Roman"/>
              </a:rPr>
              <a:t>(</a:t>
            </a:r>
            <a:r>
              <a:rPr lang="en-US" sz="1800" spc="200" dirty="0">
                <a:latin typeface="Times New Roman"/>
                <a:cs typeface="Times New Roman"/>
              </a:rPr>
              <a:t>n</a:t>
            </a:r>
            <a:r>
              <a:rPr lang="en-US" sz="1800" spc="56" dirty="0">
                <a:latin typeface="Times New Roman"/>
                <a:cs typeface="Times New Roman"/>
              </a:rPr>
              <a:t>) is </a:t>
            </a:r>
            <a:r>
              <a:rPr lang="en-US" sz="1800" spc="6" dirty="0">
                <a:latin typeface="Times New Roman"/>
                <a:cs typeface="Times New Roman"/>
              </a:rPr>
              <a:t>a </a:t>
            </a:r>
            <a:r>
              <a:rPr lang="en-US" sz="1800" dirty="0">
                <a:latin typeface="Times New Roman"/>
                <a:cs typeface="Times New Roman"/>
              </a:rPr>
              <a:t>l</a:t>
            </a:r>
            <a:r>
              <a:rPr lang="en-US" sz="1800" spc="-63" dirty="0">
                <a:latin typeface="Times New Roman"/>
                <a:cs typeface="Times New Roman"/>
              </a:rPr>
              <a:t>o</a:t>
            </a:r>
            <a:r>
              <a:rPr lang="en-US" sz="1800" dirty="0">
                <a:latin typeface="Times New Roman"/>
                <a:cs typeface="Times New Roman"/>
              </a:rPr>
              <a:t>wer</a:t>
            </a:r>
            <a:r>
              <a:rPr lang="en-US" sz="1800" spc="13" dirty="0">
                <a:latin typeface="Times New Roman"/>
                <a:cs typeface="Times New Roman"/>
              </a:rPr>
              <a:t> </a:t>
            </a:r>
            <a:r>
              <a:rPr lang="en-US" sz="1800" dirty="0">
                <a:latin typeface="Times New Roman"/>
                <a:cs typeface="Times New Roman"/>
              </a:rPr>
              <a:t>bound</a:t>
            </a:r>
            <a:r>
              <a:rPr lang="en-US" sz="1800" spc="-25" dirty="0">
                <a:latin typeface="Times New Roman"/>
                <a:cs typeface="Times New Roman"/>
              </a:rPr>
              <a:t> </a:t>
            </a:r>
            <a:r>
              <a:rPr lang="en-US" sz="1800" dirty="0">
                <a:latin typeface="Times New Roman"/>
                <a:cs typeface="Times New Roman"/>
              </a:rPr>
              <a:t>on</a:t>
            </a:r>
            <a:r>
              <a:rPr lang="en-US" sz="1800" spc="13" dirty="0">
                <a:latin typeface="Times New Roman"/>
                <a:cs typeface="Times New Roman"/>
              </a:rPr>
              <a:t> </a:t>
            </a:r>
            <a:r>
              <a:rPr lang="en-US" sz="1800" spc="-6" dirty="0">
                <a:latin typeface="Times New Roman"/>
                <a:cs typeface="Times New Roman"/>
              </a:rPr>
              <a:t>g</a:t>
            </a:r>
            <a:r>
              <a:rPr lang="en-US" sz="1800" spc="38" dirty="0">
                <a:latin typeface="Times New Roman"/>
                <a:cs typeface="Times New Roman"/>
              </a:rPr>
              <a:t>(</a:t>
            </a:r>
            <a:r>
              <a:rPr lang="en-US" sz="1800" spc="200" dirty="0">
                <a:latin typeface="Times New Roman"/>
                <a:cs typeface="Times New Roman"/>
              </a:rPr>
              <a:t>n</a:t>
            </a:r>
            <a:r>
              <a:rPr lang="en-US" sz="1800" spc="38" dirty="0">
                <a:latin typeface="Times New Roman"/>
                <a:cs typeface="Times New Roman"/>
              </a:rPr>
              <a:t>)</a:t>
            </a:r>
            <a:r>
              <a:rPr lang="en-US" sz="1800" dirty="0">
                <a:latin typeface="Times New Roman"/>
                <a:cs typeface="Times New Roman"/>
              </a:rPr>
              <a:t>.</a:t>
            </a:r>
          </a:p>
          <a:p>
            <a:pPr>
              <a:lnSpc>
                <a:spcPts val="1629"/>
              </a:lnSpc>
              <a:spcBef>
                <a:spcPts val="9"/>
              </a:spcBef>
            </a:pPr>
            <a:endParaRPr lang="en-US" sz="1200" dirty="0"/>
          </a:p>
          <a:p>
            <a:pPr marL="15912"/>
            <a:r>
              <a:rPr lang="en-US" sz="1800" spc="251" dirty="0">
                <a:latin typeface="Times New Roman"/>
                <a:cs typeface="Times New Roman"/>
              </a:rPr>
              <a:t>C</a:t>
            </a:r>
            <a:r>
              <a:rPr lang="en-US" sz="1800" dirty="0">
                <a:latin typeface="Times New Roman"/>
                <a:cs typeface="Times New Roman"/>
              </a:rPr>
              <a:t>,</a:t>
            </a:r>
            <a:r>
              <a:rPr lang="en-US" sz="1800" spc="31" dirty="0">
                <a:latin typeface="Times New Roman"/>
                <a:cs typeface="Times New Roman"/>
              </a:rPr>
              <a:t> </a:t>
            </a:r>
            <a:r>
              <a:rPr lang="en-US" sz="1800" spc="75" dirty="0">
                <a:latin typeface="Times New Roman"/>
                <a:cs typeface="Times New Roman"/>
              </a:rPr>
              <a:t>C</a:t>
            </a:r>
            <a:r>
              <a:rPr lang="en-US" sz="1800" spc="75" baseline="-11904" dirty="0">
                <a:latin typeface="Times New Roman"/>
                <a:cs typeface="Times New Roman"/>
              </a:rPr>
              <a:t>1</a:t>
            </a:r>
            <a:r>
              <a:rPr lang="en-US" sz="1800" dirty="0">
                <a:latin typeface="Times New Roman"/>
                <a:cs typeface="Times New Roman"/>
              </a:rPr>
              <a:t>, and</a:t>
            </a:r>
            <a:r>
              <a:rPr lang="en-US" sz="1800" spc="6" dirty="0">
                <a:latin typeface="Times New Roman"/>
                <a:cs typeface="Times New Roman"/>
              </a:rPr>
              <a:t> </a:t>
            </a:r>
            <a:r>
              <a:rPr lang="en-US" sz="1800" spc="75" dirty="0">
                <a:latin typeface="Times New Roman"/>
                <a:cs typeface="Times New Roman"/>
              </a:rPr>
              <a:t>C</a:t>
            </a:r>
            <a:r>
              <a:rPr lang="en-US" sz="1800" baseline="-11904" dirty="0">
                <a:latin typeface="Times New Roman"/>
                <a:cs typeface="Times New Roman"/>
              </a:rPr>
              <a:t>2 </a:t>
            </a:r>
            <a:r>
              <a:rPr lang="en-US" sz="1800" spc="-244" baseline="-11904" dirty="0">
                <a:latin typeface="Times New Roman"/>
                <a:cs typeface="Times New Roman"/>
              </a:rPr>
              <a:t> </a:t>
            </a:r>
            <a:r>
              <a:rPr lang="en-US" sz="1800" dirty="0">
                <a:latin typeface="Times New Roman"/>
                <a:cs typeface="Times New Roman"/>
              </a:rPr>
              <a:t>are</a:t>
            </a:r>
            <a:r>
              <a:rPr lang="en-US" sz="1800" spc="6" dirty="0">
                <a:latin typeface="Times New Roman"/>
                <a:cs typeface="Times New Roman"/>
              </a:rPr>
              <a:t> all </a:t>
            </a:r>
            <a:r>
              <a:rPr lang="en-US" sz="1800" dirty="0">
                <a:latin typeface="Times New Roman"/>
                <a:cs typeface="Times New Roman"/>
              </a:rPr>
              <a:t>constants</a:t>
            </a:r>
            <a:r>
              <a:rPr lang="en-US" sz="1800" spc="-38" dirty="0">
                <a:latin typeface="Times New Roman"/>
                <a:cs typeface="Times New Roman"/>
              </a:rPr>
              <a:t> </a:t>
            </a:r>
            <a:r>
              <a:rPr lang="en-US" sz="1800" dirty="0">
                <a:latin typeface="Times New Roman"/>
                <a:cs typeface="Times New Roman"/>
              </a:rPr>
              <a:t>independent</a:t>
            </a:r>
            <a:r>
              <a:rPr lang="en-US" sz="1800" spc="6" dirty="0">
                <a:latin typeface="Times New Roman"/>
                <a:cs typeface="Times New Roman"/>
              </a:rPr>
              <a:t> </a:t>
            </a:r>
            <a:r>
              <a:rPr lang="en-US" sz="1800" dirty="0">
                <a:latin typeface="Times New Roman"/>
                <a:cs typeface="Times New Roman"/>
              </a:rPr>
              <a:t>of</a:t>
            </a:r>
            <a:r>
              <a:rPr lang="en-US" sz="1800" spc="-6" dirty="0">
                <a:latin typeface="Times New Roman"/>
                <a:cs typeface="Times New Roman"/>
              </a:rPr>
              <a:t> </a:t>
            </a:r>
            <a:r>
              <a:rPr lang="en-US" sz="1800" spc="200" dirty="0">
                <a:latin typeface="Times New Roman"/>
                <a:cs typeface="Times New Roman"/>
              </a:rPr>
              <a:t>n</a:t>
            </a:r>
            <a:r>
              <a:rPr lang="en-US" sz="1800" dirty="0">
                <a:latin typeface="Times New Roman"/>
                <a:cs typeface="Times New Roman"/>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noAutofit/>
          </a:bodyPr>
          <a:lstStyle/>
          <a:p>
            <a:pPr marL="15912"/>
            <a:r>
              <a:rPr sz="3070" spc="163" dirty="0">
                <a:solidFill>
                  <a:srgbClr val="0000FF"/>
                </a:solidFill>
              </a:rPr>
              <a:t>O</a:t>
            </a:r>
            <a:r>
              <a:rPr sz="3070" b="1" spc="6" dirty="0">
                <a:solidFill>
                  <a:srgbClr val="0000FF"/>
                </a:solidFill>
              </a:rPr>
              <a:t>,</a:t>
            </a:r>
            <a:r>
              <a:rPr lang="en-US" sz="3070" b="1" spc="13" dirty="0">
                <a:solidFill>
                  <a:srgbClr val="0000FF"/>
                </a:solidFill>
              </a:rPr>
              <a:t> </a:t>
            </a:r>
            <a:r>
              <a:rPr sz="3070" spc="-307" dirty="0">
                <a:solidFill>
                  <a:srgbClr val="0000FF"/>
                </a:solidFill>
              </a:rPr>
              <a:t>Ω</a:t>
            </a:r>
            <a:r>
              <a:rPr sz="3070" b="1" spc="6" dirty="0">
                <a:solidFill>
                  <a:srgbClr val="0000FF"/>
                </a:solidFill>
              </a:rPr>
              <a:t>,</a:t>
            </a:r>
            <a:r>
              <a:rPr lang="en-US" sz="3070" b="1" spc="-13" dirty="0">
                <a:solidFill>
                  <a:srgbClr val="0000FF"/>
                </a:solidFill>
              </a:rPr>
              <a:t> </a:t>
            </a:r>
            <a:r>
              <a:rPr sz="3070" b="1" spc="13" dirty="0">
                <a:solidFill>
                  <a:srgbClr val="0000FF"/>
                </a:solidFill>
              </a:rPr>
              <a:t>and</a:t>
            </a:r>
            <a:r>
              <a:rPr lang="en-US" sz="3070" b="1" spc="19" dirty="0">
                <a:solidFill>
                  <a:srgbClr val="0000FF"/>
                </a:solidFill>
              </a:rPr>
              <a:t> </a:t>
            </a:r>
            <a:r>
              <a:rPr sz="3070" dirty="0">
                <a:solidFill>
                  <a:srgbClr val="0000FF"/>
                </a:solidFill>
              </a:rPr>
              <a:t>Θ</a:t>
            </a:r>
            <a:endParaRPr sz="3070" dirty="0"/>
          </a:p>
        </p:txBody>
      </p:sp>
      <p:sp>
        <p:nvSpPr>
          <p:cNvPr id="3" name="object 3"/>
          <p:cNvSpPr/>
          <p:nvPr/>
        </p:nvSpPr>
        <p:spPr>
          <a:xfrm>
            <a:off x="2380340" y="1712556"/>
            <a:ext cx="8019273" cy="0"/>
          </a:xfrm>
          <a:custGeom>
            <a:avLst/>
            <a:gdLst/>
            <a:ahLst/>
            <a:cxnLst/>
            <a:rect l="l" t="t" r="r" b="b"/>
            <a:pathLst>
              <a:path w="6400800">
                <a:moveTo>
                  <a:pt x="0" y="0"/>
                </a:moveTo>
                <a:lnTo>
                  <a:pt x="6400800" y="0"/>
                </a:lnTo>
              </a:path>
            </a:pathLst>
          </a:custGeom>
          <a:ln w="39624">
            <a:solidFill>
              <a:srgbClr val="FE0000"/>
            </a:solidFill>
          </a:ln>
        </p:spPr>
        <p:txBody>
          <a:bodyPr wrap="square" lIns="0" tIns="0" rIns="0" bIns="0" rtlCol="0">
            <a:noAutofit/>
          </a:bodyPr>
          <a:lstStyle/>
          <a:p>
            <a:endParaRPr sz="2255"/>
          </a:p>
        </p:txBody>
      </p:sp>
      <p:sp>
        <p:nvSpPr>
          <p:cNvPr id="4" name="object 4"/>
          <p:cNvSpPr txBox="1"/>
          <p:nvPr/>
        </p:nvSpPr>
        <p:spPr>
          <a:xfrm>
            <a:off x="8479060" y="4187281"/>
            <a:ext cx="202073" cy="197300"/>
          </a:xfrm>
          <a:prstGeom prst="rect">
            <a:avLst/>
          </a:prstGeom>
        </p:spPr>
        <p:txBody>
          <a:bodyPr vert="horz" wrap="square" lIns="0" tIns="0" rIns="0" bIns="0" rtlCol="0">
            <a:noAutofit/>
          </a:bodyPr>
          <a:lstStyle/>
          <a:p>
            <a:pPr marL="15912"/>
            <a:r>
              <a:rPr sz="1190" dirty="0">
                <a:latin typeface="Times New Roman"/>
                <a:cs typeface="Times New Roman"/>
              </a:rPr>
              <a:t>(c)</a:t>
            </a:r>
            <a:endParaRPr sz="1190">
              <a:latin typeface="Times New Roman"/>
              <a:cs typeface="Times New Roman"/>
            </a:endParaRPr>
          </a:p>
        </p:txBody>
      </p:sp>
      <p:sp>
        <p:nvSpPr>
          <p:cNvPr id="5" name="object 5"/>
          <p:cNvSpPr txBox="1"/>
          <p:nvPr/>
        </p:nvSpPr>
        <p:spPr>
          <a:xfrm>
            <a:off x="9290298" y="2588742"/>
            <a:ext cx="185366" cy="140019"/>
          </a:xfrm>
          <a:prstGeom prst="rect">
            <a:avLst/>
          </a:prstGeom>
        </p:spPr>
        <p:txBody>
          <a:bodyPr vert="horz" wrap="square" lIns="0" tIns="0" rIns="0" bIns="0" rtlCol="0">
            <a:noAutofit/>
          </a:bodyPr>
          <a:lstStyle/>
          <a:p>
            <a:pPr marL="15912"/>
            <a:r>
              <a:rPr sz="814" spc="-6" dirty="0">
                <a:latin typeface="Times New Roman"/>
                <a:cs typeface="Times New Roman"/>
              </a:rPr>
              <a:t>f(n)</a:t>
            </a:r>
            <a:endParaRPr sz="814">
              <a:latin typeface="Times New Roman"/>
              <a:cs typeface="Times New Roman"/>
            </a:endParaRPr>
          </a:p>
        </p:txBody>
      </p:sp>
      <p:sp>
        <p:nvSpPr>
          <p:cNvPr id="6" name="object 6"/>
          <p:cNvSpPr txBox="1"/>
          <p:nvPr/>
        </p:nvSpPr>
        <p:spPr>
          <a:xfrm>
            <a:off x="9464620" y="2979903"/>
            <a:ext cx="349252" cy="140019"/>
          </a:xfrm>
          <a:prstGeom prst="rect">
            <a:avLst/>
          </a:prstGeom>
        </p:spPr>
        <p:txBody>
          <a:bodyPr vert="horz" wrap="square" lIns="0" tIns="0" rIns="0" bIns="0" rtlCol="0">
            <a:noAutofit/>
          </a:bodyPr>
          <a:lstStyle/>
          <a:p>
            <a:pPr marL="15912"/>
            <a:r>
              <a:rPr sz="814" spc="-13" dirty="0">
                <a:latin typeface="Times New Roman"/>
                <a:cs typeface="Times New Roman"/>
              </a:rPr>
              <a:t>c2*g(n)</a:t>
            </a:r>
            <a:endParaRPr sz="814">
              <a:latin typeface="Times New Roman"/>
              <a:cs typeface="Times New Roman"/>
            </a:endParaRPr>
          </a:p>
        </p:txBody>
      </p:sp>
      <p:sp>
        <p:nvSpPr>
          <p:cNvPr id="7" name="object 7"/>
          <p:cNvSpPr txBox="1"/>
          <p:nvPr/>
        </p:nvSpPr>
        <p:spPr>
          <a:xfrm>
            <a:off x="9551355" y="3763075"/>
            <a:ext cx="83534" cy="140019"/>
          </a:xfrm>
          <a:prstGeom prst="rect">
            <a:avLst/>
          </a:prstGeom>
        </p:spPr>
        <p:txBody>
          <a:bodyPr vert="horz" wrap="square" lIns="0" tIns="0" rIns="0" bIns="0" rtlCol="0">
            <a:noAutofit/>
          </a:bodyPr>
          <a:lstStyle/>
          <a:p>
            <a:pPr marL="15912"/>
            <a:r>
              <a:rPr sz="814" spc="-13" dirty="0">
                <a:latin typeface="Times New Roman"/>
                <a:cs typeface="Times New Roman"/>
              </a:rPr>
              <a:t>n</a:t>
            </a:r>
            <a:endParaRPr sz="814">
              <a:latin typeface="Times New Roman"/>
              <a:cs typeface="Times New Roman"/>
            </a:endParaRPr>
          </a:p>
        </p:txBody>
      </p:sp>
      <p:sp>
        <p:nvSpPr>
          <p:cNvPr id="8" name="object 8"/>
          <p:cNvSpPr txBox="1"/>
          <p:nvPr/>
        </p:nvSpPr>
        <p:spPr>
          <a:xfrm>
            <a:off x="7985007" y="3894030"/>
            <a:ext cx="134449" cy="140019"/>
          </a:xfrm>
          <a:prstGeom prst="rect">
            <a:avLst/>
          </a:prstGeom>
        </p:spPr>
        <p:txBody>
          <a:bodyPr vert="horz" wrap="square" lIns="0" tIns="0" rIns="0" bIns="0" rtlCol="0">
            <a:noAutofit/>
          </a:bodyPr>
          <a:lstStyle/>
          <a:p>
            <a:pPr marL="15912"/>
            <a:r>
              <a:rPr sz="814" spc="-13" dirty="0">
                <a:latin typeface="Times New Roman"/>
                <a:cs typeface="Times New Roman"/>
              </a:rPr>
              <a:t>n0</a:t>
            </a:r>
            <a:endParaRPr sz="814">
              <a:latin typeface="Times New Roman"/>
              <a:cs typeface="Times New Roman"/>
            </a:endParaRPr>
          </a:p>
        </p:txBody>
      </p:sp>
      <p:sp>
        <p:nvSpPr>
          <p:cNvPr id="9" name="object 9"/>
          <p:cNvSpPr txBox="1"/>
          <p:nvPr/>
        </p:nvSpPr>
        <p:spPr>
          <a:xfrm>
            <a:off x="9160194" y="2153370"/>
            <a:ext cx="349252" cy="140019"/>
          </a:xfrm>
          <a:prstGeom prst="rect">
            <a:avLst/>
          </a:prstGeom>
        </p:spPr>
        <p:txBody>
          <a:bodyPr vert="horz" wrap="square" lIns="0" tIns="0" rIns="0" bIns="0" rtlCol="0">
            <a:noAutofit/>
          </a:bodyPr>
          <a:lstStyle/>
          <a:p>
            <a:pPr marL="15912"/>
            <a:r>
              <a:rPr sz="814" spc="-13" dirty="0">
                <a:latin typeface="Times New Roman"/>
                <a:cs typeface="Times New Roman"/>
              </a:rPr>
              <a:t>c1*g(n)</a:t>
            </a:r>
            <a:endParaRPr sz="814">
              <a:latin typeface="Times New Roman"/>
              <a:cs typeface="Times New Roman"/>
            </a:endParaRPr>
          </a:p>
        </p:txBody>
      </p:sp>
      <p:sp>
        <p:nvSpPr>
          <p:cNvPr id="10" name="object 10"/>
          <p:cNvSpPr txBox="1"/>
          <p:nvPr/>
        </p:nvSpPr>
        <p:spPr>
          <a:xfrm>
            <a:off x="4764742" y="2240106"/>
            <a:ext cx="298336" cy="140019"/>
          </a:xfrm>
          <a:prstGeom prst="rect">
            <a:avLst/>
          </a:prstGeom>
        </p:spPr>
        <p:txBody>
          <a:bodyPr vert="horz" wrap="square" lIns="0" tIns="0" rIns="0" bIns="0" rtlCol="0">
            <a:noAutofit/>
          </a:bodyPr>
          <a:lstStyle/>
          <a:p>
            <a:pPr marL="15912"/>
            <a:r>
              <a:rPr sz="814" spc="-13" dirty="0">
                <a:latin typeface="Times New Roman"/>
                <a:cs typeface="Times New Roman"/>
              </a:rPr>
              <a:t>c*g(n)</a:t>
            </a:r>
            <a:endParaRPr sz="814">
              <a:latin typeface="Times New Roman"/>
              <a:cs typeface="Times New Roman"/>
            </a:endParaRPr>
          </a:p>
        </p:txBody>
      </p:sp>
      <p:sp>
        <p:nvSpPr>
          <p:cNvPr id="11" name="object 11"/>
          <p:cNvSpPr txBox="1"/>
          <p:nvPr/>
        </p:nvSpPr>
        <p:spPr>
          <a:xfrm>
            <a:off x="4808110" y="2849805"/>
            <a:ext cx="185366" cy="140019"/>
          </a:xfrm>
          <a:prstGeom prst="rect">
            <a:avLst/>
          </a:prstGeom>
        </p:spPr>
        <p:txBody>
          <a:bodyPr vert="horz" wrap="square" lIns="0" tIns="0" rIns="0" bIns="0" rtlCol="0">
            <a:noAutofit/>
          </a:bodyPr>
          <a:lstStyle/>
          <a:p>
            <a:pPr marL="15912"/>
            <a:r>
              <a:rPr sz="814" spc="-6" dirty="0">
                <a:latin typeface="Times New Roman"/>
                <a:cs typeface="Times New Roman"/>
              </a:rPr>
              <a:t>f(n)</a:t>
            </a:r>
            <a:endParaRPr sz="814">
              <a:latin typeface="Times New Roman"/>
              <a:cs typeface="Times New Roman"/>
            </a:endParaRPr>
          </a:p>
        </p:txBody>
      </p:sp>
      <p:sp>
        <p:nvSpPr>
          <p:cNvPr id="12" name="object 12"/>
          <p:cNvSpPr txBox="1"/>
          <p:nvPr/>
        </p:nvSpPr>
        <p:spPr>
          <a:xfrm>
            <a:off x="4894845" y="3719714"/>
            <a:ext cx="83534" cy="140019"/>
          </a:xfrm>
          <a:prstGeom prst="rect">
            <a:avLst/>
          </a:prstGeom>
        </p:spPr>
        <p:txBody>
          <a:bodyPr vert="horz" wrap="square" lIns="0" tIns="0" rIns="0" bIns="0" rtlCol="0">
            <a:noAutofit/>
          </a:bodyPr>
          <a:lstStyle/>
          <a:p>
            <a:pPr marL="15912"/>
            <a:r>
              <a:rPr sz="814" spc="-13" dirty="0">
                <a:latin typeface="Times New Roman"/>
                <a:cs typeface="Times New Roman"/>
              </a:rPr>
              <a:t>n</a:t>
            </a:r>
            <a:endParaRPr sz="814">
              <a:latin typeface="Times New Roman"/>
              <a:cs typeface="Times New Roman"/>
            </a:endParaRPr>
          </a:p>
        </p:txBody>
      </p:sp>
      <p:sp>
        <p:nvSpPr>
          <p:cNvPr id="13" name="object 13"/>
          <p:cNvSpPr txBox="1"/>
          <p:nvPr/>
        </p:nvSpPr>
        <p:spPr>
          <a:xfrm>
            <a:off x="3502817" y="3807300"/>
            <a:ext cx="134449" cy="140019"/>
          </a:xfrm>
          <a:prstGeom prst="rect">
            <a:avLst/>
          </a:prstGeom>
        </p:spPr>
        <p:txBody>
          <a:bodyPr vert="horz" wrap="square" lIns="0" tIns="0" rIns="0" bIns="0" rtlCol="0">
            <a:noAutofit/>
          </a:bodyPr>
          <a:lstStyle/>
          <a:p>
            <a:pPr marL="15912"/>
            <a:r>
              <a:rPr sz="814" spc="-13" dirty="0">
                <a:latin typeface="Times New Roman"/>
                <a:cs typeface="Times New Roman"/>
              </a:rPr>
              <a:t>n0</a:t>
            </a:r>
            <a:endParaRPr sz="814">
              <a:latin typeface="Times New Roman"/>
              <a:cs typeface="Times New Roman"/>
            </a:endParaRPr>
          </a:p>
        </p:txBody>
      </p:sp>
      <p:sp>
        <p:nvSpPr>
          <p:cNvPr id="14" name="object 14"/>
          <p:cNvSpPr txBox="1"/>
          <p:nvPr/>
        </p:nvSpPr>
        <p:spPr>
          <a:xfrm>
            <a:off x="6940783" y="2588749"/>
            <a:ext cx="185366" cy="140019"/>
          </a:xfrm>
          <a:prstGeom prst="rect">
            <a:avLst/>
          </a:prstGeom>
        </p:spPr>
        <p:txBody>
          <a:bodyPr vert="horz" wrap="square" lIns="0" tIns="0" rIns="0" bIns="0" rtlCol="0">
            <a:noAutofit/>
          </a:bodyPr>
          <a:lstStyle/>
          <a:p>
            <a:pPr marL="15912"/>
            <a:r>
              <a:rPr sz="814" spc="-6" dirty="0">
                <a:latin typeface="Times New Roman"/>
                <a:cs typeface="Times New Roman"/>
              </a:rPr>
              <a:t>f(n)</a:t>
            </a:r>
            <a:endParaRPr sz="814">
              <a:latin typeface="Times New Roman"/>
              <a:cs typeface="Times New Roman"/>
            </a:endParaRPr>
          </a:p>
        </p:txBody>
      </p:sp>
      <p:sp>
        <p:nvSpPr>
          <p:cNvPr id="15" name="object 15"/>
          <p:cNvSpPr txBox="1"/>
          <p:nvPr/>
        </p:nvSpPr>
        <p:spPr>
          <a:xfrm>
            <a:off x="6940783" y="2893174"/>
            <a:ext cx="298336" cy="140019"/>
          </a:xfrm>
          <a:prstGeom prst="rect">
            <a:avLst/>
          </a:prstGeom>
        </p:spPr>
        <p:txBody>
          <a:bodyPr vert="horz" wrap="square" lIns="0" tIns="0" rIns="0" bIns="0" rtlCol="0">
            <a:noAutofit/>
          </a:bodyPr>
          <a:lstStyle/>
          <a:p>
            <a:pPr marL="15912"/>
            <a:r>
              <a:rPr sz="814" spc="-13" dirty="0">
                <a:latin typeface="Times New Roman"/>
                <a:cs typeface="Times New Roman"/>
              </a:rPr>
              <a:t>c*g(n)</a:t>
            </a:r>
            <a:endParaRPr sz="814">
              <a:latin typeface="Times New Roman"/>
              <a:cs typeface="Times New Roman"/>
            </a:endParaRPr>
          </a:p>
        </p:txBody>
      </p:sp>
      <p:sp>
        <p:nvSpPr>
          <p:cNvPr id="16" name="object 16"/>
          <p:cNvSpPr txBox="1"/>
          <p:nvPr/>
        </p:nvSpPr>
        <p:spPr>
          <a:xfrm>
            <a:off x="7201840" y="3763083"/>
            <a:ext cx="83534" cy="140019"/>
          </a:xfrm>
          <a:prstGeom prst="rect">
            <a:avLst/>
          </a:prstGeom>
        </p:spPr>
        <p:txBody>
          <a:bodyPr vert="horz" wrap="square" lIns="0" tIns="0" rIns="0" bIns="0" rtlCol="0">
            <a:noAutofit/>
          </a:bodyPr>
          <a:lstStyle/>
          <a:p>
            <a:pPr marL="15912"/>
            <a:r>
              <a:rPr sz="814" spc="-13" dirty="0">
                <a:latin typeface="Times New Roman"/>
                <a:cs typeface="Times New Roman"/>
              </a:rPr>
              <a:t>n</a:t>
            </a:r>
            <a:endParaRPr sz="814">
              <a:latin typeface="Times New Roman"/>
              <a:cs typeface="Times New Roman"/>
            </a:endParaRPr>
          </a:p>
        </p:txBody>
      </p:sp>
      <p:sp>
        <p:nvSpPr>
          <p:cNvPr id="17" name="object 17"/>
          <p:cNvSpPr txBox="1"/>
          <p:nvPr/>
        </p:nvSpPr>
        <p:spPr>
          <a:xfrm>
            <a:off x="5808963" y="3850668"/>
            <a:ext cx="134449" cy="140019"/>
          </a:xfrm>
          <a:prstGeom prst="rect">
            <a:avLst/>
          </a:prstGeom>
        </p:spPr>
        <p:txBody>
          <a:bodyPr vert="horz" wrap="square" lIns="0" tIns="0" rIns="0" bIns="0" rtlCol="0">
            <a:noAutofit/>
          </a:bodyPr>
          <a:lstStyle/>
          <a:p>
            <a:pPr marL="15912"/>
            <a:r>
              <a:rPr sz="814" spc="-13" dirty="0">
                <a:latin typeface="Times New Roman"/>
                <a:cs typeface="Times New Roman"/>
              </a:rPr>
              <a:t>n0</a:t>
            </a:r>
            <a:endParaRPr sz="814">
              <a:latin typeface="Times New Roman"/>
              <a:cs typeface="Times New Roman"/>
            </a:endParaRPr>
          </a:p>
        </p:txBody>
      </p:sp>
      <p:sp>
        <p:nvSpPr>
          <p:cNvPr id="18" name="object 18"/>
          <p:cNvSpPr txBox="1"/>
          <p:nvPr/>
        </p:nvSpPr>
        <p:spPr>
          <a:xfrm>
            <a:off x="6055570" y="4187293"/>
            <a:ext cx="210824" cy="197300"/>
          </a:xfrm>
          <a:prstGeom prst="rect">
            <a:avLst/>
          </a:prstGeom>
        </p:spPr>
        <p:txBody>
          <a:bodyPr vert="horz" wrap="square" lIns="0" tIns="0" rIns="0" bIns="0" rtlCol="0">
            <a:noAutofit/>
          </a:bodyPr>
          <a:lstStyle/>
          <a:p>
            <a:pPr marL="15912"/>
            <a:r>
              <a:rPr sz="1190" dirty="0">
                <a:latin typeface="Times New Roman"/>
                <a:cs typeface="Times New Roman"/>
              </a:rPr>
              <a:t>(b)</a:t>
            </a:r>
            <a:endParaRPr sz="1190">
              <a:latin typeface="Times New Roman"/>
              <a:cs typeface="Times New Roman"/>
            </a:endParaRPr>
          </a:p>
        </p:txBody>
      </p:sp>
      <p:sp>
        <p:nvSpPr>
          <p:cNvPr id="19" name="object 19"/>
          <p:cNvSpPr/>
          <p:nvPr/>
        </p:nvSpPr>
        <p:spPr>
          <a:xfrm>
            <a:off x="7565547" y="2213416"/>
            <a:ext cx="1828251" cy="1609709"/>
          </a:xfrm>
          <a:custGeom>
            <a:avLst/>
            <a:gdLst/>
            <a:ahLst/>
            <a:cxnLst/>
            <a:rect l="l" t="t" r="r" b="b"/>
            <a:pathLst>
              <a:path w="1459268" h="1284833">
                <a:moveTo>
                  <a:pt x="0" y="0"/>
                </a:moveTo>
                <a:lnTo>
                  <a:pt x="0" y="1284833"/>
                </a:lnTo>
                <a:lnTo>
                  <a:pt x="1459268" y="1284833"/>
                </a:lnTo>
              </a:path>
            </a:pathLst>
          </a:custGeom>
          <a:ln w="5090">
            <a:solidFill>
              <a:srgbClr val="000000"/>
            </a:solidFill>
          </a:ln>
        </p:spPr>
        <p:txBody>
          <a:bodyPr wrap="square" lIns="0" tIns="0" rIns="0" bIns="0" rtlCol="0">
            <a:noAutofit/>
          </a:bodyPr>
          <a:lstStyle/>
          <a:p>
            <a:endParaRPr sz="2255"/>
          </a:p>
        </p:txBody>
      </p:sp>
      <p:sp>
        <p:nvSpPr>
          <p:cNvPr id="20" name="object 20"/>
          <p:cNvSpPr/>
          <p:nvPr/>
        </p:nvSpPr>
        <p:spPr>
          <a:xfrm>
            <a:off x="7533235" y="2226172"/>
            <a:ext cx="63772" cy="114799"/>
          </a:xfrm>
          <a:custGeom>
            <a:avLst/>
            <a:gdLst/>
            <a:ahLst/>
            <a:cxnLst/>
            <a:rect l="l" t="t" r="r" b="b"/>
            <a:pathLst>
              <a:path w="50901" h="91630">
                <a:moveTo>
                  <a:pt x="50901" y="91630"/>
                </a:moveTo>
                <a:lnTo>
                  <a:pt x="25793" y="0"/>
                </a:lnTo>
                <a:lnTo>
                  <a:pt x="0" y="91630"/>
                </a:lnTo>
              </a:path>
            </a:pathLst>
          </a:custGeom>
          <a:ln w="5090">
            <a:solidFill>
              <a:srgbClr val="000000"/>
            </a:solidFill>
          </a:ln>
        </p:spPr>
        <p:txBody>
          <a:bodyPr wrap="square" lIns="0" tIns="0" rIns="0" bIns="0" rtlCol="0">
            <a:noAutofit/>
          </a:bodyPr>
          <a:lstStyle/>
          <a:p>
            <a:endParaRPr sz="2255"/>
          </a:p>
        </p:txBody>
      </p:sp>
      <p:sp>
        <p:nvSpPr>
          <p:cNvPr id="21" name="object 21"/>
          <p:cNvSpPr/>
          <p:nvPr/>
        </p:nvSpPr>
        <p:spPr>
          <a:xfrm>
            <a:off x="9266238" y="3790806"/>
            <a:ext cx="114799" cy="63788"/>
          </a:xfrm>
          <a:custGeom>
            <a:avLst/>
            <a:gdLst/>
            <a:ahLst/>
            <a:cxnLst/>
            <a:rect l="l" t="t" r="r" b="b"/>
            <a:pathLst>
              <a:path w="91630" h="50914">
                <a:moveTo>
                  <a:pt x="0" y="50914"/>
                </a:moveTo>
                <a:lnTo>
                  <a:pt x="91630" y="25793"/>
                </a:lnTo>
                <a:lnTo>
                  <a:pt x="0" y="0"/>
                </a:lnTo>
              </a:path>
            </a:pathLst>
          </a:custGeom>
          <a:ln w="5090">
            <a:solidFill>
              <a:srgbClr val="000000"/>
            </a:solidFill>
          </a:ln>
        </p:spPr>
        <p:txBody>
          <a:bodyPr wrap="square" lIns="0" tIns="0" rIns="0" bIns="0" rtlCol="0">
            <a:noAutofit/>
          </a:bodyPr>
          <a:lstStyle/>
          <a:p>
            <a:endParaRPr sz="2255"/>
          </a:p>
        </p:txBody>
      </p:sp>
      <p:sp>
        <p:nvSpPr>
          <p:cNvPr id="22" name="object 22"/>
          <p:cNvSpPr/>
          <p:nvPr/>
        </p:nvSpPr>
        <p:spPr>
          <a:xfrm>
            <a:off x="7565547" y="2213416"/>
            <a:ext cx="1828251" cy="1609709"/>
          </a:xfrm>
          <a:custGeom>
            <a:avLst/>
            <a:gdLst/>
            <a:ahLst/>
            <a:cxnLst/>
            <a:rect l="l" t="t" r="r" b="b"/>
            <a:pathLst>
              <a:path w="1459268" h="1284833">
                <a:moveTo>
                  <a:pt x="0" y="0"/>
                </a:moveTo>
                <a:lnTo>
                  <a:pt x="0" y="1284833"/>
                </a:lnTo>
                <a:lnTo>
                  <a:pt x="1459268" y="1284833"/>
                </a:lnTo>
              </a:path>
            </a:pathLst>
          </a:custGeom>
          <a:ln w="5090">
            <a:solidFill>
              <a:srgbClr val="000000"/>
            </a:solidFill>
          </a:ln>
        </p:spPr>
        <p:txBody>
          <a:bodyPr wrap="square" lIns="0" tIns="0" rIns="0" bIns="0" rtlCol="0">
            <a:noAutofit/>
          </a:bodyPr>
          <a:lstStyle/>
          <a:p>
            <a:endParaRPr sz="2255"/>
          </a:p>
        </p:txBody>
      </p:sp>
      <p:sp>
        <p:nvSpPr>
          <p:cNvPr id="23" name="object 23"/>
          <p:cNvSpPr/>
          <p:nvPr/>
        </p:nvSpPr>
        <p:spPr>
          <a:xfrm>
            <a:off x="7533235" y="2226172"/>
            <a:ext cx="63772" cy="114799"/>
          </a:xfrm>
          <a:custGeom>
            <a:avLst/>
            <a:gdLst/>
            <a:ahLst/>
            <a:cxnLst/>
            <a:rect l="l" t="t" r="r" b="b"/>
            <a:pathLst>
              <a:path w="50901" h="91630">
                <a:moveTo>
                  <a:pt x="50901" y="91630"/>
                </a:moveTo>
                <a:lnTo>
                  <a:pt x="25793" y="0"/>
                </a:lnTo>
                <a:lnTo>
                  <a:pt x="0" y="91630"/>
                </a:lnTo>
              </a:path>
            </a:pathLst>
          </a:custGeom>
          <a:ln w="5090">
            <a:solidFill>
              <a:srgbClr val="000000"/>
            </a:solidFill>
          </a:ln>
        </p:spPr>
        <p:txBody>
          <a:bodyPr wrap="square" lIns="0" tIns="0" rIns="0" bIns="0" rtlCol="0">
            <a:noAutofit/>
          </a:bodyPr>
          <a:lstStyle/>
          <a:p>
            <a:endParaRPr sz="2255"/>
          </a:p>
        </p:txBody>
      </p:sp>
      <p:sp>
        <p:nvSpPr>
          <p:cNvPr id="24" name="object 24"/>
          <p:cNvSpPr/>
          <p:nvPr/>
        </p:nvSpPr>
        <p:spPr>
          <a:xfrm>
            <a:off x="9266238" y="3790806"/>
            <a:ext cx="114799" cy="63788"/>
          </a:xfrm>
          <a:custGeom>
            <a:avLst/>
            <a:gdLst/>
            <a:ahLst/>
            <a:cxnLst/>
            <a:rect l="l" t="t" r="r" b="b"/>
            <a:pathLst>
              <a:path w="91630" h="50914">
                <a:moveTo>
                  <a:pt x="0" y="50914"/>
                </a:moveTo>
                <a:lnTo>
                  <a:pt x="91630" y="25793"/>
                </a:lnTo>
                <a:lnTo>
                  <a:pt x="0" y="0"/>
                </a:lnTo>
              </a:path>
            </a:pathLst>
          </a:custGeom>
          <a:ln w="5090">
            <a:solidFill>
              <a:srgbClr val="000000"/>
            </a:solidFill>
          </a:ln>
        </p:spPr>
        <p:txBody>
          <a:bodyPr wrap="square" lIns="0" tIns="0" rIns="0" bIns="0" rtlCol="0">
            <a:noAutofit/>
          </a:bodyPr>
          <a:lstStyle/>
          <a:p>
            <a:endParaRPr sz="2255"/>
          </a:p>
        </p:txBody>
      </p:sp>
      <p:sp>
        <p:nvSpPr>
          <p:cNvPr id="25" name="object 25"/>
          <p:cNvSpPr/>
          <p:nvPr/>
        </p:nvSpPr>
        <p:spPr>
          <a:xfrm>
            <a:off x="8000927" y="3170908"/>
            <a:ext cx="0" cy="652217"/>
          </a:xfrm>
          <a:custGeom>
            <a:avLst/>
            <a:gdLst/>
            <a:ahLst/>
            <a:cxnLst/>
            <a:rect l="l" t="t" r="r" b="b"/>
            <a:pathLst>
              <a:path h="520585">
                <a:moveTo>
                  <a:pt x="0" y="0"/>
                </a:moveTo>
                <a:lnTo>
                  <a:pt x="0" y="520585"/>
                </a:lnTo>
              </a:path>
            </a:pathLst>
          </a:custGeom>
          <a:ln w="5090">
            <a:solidFill>
              <a:srgbClr val="000000"/>
            </a:solidFill>
            <a:prstDash val="lgDash"/>
          </a:ln>
        </p:spPr>
        <p:txBody>
          <a:bodyPr wrap="square" lIns="0" tIns="0" rIns="0" bIns="0" rtlCol="0">
            <a:noAutofit/>
          </a:bodyPr>
          <a:lstStyle/>
          <a:p>
            <a:endParaRPr sz="2255"/>
          </a:p>
        </p:txBody>
      </p:sp>
      <p:sp>
        <p:nvSpPr>
          <p:cNvPr id="26" name="object 26"/>
          <p:cNvSpPr/>
          <p:nvPr/>
        </p:nvSpPr>
        <p:spPr>
          <a:xfrm>
            <a:off x="2996609" y="2169199"/>
            <a:ext cx="1827396" cy="1610569"/>
          </a:xfrm>
          <a:custGeom>
            <a:avLst/>
            <a:gdLst/>
            <a:ahLst/>
            <a:cxnLst/>
            <a:rect l="l" t="t" r="r" b="b"/>
            <a:pathLst>
              <a:path w="1458586" h="1285519">
                <a:moveTo>
                  <a:pt x="0" y="0"/>
                </a:moveTo>
                <a:lnTo>
                  <a:pt x="0" y="1285519"/>
                </a:lnTo>
                <a:lnTo>
                  <a:pt x="1458586" y="1285519"/>
                </a:lnTo>
              </a:path>
            </a:pathLst>
          </a:custGeom>
          <a:ln w="5090">
            <a:solidFill>
              <a:srgbClr val="000000"/>
            </a:solidFill>
          </a:ln>
        </p:spPr>
        <p:txBody>
          <a:bodyPr wrap="square" lIns="0" tIns="0" rIns="0" bIns="0" rtlCol="0">
            <a:noAutofit/>
          </a:bodyPr>
          <a:lstStyle/>
          <a:p>
            <a:endParaRPr sz="2255"/>
          </a:p>
        </p:txBody>
      </p:sp>
      <p:sp>
        <p:nvSpPr>
          <p:cNvPr id="27" name="object 27"/>
          <p:cNvSpPr/>
          <p:nvPr/>
        </p:nvSpPr>
        <p:spPr>
          <a:xfrm>
            <a:off x="2964297" y="2181955"/>
            <a:ext cx="63775" cy="114799"/>
          </a:xfrm>
          <a:custGeom>
            <a:avLst/>
            <a:gdLst/>
            <a:ahLst/>
            <a:cxnLst/>
            <a:rect l="l" t="t" r="r" b="b"/>
            <a:pathLst>
              <a:path w="50904" h="91630">
                <a:moveTo>
                  <a:pt x="50904" y="91630"/>
                </a:moveTo>
                <a:lnTo>
                  <a:pt x="25791" y="0"/>
                </a:lnTo>
                <a:lnTo>
                  <a:pt x="0" y="91630"/>
                </a:lnTo>
              </a:path>
            </a:pathLst>
          </a:custGeom>
          <a:ln w="5090">
            <a:solidFill>
              <a:srgbClr val="000000"/>
            </a:solidFill>
          </a:ln>
        </p:spPr>
        <p:txBody>
          <a:bodyPr wrap="square" lIns="0" tIns="0" rIns="0" bIns="0" rtlCol="0">
            <a:noAutofit/>
          </a:bodyPr>
          <a:lstStyle/>
          <a:p>
            <a:endParaRPr sz="2255"/>
          </a:p>
        </p:txBody>
      </p:sp>
      <p:sp>
        <p:nvSpPr>
          <p:cNvPr id="28" name="object 28"/>
          <p:cNvSpPr/>
          <p:nvPr/>
        </p:nvSpPr>
        <p:spPr>
          <a:xfrm>
            <a:off x="4696461" y="3747451"/>
            <a:ext cx="114799" cy="63772"/>
          </a:xfrm>
          <a:custGeom>
            <a:avLst/>
            <a:gdLst/>
            <a:ahLst/>
            <a:cxnLst/>
            <a:rect l="l" t="t" r="r" b="b"/>
            <a:pathLst>
              <a:path w="91630" h="50901">
                <a:moveTo>
                  <a:pt x="0" y="50901"/>
                </a:moveTo>
                <a:lnTo>
                  <a:pt x="91630" y="25793"/>
                </a:lnTo>
                <a:lnTo>
                  <a:pt x="0" y="0"/>
                </a:lnTo>
              </a:path>
            </a:pathLst>
          </a:custGeom>
          <a:ln w="5090">
            <a:solidFill>
              <a:srgbClr val="000000"/>
            </a:solidFill>
          </a:ln>
        </p:spPr>
        <p:txBody>
          <a:bodyPr wrap="square" lIns="0" tIns="0" rIns="0" bIns="0" rtlCol="0">
            <a:noAutofit/>
          </a:bodyPr>
          <a:lstStyle/>
          <a:p>
            <a:endParaRPr sz="2255"/>
          </a:p>
        </p:txBody>
      </p:sp>
      <p:sp>
        <p:nvSpPr>
          <p:cNvPr id="29" name="object 29"/>
          <p:cNvSpPr/>
          <p:nvPr/>
        </p:nvSpPr>
        <p:spPr>
          <a:xfrm>
            <a:off x="3518726" y="3126690"/>
            <a:ext cx="0" cy="653077"/>
          </a:xfrm>
          <a:custGeom>
            <a:avLst/>
            <a:gdLst/>
            <a:ahLst/>
            <a:cxnLst/>
            <a:rect l="l" t="t" r="r" b="b"/>
            <a:pathLst>
              <a:path h="521271">
                <a:moveTo>
                  <a:pt x="0" y="0"/>
                </a:moveTo>
                <a:lnTo>
                  <a:pt x="0" y="521271"/>
                </a:lnTo>
              </a:path>
            </a:pathLst>
          </a:custGeom>
          <a:ln w="5090">
            <a:solidFill>
              <a:srgbClr val="000000"/>
            </a:solidFill>
            <a:prstDash val="lgDash"/>
          </a:ln>
        </p:spPr>
        <p:txBody>
          <a:bodyPr wrap="square" lIns="0" tIns="0" rIns="0" bIns="0" rtlCol="0">
            <a:noAutofit/>
          </a:bodyPr>
          <a:lstStyle/>
          <a:p>
            <a:endParaRPr sz="2255"/>
          </a:p>
        </p:txBody>
      </p:sp>
      <p:sp>
        <p:nvSpPr>
          <p:cNvPr id="30" name="object 30"/>
          <p:cNvSpPr/>
          <p:nvPr/>
        </p:nvSpPr>
        <p:spPr>
          <a:xfrm>
            <a:off x="5216028" y="2213416"/>
            <a:ext cx="1827391" cy="1609709"/>
          </a:xfrm>
          <a:custGeom>
            <a:avLst/>
            <a:gdLst/>
            <a:ahLst/>
            <a:cxnLst/>
            <a:rect l="l" t="t" r="r" b="b"/>
            <a:pathLst>
              <a:path w="1458582" h="1284833">
                <a:moveTo>
                  <a:pt x="0" y="0"/>
                </a:moveTo>
                <a:lnTo>
                  <a:pt x="0" y="1284833"/>
                </a:lnTo>
                <a:lnTo>
                  <a:pt x="1458582" y="1284833"/>
                </a:lnTo>
              </a:path>
            </a:pathLst>
          </a:custGeom>
          <a:ln w="5090">
            <a:solidFill>
              <a:srgbClr val="000000"/>
            </a:solidFill>
          </a:ln>
        </p:spPr>
        <p:txBody>
          <a:bodyPr wrap="square" lIns="0" tIns="0" rIns="0" bIns="0" rtlCol="0">
            <a:noAutofit/>
          </a:bodyPr>
          <a:lstStyle/>
          <a:p>
            <a:endParaRPr sz="2255"/>
          </a:p>
        </p:txBody>
      </p:sp>
      <p:sp>
        <p:nvSpPr>
          <p:cNvPr id="31" name="object 31"/>
          <p:cNvSpPr/>
          <p:nvPr/>
        </p:nvSpPr>
        <p:spPr>
          <a:xfrm>
            <a:off x="5183715" y="2226172"/>
            <a:ext cx="63772" cy="114799"/>
          </a:xfrm>
          <a:custGeom>
            <a:avLst/>
            <a:gdLst/>
            <a:ahLst/>
            <a:cxnLst/>
            <a:rect l="l" t="t" r="r" b="b"/>
            <a:pathLst>
              <a:path w="50901" h="91630">
                <a:moveTo>
                  <a:pt x="50901" y="91630"/>
                </a:moveTo>
                <a:lnTo>
                  <a:pt x="25793" y="0"/>
                </a:lnTo>
                <a:lnTo>
                  <a:pt x="0" y="91630"/>
                </a:lnTo>
              </a:path>
            </a:pathLst>
          </a:custGeom>
          <a:ln w="5090">
            <a:solidFill>
              <a:srgbClr val="000000"/>
            </a:solidFill>
          </a:ln>
        </p:spPr>
        <p:txBody>
          <a:bodyPr wrap="square" lIns="0" tIns="0" rIns="0" bIns="0" rtlCol="0">
            <a:noAutofit/>
          </a:bodyPr>
          <a:lstStyle/>
          <a:p>
            <a:endParaRPr sz="2255"/>
          </a:p>
        </p:txBody>
      </p:sp>
      <p:sp>
        <p:nvSpPr>
          <p:cNvPr id="32" name="object 32"/>
          <p:cNvSpPr/>
          <p:nvPr/>
        </p:nvSpPr>
        <p:spPr>
          <a:xfrm>
            <a:off x="6915874" y="3790806"/>
            <a:ext cx="114799" cy="63788"/>
          </a:xfrm>
          <a:custGeom>
            <a:avLst/>
            <a:gdLst/>
            <a:ahLst/>
            <a:cxnLst/>
            <a:rect l="l" t="t" r="r" b="b"/>
            <a:pathLst>
              <a:path w="91630" h="50914">
                <a:moveTo>
                  <a:pt x="0" y="50914"/>
                </a:moveTo>
                <a:lnTo>
                  <a:pt x="91630" y="25793"/>
                </a:lnTo>
                <a:lnTo>
                  <a:pt x="0" y="0"/>
                </a:lnTo>
              </a:path>
            </a:pathLst>
          </a:custGeom>
          <a:ln w="5090">
            <a:solidFill>
              <a:srgbClr val="000000"/>
            </a:solidFill>
          </a:ln>
        </p:spPr>
        <p:txBody>
          <a:bodyPr wrap="square" lIns="0" tIns="0" rIns="0" bIns="0" rtlCol="0">
            <a:noAutofit/>
          </a:bodyPr>
          <a:lstStyle/>
          <a:p>
            <a:endParaRPr sz="2255"/>
          </a:p>
        </p:txBody>
      </p:sp>
      <p:sp>
        <p:nvSpPr>
          <p:cNvPr id="33" name="object 33"/>
          <p:cNvSpPr/>
          <p:nvPr/>
        </p:nvSpPr>
        <p:spPr>
          <a:xfrm>
            <a:off x="5824871" y="3170908"/>
            <a:ext cx="0" cy="652217"/>
          </a:xfrm>
          <a:custGeom>
            <a:avLst/>
            <a:gdLst/>
            <a:ahLst/>
            <a:cxnLst/>
            <a:rect l="l" t="t" r="r" b="b"/>
            <a:pathLst>
              <a:path h="520585">
                <a:moveTo>
                  <a:pt x="0" y="0"/>
                </a:moveTo>
                <a:lnTo>
                  <a:pt x="0" y="520585"/>
                </a:lnTo>
              </a:path>
            </a:pathLst>
          </a:custGeom>
          <a:ln w="5090">
            <a:solidFill>
              <a:srgbClr val="000000"/>
            </a:solidFill>
            <a:prstDash val="lgDash"/>
          </a:ln>
        </p:spPr>
        <p:txBody>
          <a:bodyPr wrap="square" lIns="0" tIns="0" rIns="0" bIns="0" rtlCol="0">
            <a:noAutofit/>
          </a:bodyPr>
          <a:lstStyle/>
          <a:p>
            <a:endParaRPr sz="2255"/>
          </a:p>
        </p:txBody>
      </p:sp>
      <p:sp>
        <p:nvSpPr>
          <p:cNvPr id="34" name="object 34"/>
          <p:cNvSpPr/>
          <p:nvPr/>
        </p:nvSpPr>
        <p:spPr>
          <a:xfrm>
            <a:off x="7565552" y="2256790"/>
            <a:ext cx="1479603" cy="1566335"/>
          </a:xfrm>
          <a:custGeom>
            <a:avLst/>
            <a:gdLst/>
            <a:ahLst/>
            <a:cxnLst/>
            <a:rect l="l" t="t" r="r" b="b"/>
            <a:pathLst>
              <a:path w="1180985" h="1250213">
                <a:moveTo>
                  <a:pt x="0" y="1250213"/>
                </a:moveTo>
                <a:lnTo>
                  <a:pt x="673" y="1248181"/>
                </a:lnTo>
                <a:lnTo>
                  <a:pt x="2705" y="1244104"/>
                </a:lnTo>
                <a:lnTo>
                  <a:pt x="6781" y="1235964"/>
                </a:lnTo>
                <a:lnTo>
                  <a:pt x="12217" y="1224419"/>
                </a:lnTo>
                <a:lnTo>
                  <a:pt x="19672" y="1208811"/>
                </a:lnTo>
                <a:lnTo>
                  <a:pt x="29184" y="1189812"/>
                </a:lnTo>
                <a:lnTo>
                  <a:pt x="40043" y="1167409"/>
                </a:lnTo>
                <a:lnTo>
                  <a:pt x="51574" y="1142301"/>
                </a:lnTo>
                <a:lnTo>
                  <a:pt x="64477" y="1116507"/>
                </a:lnTo>
                <a:lnTo>
                  <a:pt x="76695" y="1090714"/>
                </a:lnTo>
                <a:lnTo>
                  <a:pt x="89585" y="1064247"/>
                </a:lnTo>
                <a:lnTo>
                  <a:pt x="102476" y="1039812"/>
                </a:lnTo>
                <a:lnTo>
                  <a:pt x="114020" y="1016050"/>
                </a:lnTo>
                <a:lnTo>
                  <a:pt x="135737" y="973975"/>
                </a:lnTo>
                <a:lnTo>
                  <a:pt x="155422" y="937996"/>
                </a:lnTo>
                <a:lnTo>
                  <a:pt x="172389" y="908812"/>
                </a:lnTo>
                <a:lnTo>
                  <a:pt x="179857" y="895921"/>
                </a:lnTo>
                <a:lnTo>
                  <a:pt x="202933" y="862660"/>
                </a:lnTo>
                <a:lnTo>
                  <a:pt x="232117" y="826693"/>
                </a:lnTo>
                <a:lnTo>
                  <a:pt x="241617" y="815835"/>
                </a:lnTo>
                <a:lnTo>
                  <a:pt x="251802" y="804964"/>
                </a:lnTo>
                <a:lnTo>
                  <a:pt x="261988" y="795464"/>
                </a:lnTo>
                <a:lnTo>
                  <a:pt x="272161" y="785291"/>
                </a:lnTo>
                <a:lnTo>
                  <a:pt x="282346" y="775779"/>
                </a:lnTo>
                <a:lnTo>
                  <a:pt x="292531" y="766965"/>
                </a:lnTo>
                <a:lnTo>
                  <a:pt x="302704" y="757453"/>
                </a:lnTo>
                <a:lnTo>
                  <a:pt x="312889" y="748639"/>
                </a:lnTo>
                <a:lnTo>
                  <a:pt x="322389" y="739813"/>
                </a:lnTo>
                <a:lnTo>
                  <a:pt x="331216" y="730313"/>
                </a:lnTo>
                <a:lnTo>
                  <a:pt x="340042" y="721487"/>
                </a:lnTo>
                <a:lnTo>
                  <a:pt x="348183" y="712660"/>
                </a:lnTo>
                <a:lnTo>
                  <a:pt x="355650" y="703160"/>
                </a:lnTo>
                <a:lnTo>
                  <a:pt x="363118" y="693661"/>
                </a:lnTo>
                <a:lnTo>
                  <a:pt x="370586" y="683475"/>
                </a:lnTo>
                <a:lnTo>
                  <a:pt x="376694" y="673290"/>
                </a:lnTo>
                <a:lnTo>
                  <a:pt x="382803" y="663117"/>
                </a:lnTo>
                <a:lnTo>
                  <a:pt x="389585" y="651573"/>
                </a:lnTo>
                <a:lnTo>
                  <a:pt x="395693" y="639356"/>
                </a:lnTo>
                <a:lnTo>
                  <a:pt x="401802" y="626465"/>
                </a:lnTo>
                <a:lnTo>
                  <a:pt x="407911" y="613562"/>
                </a:lnTo>
                <a:lnTo>
                  <a:pt x="414693" y="599313"/>
                </a:lnTo>
                <a:lnTo>
                  <a:pt x="420801" y="584377"/>
                </a:lnTo>
                <a:lnTo>
                  <a:pt x="426910" y="569455"/>
                </a:lnTo>
                <a:lnTo>
                  <a:pt x="433705" y="554520"/>
                </a:lnTo>
                <a:lnTo>
                  <a:pt x="439813" y="538911"/>
                </a:lnTo>
                <a:lnTo>
                  <a:pt x="445922" y="523290"/>
                </a:lnTo>
                <a:lnTo>
                  <a:pt x="452031" y="508368"/>
                </a:lnTo>
                <a:lnTo>
                  <a:pt x="458139" y="494106"/>
                </a:lnTo>
                <a:lnTo>
                  <a:pt x="464248" y="479856"/>
                </a:lnTo>
                <a:lnTo>
                  <a:pt x="469671" y="465607"/>
                </a:lnTo>
                <a:lnTo>
                  <a:pt x="475780" y="452704"/>
                </a:lnTo>
                <a:lnTo>
                  <a:pt x="481215" y="440486"/>
                </a:lnTo>
                <a:lnTo>
                  <a:pt x="486638" y="428269"/>
                </a:lnTo>
                <a:lnTo>
                  <a:pt x="492074" y="416737"/>
                </a:lnTo>
                <a:lnTo>
                  <a:pt x="499541" y="403161"/>
                </a:lnTo>
                <a:lnTo>
                  <a:pt x="506323" y="390271"/>
                </a:lnTo>
                <a:lnTo>
                  <a:pt x="514477" y="377367"/>
                </a:lnTo>
                <a:lnTo>
                  <a:pt x="521931" y="365150"/>
                </a:lnTo>
                <a:lnTo>
                  <a:pt x="530758" y="352933"/>
                </a:lnTo>
                <a:lnTo>
                  <a:pt x="538911" y="341401"/>
                </a:lnTo>
                <a:lnTo>
                  <a:pt x="548411" y="329857"/>
                </a:lnTo>
                <a:lnTo>
                  <a:pt x="557225" y="318998"/>
                </a:lnTo>
                <a:lnTo>
                  <a:pt x="566737" y="308813"/>
                </a:lnTo>
                <a:lnTo>
                  <a:pt x="595236" y="281673"/>
                </a:lnTo>
                <a:lnTo>
                  <a:pt x="631215" y="254520"/>
                </a:lnTo>
                <a:lnTo>
                  <a:pt x="638683" y="249085"/>
                </a:lnTo>
                <a:lnTo>
                  <a:pt x="647496" y="244335"/>
                </a:lnTo>
                <a:lnTo>
                  <a:pt x="655650" y="238912"/>
                </a:lnTo>
                <a:lnTo>
                  <a:pt x="665149" y="234162"/>
                </a:lnTo>
                <a:lnTo>
                  <a:pt x="674649" y="228727"/>
                </a:lnTo>
                <a:lnTo>
                  <a:pt x="684149" y="223977"/>
                </a:lnTo>
                <a:lnTo>
                  <a:pt x="695007" y="218541"/>
                </a:lnTo>
                <a:lnTo>
                  <a:pt x="705878" y="213118"/>
                </a:lnTo>
                <a:lnTo>
                  <a:pt x="717410" y="207683"/>
                </a:lnTo>
                <a:lnTo>
                  <a:pt x="729627" y="202260"/>
                </a:lnTo>
                <a:lnTo>
                  <a:pt x="741845" y="196824"/>
                </a:lnTo>
                <a:lnTo>
                  <a:pt x="754062" y="190715"/>
                </a:lnTo>
                <a:lnTo>
                  <a:pt x="766953" y="185293"/>
                </a:lnTo>
                <a:lnTo>
                  <a:pt x="779856" y="179857"/>
                </a:lnTo>
                <a:lnTo>
                  <a:pt x="792746" y="173748"/>
                </a:lnTo>
                <a:lnTo>
                  <a:pt x="806323" y="168325"/>
                </a:lnTo>
                <a:lnTo>
                  <a:pt x="819899" y="162217"/>
                </a:lnTo>
                <a:lnTo>
                  <a:pt x="833475" y="156108"/>
                </a:lnTo>
                <a:lnTo>
                  <a:pt x="845693" y="151358"/>
                </a:lnTo>
                <a:lnTo>
                  <a:pt x="857910" y="145923"/>
                </a:lnTo>
                <a:lnTo>
                  <a:pt x="870800" y="139814"/>
                </a:lnTo>
                <a:lnTo>
                  <a:pt x="884377" y="133705"/>
                </a:lnTo>
                <a:lnTo>
                  <a:pt x="899985" y="126923"/>
                </a:lnTo>
                <a:lnTo>
                  <a:pt x="916279" y="119456"/>
                </a:lnTo>
                <a:lnTo>
                  <a:pt x="933932" y="111988"/>
                </a:lnTo>
                <a:lnTo>
                  <a:pt x="952931" y="103162"/>
                </a:lnTo>
                <a:lnTo>
                  <a:pt x="973975" y="93662"/>
                </a:lnTo>
                <a:lnTo>
                  <a:pt x="996365" y="83477"/>
                </a:lnTo>
                <a:lnTo>
                  <a:pt x="1020127" y="72618"/>
                </a:lnTo>
                <a:lnTo>
                  <a:pt x="1045235" y="61760"/>
                </a:lnTo>
                <a:lnTo>
                  <a:pt x="1069670" y="50228"/>
                </a:lnTo>
                <a:lnTo>
                  <a:pt x="1094105" y="39357"/>
                </a:lnTo>
                <a:lnTo>
                  <a:pt x="1116507" y="29184"/>
                </a:lnTo>
                <a:lnTo>
                  <a:pt x="1136865" y="20358"/>
                </a:lnTo>
                <a:lnTo>
                  <a:pt x="1153160" y="12890"/>
                </a:lnTo>
                <a:lnTo>
                  <a:pt x="1166050" y="6781"/>
                </a:lnTo>
                <a:lnTo>
                  <a:pt x="1174191" y="3390"/>
                </a:lnTo>
                <a:lnTo>
                  <a:pt x="1178953" y="673"/>
                </a:lnTo>
                <a:lnTo>
                  <a:pt x="1180985" y="0"/>
                </a:lnTo>
              </a:path>
            </a:pathLst>
          </a:custGeom>
          <a:ln w="5090">
            <a:solidFill>
              <a:srgbClr val="000000"/>
            </a:solidFill>
          </a:ln>
        </p:spPr>
        <p:txBody>
          <a:bodyPr wrap="square" lIns="0" tIns="0" rIns="0" bIns="0" rtlCol="0">
            <a:noAutofit/>
          </a:bodyPr>
          <a:lstStyle/>
          <a:p>
            <a:endParaRPr sz="2255"/>
          </a:p>
        </p:txBody>
      </p:sp>
      <p:sp>
        <p:nvSpPr>
          <p:cNvPr id="35" name="object 35"/>
          <p:cNvSpPr/>
          <p:nvPr/>
        </p:nvSpPr>
        <p:spPr>
          <a:xfrm>
            <a:off x="7565547" y="3039954"/>
            <a:ext cx="1784033" cy="783167"/>
          </a:xfrm>
          <a:custGeom>
            <a:avLst/>
            <a:gdLst/>
            <a:ahLst/>
            <a:cxnLst/>
            <a:rect l="l" t="t" r="r" b="b"/>
            <a:pathLst>
              <a:path w="1423974" h="625106">
                <a:moveTo>
                  <a:pt x="0" y="625106"/>
                </a:moveTo>
                <a:lnTo>
                  <a:pt x="1346" y="623747"/>
                </a:lnTo>
                <a:lnTo>
                  <a:pt x="4749" y="620356"/>
                </a:lnTo>
                <a:lnTo>
                  <a:pt x="10858" y="614248"/>
                </a:lnTo>
                <a:lnTo>
                  <a:pt x="20358" y="605421"/>
                </a:lnTo>
                <a:lnTo>
                  <a:pt x="31889" y="593204"/>
                </a:lnTo>
                <a:lnTo>
                  <a:pt x="46824" y="578954"/>
                </a:lnTo>
                <a:lnTo>
                  <a:pt x="63119" y="563346"/>
                </a:lnTo>
                <a:lnTo>
                  <a:pt x="80759" y="545693"/>
                </a:lnTo>
                <a:lnTo>
                  <a:pt x="98412" y="528726"/>
                </a:lnTo>
                <a:lnTo>
                  <a:pt x="116052" y="511086"/>
                </a:lnTo>
                <a:lnTo>
                  <a:pt x="133705" y="494792"/>
                </a:lnTo>
                <a:lnTo>
                  <a:pt x="149313" y="478497"/>
                </a:lnTo>
                <a:lnTo>
                  <a:pt x="164922" y="464248"/>
                </a:lnTo>
                <a:lnTo>
                  <a:pt x="178498" y="451358"/>
                </a:lnTo>
                <a:lnTo>
                  <a:pt x="191401" y="439140"/>
                </a:lnTo>
                <a:lnTo>
                  <a:pt x="202933" y="428282"/>
                </a:lnTo>
                <a:lnTo>
                  <a:pt x="213791" y="418769"/>
                </a:lnTo>
                <a:lnTo>
                  <a:pt x="223291" y="409956"/>
                </a:lnTo>
                <a:lnTo>
                  <a:pt x="232803" y="401802"/>
                </a:lnTo>
                <a:lnTo>
                  <a:pt x="240944" y="395020"/>
                </a:lnTo>
                <a:lnTo>
                  <a:pt x="249085" y="388239"/>
                </a:lnTo>
                <a:lnTo>
                  <a:pt x="261302" y="378053"/>
                </a:lnTo>
                <a:lnTo>
                  <a:pt x="272846" y="369227"/>
                </a:lnTo>
                <a:lnTo>
                  <a:pt x="284378" y="361759"/>
                </a:lnTo>
                <a:lnTo>
                  <a:pt x="295236" y="354291"/>
                </a:lnTo>
                <a:lnTo>
                  <a:pt x="306095" y="347510"/>
                </a:lnTo>
                <a:lnTo>
                  <a:pt x="316280" y="341401"/>
                </a:lnTo>
                <a:lnTo>
                  <a:pt x="326466" y="336651"/>
                </a:lnTo>
                <a:lnTo>
                  <a:pt x="335965" y="332574"/>
                </a:lnTo>
                <a:lnTo>
                  <a:pt x="344792" y="328510"/>
                </a:lnTo>
                <a:lnTo>
                  <a:pt x="352933" y="325793"/>
                </a:lnTo>
                <a:lnTo>
                  <a:pt x="361073" y="323075"/>
                </a:lnTo>
                <a:lnTo>
                  <a:pt x="368541" y="321716"/>
                </a:lnTo>
                <a:lnTo>
                  <a:pt x="375335" y="319684"/>
                </a:lnTo>
                <a:lnTo>
                  <a:pt x="382117" y="318998"/>
                </a:lnTo>
                <a:lnTo>
                  <a:pt x="390258" y="317639"/>
                </a:lnTo>
                <a:lnTo>
                  <a:pt x="398411" y="316293"/>
                </a:lnTo>
                <a:lnTo>
                  <a:pt x="407238" y="315607"/>
                </a:lnTo>
                <a:lnTo>
                  <a:pt x="416052" y="314934"/>
                </a:lnTo>
                <a:lnTo>
                  <a:pt x="424878" y="314934"/>
                </a:lnTo>
                <a:lnTo>
                  <a:pt x="434378" y="314248"/>
                </a:lnTo>
                <a:lnTo>
                  <a:pt x="443877" y="314934"/>
                </a:lnTo>
                <a:lnTo>
                  <a:pt x="452704" y="314934"/>
                </a:lnTo>
                <a:lnTo>
                  <a:pt x="461530" y="315607"/>
                </a:lnTo>
                <a:lnTo>
                  <a:pt x="470357" y="316293"/>
                </a:lnTo>
                <a:lnTo>
                  <a:pt x="478497" y="317639"/>
                </a:lnTo>
                <a:lnTo>
                  <a:pt x="486638" y="318998"/>
                </a:lnTo>
                <a:lnTo>
                  <a:pt x="494792" y="320357"/>
                </a:lnTo>
                <a:lnTo>
                  <a:pt x="502932" y="321716"/>
                </a:lnTo>
                <a:lnTo>
                  <a:pt x="511073" y="323748"/>
                </a:lnTo>
                <a:lnTo>
                  <a:pt x="520585" y="325793"/>
                </a:lnTo>
                <a:lnTo>
                  <a:pt x="529399" y="327152"/>
                </a:lnTo>
                <a:lnTo>
                  <a:pt x="539584" y="329184"/>
                </a:lnTo>
                <a:lnTo>
                  <a:pt x="549084" y="331216"/>
                </a:lnTo>
                <a:lnTo>
                  <a:pt x="558584" y="332574"/>
                </a:lnTo>
                <a:lnTo>
                  <a:pt x="568769" y="333933"/>
                </a:lnTo>
                <a:lnTo>
                  <a:pt x="577596" y="335292"/>
                </a:lnTo>
                <a:lnTo>
                  <a:pt x="587095" y="335965"/>
                </a:lnTo>
                <a:lnTo>
                  <a:pt x="604748" y="335965"/>
                </a:lnTo>
                <a:lnTo>
                  <a:pt x="612889" y="335292"/>
                </a:lnTo>
                <a:lnTo>
                  <a:pt x="621715" y="334619"/>
                </a:lnTo>
                <a:lnTo>
                  <a:pt x="630529" y="333260"/>
                </a:lnTo>
                <a:lnTo>
                  <a:pt x="640041" y="331216"/>
                </a:lnTo>
                <a:lnTo>
                  <a:pt x="650214" y="329184"/>
                </a:lnTo>
                <a:lnTo>
                  <a:pt x="689584" y="314934"/>
                </a:lnTo>
                <a:lnTo>
                  <a:pt x="715378" y="300672"/>
                </a:lnTo>
                <a:lnTo>
                  <a:pt x="723519" y="295249"/>
                </a:lnTo>
                <a:lnTo>
                  <a:pt x="729627" y="291172"/>
                </a:lnTo>
                <a:lnTo>
                  <a:pt x="736422" y="285750"/>
                </a:lnTo>
                <a:lnTo>
                  <a:pt x="742530" y="280314"/>
                </a:lnTo>
                <a:lnTo>
                  <a:pt x="749312" y="274891"/>
                </a:lnTo>
                <a:lnTo>
                  <a:pt x="756780" y="268782"/>
                </a:lnTo>
                <a:lnTo>
                  <a:pt x="764247" y="261988"/>
                </a:lnTo>
                <a:lnTo>
                  <a:pt x="773061" y="255206"/>
                </a:lnTo>
                <a:lnTo>
                  <a:pt x="781888" y="247738"/>
                </a:lnTo>
                <a:lnTo>
                  <a:pt x="792073" y="240271"/>
                </a:lnTo>
                <a:lnTo>
                  <a:pt x="802259" y="232130"/>
                </a:lnTo>
                <a:lnTo>
                  <a:pt x="838898" y="207695"/>
                </a:lnTo>
                <a:lnTo>
                  <a:pt x="866736" y="192074"/>
                </a:lnTo>
                <a:lnTo>
                  <a:pt x="881659" y="183934"/>
                </a:lnTo>
                <a:lnTo>
                  <a:pt x="897280" y="175793"/>
                </a:lnTo>
                <a:lnTo>
                  <a:pt x="914920" y="168325"/>
                </a:lnTo>
                <a:lnTo>
                  <a:pt x="926465" y="162890"/>
                </a:lnTo>
                <a:lnTo>
                  <a:pt x="938682" y="157467"/>
                </a:lnTo>
                <a:lnTo>
                  <a:pt x="951572" y="152031"/>
                </a:lnTo>
                <a:lnTo>
                  <a:pt x="965822" y="146608"/>
                </a:lnTo>
                <a:lnTo>
                  <a:pt x="980757" y="141173"/>
                </a:lnTo>
                <a:lnTo>
                  <a:pt x="997051" y="135064"/>
                </a:lnTo>
                <a:lnTo>
                  <a:pt x="1014691" y="128955"/>
                </a:lnTo>
                <a:lnTo>
                  <a:pt x="1033703" y="122174"/>
                </a:lnTo>
                <a:lnTo>
                  <a:pt x="1054061" y="115379"/>
                </a:lnTo>
                <a:lnTo>
                  <a:pt x="1076464" y="107911"/>
                </a:lnTo>
                <a:lnTo>
                  <a:pt x="1100213" y="100457"/>
                </a:lnTo>
                <a:lnTo>
                  <a:pt x="1125334" y="92303"/>
                </a:lnTo>
                <a:lnTo>
                  <a:pt x="1152474" y="83489"/>
                </a:lnTo>
                <a:lnTo>
                  <a:pt x="1180299" y="74663"/>
                </a:lnTo>
                <a:lnTo>
                  <a:pt x="1209497" y="65836"/>
                </a:lnTo>
                <a:lnTo>
                  <a:pt x="1239354" y="56337"/>
                </a:lnTo>
                <a:lnTo>
                  <a:pt x="1268539" y="47510"/>
                </a:lnTo>
                <a:lnTo>
                  <a:pt x="1297051" y="38684"/>
                </a:lnTo>
                <a:lnTo>
                  <a:pt x="1324190" y="30543"/>
                </a:lnTo>
                <a:lnTo>
                  <a:pt x="1348625" y="23075"/>
                </a:lnTo>
                <a:lnTo>
                  <a:pt x="1369669" y="16294"/>
                </a:lnTo>
                <a:lnTo>
                  <a:pt x="1387995" y="10858"/>
                </a:lnTo>
                <a:lnTo>
                  <a:pt x="1401572" y="6781"/>
                </a:lnTo>
                <a:lnTo>
                  <a:pt x="1411757" y="3390"/>
                </a:lnTo>
                <a:lnTo>
                  <a:pt x="1418539" y="1358"/>
                </a:lnTo>
                <a:lnTo>
                  <a:pt x="1422615" y="673"/>
                </a:lnTo>
                <a:lnTo>
                  <a:pt x="1423974" y="0"/>
                </a:lnTo>
              </a:path>
            </a:pathLst>
          </a:custGeom>
          <a:ln w="5090">
            <a:solidFill>
              <a:srgbClr val="000000"/>
            </a:solidFill>
          </a:ln>
        </p:spPr>
        <p:txBody>
          <a:bodyPr wrap="square" lIns="0" tIns="0" rIns="0" bIns="0" rtlCol="0">
            <a:noAutofit/>
          </a:bodyPr>
          <a:lstStyle/>
          <a:p>
            <a:endParaRPr sz="2255"/>
          </a:p>
        </p:txBody>
      </p:sp>
      <p:sp>
        <p:nvSpPr>
          <p:cNvPr id="36" name="object 36"/>
          <p:cNvSpPr/>
          <p:nvPr/>
        </p:nvSpPr>
        <p:spPr>
          <a:xfrm>
            <a:off x="7565548" y="2647952"/>
            <a:ext cx="1610552" cy="992352"/>
          </a:xfrm>
          <a:custGeom>
            <a:avLst/>
            <a:gdLst/>
            <a:ahLst/>
            <a:cxnLst/>
            <a:rect l="l" t="t" r="r" b="b"/>
            <a:pathLst>
              <a:path w="1285506" h="792073">
                <a:moveTo>
                  <a:pt x="0" y="695020"/>
                </a:moveTo>
                <a:lnTo>
                  <a:pt x="34607" y="668540"/>
                </a:lnTo>
                <a:lnTo>
                  <a:pt x="69900" y="661758"/>
                </a:lnTo>
                <a:lnTo>
                  <a:pt x="77368" y="662432"/>
                </a:lnTo>
                <a:lnTo>
                  <a:pt x="85509" y="663117"/>
                </a:lnTo>
                <a:lnTo>
                  <a:pt x="120802" y="680085"/>
                </a:lnTo>
                <a:lnTo>
                  <a:pt x="142532" y="713346"/>
                </a:lnTo>
                <a:lnTo>
                  <a:pt x="149313" y="728954"/>
                </a:lnTo>
                <a:lnTo>
                  <a:pt x="153390" y="737095"/>
                </a:lnTo>
                <a:lnTo>
                  <a:pt x="173748" y="770356"/>
                </a:lnTo>
                <a:lnTo>
                  <a:pt x="207010" y="791387"/>
                </a:lnTo>
                <a:lnTo>
                  <a:pt x="213118" y="792073"/>
                </a:lnTo>
                <a:lnTo>
                  <a:pt x="219900" y="792073"/>
                </a:lnTo>
                <a:lnTo>
                  <a:pt x="260629" y="775779"/>
                </a:lnTo>
                <a:lnTo>
                  <a:pt x="287096" y="742530"/>
                </a:lnTo>
                <a:lnTo>
                  <a:pt x="292531" y="733704"/>
                </a:lnTo>
                <a:lnTo>
                  <a:pt x="297281" y="724204"/>
                </a:lnTo>
                <a:lnTo>
                  <a:pt x="302704" y="714019"/>
                </a:lnTo>
                <a:lnTo>
                  <a:pt x="308140" y="703160"/>
                </a:lnTo>
                <a:lnTo>
                  <a:pt x="313563" y="692302"/>
                </a:lnTo>
                <a:lnTo>
                  <a:pt x="318998" y="680758"/>
                </a:lnTo>
                <a:lnTo>
                  <a:pt x="325107" y="669226"/>
                </a:lnTo>
                <a:lnTo>
                  <a:pt x="330530" y="658368"/>
                </a:lnTo>
                <a:lnTo>
                  <a:pt x="335965" y="647509"/>
                </a:lnTo>
                <a:lnTo>
                  <a:pt x="342074" y="636638"/>
                </a:lnTo>
                <a:lnTo>
                  <a:pt x="347510" y="626465"/>
                </a:lnTo>
                <a:lnTo>
                  <a:pt x="353618" y="616966"/>
                </a:lnTo>
                <a:lnTo>
                  <a:pt x="359041" y="608139"/>
                </a:lnTo>
                <a:lnTo>
                  <a:pt x="364477" y="599986"/>
                </a:lnTo>
                <a:lnTo>
                  <a:pt x="370586" y="592531"/>
                </a:lnTo>
                <a:lnTo>
                  <a:pt x="376694" y="585063"/>
                </a:lnTo>
                <a:lnTo>
                  <a:pt x="382803" y="576910"/>
                </a:lnTo>
                <a:lnTo>
                  <a:pt x="390258" y="569455"/>
                </a:lnTo>
                <a:lnTo>
                  <a:pt x="397725" y="561987"/>
                </a:lnTo>
                <a:lnTo>
                  <a:pt x="406552" y="553834"/>
                </a:lnTo>
                <a:lnTo>
                  <a:pt x="415378" y="546366"/>
                </a:lnTo>
                <a:lnTo>
                  <a:pt x="424878" y="538226"/>
                </a:lnTo>
                <a:lnTo>
                  <a:pt x="435063" y="530758"/>
                </a:lnTo>
                <a:lnTo>
                  <a:pt x="445922" y="523290"/>
                </a:lnTo>
                <a:lnTo>
                  <a:pt x="457454" y="515150"/>
                </a:lnTo>
                <a:lnTo>
                  <a:pt x="468998" y="507682"/>
                </a:lnTo>
                <a:lnTo>
                  <a:pt x="480529" y="500214"/>
                </a:lnTo>
                <a:lnTo>
                  <a:pt x="493433" y="492074"/>
                </a:lnTo>
                <a:lnTo>
                  <a:pt x="505650" y="484606"/>
                </a:lnTo>
                <a:lnTo>
                  <a:pt x="519226" y="477139"/>
                </a:lnTo>
                <a:lnTo>
                  <a:pt x="532803" y="468998"/>
                </a:lnTo>
                <a:lnTo>
                  <a:pt x="543661" y="462889"/>
                </a:lnTo>
                <a:lnTo>
                  <a:pt x="555193" y="456780"/>
                </a:lnTo>
                <a:lnTo>
                  <a:pt x="566737" y="450672"/>
                </a:lnTo>
                <a:lnTo>
                  <a:pt x="579628" y="443890"/>
                </a:lnTo>
                <a:lnTo>
                  <a:pt x="592531" y="436422"/>
                </a:lnTo>
                <a:lnTo>
                  <a:pt x="606780" y="428955"/>
                </a:lnTo>
                <a:lnTo>
                  <a:pt x="621030" y="421487"/>
                </a:lnTo>
                <a:lnTo>
                  <a:pt x="635965" y="413346"/>
                </a:lnTo>
                <a:lnTo>
                  <a:pt x="651573" y="405193"/>
                </a:lnTo>
                <a:lnTo>
                  <a:pt x="667181" y="396379"/>
                </a:lnTo>
                <a:lnTo>
                  <a:pt x="684149" y="387553"/>
                </a:lnTo>
                <a:lnTo>
                  <a:pt x="700443" y="378726"/>
                </a:lnTo>
                <a:lnTo>
                  <a:pt x="717410" y="369227"/>
                </a:lnTo>
                <a:lnTo>
                  <a:pt x="734377" y="359727"/>
                </a:lnTo>
                <a:lnTo>
                  <a:pt x="752030" y="350215"/>
                </a:lnTo>
                <a:lnTo>
                  <a:pt x="768997" y="340715"/>
                </a:lnTo>
                <a:lnTo>
                  <a:pt x="785964" y="331889"/>
                </a:lnTo>
                <a:lnTo>
                  <a:pt x="802259" y="322389"/>
                </a:lnTo>
                <a:lnTo>
                  <a:pt x="819226" y="312889"/>
                </a:lnTo>
                <a:lnTo>
                  <a:pt x="835507" y="303390"/>
                </a:lnTo>
                <a:lnTo>
                  <a:pt x="851115" y="294563"/>
                </a:lnTo>
                <a:lnTo>
                  <a:pt x="866736" y="285064"/>
                </a:lnTo>
                <a:lnTo>
                  <a:pt x="882345" y="275564"/>
                </a:lnTo>
                <a:lnTo>
                  <a:pt x="897953" y="266738"/>
                </a:lnTo>
                <a:lnTo>
                  <a:pt x="911529" y="257911"/>
                </a:lnTo>
                <a:lnTo>
                  <a:pt x="925779" y="249085"/>
                </a:lnTo>
                <a:lnTo>
                  <a:pt x="940041" y="240271"/>
                </a:lnTo>
                <a:lnTo>
                  <a:pt x="954290" y="230759"/>
                </a:lnTo>
                <a:lnTo>
                  <a:pt x="1001115" y="200215"/>
                </a:lnTo>
                <a:lnTo>
                  <a:pt x="1036408" y="175780"/>
                </a:lnTo>
                <a:lnTo>
                  <a:pt x="1055420" y="162890"/>
                </a:lnTo>
                <a:lnTo>
                  <a:pt x="1075105" y="149313"/>
                </a:lnTo>
                <a:lnTo>
                  <a:pt x="1096137" y="134378"/>
                </a:lnTo>
                <a:lnTo>
                  <a:pt x="1117866" y="119456"/>
                </a:lnTo>
                <a:lnTo>
                  <a:pt x="1140256" y="103835"/>
                </a:lnTo>
                <a:lnTo>
                  <a:pt x="1162659" y="88226"/>
                </a:lnTo>
                <a:lnTo>
                  <a:pt x="1184376" y="72618"/>
                </a:lnTo>
                <a:lnTo>
                  <a:pt x="1205420" y="57683"/>
                </a:lnTo>
                <a:lnTo>
                  <a:pt x="1224419" y="44107"/>
                </a:lnTo>
                <a:lnTo>
                  <a:pt x="1241386" y="31889"/>
                </a:lnTo>
                <a:lnTo>
                  <a:pt x="1255649" y="21031"/>
                </a:lnTo>
                <a:lnTo>
                  <a:pt x="1267180" y="12890"/>
                </a:lnTo>
                <a:lnTo>
                  <a:pt x="1276007" y="6781"/>
                </a:lnTo>
                <a:lnTo>
                  <a:pt x="1281430" y="3390"/>
                </a:lnTo>
                <a:lnTo>
                  <a:pt x="1284147" y="673"/>
                </a:lnTo>
                <a:lnTo>
                  <a:pt x="1285506" y="0"/>
                </a:lnTo>
              </a:path>
            </a:pathLst>
          </a:custGeom>
          <a:ln w="5090">
            <a:solidFill>
              <a:srgbClr val="000000"/>
            </a:solidFill>
          </a:ln>
        </p:spPr>
        <p:txBody>
          <a:bodyPr wrap="square" lIns="0" tIns="0" rIns="0" bIns="0" rtlCol="0">
            <a:noAutofit/>
          </a:bodyPr>
          <a:lstStyle/>
          <a:p>
            <a:endParaRPr sz="2255"/>
          </a:p>
        </p:txBody>
      </p:sp>
      <p:sp>
        <p:nvSpPr>
          <p:cNvPr id="37" name="object 37"/>
          <p:cNvSpPr/>
          <p:nvPr/>
        </p:nvSpPr>
        <p:spPr>
          <a:xfrm>
            <a:off x="2996609" y="2474472"/>
            <a:ext cx="1740664" cy="957491"/>
          </a:xfrm>
          <a:custGeom>
            <a:avLst/>
            <a:gdLst/>
            <a:ahLst/>
            <a:cxnLst/>
            <a:rect l="l" t="t" r="r" b="b"/>
            <a:pathLst>
              <a:path w="1389358" h="764247">
                <a:moveTo>
                  <a:pt x="0" y="764247"/>
                </a:moveTo>
                <a:lnTo>
                  <a:pt x="2037" y="762889"/>
                </a:lnTo>
                <a:lnTo>
                  <a:pt x="6788" y="760857"/>
                </a:lnTo>
                <a:lnTo>
                  <a:pt x="14254" y="756780"/>
                </a:lnTo>
                <a:lnTo>
                  <a:pt x="25792" y="751357"/>
                </a:lnTo>
                <a:lnTo>
                  <a:pt x="40045" y="743889"/>
                </a:lnTo>
                <a:lnTo>
                  <a:pt x="56334" y="735749"/>
                </a:lnTo>
                <a:lnTo>
                  <a:pt x="73303" y="726922"/>
                </a:lnTo>
                <a:lnTo>
                  <a:pt x="90949" y="717423"/>
                </a:lnTo>
                <a:lnTo>
                  <a:pt x="107915" y="709269"/>
                </a:lnTo>
                <a:lnTo>
                  <a:pt x="123524" y="700455"/>
                </a:lnTo>
                <a:lnTo>
                  <a:pt x="137786" y="692988"/>
                </a:lnTo>
                <a:lnTo>
                  <a:pt x="151362" y="685520"/>
                </a:lnTo>
                <a:lnTo>
                  <a:pt x="186655" y="666521"/>
                </a:lnTo>
                <a:lnTo>
                  <a:pt x="217872" y="648195"/>
                </a:lnTo>
                <a:lnTo>
                  <a:pt x="227371" y="642759"/>
                </a:lnTo>
                <a:lnTo>
                  <a:pt x="237557" y="636651"/>
                </a:lnTo>
                <a:lnTo>
                  <a:pt x="247742" y="630542"/>
                </a:lnTo>
                <a:lnTo>
                  <a:pt x="258601" y="624433"/>
                </a:lnTo>
                <a:lnTo>
                  <a:pt x="269459" y="617651"/>
                </a:lnTo>
                <a:lnTo>
                  <a:pt x="281677" y="610857"/>
                </a:lnTo>
                <a:lnTo>
                  <a:pt x="293208" y="604075"/>
                </a:lnTo>
                <a:lnTo>
                  <a:pt x="306111" y="597281"/>
                </a:lnTo>
                <a:lnTo>
                  <a:pt x="319002" y="590499"/>
                </a:lnTo>
                <a:lnTo>
                  <a:pt x="332578" y="583031"/>
                </a:lnTo>
                <a:lnTo>
                  <a:pt x="346155" y="576249"/>
                </a:lnTo>
                <a:lnTo>
                  <a:pt x="359731" y="569455"/>
                </a:lnTo>
                <a:lnTo>
                  <a:pt x="373980" y="562673"/>
                </a:lnTo>
                <a:lnTo>
                  <a:pt x="388230" y="555879"/>
                </a:lnTo>
                <a:lnTo>
                  <a:pt x="432349" y="537552"/>
                </a:lnTo>
                <a:lnTo>
                  <a:pt x="462893" y="526694"/>
                </a:lnTo>
                <a:lnTo>
                  <a:pt x="475110" y="521944"/>
                </a:lnTo>
                <a:lnTo>
                  <a:pt x="488001" y="517867"/>
                </a:lnTo>
                <a:lnTo>
                  <a:pt x="501577" y="513803"/>
                </a:lnTo>
                <a:lnTo>
                  <a:pt x="515839" y="509054"/>
                </a:lnTo>
                <a:lnTo>
                  <a:pt x="530089" y="504977"/>
                </a:lnTo>
                <a:lnTo>
                  <a:pt x="545024" y="500227"/>
                </a:lnTo>
                <a:lnTo>
                  <a:pt x="561305" y="495477"/>
                </a:lnTo>
                <a:lnTo>
                  <a:pt x="577599" y="490042"/>
                </a:lnTo>
                <a:lnTo>
                  <a:pt x="593893" y="485292"/>
                </a:lnTo>
                <a:lnTo>
                  <a:pt x="611534" y="479869"/>
                </a:lnTo>
                <a:lnTo>
                  <a:pt x="629187" y="474433"/>
                </a:lnTo>
                <a:lnTo>
                  <a:pt x="647513" y="468325"/>
                </a:lnTo>
                <a:lnTo>
                  <a:pt x="665839" y="462216"/>
                </a:lnTo>
                <a:lnTo>
                  <a:pt x="684838" y="456107"/>
                </a:lnTo>
                <a:lnTo>
                  <a:pt x="703837" y="449326"/>
                </a:lnTo>
                <a:lnTo>
                  <a:pt x="722849" y="442531"/>
                </a:lnTo>
                <a:lnTo>
                  <a:pt x="741848" y="435749"/>
                </a:lnTo>
                <a:lnTo>
                  <a:pt x="779186" y="421487"/>
                </a:lnTo>
                <a:lnTo>
                  <a:pt x="815153" y="406565"/>
                </a:lnTo>
                <a:lnTo>
                  <a:pt x="851132" y="390271"/>
                </a:lnTo>
                <a:lnTo>
                  <a:pt x="885739" y="373303"/>
                </a:lnTo>
                <a:lnTo>
                  <a:pt x="934609" y="346837"/>
                </a:lnTo>
                <a:lnTo>
                  <a:pt x="967185" y="326466"/>
                </a:lnTo>
                <a:lnTo>
                  <a:pt x="984838" y="315607"/>
                </a:lnTo>
                <a:lnTo>
                  <a:pt x="1001805" y="304076"/>
                </a:lnTo>
                <a:lnTo>
                  <a:pt x="1020804" y="291172"/>
                </a:lnTo>
                <a:lnTo>
                  <a:pt x="1039816" y="277609"/>
                </a:lnTo>
                <a:lnTo>
                  <a:pt x="1081218" y="247065"/>
                </a:lnTo>
                <a:lnTo>
                  <a:pt x="1127370" y="211759"/>
                </a:lnTo>
                <a:lnTo>
                  <a:pt x="1177598" y="172402"/>
                </a:lnTo>
                <a:lnTo>
                  <a:pt x="1229186" y="131000"/>
                </a:lnTo>
                <a:lnTo>
                  <a:pt x="1254967" y="109956"/>
                </a:lnTo>
                <a:lnTo>
                  <a:pt x="1280087" y="90271"/>
                </a:lnTo>
                <a:lnTo>
                  <a:pt x="1303163" y="70586"/>
                </a:lnTo>
                <a:lnTo>
                  <a:pt x="1324880" y="53619"/>
                </a:lnTo>
                <a:lnTo>
                  <a:pt x="1343206" y="38011"/>
                </a:lnTo>
                <a:lnTo>
                  <a:pt x="1358141" y="25793"/>
                </a:lnTo>
                <a:lnTo>
                  <a:pt x="1370359" y="15608"/>
                </a:lnTo>
                <a:lnTo>
                  <a:pt x="1379185" y="8153"/>
                </a:lnTo>
                <a:lnTo>
                  <a:pt x="1384608" y="3390"/>
                </a:lnTo>
                <a:lnTo>
                  <a:pt x="1387999" y="1358"/>
                </a:lnTo>
                <a:lnTo>
                  <a:pt x="1389358" y="0"/>
                </a:lnTo>
              </a:path>
            </a:pathLst>
          </a:custGeom>
          <a:ln w="5090">
            <a:solidFill>
              <a:srgbClr val="000000"/>
            </a:solidFill>
          </a:ln>
        </p:spPr>
        <p:txBody>
          <a:bodyPr wrap="square" lIns="0" tIns="0" rIns="0" bIns="0" rtlCol="0">
            <a:noAutofit/>
          </a:bodyPr>
          <a:lstStyle/>
          <a:p>
            <a:endParaRPr sz="2255"/>
          </a:p>
        </p:txBody>
      </p:sp>
      <p:sp>
        <p:nvSpPr>
          <p:cNvPr id="38" name="object 38"/>
          <p:cNvSpPr/>
          <p:nvPr/>
        </p:nvSpPr>
        <p:spPr>
          <a:xfrm>
            <a:off x="2996609" y="2953225"/>
            <a:ext cx="1697305" cy="507648"/>
          </a:xfrm>
          <a:custGeom>
            <a:avLst/>
            <a:gdLst/>
            <a:ahLst/>
            <a:cxnLst/>
            <a:rect l="l" t="t" r="r" b="b"/>
            <a:pathLst>
              <a:path w="1354750" h="405193">
                <a:moveTo>
                  <a:pt x="0" y="277596"/>
                </a:moveTo>
                <a:lnTo>
                  <a:pt x="1357" y="275564"/>
                </a:lnTo>
                <a:lnTo>
                  <a:pt x="3394" y="272173"/>
                </a:lnTo>
                <a:lnTo>
                  <a:pt x="6788" y="266738"/>
                </a:lnTo>
                <a:lnTo>
                  <a:pt x="29185" y="244335"/>
                </a:lnTo>
                <a:lnTo>
                  <a:pt x="32579" y="244335"/>
                </a:lnTo>
                <a:lnTo>
                  <a:pt x="58371" y="276923"/>
                </a:lnTo>
                <a:lnTo>
                  <a:pt x="63800" y="286423"/>
                </a:lnTo>
                <a:lnTo>
                  <a:pt x="69231" y="297954"/>
                </a:lnTo>
                <a:lnTo>
                  <a:pt x="74660" y="308813"/>
                </a:lnTo>
                <a:lnTo>
                  <a:pt x="80090" y="320357"/>
                </a:lnTo>
                <a:lnTo>
                  <a:pt x="84842" y="331216"/>
                </a:lnTo>
                <a:lnTo>
                  <a:pt x="89593" y="341401"/>
                </a:lnTo>
                <a:lnTo>
                  <a:pt x="93666" y="350227"/>
                </a:lnTo>
                <a:lnTo>
                  <a:pt x="98416" y="359041"/>
                </a:lnTo>
                <a:lnTo>
                  <a:pt x="102492" y="367868"/>
                </a:lnTo>
                <a:lnTo>
                  <a:pt x="107242" y="376008"/>
                </a:lnTo>
                <a:lnTo>
                  <a:pt x="111992" y="382803"/>
                </a:lnTo>
                <a:lnTo>
                  <a:pt x="116069" y="389585"/>
                </a:lnTo>
                <a:lnTo>
                  <a:pt x="120133" y="394335"/>
                </a:lnTo>
                <a:lnTo>
                  <a:pt x="124209" y="399084"/>
                </a:lnTo>
                <a:lnTo>
                  <a:pt x="128286" y="401802"/>
                </a:lnTo>
                <a:lnTo>
                  <a:pt x="131677" y="403847"/>
                </a:lnTo>
                <a:lnTo>
                  <a:pt x="135068" y="405193"/>
                </a:lnTo>
                <a:lnTo>
                  <a:pt x="141177" y="405193"/>
                </a:lnTo>
                <a:lnTo>
                  <a:pt x="143894" y="403847"/>
                </a:lnTo>
                <a:lnTo>
                  <a:pt x="147285" y="402488"/>
                </a:lnTo>
                <a:lnTo>
                  <a:pt x="173079" y="363791"/>
                </a:lnTo>
                <a:lnTo>
                  <a:pt x="178502" y="352259"/>
                </a:lnTo>
                <a:lnTo>
                  <a:pt x="184611" y="339356"/>
                </a:lnTo>
                <a:lnTo>
                  <a:pt x="190719" y="324434"/>
                </a:lnTo>
                <a:lnTo>
                  <a:pt x="194796" y="314248"/>
                </a:lnTo>
                <a:lnTo>
                  <a:pt x="199546" y="303390"/>
                </a:lnTo>
                <a:lnTo>
                  <a:pt x="204296" y="291846"/>
                </a:lnTo>
                <a:lnTo>
                  <a:pt x="209045" y="279628"/>
                </a:lnTo>
                <a:lnTo>
                  <a:pt x="213795" y="266065"/>
                </a:lnTo>
                <a:lnTo>
                  <a:pt x="219231" y="252488"/>
                </a:lnTo>
                <a:lnTo>
                  <a:pt x="225339" y="237553"/>
                </a:lnTo>
                <a:lnTo>
                  <a:pt x="230762" y="222618"/>
                </a:lnTo>
                <a:lnTo>
                  <a:pt x="236871" y="207683"/>
                </a:lnTo>
                <a:lnTo>
                  <a:pt x="242980" y="192074"/>
                </a:lnTo>
                <a:lnTo>
                  <a:pt x="249088" y="176466"/>
                </a:lnTo>
                <a:lnTo>
                  <a:pt x="255197" y="160858"/>
                </a:lnTo>
                <a:lnTo>
                  <a:pt x="260633" y="146608"/>
                </a:lnTo>
                <a:lnTo>
                  <a:pt x="266068" y="132346"/>
                </a:lnTo>
                <a:lnTo>
                  <a:pt x="271491" y="118770"/>
                </a:lnTo>
                <a:lnTo>
                  <a:pt x="276927" y="105879"/>
                </a:lnTo>
                <a:lnTo>
                  <a:pt x="281677" y="93662"/>
                </a:lnTo>
                <a:lnTo>
                  <a:pt x="286426" y="82804"/>
                </a:lnTo>
                <a:lnTo>
                  <a:pt x="290490" y="72618"/>
                </a:lnTo>
                <a:lnTo>
                  <a:pt x="295253" y="63792"/>
                </a:lnTo>
                <a:lnTo>
                  <a:pt x="297285" y="58369"/>
                </a:lnTo>
                <a:lnTo>
                  <a:pt x="300003" y="53619"/>
                </a:lnTo>
                <a:lnTo>
                  <a:pt x="302035" y="48869"/>
                </a:lnTo>
                <a:lnTo>
                  <a:pt x="304067" y="44119"/>
                </a:lnTo>
                <a:lnTo>
                  <a:pt x="306785" y="40043"/>
                </a:lnTo>
                <a:lnTo>
                  <a:pt x="308817" y="36652"/>
                </a:lnTo>
                <a:lnTo>
                  <a:pt x="310861" y="32575"/>
                </a:lnTo>
                <a:lnTo>
                  <a:pt x="312893" y="29857"/>
                </a:lnTo>
                <a:lnTo>
                  <a:pt x="314925" y="26466"/>
                </a:lnTo>
                <a:lnTo>
                  <a:pt x="316970" y="24434"/>
                </a:lnTo>
                <a:lnTo>
                  <a:pt x="319002" y="21717"/>
                </a:lnTo>
                <a:lnTo>
                  <a:pt x="321034" y="20358"/>
                </a:lnTo>
                <a:lnTo>
                  <a:pt x="323079" y="18326"/>
                </a:lnTo>
                <a:lnTo>
                  <a:pt x="325111" y="17640"/>
                </a:lnTo>
                <a:lnTo>
                  <a:pt x="327143" y="16281"/>
                </a:lnTo>
                <a:lnTo>
                  <a:pt x="329860" y="16281"/>
                </a:lnTo>
                <a:lnTo>
                  <a:pt x="331905" y="15608"/>
                </a:lnTo>
                <a:lnTo>
                  <a:pt x="333937" y="16281"/>
                </a:lnTo>
                <a:lnTo>
                  <a:pt x="335969" y="16967"/>
                </a:lnTo>
                <a:lnTo>
                  <a:pt x="338014" y="17640"/>
                </a:lnTo>
                <a:lnTo>
                  <a:pt x="340046" y="18999"/>
                </a:lnTo>
                <a:lnTo>
                  <a:pt x="342078" y="20358"/>
                </a:lnTo>
                <a:lnTo>
                  <a:pt x="344110" y="22390"/>
                </a:lnTo>
                <a:lnTo>
                  <a:pt x="346155" y="24434"/>
                </a:lnTo>
                <a:lnTo>
                  <a:pt x="348187" y="27139"/>
                </a:lnTo>
                <a:lnTo>
                  <a:pt x="350219" y="29857"/>
                </a:lnTo>
                <a:lnTo>
                  <a:pt x="352936" y="33248"/>
                </a:lnTo>
                <a:lnTo>
                  <a:pt x="354981" y="35966"/>
                </a:lnTo>
                <a:lnTo>
                  <a:pt x="357013" y="40043"/>
                </a:lnTo>
                <a:lnTo>
                  <a:pt x="359731" y="43434"/>
                </a:lnTo>
                <a:lnTo>
                  <a:pt x="361763" y="47510"/>
                </a:lnTo>
                <a:lnTo>
                  <a:pt x="364481" y="52260"/>
                </a:lnTo>
                <a:lnTo>
                  <a:pt x="368545" y="60401"/>
                </a:lnTo>
                <a:lnTo>
                  <a:pt x="373980" y="69900"/>
                </a:lnTo>
                <a:lnTo>
                  <a:pt x="378730" y="80086"/>
                </a:lnTo>
                <a:lnTo>
                  <a:pt x="384839" y="90944"/>
                </a:lnTo>
                <a:lnTo>
                  <a:pt x="390274" y="103162"/>
                </a:lnTo>
                <a:lnTo>
                  <a:pt x="397056" y="115379"/>
                </a:lnTo>
                <a:lnTo>
                  <a:pt x="403165" y="128955"/>
                </a:lnTo>
                <a:lnTo>
                  <a:pt x="409959" y="142532"/>
                </a:lnTo>
                <a:lnTo>
                  <a:pt x="417414" y="156108"/>
                </a:lnTo>
                <a:lnTo>
                  <a:pt x="424209" y="169684"/>
                </a:lnTo>
                <a:lnTo>
                  <a:pt x="444567" y="209042"/>
                </a:lnTo>
                <a:lnTo>
                  <a:pt x="463566" y="242303"/>
                </a:lnTo>
                <a:lnTo>
                  <a:pt x="469002" y="251802"/>
                </a:lnTo>
                <a:lnTo>
                  <a:pt x="474437" y="259956"/>
                </a:lnTo>
                <a:lnTo>
                  <a:pt x="479860" y="267411"/>
                </a:lnTo>
                <a:lnTo>
                  <a:pt x="484610" y="274205"/>
                </a:lnTo>
                <a:lnTo>
                  <a:pt x="489360" y="280314"/>
                </a:lnTo>
                <a:lnTo>
                  <a:pt x="494795" y="285737"/>
                </a:lnTo>
                <a:lnTo>
                  <a:pt x="499545" y="290487"/>
                </a:lnTo>
                <a:lnTo>
                  <a:pt x="528057" y="304749"/>
                </a:lnTo>
                <a:lnTo>
                  <a:pt x="532121" y="304749"/>
                </a:lnTo>
                <a:lnTo>
                  <a:pt x="536870" y="304063"/>
                </a:lnTo>
                <a:lnTo>
                  <a:pt x="540274" y="302704"/>
                </a:lnTo>
                <a:lnTo>
                  <a:pt x="544338" y="301358"/>
                </a:lnTo>
                <a:lnTo>
                  <a:pt x="548415" y="299313"/>
                </a:lnTo>
                <a:lnTo>
                  <a:pt x="551806" y="297281"/>
                </a:lnTo>
                <a:lnTo>
                  <a:pt x="555197" y="295249"/>
                </a:lnTo>
                <a:lnTo>
                  <a:pt x="559273" y="291846"/>
                </a:lnTo>
                <a:lnTo>
                  <a:pt x="563350" y="288455"/>
                </a:lnTo>
                <a:lnTo>
                  <a:pt x="568100" y="284391"/>
                </a:lnTo>
                <a:lnTo>
                  <a:pt x="573523" y="279628"/>
                </a:lnTo>
                <a:lnTo>
                  <a:pt x="579631" y="274205"/>
                </a:lnTo>
                <a:lnTo>
                  <a:pt x="587099" y="268770"/>
                </a:lnTo>
                <a:lnTo>
                  <a:pt x="595925" y="261988"/>
                </a:lnTo>
                <a:lnTo>
                  <a:pt x="605425" y="255193"/>
                </a:lnTo>
                <a:lnTo>
                  <a:pt x="616284" y="248412"/>
                </a:lnTo>
                <a:lnTo>
                  <a:pt x="629187" y="240944"/>
                </a:lnTo>
                <a:lnTo>
                  <a:pt x="642763" y="232803"/>
                </a:lnTo>
                <a:lnTo>
                  <a:pt x="692979" y="208368"/>
                </a:lnTo>
                <a:lnTo>
                  <a:pt x="735067" y="190715"/>
                </a:lnTo>
                <a:lnTo>
                  <a:pt x="760860" y="181216"/>
                </a:lnTo>
                <a:lnTo>
                  <a:pt x="775110" y="175793"/>
                </a:lnTo>
                <a:lnTo>
                  <a:pt x="790045" y="170357"/>
                </a:lnTo>
                <a:lnTo>
                  <a:pt x="807012" y="164922"/>
                </a:lnTo>
                <a:lnTo>
                  <a:pt x="824652" y="159499"/>
                </a:lnTo>
                <a:lnTo>
                  <a:pt x="843664" y="152717"/>
                </a:lnTo>
                <a:lnTo>
                  <a:pt x="864022" y="146608"/>
                </a:lnTo>
                <a:lnTo>
                  <a:pt x="886425" y="139141"/>
                </a:lnTo>
                <a:lnTo>
                  <a:pt x="910174" y="131673"/>
                </a:lnTo>
                <a:lnTo>
                  <a:pt x="935968" y="124206"/>
                </a:lnTo>
                <a:lnTo>
                  <a:pt x="963121" y="115379"/>
                </a:lnTo>
                <a:lnTo>
                  <a:pt x="992978" y="106553"/>
                </a:lnTo>
                <a:lnTo>
                  <a:pt x="1023522" y="97739"/>
                </a:lnTo>
                <a:lnTo>
                  <a:pt x="1055424" y="87553"/>
                </a:lnTo>
                <a:lnTo>
                  <a:pt x="1088685" y="78054"/>
                </a:lnTo>
                <a:lnTo>
                  <a:pt x="1122620" y="67868"/>
                </a:lnTo>
                <a:lnTo>
                  <a:pt x="1156554" y="57683"/>
                </a:lnTo>
                <a:lnTo>
                  <a:pt x="1189130" y="48183"/>
                </a:lnTo>
                <a:lnTo>
                  <a:pt x="1221032" y="39357"/>
                </a:lnTo>
                <a:lnTo>
                  <a:pt x="1250217" y="30543"/>
                </a:lnTo>
                <a:lnTo>
                  <a:pt x="1276010" y="23075"/>
                </a:lnTo>
                <a:lnTo>
                  <a:pt x="1299086" y="16281"/>
                </a:lnTo>
                <a:lnTo>
                  <a:pt x="1317412" y="10858"/>
                </a:lnTo>
                <a:lnTo>
                  <a:pt x="1332348" y="6781"/>
                </a:lnTo>
                <a:lnTo>
                  <a:pt x="1342533" y="3390"/>
                </a:lnTo>
                <a:lnTo>
                  <a:pt x="1349315" y="1358"/>
                </a:lnTo>
                <a:lnTo>
                  <a:pt x="1353392" y="673"/>
                </a:lnTo>
                <a:lnTo>
                  <a:pt x="1354750" y="0"/>
                </a:lnTo>
              </a:path>
            </a:pathLst>
          </a:custGeom>
          <a:ln w="5090">
            <a:solidFill>
              <a:srgbClr val="000000"/>
            </a:solidFill>
          </a:ln>
        </p:spPr>
        <p:txBody>
          <a:bodyPr wrap="square" lIns="0" tIns="0" rIns="0" bIns="0" rtlCol="0">
            <a:noAutofit/>
          </a:bodyPr>
          <a:lstStyle/>
          <a:p>
            <a:endParaRPr sz="2255"/>
          </a:p>
        </p:txBody>
      </p:sp>
      <p:sp>
        <p:nvSpPr>
          <p:cNvPr id="39" name="object 39"/>
          <p:cNvSpPr/>
          <p:nvPr/>
        </p:nvSpPr>
        <p:spPr>
          <a:xfrm>
            <a:off x="5216032" y="3026353"/>
            <a:ext cx="1630123" cy="274660"/>
          </a:xfrm>
          <a:custGeom>
            <a:avLst/>
            <a:gdLst/>
            <a:ahLst/>
            <a:cxnLst/>
            <a:rect l="l" t="t" r="r" b="b"/>
            <a:pathLst>
              <a:path w="1301127" h="219227">
                <a:moveTo>
                  <a:pt x="0" y="219227"/>
                </a:moveTo>
                <a:lnTo>
                  <a:pt x="673" y="219227"/>
                </a:lnTo>
                <a:lnTo>
                  <a:pt x="2717" y="218554"/>
                </a:lnTo>
                <a:lnTo>
                  <a:pt x="8826" y="217868"/>
                </a:lnTo>
                <a:lnTo>
                  <a:pt x="18999" y="216509"/>
                </a:lnTo>
                <a:lnTo>
                  <a:pt x="33934" y="214477"/>
                </a:lnTo>
                <a:lnTo>
                  <a:pt x="52260" y="212445"/>
                </a:lnTo>
                <a:lnTo>
                  <a:pt x="73304" y="209042"/>
                </a:lnTo>
                <a:lnTo>
                  <a:pt x="95694" y="206336"/>
                </a:lnTo>
                <a:lnTo>
                  <a:pt x="118097" y="202933"/>
                </a:lnTo>
                <a:lnTo>
                  <a:pt x="139141" y="200228"/>
                </a:lnTo>
                <a:lnTo>
                  <a:pt x="159499" y="196824"/>
                </a:lnTo>
                <a:lnTo>
                  <a:pt x="177825" y="194119"/>
                </a:lnTo>
                <a:lnTo>
                  <a:pt x="194792" y="191401"/>
                </a:lnTo>
                <a:lnTo>
                  <a:pt x="209727" y="188683"/>
                </a:lnTo>
                <a:lnTo>
                  <a:pt x="223304" y="186651"/>
                </a:lnTo>
                <a:lnTo>
                  <a:pt x="236194" y="183934"/>
                </a:lnTo>
                <a:lnTo>
                  <a:pt x="248412" y="181216"/>
                </a:lnTo>
                <a:lnTo>
                  <a:pt x="260629" y="179184"/>
                </a:lnTo>
                <a:lnTo>
                  <a:pt x="272846" y="175793"/>
                </a:lnTo>
                <a:lnTo>
                  <a:pt x="285737" y="172389"/>
                </a:lnTo>
                <a:lnTo>
                  <a:pt x="297954" y="168998"/>
                </a:lnTo>
                <a:lnTo>
                  <a:pt x="310857" y="165608"/>
                </a:lnTo>
                <a:lnTo>
                  <a:pt x="323075" y="162217"/>
                </a:lnTo>
                <a:lnTo>
                  <a:pt x="335292" y="158140"/>
                </a:lnTo>
                <a:lnTo>
                  <a:pt x="347510" y="154749"/>
                </a:lnTo>
                <a:lnTo>
                  <a:pt x="359727" y="150672"/>
                </a:lnTo>
                <a:lnTo>
                  <a:pt x="371259" y="147281"/>
                </a:lnTo>
                <a:lnTo>
                  <a:pt x="382117" y="143205"/>
                </a:lnTo>
                <a:lnTo>
                  <a:pt x="392303" y="139814"/>
                </a:lnTo>
                <a:lnTo>
                  <a:pt x="401802" y="137096"/>
                </a:lnTo>
                <a:lnTo>
                  <a:pt x="410629" y="133705"/>
                </a:lnTo>
                <a:lnTo>
                  <a:pt x="418769" y="131673"/>
                </a:lnTo>
                <a:lnTo>
                  <a:pt x="426923" y="128955"/>
                </a:lnTo>
                <a:lnTo>
                  <a:pt x="433705" y="126923"/>
                </a:lnTo>
                <a:lnTo>
                  <a:pt x="478497" y="118097"/>
                </a:lnTo>
                <a:lnTo>
                  <a:pt x="487324" y="118097"/>
                </a:lnTo>
                <a:lnTo>
                  <a:pt x="496824" y="117424"/>
                </a:lnTo>
                <a:lnTo>
                  <a:pt x="507009" y="117424"/>
                </a:lnTo>
                <a:lnTo>
                  <a:pt x="517194" y="118097"/>
                </a:lnTo>
                <a:lnTo>
                  <a:pt x="527367" y="118770"/>
                </a:lnTo>
                <a:lnTo>
                  <a:pt x="538226" y="120129"/>
                </a:lnTo>
                <a:lnTo>
                  <a:pt x="549770" y="121488"/>
                </a:lnTo>
                <a:lnTo>
                  <a:pt x="558596" y="122174"/>
                </a:lnTo>
                <a:lnTo>
                  <a:pt x="568769" y="123532"/>
                </a:lnTo>
                <a:lnTo>
                  <a:pt x="579628" y="124879"/>
                </a:lnTo>
                <a:lnTo>
                  <a:pt x="591172" y="126238"/>
                </a:lnTo>
                <a:lnTo>
                  <a:pt x="603389" y="127596"/>
                </a:lnTo>
                <a:lnTo>
                  <a:pt x="616280" y="128955"/>
                </a:lnTo>
                <a:lnTo>
                  <a:pt x="629856" y="130987"/>
                </a:lnTo>
                <a:lnTo>
                  <a:pt x="643432" y="133032"/>
                </a:lnTo>
                <a:lnTo>
                  <a:pt x="657682" y="134391"/>
                </a:lnTo>
                <a:lnTo>
                  <a:pt x="671258" y="136423"/>
                </a:lnTo>
                <a:lnTo>
                  <a:pt x="711301" y="140500"/>
                </a:lnTo>
                <a:lnTo>
                  <a:pt x="746594" y="144564"/>
                </a:lnTo>
                <a:lnTo>
                  <a:pt x="756780" y="145249"/>
                </a:lnTo>
                <a:lnTo>
                  <a:pt x="767638" y="145923"/>
                </a:lnTo>
                <a:lnTo>
                  <a:pt x="778497" y="146608"/>
                </a:lnTo>
                <a:lnTo>
                  <a:pt x="789355" y="146608"/>
                </a:lnTo>
                <a:lnTo>
                  <a:pt x="800900" y="147281"/>
                </a:lnTo>
                <a:lnTo>
                  <a:pt x="813117" y="146608"/>
                </a:lnTo>
                <a:lnTo>
                  <a:pt x="825334" y="145923"/>
                </a:lnTo>
                <a:lnTo>
                  <a:pt x="838225" y="145249"/>
                </a:lnTo>
                <a:lnTo>
                  <a:pt x="851128" y="143891"/>
                </a:lnTo>
                <a:lnTo>
                  <a:pt x="864692" y="141859"/>
                </a:lnTo>
                <a:lnTo>
                  <a:pt x="878954" y="139814"/>
                </a:lnTo>
                <a:lnTo>
                  <a:pt x="893203" y="137096"/>
                </a:lnTo>
                <a:lnTo>
                  <a:pt x="907453" y="133705"/>
                </a:lnTo>
                <a:lnTo>
                  <a:pt x="922388" y="129641"/>
                </a:lnTo>
                <a:lnTo>
                  <a:pt x="937996" y="125564"/>
                </a:lnTo>
                <a:lnTo>
                  <a:pt x="954963" y="120815"/>
                </a:lnTo>
                <a:lnTo>
                  <a:pt x="967181" y="117424"/>
                </a:lnTo>
                <a:lnTo>
                  <a:pt x="980757" y="113347"/>
                </a:lnTo>
                <a:lnTo>
                  <a:pt x="994333" y="108597"/>
                </a:lnTo>
                <a:lnTo>
                  <a:pt x="1009269" y="103847"/>
                </a:lnTo>
                <a:lnTo>
                  <a:pt x="1024204" y="99098"/>
                </a:lnTo>
                <a:lnTo>
                  <a:pt x="1039812" y="93662"/>
                </a:lnTo>
                <a:lnTo>
                  <a:pt x="1056106" y="87553"/>
                </a:lnTo>
                <a:lnTo>
                  <a:pt x="1073073" y="82130"/>
                </a:lnTo>
                <a:lnTo>
                  <a:pt x="1089355" y="76022"/>
                </a:lnTo>
                <a:lnTo>
                  <a:pt x="1106322" y="69913"/>
                </a:lnTo>
                <a:lnTo>
                  <a:pt x="1123289" y="63804"/>
                </a:lnTo>
                <a:lnTo>
                  <a:pt x="1140256" y="57696"/>
                </a:lnTo>
                <a:lnTo>
                  <a:pt x="1156550" y="51587"/>
                </a:lnTo>
                <a:lnTo>
                  <a:pt x="1172159" y="46151"/>
                </a:lnTo>
                <a:lnTo>
                  <a:pt x="1187094" y="40716"/>
                </a:lnTo>
                <a:lnTo>
                  <a:pt x="1201343" y="35293"/>
                </a:lnTo>
                <a:lnTo>
                  <a:pt x="1214920" y="30543"/>
                </a:lnTo>
                <a:lnTo>
                  <a:pt x="1227823" y="25793"/>
                </a:lnTo>
                <a:lnTo>
                  <a:pt x="1238681" y="21717"/>
                </a:lnTo>
                <a:lnTo>
                  <a:pt x="1249540" y="17640"/>
                </a:lnTo>
                <a:lnTo>
                  <a:pt x="1259039" y="14249"/>
                </a:lnTo>
                <a:lnTo>
                  <a:pt x="1267180" y="10858"/>
                </a:lnTo>
                <a:lnTo>
                  <a:pt x="1271257" y="9499"/>
                </a:lnTo>
                <a:lnTo>
                  <a:pt x="1275334" y="8140"/>
                </a:lnTo>
                <a:lnTo>
                  <a:pt x="1278724" y="6781"/>
                </a:lnTo>
                <a:lnTo>
                  <a:pt x="1282115" y="6108"/>
                </a:lnTo>
                <a:lnTo>
                  <a:pt x="1284833" y="4749"/>
                </a:lnTo>
                <a:lnTo>
                  <a:pt x="1287551" y="4076"/>
                </a:lnTo>
                <a:lnTo>
                  <a:pt x="1289583" y="2717"/>
                </a:lnTo>
                <a:lnTo>
                  <a:pt x="1292301" y="2032"/>
                </a:lnTo>
                <a:lnTo>
                  <a:pt x="1293660" y="2032"/>
                </a:lnTo>
                <a:lnTo>
                  <a:pt x="1295692" y="1358"/>
                </a:lnTo>
                <a:lnTo>
                  <a:pt x="1297051" y="673"/>
                </a:lnTo>
                <a:lnTo>
                  <a:pt x="1298409" y="673"/>
                </a:lnTo>
                <a:lnTo>
                  <a:pt x="1299083" y="0"/>
                </a:lnTo>
                <a:lnTo>
                  <a:pt x="1301127" y="0"/>
                </a:lnTo>
                <a:lnTo>
                  <a:pt x="1301127" y="673"/>
                </a:lnTo>
                <a:lnTo>
                  <a:pt x="1300441" y="1358"/>
                </a:lnTo>
                <a:lnTo>
                  <a:pt x="1299768" y="2032"/>
                </a:lnTo>
                <a:lnTo>
                  <a:pt x="1299083" y="2032"/>
                </a:lnTo>
                <a:lnTo>
                  <a:pt x="1298409" y="2717"/>
                </a:lnTo>
                <a:lnTo>
                  <a:pt x="1297724" y="3390"/>
                </a:lnTo>
                <a:lnTo>
                  <a:pt x="1296365" y="4076"/>
                </a:lnTo>
                <a:lnTo>
                  <a:pt x="1295692" y="4749"/>
                </a:lnTo>
                <a:lnTo>
                  <a:pt x="1294333" y="5422"/>
                </a:lnTo>
                <a:lnTo>
                  <a:pt x="1292974" y="6108"/>
                </a:lnTo>
                <a:lnTo>
                  <a:pt x="1292301" y="6781"/>
                </a:lnTo>
                <a:lnTo>
                  <a:pt x="1290942" y="7467"/>
                </a:lnTo>
                <a:lnTo>
                  <a:pt x="1289583" y="8140"/>
                </a:lnTo>
                <a:lnTo>
                  <a:pt x="1288910" y="8826"/>
                </a:lnTo>
                <a:lnTo>
                  <a:pt x="1287551" y="9499"/>
                </a:lnTo>
                <a:lnTo>
                  <a:pt x="1286865" y="9499"/>
                </a:lnTo>
                <a:lnTo>
                  <a:pt x="1286192" y="10185"/>
                </a:lnTo>
                <a:lnTo>
                  <a:pt x="1285506" y="10858"/>
                </a:lnTo>
                <a:lnTo>
                  <a:pt x="1284833" y="10858"/>
                </a:lnTo>
              </a:path>
            </a:pathLst>
          </a:custGeom>
          <a:ln w="5090">
            <a:solidFill>
              <a:srgbClr val="000000"/>
            </a:solidFill>
          </a:ln>
        </p:spPr>
        <p:txBody>
          <a:bodyPr wrap="square" lIns="0" tIns="0" rIns="0" bIns="0" rtlCol="0">
            <a:noAutofit/>
          </a:bodyPr>
          <a:lstStyle/>
          <a:p>
            <a:endParaRPr sz="2255"/>
          </a:p>
        </p:txBody>
      </p:sp>
      <p:sp>
        <p:nvSpPr>
          <p:cNvPr id="40" name="object 40"/>
          <p:cNvSpPr/>
          <p:nvPr/>
        </p:nvSpPr>
        <p:spPr>
          <a:xfrm>
            <a:off x="5216032" y="2735528"/>
            <a:ext cx="1653083" cy="652217"/>
          </a:xfrm>
          <a:custGeom>
            <a:avLst/>
            <a:gdLst/>
            <a:ahLst/>
            <a:cxnLst/>
            <a:rect l="l" t="t" r="r" b="b"/>
            <a:pathLst>
              <a:path w="1319453" h="520585">
                <a:moveTo>
                  <a:pt x="0" y="520585"/>
                </a:moveTo>
                <a:lnTo>
                  <a:pt x="0" y="519912"/>
                </a:lnTo>
                <a:lnTo>
                  <a:pt x="2032" y="517194"/>
                </a:lnTo>
                <a:lnTo>
                  <a:pt x="6108" y="509727"/>
                </a:lnTo>
                <a:lnTo>
                  <a:pt x="13576" y="498868"/>
                </a:lnTo>
                <a:lnTo>
                  <a:pt x="22390" y="483933"/>
                </a:lnTo>
                <a:lnTo>
                  <a:pt x="32575" y="466966"/>
                </a:lnTo>
                <a:lnTo>
                  <a:pt x="43434" y="449999"/>
                </a:lnTo>
                <a:lnTo>
                  <a:pt x="52933" y="434390"/>
                </a:lnTo>
                <a:lnTo>
                  <a:pt x="61760" y="420141"/>
                </a:lnTo>
                <a:lnTo>
                  <a:pt x="69900" y="408597"/>
                </a:lnTo>
                <a:lnTo>
                  <a:pt x="76695" y="398424"/>
                </a:lnTo>
                <a:lnTo>
                  <a:pt x="82118" y="389597"/>
                </a:lnTo>
                <a:lnTo>
                  <a:pt x="87553" y="382130"/>
                </a:lnTo>
                <a:lnTo>
                  <a:pt x="92303" y="376694"/>
                </a:lnTo>
                <a:lnTo>
                  <a:pt x="95694" y="372630"/>
                </a:lnTo>
                <a:lnTo>
                  <a:pt x="98412" y="369227"/>
                </a:lnTo>
                <a:lnTo>
                  <a:pt x="101130" y="365836"/>
                </a:lnTo>
                <a:lnTo>
                  <a:pt x="118770" y="355663"/>
                </a:lnTo>
                <a:lnTo>
                  <a:pt x="124879" y="355663"/>
                </a:lnTo>
                <a:lnTo>
                  <a:pt x="128282" y="356336"/>
                </a:lnTo>
                <a:lnTo>
                  <a:pt x="131673" y="357695"/>
                </a:lnTo>
                <a:lnTo>
                  <a:pt x="134391" y="359054"/>
                </a:lnTo>
                <a:lnTo>
                  <a:pt x="137782" y="361086"/>
                </a:lnTo>
                <a:lnTo>
                  <a:pt x="141173" y="363118"/>
                </a:lnTo>
                <a:lnTo>
                  <a:pt x="144564" y="365836"/>
                </a:lnTo>
                <a:lnTo>
                  <a:pt x="148640" y="369227"/>
                </a:lnTo>
                <a:lnTo>
                  <a:pt x="152031" y="372630"/>
                </a:lnTo>
                <a:lnTo>
                  <a:pt x="156108" y="376694"/>
                </a:lnTo>
                <a:lnTo>
                  <a:pt x="161531" y="382130"/>
                </a:lnTo>
                <a:lnTo>
                  <a:pt x="168325" y="389597"/>
                </a:lnTo>
                <a:lnTo>
                  <a:pt x="175107" y="397065"/>
                </a:lnTo>
                <a:lnTo>
                  <a:pt x="183248" y="405206"/>
                </a:lnTo>
                <a:lnTo>
                  <a:pt x="191401" y="414705"/>
                </a:lnTo>
                <a:lnTo>
                  <a:pt x="200215" y="424205"/>
                </a:lnTo>
                <a:lnTo>
                  <a:pt x="209042" y="434390"/>
                </a:lnTo>
                <a:lnTo>
                  <a:pt x="217868" y="443890"/>
                </a:lnTo>
                <a:lnTo>
                  <a:pt x="226695" y="453390"/>
                </a:lnTo>
                <a:lnTo>
                  <a:pt x="235521" y="462902"/>
                </a:lnTo>
                <a:lnTo>
                  <a:pt x="243662" y="471043"/>
                </a:lnTo>
                <a:lnTo>
                  <a:pt x="251802" y="478510"/>
                </a:lnTo>
                <a:lnTo>
                  <a:pt x="259270" y="485978"/>
                </a:lnTo>
                <a:lnTo>
                  <a:pt x="266065" y="492086"/>
                </a:lnTo>
                <a:lnTo>
                  <a:pt x="272846" y="496836"/>
                </a:lnTo>
                <a:lnTo>
                  <a:pt x="278955" y="501586"/>
                </a:lnTo>
                <a:lnTo>
                  <a:pt x="316280" y="515835"/>
                </a:lnTo>
                <a:lnTo>
                  <a:pt x="322389" y="515835"/>
                </a:lnTo>
                <a:lnTo>
                  <a:pt x="327825" y="515162"/>
                </a:lnTo>
                <a:lnTo>
                  <a:pt x="332574" y="514477"/>
                </a:lnTo>
                <a:lnTo>
                  <a:pt x="337997" y="513118"/>
                </a:lnTo>
                <a:lnTo>
                  <a:pt x="342074" y="511086"/>
                </a:lnTo>
                <a:lnTo>
                  <a:pt x="346824" y="509054"/>
                </a:lnTo>
                <a:lnTo>
                  <a:pt x="352259" y="506336"/>
                </a:lnTo>
                <a:lnTo>
                  <a:pt x="357682" y="502945"/>
                </a:lnTo>
                <a:lnTo>
                  <a:pt x="363791" y="498195"/>
                </a:lnTo>
                <a:lnTo>
                  <a:pt x="370586" y="493445"/>
                </a:lnTo>
                <a:lnTo>
                  <a:pt x="377367" y="486651"/>
                </a:lnTo>
                <a:lnTo>
                  <a:pt x="384835" y="479869"/>
                </a:lnTo>
                <a:lnTo>
                  <a:pt x="392976" y="471043"/>
                </a:lnTo>
                <a:lnTo>
                  <a:pt x="401802" y="462216"/>
                </a:lnTo>
                <a:lnTo>
                  <a:pt x="410629" y="452043"/>
                </a:lnTo>
                <a:lnTo>
                  <a:pt x="420128" y="441172"/>
                </a:lnTo>
                <a:lnTo>
                  <a:pt x="429628" y="429641"/>
                </a:lnTo>
                <a:lnTo>
                  <a:pt x="439813" y="416737"/>
                </a:lnTo>
                <a:lnTo>
                  <a:pt x="447281" y="407238"/>
                </a:lnTo>
                <a:lnTo>
                  <a:pt x="454748" y="397738"/>
                </a:lnTo>
                <a:lnTo>
                  <a:pt x="462889" y="387553"/>
                </a:lnTo>
                <a:lnTo>
                  <a:pt x="471716" y="376021"/>
                </a:lnTo>
                <a:lnTo>
                  <a:pt x="481215" y="364477"/>
                </a:lnTo>
                <a:lnTo>
                  <a:pt x="490715" y="352259"/>
                </a:lnTo>
                <a:lnTo>
                  <a:pt x="500214" y="339369"/>
                </a:lnTo>
                <a:lnTo>
                  <a:pt x="510400" y="326478"/>
                </a:lnTo>
                <a:lnTo>
                  <a:pt x="520585" y="313575"/>
                </a:lnTo>
                <a:lnTo>
                  <a:pt x="531444" y="299999"/>
                </a:lnTo>
                <a:lnTo>
                  <a:pt x="541616" y="287108"/>
                </a:lnTo>
                <a:lnTo>
                  <a:pt x="551129" y="274891"/>
                </a:lnTo>
                <a:lnTo>
                  <a:pt x="560628" y="263347"/>
                </a:lnTo>
                <a:lnTo>
                  <a:pt x="570128" y="251815"/>
                </a:lnTo>
                <a:lnTo>
                  <a:pt x="578954" y="240957"/>
                </a:lnTo>
                <a:lnTo>
                  <a:pt x="587095" y="231444"/>
                </a:lnTo>
                <a:lnTo>
                  <a:pt x="594563" y="222631"/>
                </a:lnTo>
                <a:lnTo>
                  <a:pt x="602030" y="214477"/>
                </a:lnTo>
                <a:lnTo>
                  <a:pt x="635292" y="179870"/>
                </a:lnTo>
                <a:lnTo>
                  <a:pt x="643432" y="173761"/>
                </a:lnTo>
                <a:lnTo>
                  <a:pt x="651573" y="167652"/>
                </a:lnTo>
                <a:lnTo>
                  <a:pt x="692302" y="149326"/>
                </a:lnTo>
                <a:lnTo>
                  <a:pt x="700443" y="147281"/>
                </a:lnTo>
                <a:lnTo>
                  <a:pt x="708596" y="145935"/>
                </a:lnTo>
                <a:lnTo>
                  <a:pt x="717410" y="144576"/>
                </a:lnTo>
                <a:lnTo>
                  <a:pt x="724877" y="143217"/>
                </a:lnTo>
                <a:lnTo>
                  <a:pt x="732345" y="142532"/>
                </a:lnTo>
                <a:lnTo>
                  <a:pt x="741172" y="141859"/>
                </a:lnTo>
                <a:lnTo>
                  <a:pt x="749998" y="141173"/>
                </a:lnTo>
                <a:lnTo>
                  <a:pt x="760171" y="140500"/>
                </a:lnTo>
                <a:lnTo>
                  <a:pt x="770356" y="139141"/>
                </a:lnTo>
                <a:lnTo>
                  <a:pt x="781888" y="138468"/>
                </a:lnTo>
                <a:lnTo>
                  <a:pt x="794105" y="137109"/>
                </a:lnTo>
                <a:lnTo>
                  <a:pt x="806323" y="135750"/>
                </a:lnTo>
                <a:lnTo>
                  <a:pt x="819899" y="134391"/>
                </a:lnTo>
                <a:lnTo>
                  <a:pt x="833475" y="133032"/>
                </a:lnTo>
                <a:lnTo>
                  <a:pt x="847725" y="131000"/>
                </a:lnTo>
                <a:lnTo>
                  <a:pt x="861987" y="128968"/>
                </a:lnTo>
                <a:lnTo>
                  <a:pt x="876909" y="126923"/>
                </a:lnTo>
                <a:lnTo>
                  <a:pt x="891171" y="124206"/>
                </a:lnTo>
                <a:lnTo>
                  <a:pt x="937323" y="115392"/>
                </a:lnTo>
                <a:lnTo>
                  <a:pt x="962431" y="109283"/>
                </a:lnTo>
                <a:lnTo>
                  <a:pt x="975334" y="106565"/>
                </a:lnTo>
                <a:lnTo>
                  <a:pt x="988910" y="102489"/>
                </a:lnTo>
                <a:lnTo>
                  <a:pt x="1003833" y="98425"/>
                </a:lnTo>
                <a:lnTo>
                  <a:pt x="1020127" y="94348"/>
                </a:lnTo>
                <a:lnTo>
                  <a:pt x="1037094" y="88912"/>
                </a:lnTo>
                <a:lnTo>
                  <a:pt x="1055420" y="83489"/>
                </a:lnTo>
                <a:lnTo>
                  <a:pt x="1075778" y="77381"/>
                </a:lnTo>
                <a:lnTo>
                  <a:pt x="1096822" y="71272"/>
                </a:lnTo>
                <a:lnTo>
                  <a:pt x="1119898" y="63804"/>
                </a:lnTo>
                <a:lnTo>
                  <a:pt x="1143660" y="56337"/>
                </a:lnTo>
                <a:lnTo>
                  <a:pt x="1168768" y="48869"/>
                </a:lnTo>
                <a:lnTo>
                  <a:pt x="1193876" y="40728"/>
                </a:lnTo>
                <a:lnTo>
                  <a:pt x="1218311" y="32588"/>
                </a:lnTo>
                <a:lnTo>
                  <a:pt x="1241399" y="25120"/>
                </a:lnTo>
                <a:lnTo>
                  <a:pt x="1262430" y="18326"/>
                </a:lnTo>
                <a:lnTo>
                  <a:pt x="1280756" y="12903"/>
                </a:lnTo>
                <a:lnTo>
                  <a:pt x="1295692" y="8153"/>
                </a:lnTo>
                <a:lnTo>
                  <a:pt x="1306550" y="4076"/>
                </a:lnTo>
                <a:lnTo>
                  <a:pt x="1313345" y="2044"/>
                </a:lnTo>
                <a:lnTo>
                  <a:pt x="1317409" y="685"/>
                </a:lnTo>
                <a:lnTo>
                  <a:pt x="1319453" y="0"/>
                </a:lnTo>
              </a:path>
            </a:pathLst>
          </a:custGeom>
          <a:ln w="5090">
            <a:solidFill>
              <a:srgbClr val="000000"/>
            </a:solidFill>
          </a:ln>
        </p:spPr>
        <p:txBody>
          <a:bodyPr wrap="square" lIns="0" tIns="0" rIns="0" bIns="0" rtlCol="0">
            <a:noAutofit/>
          </a:bodyPr>
          <a:lstStyle/>
          <a:p>
            <a:endParaRPr sz="2255"/>
          </a:p>
        </p:txBody>
      </p:sp>
      <p:sp>
        <p:nvSpPr>
          <p:cNvPr id="41" name="object 41"/>
          <p:cNvSpPr txBox="1"/>
          <p:nvPr/>
        </p:nvSpPr>
        <p:spPr>
          <a:xfrm>
            <a:off x="3887167" y="4123510"/>
            <a:ext cx="202073" cy="197300"/>
          </a:xfrm>
          <a:prstGeom prst="rect">
            <a:avLst/>
          </a:prstGeom>
        </p:spPr>
        <p:txBody>
          <a:bodyPr vert="horz" wrap="square" lIns="0" tIns="0" rIns="0" bIns="0" rtlCol="0">
            <a:noAutofit/>
          </a:bodyPr>
          <a:lstStyle/>
          <a:p>
            <a:pPr marL="15912"/>
            <a:r>
              <a:rPr sz="1190" dirty="0">
                <a:latin typeface="Times New Roman"/>
                <a:cs typeface="Times New Roman"/>
              </a:rPr>
              <a:t>(a)</a:t>
            </a:r>
            <a:endParaRPr sz="1190">
              <a:latin typeface="Times New Roman"/>
              <a:cs typeface="Times New Roman"/>
            </a:endParaRPr>
          </a:p>
        </p:txBody>
      </p:sp>
      <p:sp>
        <p:nvSpPr>
          <p:cNvPr id="42" name="object 42"/>
          <p:cNvSpPr txBox="1"/>
          <p:nvPr/>
        </p:nvSpPr>
        <p:spPr>
          <a:xfrm>
            <a:off x="2774197" y="4673753"/>
            <a:ext cx="6575383" cy="1450757"/>
          </a:xfrm>
          <a:prstGeom prst="rect">
            <a:avLst/>
          </a:prstGeom>
        </p:spPr>
        <p:txBody>
          <a:bodyPr vert="horz" wrap="square" lIns="0" tIns="0" rIns="0" bIns="0" rtlCol="0">
            <a:noAutofit/>
          </a:bodyPr>
          <a:lstStyle/>
          <a:p>
            <a:pPr marL="15912" marR="15912">
              <a:lnSpc>
                <a:spcPct val="101499"/>
              </a:lnSpc>
            </a:pPr>
            <a:r>
              <a:rPr sz="2568" dirty="0">
                <a:latin typeface="Times New Roman"/>
                <a:cs typeface="Times New Roman"/>
              </a:rPr>
              <a:t>The</a:t>
            </a:r>
            <a:r>
              <a:rPr lang="en-US" sz="2568" dirty="0">
                <a:latin typeface="Times New Roman"/>
                <a:cs typeface="Times New Roman"/>
              </a:rPr>
              <a:t> </a:t>
            </a:r>
            <a:r>
              <a:rPr sz="2568" dirty="0">
                <a:latin typeface="Times New Roman"/>
                <a:cs typeface="Times New Roman"/>
              </a:rPr>
              <a:t>definitions</a:t>
            </a:r>
            <a:r>
              <a:rPr lang="en-US" sz="2568" dirty="0">
                <a:latin typeface="Times New Roman"/>
                <a:cs typeface="Times New Roman"/>
              </a:rPr>
              <a:t> </a:t>
            </a:r>
            <a:r>
              <a:rPr sz="2568" dirty="0">
                <a:latin typeface="Times New Roman"/>
                <a:cs typeface="Times New Roman"/>
              </a:rPr>
              <a:t>imply</a:t>
            </a:r>
            <a:r>
              <a:rPr lang="en-US" sz="2568" dirty="0">
                <a:latin typeface="Times New Roman"/>
                <a:cs typeface="Times New Roman"/>
              </a:rPr>
              <a:t>  </a:t>
            </a:r>
            <a:r>
              <a:rPr sz="2568" dirty="0">
                <a:latin typeface="Times New Roman"/>
                <a:cs typeface="Times New Roman"/>
              </a:rPr>
              <a:t>a</a:t>
            </a:r>
            <a:r>
              <a:rPr lang="en-US" sz="2568" dirty="0">
                <a:latin typeface="Times New Roman"/>
                <a:cs typeface="Times New Roman"/>
              </a:rPr>
              <a:t>  </a:t>
            </a:r>
            <a:r>
              <a:rPr sz="2568" dirty="0">
                <a:latin typeface="Times New Roman"/>
                <a:cs typeface="Times New Roman"/>
              </a:rPr>
              <a:t>constant</a:t>
            </a:r>
            <a:r>
              <a:rPr lang="en-US" sz="2568" dirty="0">
                <a:latin typeface="Times New Roman"/>
                <a:cs typeface="Times New Roman"/>
              </a:rPr>
              <a:t> </a:t>
            </a:r>
            <a:r>
              <a:rPr sz="2568" dirty="0">
                <a:latin typeface="Courier"/>
                <a:cs typeface="Times New Roman"/>
              </a:rPr>
              <a:t>n</a:t>
            </a:r>
            <a:r>
              <a:rPr sz="2631" baseline="-11904" dirty="0">
                <a:latin typeface="Courier"/>
                <a:cs typeface="Times New Roman"/>
              </a:rPr>
              <a:t>0</a:t>
            </a:r>
            <a:r>
              <a:rPr lang="en-US" sz="2631" baseline="-11904" dirty="0">
                <a:latin typeface="Times New Roman"/>
                <a:cs typeface="Times New Roman"/>
              </a:rPr>
              <a:t>  </a:t>
            </a:r>
            <a:r>
              <a:rPr sz="2568" i="1" dirty="0">
                <a:latin typeface="Times New Roman"/>
                <a:cs typeface="Times New Roman"/>
              </a:rPr>
              <a:t>beyond</a:t>
            </a:r>
            <a:r>
              <a:rPr lang="en-US" sz="2568" i="1" dirty="0">
                <a:latin typeface="Times New Roman"/>
                <a:cs typeface="Times New Roman"/>
              </a:rPr>
              <a:t>  </a:t>
            </a:r>
            <a:r>
              <a:rPr sz="2568" i="1" dirty="0">
                <a:latin typeface="Times New Roman"/>
                <a:cs typeface="Times New Roman"/>
              </a:rPr>
              <a:t>which</a:t>
            </a:r>
            <a:r>
              <a:rPr lang="en-US" sz="2568" i="1" dirty="0">
                <a:latin typeface="Times New Roman"/>
                <a:cs typeface="Times New Roman"/>
              </a:rPr>
              <a:t> </a:t>
            </a:r>
            <a:r>
              <a:rPr sz="2568" dirty="0">
                <a:latin typeface="Times New Roman"/>
                <a:cs typeface="Times New Roman"/>
              </a:rPr>
              <a:t>they</a:t>
            </a:r>
            <a:r>
              <a:rPr lang="en-US" sz="2568" dirty="0">
                <a:latin typeface="Times New Roman"/>
                <a:cs typeface="Times New Roman"/>
              </a:rPr>
              <a:t>  </a:t>
            </a:r>
            <a:r>
              <a:rPr sz="2568" dirty="0">
                <a:latin typeface="Times New Roman"/>
                <a:cs typeface="Times New Roman"/>
              </a:rPr>
              <a:t>are</a:t>
            </a:r>
            <a:r>
              <a:rPr lang="en-US" sz="2568" dirty="0">
                <a:latin typeface="Times New Roman"/>
                <a:cs typeface="Times New Roman"/>
              </a:rPr>
              <a:t> </a:t>
            </a:r>
            <a:r>
              <a:rPr sz="2568" dirty="0">
                <a:latin typeface="Times New Roman"/>
                <a:cs typeface="Times New Roman"/>
              </a:rPr>
              <a:t>satisfied.</a:t>
            </a:r>
            <a:r>
              <a:rPr lang="en-US" sz="2568" dirty="0">
                <a:latin typeface="Times New Roman"/>
                <a:cs typeface="Times New Roman"/>
              </a:rPr>
              <a:t> </a:t>
            </a:r>
            <a:r>
              <a:rPr sz="2568" dirty="0">
                <a:latin typeface="Times New Roman"/>
                <a:cs typeface="Times New Roman"/>
              </a:rPr>
              <a:t>We</a:t>
            </a:r>
            <a:r>
              <a:rPr lang="en-US" sz="2568" dirty="0">
                <a:latin typeface="Times New Roman"/>
                <a:cs typeface="Times New Roman"/>
              </a:rPr>
              <a:t> </a:t>
            </a:r>
            <a:r>
              <a:rPr sz="2568" dirty="0">
                <a:latin typeface="Times New Roman"/>
                <a:cs typeface="Times New Roman"/>
              </a:rPr>
              <a:t>do</a:t>
            </a:r>
            <a:r>
              <a:rPr lang="en-US" sz="2568" dirty="0">
                <a:latin typeface="Times New Roman"/>
                <a:cs typeface="Times New Roman"/>
              </a:rPr>
              <a:t> </a:t>
            </a:r>
            <a:r>
              <a:rPr sz="2568" dirty="0">
                <a:latin typeface="Times New Roman"/>
                <a:cs typeface="Times New Roman"/>
              </a:rPr>
              <a:t>not</a:t>
            </a:r>
            <a:r>
              <a:rPr lang="en-US" sz="2568" dirty="0">
                <a:latin typeface="Times New Roman"/>
                <a:cs typeface="Times New Roman"/>
              </a:rPr>
              <a:t> </a:t>
            </a:r>
            <a:r>
              <a:rPr sz="2568" dirty="0">
                <a:latin typeface="Times New Roman"/>
                <a:cs typeface="Times New Roman"/>
              </a:rPr>
              <a:t>care</a:t>
            </a:r>
            <a:r>
              <a:rPr lang="en-US" sz="2568" dirty="0">
                <a:latin typeface="Times New Roman"/>
                <a:cs typeface="Times New Roman"/>
              </a:rPr>
              <a:t> </a:t>
            </a:r>
            <a:r>
              <a:rPr sz="2568" dirty="0">
                <a:latin typeface="Times New Roman"/>
                <a:cs typeface="Times New Roman"/>
              </a:rPr>
              <a:t>about</a:t>
            </a:r>
            <a:r>
              <a:rPr lang="en-US" sz="2568" dirty="0">
                <a:latin typeface="Times New Roman"/>
                <a:cs typeface="Times New Roman"/>
              </a:rPr>
              <a:t> </a:t>
            </a:r>
            <a:r>
              <a:rPr sz="2568" dirty="0">
                <a:latin typeface="Times New Roman"/>
                <a:cs typeface="Times New Roman"/>
              </a:rPr>
              <a:t>small</a:t>
            </a:r>
            <a:r>
              <a:rPr lang="en-US" sz="2568" dirty="0">
                <a:latin typeface="Times New Roman"/>
                <a:cs typeface="Times New Roman"/>
              </a:rPr>
              <a:t> </a:t>
            </a:r>
            <a:r>
              <a:rPr sz="2568" dirty="0">
                <a:latin typeface="Times New Roman"/>
                <a:cs typeface="Times New Roman"/>
              </a:rPr>
              <a:t>values</a:t>
            </a:r>
            <a:r>
              <a:rPr lang="en-US" sz="2568" dirty="0">
                <a:latin typeface="Times New Roman"/>
                <a:cs typeface="Times New Roman"/>
              </a:rPr>
              <a:t> </a:t>
            </a:r>
            <a:r>
              <a:rPr sz="2568" dirty="0">
                <a:latin typeface="Times New Roman"/>
                <a:cs typeface="Times New Roman"/>
              </a:rPr>
              <a:t>of</a:t>
            </a:r>
            <a:r>
              <a:rPr lang="en-US" sz="2568" dirty="0">
                <a:latin typeface="Times New Roman"/>
                <a:cs typeface="Times New Roman"/>
              </a:rPr>
              <a:t> </a:t>
            </a:r>
            <a:r>
              <a:rPr sz="2568" dirty="0">
                <a:latin typeface="Times New Roman"/>
                <a:cs typeface="Times New Roman"/>
              </a:rPr>
              <a:t>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4AD39-FC82-4E39-9B59-44DFF4AFFD90}"/>
              </a:ext>
            </a:extLst>
          </p:cNvPr>
          <p:cNvSpPr>
            <a:spLocks noGrp="1"/>
          </p:cNvSpPr>
          <p:nvPr>
            <p:ph type="title"/>
          </p:nvPr>
        </p:nvSpPr>
        <p:spPr/>
        <p:txBody>
          <a:bodyPr/>
          <a:lstStyle/>
          <a:p>
            <a:r>
              <a:rPr lang="en-US" dirty="0"/>
              <a:t>Learning Objectives</a:t>
            </a:r>
          </a:p>
        </p:txBody>
      </p:sp>
      <p:graphicFrame>
        <p:nvGraphicFramePr>
          <p:cNvPr id="4" name="Content Placeholder 3">
            <a:extLst>
              <a:ext uri="{FF2B5EF4-FFF2-40B4-BE49-F238E27FC236}">
                <a16:creationId xmlns:a16="http://schemas.microsoft.com/office/drawing/2014/main" id="{5FC9B02F-C89C-456D-9954-23320BC92DBF}"/>
              </a:ext>
            </a:extLst>
          </p:cNvPr>
          <p:cNvGraphicFramePr>
            <a:graphicFrameLocks noGrp="1"/>
          </p:cNvGraphicFramePr>
          <p:nvPr>
            <p:ph idx="1"/>
            <p:extLst>
              <p:ext uri="{D42A27DB-BD31-4B8C-83A1-F6EECF244321}">
                <p14:modId xmlns:p14="http://schemas.microsoft.com/office/powerpoint/2010/main" val="3103123272"/>
              </p:ext>
            </p:extLst>
          </p:nvPr>
        </p:nvGraphicFramePr>
        <p:xfrm>
          <a:off x="1097280" y="1845734"/>
          <a:ext cx="10058400" cy="2943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7776271"/>
      </p:ext>
    </p:extLst>
  </p:cSld>
  <p:clrMapOvr>
    <a:masterClrMapping/>
  </p:clrMapOvr>
</p:sld>
</file>

<file path=ppt/theme/theme1.xml><?xml version="1.0" encoding="utf-8"?>
<a:theme xmlns:a="http://schemas.openxmlformats.org/drawingml/2006/main" name="Retrospec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10176</TotalTime>
  <Words>5687</Words>
  <Application>Microsoft Office PowerPoint</Application>
  <PresentationFormat>Widescreen</PresentationFormat>
  <Paragraphs>548</Paragraphs>
  <Slides>27</Slides>
  <Notes>27</Notes>
  <HiddenSlides>2</HiddenSlides>
  <MMClips>6</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Apple Symbols</vt:lpstr>
      <vt:lpstr>Calibri</vt:lpstr>
      <vt:lpstr>Calibri Light</vt:lpstr>
      <vt:lpstr>Cambria Math</vt:lpstr>
      <vt:lpstr>Courier</vt:lpstr>
      <vt:lpstr>Times New Roman</vt:lpstr>
      <vt:lpstr>Retrospect</vt:lpstr>
      <vt:lpstr>CISC320 Algorithms</vt:lpstr>
      <vt:lpstr>Exact Analysis is TOUGH</vt:lpstr>
      <vt:lpstr>So throw out the details!</vt:lpstr>
      <vt:lpstr>Many many functions possible</vt:lpstr>
      <vt:lpstr>Boundary Functions</vt:lpstr>
      <vt:lpstr>“Lower” and “Upper” Bounds</vt:lpstr>
      <vt:lpstr>Names of Bounding Functions</vt:lpstr>
      <vt:lpstr>O, Ω, and Θ</vt:lpstr>
      <vt:lpstr>Learning Objectives</vt:lpstr>
      <vt:lpstr>Formal Definitions</vt:lpstr>
      <vt:lpstr>Proving Relationship with C and n0</vt:lpstr>
      <vt:lpstr>Big Oh Examples</vt:lpstr>
      <vt:lpstr>Big Omega Examples</vt:lpstr>
      <vt:lpstr>Big Theta Examples</vt:lpstr>
      <vt:lpstr>Stupid Memory Trick: Bound Types</vt:lpstr>
      <vt:lpstr>Stupid Memory Trick: Bound Direction</vt:lpstr>
      <vt:lpstr>Math Rules for Big Oh</vt:lpstr>
      <vt:lpstr>Proving with Limits</vt:lpstr>
      <vt:lpstr>Example Limit Proof</vt:lpstr>
      <vt:lpstr>Rules of Thumb</vt:lpstr>
      <vt:lpstr>Asymptotic Dominance in Action</vt:lpstr>
      <vt:lpstr>Super Computer Performance As of 2018</vt:lpstr>
      <vt:lpstr>Implications of Dominance</vt:lpstr>
      <vt:lpstr>Industry vs. Academia</vt:lpstr>
      <vt:lpstr>Translating from Interview Questions</vt:lpstr>
      <vt:lpstr>Efficiency in practice</vt:lpstr>
      <vt:lpstr>Worksheet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CISC320 Algorithms</dc:title>
  <dc:creator>Bart, Austin</dc:creator>
  <cp:lastModifiedBy>Bart, Austin</cp:lastModifiedBy>
  <cp:revision>110</cp:revision>
  <dcterms:created xsi:type="dcterms:W3CDTF">2021-01-27T16:53:13Z</dcterms:created>
  <dcterms:modified xsi:type="dcterms:W3CDTF">2021-02-24T16:17:48Z</dcterms:modified>
</cp:coreProperties>
</file>