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5"/>
  </p:notesMasterIdLst>
  <p:sldIdLst>
    <p:sldId id="260" r:id="rId2"/>
    <p:sldId id="261" r:id="rId3"/>
    <p:sldId id="283"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33"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1A15-C3D3-4A15-8A5F-6BC1727B34DE}" type="datetimeFigureOut">
              <a:rPr lang="en-US" smtClean="0"/>
              <a:t>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9E97D-1158-4648-BDE4-73B3AC828826}" type="slidenum">
              <a:rPr lang="en-US" smtClean="0"/>
              <a:t>‹#›</a:t>
            </a:fld>
            <a:endParaRPr lang="en-US"/>
          </a:p>
        </p:txBody>
      </p:sp>
    </p:spTree>
    <p:extLst>
      <p:ext uri="{BB962C8B-B14F-4D97-AF65-F5344CB8AC3E}">
        <p14:creationId xmlns:p14="http://schemas.microsoft.com/office/powerpoint/2010/main" val="2063861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today, we’re going to go over some Algorithm Misconceptions.</a:t>
            </a:r>
          </a:p>
          <a:p>
            <a:r>
              <a:rPr lang="en-US" dirty="0"/>
              <a:t>A lot of these are probably going to be very surprising.</a:t>
            </a:r>
          </a:p>
          <a:p>
            <a:endParaRPr lang="en-US" dirty="0"/>
          </a:p>
          <a:p>
            <a:r>
              <a:rPr lang="en-US" dirty="0"/>
              <a:t>Alright, let’s start with a basic one.</a:t>
            </a:r>
          </a:p>
          <a:p>
            <a:r>
              <a:rPr lang="en-US" dirty="0"/>
              <a:t>“Linked Lists are faster to traverse than Dynamic Arrays”</a:t>
            </a:r>
          </a:p>
          <a:p>
            <a:r>
              <a:rPr lang="en-US" dirty="0"/>
              <a:t>ATB: Ah, yes, this is quite the easy one. It is true.</a:t>
            </a:r>
          </a:p>
          <a:p>
            <a:r>
              <a:rPr lang="en-US" dirty="0"/>
              <a:t>Bart: Yep, that’s right, it’s not – Wait, what? ATB, the answer is False!</a:t>
            </a:r>
          </a:p>
          <a:p>
            <a:r>
              <a:rPr lang="en-US" dirty="0"/>
              <a:t>ATB: What, are you sure?</a:t>
            </a:r>
          </a:p>
          <a:p>
            <a:r>
              <a:rPr lang="en-US" dirty="0"/>
              <a:t>Bart: Yes. If you have 15 elements in a List, and you want to access each one, it doesn’t matter whether they are in a Linked List or a Dynamic Array, it’s going to take you 15 steps either way.</a:t>
            </a:r>
          </a:p>
          <a:p>
            <a:r>
              <a:rPr lang="en-US" dirty="0"/>
              <a:t>ATB: I don’t think that is correct. You see linked lists have connections between nodes, so you can get to the next element faster.</a:t>
            </a:r>
          </a:p>
          <a:p>
            <a:r>
              <a:rPr lang="en-US" dirty="0"/>
              <a:t>Bart: That doesn’t change anything. Dynamic arrays let you access any element in a single step, so it’s not any slower or faster. I mean, technically a computer’s cache can make dynamic arrays faster in practice, but that doesn’t have anything to do with the number of steps if everything is already in memory.</a:t>
            </a:r>
          </a:p>
          <a:p>
            <a:r>
              <a:rPr lang="en-US" dirty="0"/>
              <a:t>ATB: No, I am not thinking of whether things are on disk. My analysis, which is perfect, indicates that linked lists are faster to traverse than dynamic arrays.</a:t>
            </a:r>
          </a:p>
          <a:p>
            <a:r>
              <a:rPr lang="en-US" dirty="0"/>
              <a:t>Bart: Well, your analysis is wrong, ATB. I don’t know what’s going on here. Let’s try a more basic question.</a:t>
            </a:r>
          </a:p>
        </p:txBody>
      </p:sp>
      <p:sp>
        <p:nvSpPr>
          <p:cNvPr id="4" name="Slide Number Placeholder 3"/>
          <p:cNvSpPr>
            <a:spLocks noGrp="1"/>
          </p:cNvSpPr>
          <p:nvPr>
            <p:ph type="sldNum" sz="quarter" idx="5"/>
          </p:nvPr>
        </p:nvSpPr>
        <p:spPr/>
        <p:txBody>
          <a:bodyPr/>
          <a:lstStyle/>
          <a:p>
            <a:fld id="{8429E97D-1158-4648-BDE4-73B3AC828826}" type="slidenum">
              <a:rPr lang="en-US" smtClean="0"/>
              <a:t>2</a:t>
            </a:fld>
            <a:endParaRPr lang="en-US"/>
          </a:p>
        </p:txBody>
      </p:sp>
    </p:spTree>
    <p:extLst>
      <p:ext uri="{BB962C8B-B14F-4D97-AF65-F5344CB8AC3E}">
        <p14:creationId xmlns:p14="http://schemas.microsoft.com/office/powerpoint/2010/main" val="106170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Okay, this one should be a little easier for you. Is this true, false, or meaningless?</a:t>
            </a:r>
          </a:p>
          <a:p>
            <a:r>
              <a:rPr lang="en-US" dirty="0"/>
              <a:t>ATB: Yes, I agree, this one is quite easier. The answer is True.</a:t>
            </a:r>
          </a:p>
          <a:p>
            <a:r>
              <a:rPr lang="en-US" dirty="0"/>
              <a:t>Bart: [</a:t>
            </a:r>
            <a:r>
              <a:rPr lang="en-US" dirty="0" err="1"/>
              <a:t>Awkard</a:t>
            </a:r>
            <a:r>
              <a:rPr lang="en-US" dirty="0"/>
              <a:t> silence] ATB, it’s asking if 1+2 is the sum of Apple.</a:t>
            </a:r>
          </a:p>
          <a:p>
            <a:r>
              <a:rPr lang="en-US" dirty="0"/>
              <a:t>ATB: Ah, yes, I meant to answer False.</a:t>
            </a:r>
          </a:p>
          <a:p>
            <a:r>
              <a:rPr lang="en-US" dirty="0"/>
              <a:t>Bart: No, ATB, it’s not false! How can the expression be the sum of a word? It doesn’t make anything sense!</a:t>
            </a:r>
          </a:p>
          <a:p>
            <a:r>
              <a:rPr lang="en-US" dirty="0"/>
              <a:t>ATB: Oh. Is the answer 3?</a:t>
            </a:r>
          </a:p>
          <a:p>
            <a:r>
              <a:rPr lang="en-US" dirty="0"/>
              <a:t>Bart: No, no, we’re not trying to calculate 1+2. We’re trying to decide if the statement makes sense.</a:t>
            </a:r>
          </a:p>
          <a:p>
            <a:r>
              <a:rPr lang="en-US" dirty="0"/>
              <a:t>ATB: Oh. [Awkward silence] Then is the answer 4?</a:t>
            </a:r>
          </a:p>
          <a:p>
            <a:r>
              <a:rPr lang="en-US" dirty="0"/>
              <a:t>Bart: ATB, I’m really worried about you. I think we’re going to have end this lecture video early so I can run some diagnostics. Hey, sorry to put this all on you, but could you answer the rest of the questions yourself? Feel free to work together and to ask me for help, but I </a:t>
            </a:r>
            <a:r>
              <a:rPr lang="en-US" dirty="0" err="1"/>
              <a:t>gotta</a:t>
            </a:r>
            <a:r>
              <a:rPr lang="en-US" dirty="0"/>
              <a:t> take a closer look at this guy and see what’s up.</a:t>
            </a:r>
          </a:p>
          <a:p>
            <a:r>
              <a:rPr lang="en-US" dirty="0"/>
              <a:t>ATB: The answer really is True, though, isn’t it?</a:t>
            </a:r>
          </a:p>
          <a:p>
            <a:r>
              <a:rPr lang="en-US" dirty="0"/>
              <a:t>Bart: It’s quiet time, ATB.</a:t>
            </a:r>
          </a:p>
        </p:txBody>
      </p:sp>
      <p:sp>
        <p:nvSpPr>
          <p:cNvPr id="4" name="Slide Number Placeholder 3"/>
          <p:cNvSpPr>
            <a:spLocks noGrp="1"/>
          </p:cNvSpPr>
          <p:nvPr>
            <p:ph type="sldNum" sz="quarter" idx="5"/>
          </p:nvPr>
        </p:nvSpPr>
        <p:spPr/>
        <p:txBody>
          <a:bodyPr/>
          <a:lstStyle/>
          <a:p>
            <a:fld id="{8429E97D-1158-4648-BDE4-73B3AC828826}" type="slidenum">
              <a:rPr lang="en-US" smtClean="0"/>
              <a:t>3</a:t>
            </a:fld>
            <a:endParaRPr lang="en-US"/>
          </a:p>
        </p:txBody>
      </p:sp>
    </p:spTree>
    <p:extLst>
      <p:ext uri="{BB962C8B-B14F-4D97-AF65-F5344CB8AC3E}">
        <p14:creationId xmlns:p14="http://schemas.microsoft.com/office/powerpoint/2010/main" val="86576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2/27/2021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2/27/2021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2/27/2021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video" Target="../media/media1.mp4"/><Relationship Id="rId2" Type="http://schemas.microsoft.com/office/2007/relationships/media" Target="../media/media1.mp4"/><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media" Target="../media/media5.mp4"/><Relationship Id="rId13" Type="http://schemas.openxmlformats.org/officeDocument/2006/relationships/image" Target="../media/image4.png"/><Relationship Id="rId3" Type="http://schemas.openxmlformats.org/officeDocument/2006/relationships/video" Target="../media/media2.mp4"/><Relationship Id="rId7" Type="http://schemas.openxmlformats.org/officeDocument/2006/relationships/video" Target="../media/media4.mp4"/><Relationship Id="rId12" Type="http://schemas.openxmlformats.org/officeDocument/2006/relationships/image" Target="../media/image3.png"/><Relationship Id="rId2" Type="http://schemas.microsoft.com/office/2007/relationships/media" Target="../media/media2.mp4"/><Relationship Id="rId1" Type="http://schemas.openxmlformats.org/officeDocument/2006/relationships/tags" Target="../tags/tag2.xml"/><Relationship Id="rId6" Type="http://schemas.microsoft.com/office/2007/relationships/media" Target="../media/media4.mp4"/><Relationship Id="rId11" Type="http://schemas.openxmlformats.org/officeDocument/2006/relationships/notesSlide" Target="../notesSlides/notesSlide1.xml"/><Relationship Id="rId5" Type="http://schemas.openxmlformats.org/officeDocument/2006/relationships/video" Target="../media/media3.mp4"/><Relationship Id="rId15" Type="http://schemas.openxmlformats.org/officeDocument/2006/relationships/image" Target="../media/image6.png"/><Relationship Id="rId10" Type="http://schemas.openxmlformats.org/officeDocument/2006/relationships/slideLayout" Target="../slideLayouts/slideLayout2.xml"/><Relationship Id="rId4" Type="http://schemas.microsoft.com/office/2007/relationships/media" Target="../media/media3.mp4"/><Relationship Id="rId9" Type="http://schemas.openxmlformats.org/officeDocument/2006/relationships/video" Target="../media/media5.mp4"/><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video" Target="../media/media9.mp4"/><Relationship Id="rId13" Type="http://schemas.openxmlformats.org/officeDocument/2006/relationships/image" Target="../media/image7.png"/><Relationship Id="rId3" Type="http://schemas.microsoft.com/office/2007/relationships/media" Target="../media/media7.mp4"/><Relationship Id="rId7" Type="http://schemas.microsoft.com/office/2007/relationships/media" Target="../media/media9.mp4"/><Relationship Id="rId12" Type="http://schemas.openxmlformats.org/officeDocument/2006/relationships/notesSlide" Target="../notesSlides/notesSlide2.xml"/><Relationship Id="rId2" Type="http://schemas.openxmlformats.org/officeDocument/2006/relationships/video" Target="../media/media6.mp4"/><Relationship Id="rId16" Type="http://schemas.openxmlformats.org/officeDocument/2006/relationships/image" Target="../media/image9.png"/><Relationship Id="rId1" Type="http://schemas.microsoft.com/office/2007/relationships/media" Target="../media/media6.mp4"/><Relationship Id="rId6" Type="http://schemas.openxmlformats.org/officeDocument/2006/relationships/video" Target="../media/media8.mp4"/><Relationship Id="rId11" Type="http://schemas.openxmlformats.org/officeDocument/2006/relationships/slideLayout" Target="../slideLayouts/slideLayout2.xml"/><Relationship Id="rId5" Type="http://schemas.microsoft.com/office/2007/relationships/media" Target="../media/media8.mp4"/><Relationship Id="rId15" Type="http://schemas.openxmlformats.org/officeDocument/2006/relationships/image" Target="../media/image8.png"/><Relationship Id="rId10" Type="http://schemas.openxmlformats.org/officeDocument/2006/relationships/video" Target="../media/media10.mp4"/><Relationship Id="rId4" Type="http://schemas.openxmlformats.org/officeDocument/2006/relationships/video" Target="../media/media7.mp4"/><Relationship Id="rId9" Type="http://schemas.microsoft.com/office/2007/relationships/media" Target="../media/media10.mp4"/><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85000" lnSpcReduction="10000"/>
          </a:bodyPr>
          <a:lstStyle/>
          <a:p>
            <a:r>
              <a:rPr lang="en-US" sz="5400" cap="small" dirty="0"/>
              <a:t>Algorithm Misconceptions</a:t>
            </a:r>
          </a:p>
          <a:p>
            <a:r>
              <a:rPr lang="en-US" sz="2400" cap="small" dirty="0"/>
              <a:t>Austin Cory Bart</a:t>
            </a:r>
            <a:br>
              <a:rPr lang="en-US" sz="2400" cap="small" dirty="0"/>
            </a:br>
            <a:r>
              <a:rPr lang="en-US" sz="2400" cap="small" dirty="0" err="1"/>
              <a:t>AlgoTutorBot</a:t>
            </a:r>
            <a:br>
              <a:rPr lang="en-US" sz="2400" cap="small" dirty="0"/>
            </a:br>
            <a:r>
              <a:rPr lang="en-US" sz="2400" cap="small" dirty="0"/>
              <a:t>University of Delaware</a:t>
            </a:r>
          </a:p>
        </p:txBody>
      </p:sp>
      <p:pic>
        <p:nvPicPr>
          <p:cNvPr id="2" name="00_welcome">
            <a:hlinkClick r:id="" action="ppaction://media"/>
            <a:extLst>
              <a:ext uri="{FF2B5EF4-FFF2-40B4-BE49-F238E27FC236}">
                <a16:creationId xmlns:a16="http://schemas.microsoft.com/office/drawing/2014/main" id="{17CD9672-8658-4581-B300-B33C41C6B071}"/>
              </a:ext>
            </a:extLst>
          </p:cNvPr>
          <p:cNvPicPr>
            <a:picLocks noChangeAspect="1"/>
          </p:cNvPicPr>
          <p:nvPr>
            <a:videoFile r:link="rId3"/>
            <p:extLst>
              <p:ext uri="{DAA4B4D4-6D71-4841-9C94-3DE7FCFB9230}">
                <p14:media xmlns:p14="http://schemas.microsoft.com/office/powerpoint/2010/main" r:embed="rId2"/>
              </p:ext>
            </p:extLst>
          </p:nvPr>
        </p:nvPicPr>
        <p:blipFill>
          <a:blip r:embed="rId5"/>
          <a:stretch>
            <a:fillRect/>
          </a:stretch>
        </p:blipFill>
        <p:spPr>
          <a:xfrm>
            <a:off x="0" y="5143500"/>
            <a:ext cx="2286000" cy="1714500"/>
          </a:xfrm>
          <a:prstGeom prst="rect">
            <a:avLst/>
          </a:prstGeom>
        </p:spPr>
      </p:pic>
    </p:spTree>
    <p:custDataLst>
      <p:tags r:id="rId1"/>
    </p:custDataLst>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01_ah_yes_quite_easy">
            <a:hlinkClick r:id="" action="ppaction://media"/>
            <a:extLst>
              <a:ext uri="{FF2B5EF4-FFF2-40B4-BE49-F238E27FC236}">
                <a16:creationId xmlns:a16="http://schemas.microsoft.com/office/drawing/2014/main" id="{AA8BD18D-563C-443E-A1F5-A9812EC28C6F}"/>
              </a:ext>
            </a:extLst>
          </p:cNvPr>
          <p:cNvPicPr>
            <a:picLocks noChangeAspect="1"/>
          </p:cNvPicPr>
          <p:nvPr>
            <a:videoFile r:link="rId3"/>
            <p:extLst>
              <p:ext uri="{DAA4B4D4-6D71-4841-9C94-3DE7FCFB9230}">
                <p14:media xmlns:p14="http://schemas.microsoft.com/office/powerpoint/2010/main" r:embed="rId2"/>
              </p:ext>
            </p:extLst>
          </p:nvPr>
        </p:nvPicPr>
        <p:blipFill>
          <a:blip r:embed="rId12"/>
          <a:stretch>
            <a:fillRect/>
          </a:stretch>
        </p:blipFill>
        <p:spPr>
          <a:xfrm>
            <a:off x="0" y="5143500"/>
            <a:ext cx="2286000" cy="1714500"/>
          </a:xfrm>
          <a:prstGeom prst="rect">
            <a:avLst/>
          </a:prstGeom>
        </p:spPr>
      </p:pic>
      <p:sp>
        <p:nvSpPr>
          <p:cNvPr id="2" name="Title 1">
            <a:extLst>
              <a:ext uri="{FF2B5EF4-FFF2-40B4-BE49-F238E27FC236}">
                <a16:creationId xmlns:a16="http://schemas.microsoft.com/office/drawing/2014/main" id="{11AD95F5-95BD-4EB5-B178-3D58A0EDC07F}"/>
              </a:ext>
            </a:extLst>
          </p:cNvPr>
          <p:cNvSpPr>
            <a:spLocks noGrp="1"/>
          </p:cNvSpPr>
          <p:nvPr>
            <p:ph type="title"/>
          </p:nvPr>
        </p:nvSpPr>
        <p:spPr/>
        <p:txBody>
          <a:bodyPr/>
          <a:lstStyle/>
          <a:p>
            <a:r>
              <a:rPr lang="en-US" dirty="0"/>
              <a:t>True, False, or Meaningless?</a:t>
            </a:r>
          </a:p>
        </p:txBody>
      </p:sp>
      <p:sp>
        <p:nvSpPr>
          <p:cNvPr id="3" name="Content Placeholder 2">
            <a:extLst>
              <a:ext uri="{FF2B5EF4-FFF2-40B4-BE49-F238E27FC236}">
                <a16:creationId xmlns:a16="http://schemas.microsoft.com/office/drawing/2014/main" id="{D74BB4EF-2AA8-45B9-9A60-CCAF9C86497C}"/>
              </a:ext>
            </a:extLst>
          </p:cNvPr>
          <p:cNvSpPr>
            <a:spLocks noGrp="1"/>
          </p:cNvSpPr>
          <p:nvPr>
            <p:ph idx="1"/>
          </p:nvPr>
        </p:nvSpPr>
        <p:spPr>
          <a:xfrm>
            <a:off x="811876" y="1845734"/>
            <a:ext cx="10629207" cy="2943504"/>
          </a:xfrm>
        </p:spPr>
        <p:txBody>
          <a:bodyPr anchor="ctr">
            <a:normAutofit/>
          </a:bodyPr>
          <a:lstStyle/>
          <a:p>
            <a:r>
              <a:rPr lang="en-US" sz="3200" dirty="0"/>
              <a:t>"Linked Lists are always faster to traverse than Dynamic Arrays"</a:t>
            </a:r>
          </a:p>
        </p:txBody>
      </p:sp>
      <p:sp>
        <p:nvSpPr>
          <p:cNvPr id="4" name="TextBox 3">
            <a:extLst>
              <a:ext uri="{FF2B5EF4-FFF2-40B4-BE49-F238E27FC236}">
                <a16:creationId xmlns:a16="http://schemas.microsoft.com/office/drawing/2014/main" id="{9AF6AB3F-71F9-4898-A292-F76175013B72}"/>
              </a:ext>
            </a:extLst>
          </p:cNvPr>
          <p:cNvSpPr txBox="1"/>
          <p:nvPr/>
        </p:nvSpPr>
        <p:spPr>
          <a:xfrm>
            <a:off x="4270566" y="4373739"/>
            <a:ext cx="3650871" cy="1862048"/>
          </a:xfrm>
          <a:prstGeom prst="rect">
            <a:avLst/>
          </a:prstGeom>
          <a:noFill/>
        </p:spPr>
        <p:txBody>
          <a:bodyPr wrap="none" rtlCol="0">
            <a:spAutoFit/>
          </a:bodyPr>
          <a:lstStyle/>
          <a:p>
            <a:pPr algn="ctr"/>
            <a:r>
              <a:rPr lang="en-US" sz="11500" dirty="0">
                <a:solidFill>
                  <a:schemeClr val="accent6">
                    <a:lumMod val="50000"/>
                  </a:schemeClr>
                </a:solidFill>
              </a:rPr>
              <a:t>FALSE</a:t>
            </a:r>
          </a:p>
        </p:txBody>
      </p:sp>
      <p:pic>
        <p:nvPicPr>
          <p:cNvPr id="13" name="02_what_are_you_sure">
            <a:hlinkClick r:id="" action="ppaction://media"/>
            <a:extLst>
              <a:ext uri="{FF2B5EF4-FFF2-40B4-BE49-F238E27FC236}">
                <a16:creationId xmlns:a16="http://schemas.microsoft.com/office/drawing/2014/main" id="{C5383228-DDD9-4AF1-B4DE-2A0A5EC7FA05}"/>
              </a:ext>
            </a:extLst>
          </p:cNvPr>
          <p:cNvPicPr>
            <a:picLocks noChangeAspect="1"/>
          </p:cNvPicPr>
          <p:nvPr>
            <a:videoFile r:link="rId5"/>
            <p:extLst>
              <p:ext uri="{DAA4B4D4-6D71-4841-9C94-3DE7FCFB9230}">
                <p14:media xmlns:p14="http://schemas.microsoft.com/office/powerpoint/2010/main" r:embed="rId4"/>
              </p:ext>
            </p:extLst>
          </p:nvPr>
        </p:nvPicPr>
        <p:blipFill>
          <a:blip r:embed="rId13"/>
          <a:stretch>
            <a:fillRect/>
          </a:stretch>
        </p:blipFill>
        <p:spPr>
          <a:xfrm>
            <a:off x="0" y="5143500"/>
            <a:ext cx="2286000" cy="1714500"/>
          </a:xfrm>
          <a:prstGeom prst="rect">
            <a:avLst/>
          </a:prstGeom>
        </p:spPr>
      </p:pic>
      <p:pic>
        <p:nvPicPr>
          <p:cNvPr id="14" name="03_I_think_that_is_wrong">
            <a:hlinkClick r:id="" action="ppaction://media"/>
            <a:extLst>
              <a:ext uri="{FF2B5EF4-FFF2-40B4-BE49-F238E27FC236}">
                <a16:creationId xmlns:a16="http://schemas.microsoft.com/office/drawing/2014/main" id="{78BD82AB-1A17-4810-AF67-979C25587223}"/>
              </a:ext>
            </a:extLst>
          </p:cNvPr>
          <p:cNvPicPr>
            <a:picLocks noChangeAspect="1"/>
          </p:cNvPicPr>
          <p:nvPr>
            <a:videoFile r:link="rId7"/>
            <p:extLst>
              <p:ext uri="{DAA4B4D4-6D71-4841-9C94-3DE7FCFB9230}">
                <p14:media xmlns:p14="http://schemas.microsoft.com/office/powerpoint/2010/main" r:embed="rId6"/>
              </p:ext>
            </p:extLst>
          </p:nvPr>
        </p:nvPicPr>
        <p:blipFill>
          <a:blip r:embed="rId14"/>
          <a:stretch>
            <a:fillRect/>
          </a:stretch>
        </p:blipFill>
        <p:spPr>
          <a:xfrm>
            <a:off x="0" y="5143500"/>
            <a:ext cx="2286000" cy="1714500"/>
          </a:xfrm>
          <a:prstGeom prst="rect">
            <a:avLst/>
          </a:prstGeom>
        </p:spPr>
      </p:pic>
      <p:pic>
        <p:nvPicPr>
          <p:cNvPr id="15" name="04_no_i_am_not">
            <a:hlinkClick r:id="" action="ppaction://media"/>
            <a:extLst>
              <a:ext uri="{FF2B5EF4-FFF2-40B4-BE49-F238E27FC236}">
                <a16:creationId xmlns:a16="http://schemas.microsoft.com/office/drawing/2014/main" id="{BCCEF017-D564-4C75-A923-78F145C11B6C}"/>
              </a:ext>
            </a:extLst>
          </p:cNvPr>
          <p:cNvPicPr>
            <a:picLocks noChangeAspect="1"/>
          </p:cNvPicPr>
          <p:nvPr>
            <a:videoFile r:link="rId9"/>
            <p:extLst>
              <p:ext uri="{DAA4B4D4-6D71-4841-9C94-3DE7FCFB9230}">
                <p14:media xmlns:p14="http://schemas.microsoft.com/office/powerpoint/2010/main" r:embed="rId8"/>
              </p:ext>
            </p:extLst>
          </p:nvPr>
        </p:nvPicPr>
        <p:blipFill>
          <a:blip r:embed="rId15"/>
          <a:stretch>
            <a:fillRect/>
          </a:stretch>
        </p:blipFill>
        <p:spPr>
          <a:xfrm>
            <a:off x="0" y="5143500"/>
            <a:ext cx="2286000" cy="1714500"/>
          </a:xfrm>
          <a:prstGeom prst="rect">
            <a:avLst/>
          </a:prstGeom>
        </p:spPr>
      </p:pic>
    </p:spTree>
    <p:custDataLst>
      <p:tags r:id="rId1"/>
    </p:custDataLst>
    <p:extLst>
      <p:ext uri="{BB962C8B-B14F-4D97-AF65-F5344CB8AC3E}">
        <p14:creationId xmlns:p14="http://schemas.microsoft.com/office/powerpoint/2010/main" val="341526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85" fill="hold"/>
                                        <p:tgtEl>
                                          <p:spTgt spid="1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386" fill="hold"/>
                                        <p:tgtEl>
                                          <p:spTgt spid="13"/>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8465" fill="hold"/>
                                        <p:tgtEl>
                                          <p:spTgt spid="14"/>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1275"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23" fill="hold" display="0">
                  <p:stCondLst>
                    <p:cond delay="indefinite"/>
                  </p:stCondLst>
                </p:cTn>
                <p:tgtEl>
                  <p:spTgt spid="13"/>
                </p:tgtEl>
              </p:cMediaNode>
            </p:video>
            <p:video>
              <p:cMediaNode vol="80000" showWhenStopped="0">
                <p:cTn id="24" fill="hold" display="0">
                  <p:stCondLst>
                    <p:cond delay="indefinite"/>
                  </p:stCondLst>
                </p:cTn>
                <p:tgtEl>
                  <p:spTgt spid="14"/>
                </p:tgtEl>
              </p:cMediaNode>
            </p:video>
            <p:video>
              <p:cMediaNode vol="80000" showWhenStopped="0">
                <p:cTn id="25" fill="hold" display="0">
                  <p:stCondLst>
                    <p:cond delay="indefinite"/>
                  </p:stCondLst>
                </p:cTn>
                <p:tgtEl>
                  <p:spTgt spid="15"/>
                </p:tgtEl>
              </p:cMediaNode>
            </p:video>
            <p:video>
              <p:cMediaNode vol="80000" showWhenStopped="0">
                <p:cTn id="26" fill="hold" display="0">
                  <p:stCondLst>
                    <p:cond delay="indefinite"/>
                  </p:stCondLst>
                </p:cTn>
                <p:tgtEl>
                  <p:spTgt spid="16"/>
                </p:tgtEl>
              </p:cMediaNode>
            </p:video>
          </p:childTnLst>
        </p:cTn>
      </p:par>
    </p:tnLst>
    <p:bldLst>
      <p:bldP spid="4" grpId="0"/>
    </p:bldLst>
  </p:timing>
  <p:extLst>
    <p:ext uri="{E180D4A7-C9FB-4DFB-919C-405C955672EB}">
      <p14:showEvtLst xmlns:p14="http://schemas.microsoft.com/office/powerpoint/2010/main">
        <p14:playEvt time="14127" objId="5"/>
        <p14:stopEvt time="19462" objId="5"/>
        <p14:playEvt time="25284" objId="6"/>
        <p14:stopEvt time="27664" objId="6"/>
        <p14:playEvt time="39384" objId="7"/>
        <p14:stopEvt time="47900" objId="7"/>
        <p14:playEvt time="66202" objId="8"/>
        <p14:stopEvt time="77587" objId="8"/>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95F5-95BD-4EB5-B178-3D58A0EDC07F}"/>
              </a:ext>
            </a:extLst>
          </p:cNvPr>
          <p:cNvSpPr>
            <a:spLocks noGrp="1"/>
          </p:cNvSpPr>
          <p:nvPr>
            <p:ph type="title"/>
          </p:nvPr>
        </p:nvSpPr>
        <p:spPr/>
        <p:txBody>
          <a:bodyPr/>
          <a:lstStyle/>
          <a:p>
            <a:r>
              <a:rPr lang="en-US" dirty="0"/>
              <a:t>True, False, or Meaningless?</a:t>
            </a:r>
          </a:p>
        </p:txBody>
      </p:sp>
      <p:sp>
        <p:nvSpPr>
          <p:cNvPr id="3" name="Content Placeholder 2">
            <a:extLst>
              <a:ext uri="{FF2B5EF4-FFF2-40B4-BE49-F238E27FC236}">
                <a16:creationId xmlns:a16="http://schemas.microsoft.com/office/drawing/2014/main" id="{D74BB4EF-2AA8-45B9-9A60-CCAF9C86497C}"/>
              </a:ext>
            </a:extLst>
          </p:cNvPr>
          <p:cNvSpPr>
            <a:spLocks noGrp="1"/>
          </p:cNvSpPr>
          <p:nvPr>
            <p:ph idx="1"/>
          </p:nvPr>
        </p:nvSpPr>
        <p:spPr>
          <a:xfrm>
            <a:off x="811876" y="1845734"/>
            <a:ext cx="10629207" cy="2943504"/>
          </a:xfrm>
        </p:spPr>
        <p:txBody>
          <a:bodyPr anchor="ctr">
            <a:normAutofit/>
          </a:bodyPr>
          <a:lstStyle/>
          <a:p>
            <a:pPr algn="ctr"/>
            <a:r>
              <a:rPr lang="en-US" sz="3200" dirty="0"/>
              <a:t>“1+2 is the sum of Apple"</a:t>
            </a:r>
          </a:p>
        </p:txBody>
      </p:sp>
      <p:sp>
        <p:nvSpPr>
          <p:cNvPr id="4" name="TextBox 3">
            <a:extLst>
              <a:ext uri="{FF2B5EF4-FFF2-40B4-BE49-F238E27FC236}">
                <a16:creationId xmlns:a16="http://schemas.microsoft.com/office/drawing/2014/main" id="{9AF6AB3F-71F9-4898-A292-F76175013B72}"/>
              </a:ext>
            </a:extLst>
          </p:cNvPr>
          <p:cNvSpPr txBox="1"/>
          <p:nvPr/>
        </p:nvSpPr>
        <p:spPr>
          <a:xfrm>
            <a:off x="2868999" y="4373739"/>
            <a:ext cx="6454011" cy="1569660"/>
          </a:xfrm>
          <a:prstGeom prst="rect">
            <a:avLst/>
          </a:prstGeom>
          <a:noFill/>
        </p:spPr>
        <p:txBody>
          <a:bodyPr wrap="none" rtlCol="0">
            <a:spAutoFit/>
          </a:bodyPr>
          <a:lstStyle/>
          <a:p>
            <a:pPr algn="ctr"/>
            <a:r>
              <a:rPr lang="en-US" sz="9600" dirty="0">
                <a:solidFill>
                  <a:schemeClr val="accent6">
                    <a:lumMod val="50000"/>
                  </a:schemeClr>
                </a:solidFill>
              </a:rPr>
              <a:t>Meaningless</a:t>
            </a:r>
          </a:p>
        </p:txBody>
      </p:sp>
      <p:pic>
        <p:nvPicPr>
          <p:cNvPr id="5" name="05_yes_i_agree">
            <a:hlinkClick r:id="" action="ppaction://media"/>
            <a:extLst>
              <a:ext uri="{FF2B5EF4-FFF2-40B4-BE49-F238E27FC236}">
                <a16:creationId xmlns:a16="http://schemas.microsoft.com/office/drawing/2014/main" id="{26C231AB-6EF6-477E-A64D-7ADE6EFEE546}"/>
              </a:ext>
            </a:extLst>
          </p:cNvPr>
          <p:cNvPicPr>
            <a:picLocks noChangeAspect="1"/>
          </p:cNvPicPr>
          <p:nvPr>
            <a:videoFile r:link="rId2"/>
            <p:extLst>
              <p:ext uri="{DAA4B4D4-6D71-4841-9C94-3DE7FCFB9230}">
                <p14:media xmlns:p14="http://schemas.microsoft.com/office/powerpoint/2010/main" r:embed="rId1"/>
              </p:ext>
            </p:extLst>
          </p:nvPr>
        </p:nvPicPr>
        <p:blipFill>
          <a:blip r:embed="rId13"/>
          <a:stretch>
            <a:fillRect/>
          </a:stretch>
        </p:blipFill>
        <p:spPr>
          <a:xfrm>
            <a:off x="0" y="5126934"/>
            <a:ext cx="2286000" cy="1714500"/>
          </a:xfrm>
          <a:prstGeom prst="rect">
            <a:avLst/>
          </a:prstGeom>
        </p:spPr>
      </p:pic>
      <p:pic>
        <p:nvPicPr>
          <p:cNvPr id="6" name="06_ah_yes_I_meant">
            <a:hlinkClick r:id="" action="ppaction://media"/>
            <a:extLst>
              <a:ext uri="{FF2B5EF4-FFF2-40B4-BE49-F238E27FC236}">
                <a16:creationId xmlns:a16="http://schemas.microsoft.com/office/drawing/2014/main" id="{0235FCA7-E11E-4E77-BBD2-2803C620E39C}"/>
              </a:ext>
            </a:extLst>
          </p:cNvPr>
          <p:cNvPicPr>
            <a:picLocks noChangeAspect="1"/>
          </p:cNvPicPr>
          <p:nvPr>
            <a:videoFile r:link="rId4"/>
            <p:extLst>
              <p:ext uri="{DAA4B4D4-6D71-4841-9C94-3DE7FCFB9230}">
                <p14:media xmlns:p14="http://schemas.microsoft.com/office/powerpoint/2010/main" r:embed="rId3"/>
              </p:ext>
            </p:extLst>
          </p:nvPr>
        </p:nvPicPr>
        <p:blipFill>
          <a:blip r:embed="rId14"/>
          <a:stretch>
            <a:fillRect/>
          </a:stretch>
        </p:blipFill>
        <p:spPr>
          <a:xfrm>
            <a:off x="0" y="5126934"/>
            <a:ext cx="2286000" cy="1714500"/>
          </a:xfrm>
          <a:prstGeom prst="rect">
            <a:avLst/>
          </a:prstGeom>
        </p:spPr>
      </p:pic>
      <p:pic>
        <p:nvPicPr>
          <p:cNvPr id="7" name="07_oh_is_the">
            <a:hlinkClick r:id="" action="ppaction://media"/>
            <a:extLst>
              <a:ext uri="{FF2B5EF4-FFF2-40B4-BE49-F238E27FC236}">
                <a16:creationId xmlns:a16="http://schemas.microsoft.com/office/drawing/2014/main" id="{01FA86B5-220C-460C-A511-3ED0285406EA}"/>
              </a:ext>
            </a:extLst>
          </p:cNvPr>
          <p:cNvPicPr>
            <a:picLocks noChangeAspect="1"/>
          </p:cNvPicPr>
          <p:nvPr>
            <a:videoFile r:link="rId6"/>
            <p:extLst>
              <p:ext uri="{DAA4B4D4-6D71-4841-9C94-3DE7FCFB9230}">
                <p14:media xmlns:p14="http://schemas.microsoft.com/office/powerpoint/2010/main" r:embed="rId5"/>
              </p:ext>
            </p:extLst>
          </p:nvPr>
        </p:nvPicPr>
        <p:blipFill>
          <a:blip r:embed="rId15"/>
          <a:stretch>
            <a:fillRect/>
          </a:stretch>
        </p:blipFill>
        <p:spPr>
          <a:xfrm>
            <a:off x="0" y="5126934"/>
            <a:ext cx="2286000" cy="1714500"/>
          </a:xfrm>
          <a:prstGeom prst="rect">
            <a:avLst/>
          </a:prstGeom>
        </p:spPr>
      </p:pic>
      <p:pic>
        <p:nvPicPr>
          <p:cNvPr id="8" name="08_oh_then_is">
            <a:hlinkClick r:id="" action="ppaction://media"/>
            <a:extLst>
              <a:ext uri="{FF2B5EF4-FFF2-40B4-BE49-F238E27FC236}">
                <a16:creationId xmlns:a16="http://schemas.microsoft.com/office/drawing/2014/main" id="{F51A3073-B1BA-413C-9FAB-69AEDA801864}"/>
              </a:ext>
            </a:extLst>
          </p:cNvPr>
          <p:cNvPicPr>
            <a:picLocks noChangeAspect="1"/>
          </p:cNvPicPr>
          <p:nvPr>
            <a:videoFile r:link="rId8"/>
            <p:extLst>
              <p:ext uri="{DAA4B4D4-6D71-4841-9C94-3DE7FCFB9230}">
                <p14:media xmlns:p14="http://schemas.microsoft.com/office/powerpoint/2010/main" r:embed="rId7"/>
              </p:ext>
            </p:extLst>
          </p:nvPr>
        </p:nvPicPr>
        <p:blipFill>
          <a:blip r:embed="rId15"/>
          <a:stretch>
            <a:fillRect/>
          </a:stretch>
        </p:blipFill>
        <p:spPr>
          <a:xfrm>
            <a:off x="0" y="5126934"/>
            <a:ext cx="2286000" cy="1714500"/>
          </a:xfrm>
          <a:prstGeom prst="rect">
            <a:avLst/>
          </a:prstGeom>
        </p:spPr>
      </p:pic>
      <p:pic>
        <p:nvPicPr>
          <p:cNvPr id="9" name="09_the_answer_really">
            <a:hlinkClick r:id="" action="ppaction://media"/>
            <a:extLst>
              <a:ext uri="{FF2B5EF4-FFF2-40B4-BE49-F238E27FC236}">
                <a16:creationId xmlns:a16="http://schemas.microsoft.com/office/drawing/2014/main" id="{6EF1B96A-9BBA-4AA2-B878-6B0265007044}"/>
              </a:ext>
            </a:extLst>
          </p:cNvPr>
          <p:cNvPicPr>
            <a:picLocks noChangeAspect="1"/>
          </p:cNvPicPr>
          <p:nvPr>
            <a:videoFile r:link="rId10"/>
            <p:extLst>
              <p:ext uri="{DAA4B4D4-6D71-4841-9C94-3DE7FCFB9230}">
                <p14:media xmlns:p14="http://schemas.microsoft.com/office/powerpoint/2010/main" r:embed="rId9"/>
              </p:ext>
            </p:extLst>
          </p:nvPr>
        </p:nvPicPr>
        <p:blipFill>
          <a:blip r:embed="rId16"/>
          <a:stretch>
            <a:fillRect/>
          </a:stretch>
        </p:blipFill>
        <p:spPr>
          <a:xfrm>
            <a:off x="0" y="5126934"/>
            <a:ext cx="2286000" cy="1714500"/>
          </a:xfrm>
          <a:prstGeom prst="rect">
            <a:avLst/>
          </a:prstGeom>
        </p:spPr>
      </p:pic>
    </p:spTree>
    <p:extLst>
      <p:ext uri="{BB962C8B-B14F-4D97-AF65-F5344CB8AC3E}">
        <p14:creationId xmlns:p14="http://schemas.microsoft.com/office/powerpoint/2010/main" val="2547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716"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991"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3176" fill="hold"/>
                                        <p:tgtEl>
                                          <p:spTgt spid="8"/>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388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27" fill="hold" display="0">
                  <p:stCondLst>
                    <p:cond delay="indefinite"/>
                  </p:stCondLst>
                </p:cTn>
                <p:tgtEl>
                  <p:spTgt spid="5"/>
                </p:tgtEl>
              </p:cMediaNode>
            </p:video>
            <p:video>
              <p:cMediaNode vol="80000" showWhenStopped="0">
                <p:cTn id="28" fill="hold" display="0">
                  <p:stCondLst>
                    <p:cond delay="indefinite"/>
                  </p:stCondLst>
                </p:cTn>
                <p:tgtEl>
                  <p:spTgt spid="6"/>
                </p:tgtEl>
              </p:cMediaNode>
            </p:video>
            <p:video>
              <p:cMediaNode vol="80000" showWhenStopped="0">
                <p:cTn id="29" fill="hold" display="0">
                  <p:stCondLst>
                    <p:cond delay="indefinite"/>
                  </p:stCondLst>
                </p:cTn>
                <p:tgtEl>
                  <p:spTgt spid="7"/>
                </p:tgtEl>
              </p:cMediaNode>
            </p:video>
            <p:video>
              <p:cMediaNode vol="80000" showWhenStopped="0">
                <p:cTn id="30" fill="hold" display="0">
                  <p:stCondLst>
                    <p:cond delay="indefinite"/>
                  </p:stCondLst>
                </p:cTn>
                <p:tgtEl>
                  <p:spTgt spid="8"/>
                </p:tgtEl>
              </p:cMediaNode>
            </p:video>
            <p:video>
              <p:cMediaNode vol="80000" showWhenStopped="0">
                <p:cTn id="31" fill="hold" display="0">
                  <p:stCondLst>
                    <p:cond delay="indefinite"/>
                  </p:stCondLst>
                </p:cTn>
                <p:tgtEl>
                  <p:spTgt spid="9"/>
                </p:tgtEl>
              </p:cMediaNode>
            </p:video>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14.1|9.2|1.8|14.1|26.8"/>
</p:tagLst>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9060</TotalTime>
  <Words>579</Words>
  <Application>Microsoft Office PowerPoint</Application>
  <PresentationFormat>Widescreen</PresentationFormat>
  <Paragraphs>35</Paragraphs>
  <Slides>3</Slides>
  <Notes>2</Notes>
  <HiddenSlides>0</HiddenSlides>
  <MMClips>10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CISC320 Algorithms</vt:lpstr>
      <vt:lpstr>True, False, or Meaningless?</vt:lpstr>
      <vt:lpstr>True, False, or Meaningless?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50</cp:revision>
  <dcterms:created xsi:type="dcterms:W3CDTF">2021-01-27T16:53:13Z</dcterms:created>
  <dcterms:modified xsi:type="dcterms:W3CDTF">2021-02-27T19:06:00Z</dcterms:modified>
</cp:coreProperties>
</file>