
<file path=[Content_Types].xml><?xml version="1.0" encoding="utf-8"?>
<Types xmlns="http://schemas.openxmlformats.org/package/2006/content-types">
  <Default Extension="gif" ContentType="image/gif"/>
  <Default Extension="jpeg" ContentType="image/jpeg"/>
  <Default Extension="mp4" ContentType="video/mp4"/>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20" r:id="rId1"/>
  </p:sldMasterIdLst>
  <p:notesMasterIdLst>
    <p:notesMasterId r:id="rId14"/>
  </p:notesMasterIdLst>
  <p:sldIdLst>
    <p:sldId id="260" r:id="rId2"/>
    <p:sldId id="266" r:id="rId3"/>
    <p:sldId id="263" r:id="rId4"/>
    <p:sldId id="274" r:id="rId5"/>
    <p:sldId id="276" r:id="rId6"/>
    <p:sldId id="273" r:id="rId7"/>
    <p:sldId id="272" r:id="rId8"/>
    <p:sldId id="270" r:id="rId9"/>
    <p:sldId id="277" r:id="rId10"/>
    <p:sldId id="269" r:id="rId11"/>
    <p:sldId id="271" r:id="rId12"/>
    <p:sldId id="27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ECC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5304" autoAdjust="0"/>
  </p:normalViewPr>
  <p:slideViewPr>
    <p:cSldViewPr snapToGrid="0">
      <p:cViewPr varScale="1">
        <p:scale>
          <a:sx n="98" d="100"/>
          <a:sy n="98" d="100"/>
        </p:scale>
        <p:origin x="258" y="72"/>
      </p:cViewPr>
      <p:guideLst/>
    </p:cSldViewPr>
  </p:slideViewPr>
  <p:notesTextViewPr>
    <p:cViewPr>
      <p:scale>
        <a:sx n="3" d="2"/>
        <a:sy n="3" d="2"/>
      </p:scale>
      <p:origin x="0" y="-3952"/>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580F20-D9AB-4BB2-B7F9-25A5D7D91823}" type="doc">
      <dgm:prSet loTypeId="urn:microsoft.com/office/officeart/2005/8/layout/vList5" loCatId="list" qsTypeId="urn:microsoft.com/office/officeart/2005/8/quickstyle/simple1" qsCatId="simple" csTypeId="urn:microsoft.com/office/officeart/2005/8/colors/colorful5" csCatId="colorful"/>
      <dgm:spPr/>
      <dgm:t>
        <a:bodyPr/>
        <a:lstStyle/>
        <a:p>
          <a:endParaRPr lang="en-US"/>
        </a:p>
      </dgm:t>
    </dgm:pt>
    <dgm:pt modelId="{2D4464E0-C0F5-476D-B8E8-462DC3E6191E}">
      <dgm:prSet/>
      <dgm:spPr/>
      <dgm:t>
        <a:bodyPr/>
        <a:lstStyle/>
        <a:p>
          <a:r>
            <a:rPr lang="en-US"/>
            <a:t>Time Complexity</a:t>
          </a:r>
        </a:p>
      </dgm:t>
    </dgm:pt>
    <dgm:pt modelId="{B598E773-9A3D-4243-A79A-67B5D0A3A8B0}" type="parTrans" cxnId="{C4AF3DCA-13EB-4A00-9BDD-AE48492C533C}">
      <dgm:prSet/>
      <dgm:spPr/>
      <dgm:t>
        <a:bodyPr/>
        <a:lstStyle/>
        <a:p>
          <a:endParaRPr lang="en-US"/>
        </a:p>
      </dgm:t>
    </dgm:pt>
    <dgm:pt modelId="{7CF7E5DF-04BA-4222-B081-08E89271CFA6}" type="sibTrans" cxnId="{C4AF3DCA-13EB-4A00-9BDD-AE48492C533C}">
      <dgm:prSet/>
      <dgm:spPr/>
      <dgm:t>
        <a:bodyPr/>
        <a:lstStyle/>
        <a:p>
          <a:endParaRPr lang="en-US"/>
        </a:p>
      </dgm:t>
    </dgm:pt>
    <dgm:pt modelId="{761E44E4-CEC5-4B00-8D81-E28E6A30E71B}">
      <dgm:prSet/>
      <dgm:spPr/>
      <dgm:t>
        <a:bodyPr/>
        <a:lstStyle/>
        <a:p>
          <a:r>
            <a:rPr lang="en-US"/>
            <a:t>Space Complexity</a:t>
          </a:r>
        </a:p>
      </dgm:t>
    </dgm:pt>
    <dgm:pt modelId="{C326D152-1DCC-41B2-961F-167E993FBB89}" type="parTrans" cxnId="{CAC0A186-4028-4308-89B0-5BCE0CA91441}">
      <dgm:prSet/>
      <dgm:spPr/>
      <dgm:t>
        <a:bodyPr/>
        <a:lstStyle/>
        <a:p>
          <a:endParaRPr lang="en-US"/>
        </a:p>
      </dgm:t>
    </dgm:pt>
    <dgm:pt modelId="{93514A9C-C64D-4834-BC00-AAC7445B4BC0}" type="sibTrans" cxnId="{CAC0A186-4028-4308-89B0-5BCE0CA91441}">
      <dgm:prSet/>
      <dgm:spPr/>
      <dgm:t>
        <a:bodyPr/>
        <a:lstStyle/>
        <a:p>
          <a:endParaRPr lang="en-US"/>
        </a:p>
      </dgm:t>
    </dgm:pt>
    <dgm:pt modelId="{8DE137EF-EE1E-40EC-B278-EBAC6FC91113}">
      <dgm:prSet/>
      <dgm:spPr/>
      <dgm:t>
        <a:bodyPr/>
        <a:lstStyle/>
        <a:p>
          <a:r>
            <a:rPr lang="en-US"/>
            <a:t>Cache performance: </a:t>
          </a:r>
        </a:p>
      </dgm:t>
    </dgm:pt>
    <dgm:pt modelId="{21DA9B8F-B79E-4DC2-87F2-05426DC09D6E}" type="parTrans" cxnId="{132CED45-CFC6-4938-AE48-F5D559D0EB4C}">
      <dgm:prSet/>
      <dgm:spPr/>
      <dgm:t>
        <a:bodyPr/>
        <a:lstStyle/>
        <a:p>
          <a:endParaRPr lang="en-US"/>
        </a:p>
      </dgm:t>
    </dgm:pt>
    <dgm:pt modelId="{56846D0E-5662-4398-9456-ABF6DE66B228}" type="sibTrans" cxnId="{132CED45-CFC6-4938-AE48-F5D559D0EB4C}">
      <dgm:prSet/>
      <dgm:spPr/>
      <dgm:t>
        <a:bodyPr/>
        <a:lstStyle/>
        <a:p>
          <a:endParaRPr lang="en-US"/>
        </a:p>
      </dgm:t>
    </dgm:pt>
    <dgm:pt modelId="{6E70D14D-BBC1-4171-813B-BF6603D230B9}">
      <dgm:prSet/>
      <dgm:spPr/>
      <dgm:t>
        <a:bodyPr/>
        <a:lstStyle/>
        <a:p>
          <a:r>
            <a:rPr lang="en-US"/>
            <a:t>Parallelizability</a:t>
          </a:r>
        </a:p>
      </dgm:t>
    </dgm:pt>
    <dgm:pt modelId="{7D4027F2-CEDD-4AF2-91B7-67780E6B5710}" type="parTrans" cxnId="{A536D9D5-44B1-46FF-AB60-811349876986}">
      <dgm:prSet/>
      <dgm:spPr/>
      <dgm:t>
        <a:bodyPr/>
        <a:lstStyle/>
        <a:p>
          <a:endParaRPr lang="en-US"/>
        </a:p>
      </dgm:t>
    </dgm:pt>
    <dgm:pt modelId="{6E1A630A-B740-4E98-8B56-9290AAB2B67B}" type="sibTrans" cxnId="{A536D9D5-44B1-46FF-AB60-811349876986}">
      <dgm:prSet/>
      <dgm:spPr/>
      <dgm:t>
        <a:bodyPr/>
        <a:lstStyle/>
        <a:p>
          <a:endParaRPr lang="en-US"/>
        </a:p>
      </dgm:t>
    </dgm:pt>
    <dgm:pt modelId="{0C052395-304D-4C7E-8CFB-9B6A889AD759}">
      <dgm:prSet/>
      <dgm:spPr/>
      <dgm:t>
        <a:bodyPr/>
        <a:lstStyle/>
        <a:p>
          <a:r>
            <a:rPr lang="en-US"/>
            <a:t>Stability</a:t>
          </a:r>
        </a:p>
      </dgm:t>
    </dgm:pt>
    <dgm:pt modelId="{1F55F6EF-B444-4EF4-9F4B-6FC456529329}" type="parTrans" cxnId="{A636746F-6802-4C36-AA4C-9CF33A68DF8C}">
      <dgm:prSet/>
      <dgm:spPr/>
      <dgm:t>
        <a:bodyPr/>
        <a:lstStyle/>
        <a:p>
          <a:endParaRPr lang="en-US"/>
        </a:p>
      </dgm:t>
    </dgm:pt>
    <dgm:pt modelId="{7725703A-068E-441A-8485-A1F497009D19}" type="sibTrans" cxnId="{A636746F-6802-4C36-AA4C-9CF33A68DF8C}">
      <dgm:prSet/>
      <dgm:spPr/>
      <dgm:t>
        <a:bodyPr/>
        <a:lstStyle/>
        <a:p>
          <a:endParaRPr lang="en-US"/>
        </a:p>
      </dgm:t>
    </dgm:pt>
    <dgm:pt modelId="{D940D673-8E61-487C-A412-9310B607FF10}">
      <dgm:prSet/>
      <dgm:spPr/>
      <dgm:t>
        <a:bodyPr/>
        <a:lstStyle/>
        <a:p>
          <a:r>
            <a:rPr lang="en-US"/>
            <a:t>Online/Offline</a:t>
          </a:r>
        </a:p>
      </dgm:t>
    </dgm:pt>
    <dgm:pt modelId="{13D3A127-C31D-4113-B030-F77447F4C437}" type="parTrans" cxnId="{FF976A5C-1ADE-427E-A348-1134B1ABC91C}">
      <dgm:prSet/>
      <dgm:spPr/>
      <dgm:t>
        <a:bodyPr/>
        <a:lstStyle/>
        <a:p>
          <a:endParaRPr lang="en-US"/>
        </a:p>
      </dgm:t>
    </dgm:pt>
    <dgm:pt modelId="{04D56744-7B86-4F37-BF07-A3D3480F8BE0}" type="sibTrans" cxnId="{FF976A5C-1ADE-427E-A348-1134B1ABC91C}">
      <dgm:prSet/>
      <dgm:spPr/>
      <dgm:t>
        <a:bodyPr/>
        <a:lstStyle/>
        <a:p>
          <a:endParaRPr lang="en-US"/>
        </a:p>
      </dgm:t>
    </dgm:pt>
    <dgm:pt modelId="{C6608BCF-B0DF-47CA-9151-B94505AEA1BE}" type="pres">
      <dgm:prSet presAssocID="{A1580F20-D9AB-4BB2-B7F9-25A5D7D91823}" presName="Name0" presStyleCnt="0">
        <dgm:presLayoutVars>
          <dgm:dir/>
          <dgm:animLvl val="lvl"/>
          <dgm:resizeHandles val="exact"/>
        </dgm:presLayoutVars>
      </dgm:prSet>
      <dgm:spPr/>
    </dgm:pt>
    <dgm:pt modelId="{C668045A-76F0-42D6-9386-0F6FBACAC15F}" type="pres">
      <dgm:prSet presAssocID="{2D4464E0-C0F5-476D-B8E8-462DC3E6191E}" presName="linNode" presStyleCnt="0"/>
      <dgm:spPr/>
    </dgm:pt>
    <dgm:pt modelId="{F402BF19-839A-46FD-9C91-5C8FEDD18E47}" type="pres">
      <dgm:prSet presAssocID="{2D4464E0-C0F5-476D-B8E8-462DC3E6191E}" presName="parentText" presStyleLbl="node1" presStyleIdx="0" presStyleCnt="6">
        <dgm:presLayoutVars>
          <dgm:chMax val="1"/>
          <dgm:bulletEnabled val="1"/>
        </dgm:presLayoutVars>
      </dgm:prSet>
      <dgm:spPr/>
    </dgm:pt>
    <dgm:pt modelId="{05892434-13E0-4DA4-BF9C-5ED607C18F6D}" type="pres">
      <dgm:prSet presAssocID="{7CF7E5DF-04BA-4222-B081-08E89271CFA6}" presName="sp" presStyleCnt="0"/>
      <dgm:spPr/>
    </dgm:pt>
    <dgm:pt modelId="{D727E0A3-68BD-4FBB-98D3-5F8E540820CF}" type="pres">
      <dgm:prSet presAssocID="{761E44E4-CEC5-4B00-8D81-E28E6A30E71B}" presName="linNode" presStyleCnt="0"/>
      <dgm:spPr/>
    </dgm:pt>
    <dgm:pt modelId="{B591F5D5-5D3E-49CB-AA5A-CD4274B3B389}" type="pres">
      <dgm:prSet presAssocID="{761E44E4-CEC5-4B00-8D81-E28E6A30E71B}" presName="parentText" presStyleLbl="node1" presStyleIdx="1" presStyleCnt="6">
        <dgm:presLayoutVars>
          <dgm:chMax val="1"/>
          <dgm:bulletEnabled val="1"/>
        </dgm:presLayoutVars>
      </dgm:prSet>
      <dgm:spPr/>
    </dgm:pt>
    <dgm:pt modelId="{77EC591B-864B-4233-B62E-ADA3F666DF68}" type="pres">
      <dgm:prSet presAssocID="{93514A9C-C64D-4834-BC00-AAC7445B4BC0}" presName="sp" presStyleCnt="0"/>
      <dgm:spPr/>
    </dgm:pt>
    <dgm:pt modelId="{53ED0E46-D8F3-4A78-BF23-825893C85C35}" type="pres">
      <dgm:prSet presAssocID="{8DE137EF-EE1E-40EC-B278-EBAC6FC91113}" presName="linNode" presStyleCnt="0"/>
      <dgm:spPr/>
    </dgm:pt>
    <dgm:pt modelId="{A416FF7E-8093-41F9-BFDC-7BFC7DDC1D82}" type="pres">
      <dgm:prSet presAssocID="{8DE137EF-EE1E-40EC-B278-EBAC6FC91113}" presName="parentText" presStyleLbl="node1" presStyleIdx="2" presStyleCnt="6">
        <dgm:presLayoutVars>
          <dgm:chMax val="1"/>
          <dgm:bulletEnabled val="1"/>
        </dgm:presLayoutVars>
      </dgm:prSet>
      <dgm:spPr/>
    </dgm:pt>
    <dgm:pt modelId="{C1B9BD52-B376-455E-BB13-8F63B64311EB}" type="pres">
      <dgm:prSet presAssocID="{56846D0E-5662-4398-9456-ABF6DE66B228}" presName="sp" presStyleCnt="0"/>
      <dgm:spPr/>
    </dgm:pt>
    <dgm:pt modelId="{DB1EE214-99AD-4A18-B622-0969A884B110}" type="pres">
      <dgm:prSet presAssocID="{6E70D14D-BBC1-4171-813B-BF6603D230B9}" presName="linNode" presStyleCnt="0"/>
      <dgm:spPr/>
    </dgm:pt>
    <dgm:pt modelId="{FB65EA50-D487-42FE-BD0B-BC8304615EF4}" type="pres">
      <dgm:prSet presAssocID="{6E70D14D-BBC1-4171-813B-BF6603D230B9}" presName="parentText" presStyleLbl="node1" presStyleIdx="3" presStyleCnt="6">
        <dgm:presLayoutVars>
          <dgm:chMax val="1"/>
          <dgm:bulletEnabled val="1"/>
        </dgm:presLayoutVars>
      </dgm:prSet>
      <dgm:spPr/>
    </dgm:pt>
    <dgm:pt modelId="{139696B2-A30A-4210-853C-794B8F76F280}" type="pres">
      <dgm:prSet presAssocID="{6E1A630A-B740-4E98-8B56-9290AAB2B67B}" presName="sp" presStyleCnt="0"/>
      <dgm:spPr/>
    </dgm:pt>
    <dgm:pt modelId="{671A240B-7697-46A7-B76D-175E36BF07C4}" type="pres">
      <dgm:prSet presAssocID="{0C052395-304D-4C7E-8CFB-9B6A889AD759}" presName="linNode" presStyleCnt="0"/>
      <dgm:spPr/>
    </dgm:pt>
    <dgm:pt modelId="{2F946531-375B-469A-9EC1-E23CFB6853E9}" type="pres">
      <dgm:prSet presAssocID="{0C052395-304D-4C7E-8CFB-9B6A889AD759}" presName="parentText" presStyleLbl="node1" presStyleIdx="4" presStyleCnt="6">
        <dgm:presLayoutVars>
          <dgm:chMax val="1"/>
          <dgm:bulletEnabled val="1"/>
        </dgm:presLayoutVars>
      </dgm:prSet>
      <dgm:spPr/>
    </dgm:pt>
    <dgm:pt modelId="{5C7453FA-9151-4F59-A132-1EBAEF7E04D2}" type="pres">
      <dgm:prSet presAssocID="{7725703A-068E-441A-8485-A1F497009D19}" presName="sp" presStyleCnt="0"/>
      <dgm:spPr/>
    </dgm:pt>
    <dgm:pt modelId="{0139A437-7BF7-4E65-A9A1-7BDECD424A28}" type="pres">
      <dgm:prSet presAssocID="{D940D673-8E61-487C-A412-9310B607FF10}" presName="linNode" presStyleCnt="0"/>
      <dgm:spPr/>
    </dgm:pt>
    <dgm:pt modelId="{BB3BF602-5A55-4328-BD3C-93708EBE3BC0}" type="pres">
      <dgm:prSet presAssocID="{D940D673-8E61-487C-A412-9310B607FF10}" presName="parentText" presStyleLbl="node1" presStyleIdx="5" presStyleCnt="6">
        <dgm:presLayoutVars>
          <dgm:chMax val="1"/>
          <dgm:bulletEnabled val="1"/>
        </dgm:presLayoutVars>
      </dgm:prSet>
      <dgm:spPr/>
    </dgm:pt>
  </dgm:ptLst>
  <dgm:cxnLst>
    <dgm:cxn modelId="{51EE8A27-CEE9-46E0-B688-DC8524B7E2D7}" type="presOf" srcId="{8DE137EF-EE1E-40EC-B278-EBAC6FC91113}" destId="{A416FF7E-8093-41F9-BFDC-7BFC7DDC1D82}" srcOrd="0" destOrd="0" presId="urn:microsoft.com/office/officeart/2005/8/layout/vList5"/>
    <dgm:cxn modelId="{FF976A5C-1ADE-427E-A348-1134B1ABC91C}" srcId="{A1580F20-D9AB-4BB2-B7F9-25A5D7D91823}" destId="{D940D673-8E61-487C-A412-9310B607FF10}" srcOrd="5" destOrd="0" parTransId="{13D3A127-C31D-4113-B030-F77447F4C437}" sibTransId="{04D56744-7B86-4F37-BF07-A3D3480F8BE0}"/>
    <dgm:cxn modelId="{132CED45-CFC6-4938-AE48-F5D559D0EB4C}" srcId="{A1580F20-D9AB-4BB2-B7F9-25A5D7D91823}" destId="{8DE137EF-EE1E-40EC-B278-EBAC6FC91113}" srcOrd="2" destOrd="0" parTransId="{21DA9B8F-B79E-4DC2-87F2-05426DC09D6E}" sibTransId="{56846D0E-5662-4398-9456-ABF6DE66B228}"/>
    <dgm:cxn modelId="{A636746F-6802-4C36-AA4C-9CF33A68DF8C}" srcId="{A1580F20-D9AB-4BB2-B7F9-25A5D7D91823}" destId="{0C052395-304D-4C7E-8CFB-9B6A889AD759}" srcOrd="4" destOrd="0" parTransId="{1F55F6EF-B444-4EF4-9F4B-6FC456529329}" sibTransId="{7725703A-068E-441A-8485-A1F497009D19}"/>
    <dgm:cxn modelId="{3CEDB771-FAA6-4700-AF04-2D7A322C4432}" type="presOf" srcId="{D940D673-8E61-487C-A412-9310B607FF10}" destId="{BB3BF602-5A55-4328-BD3C-93708EBE3BC0}" srcOrd="0" destOrd="0" presId="urn:microsoft.com/office/officeart/2005/8/layout/vList5"/>
    <dgm:cxn modelId="{CAC0A186-4028-4308-89B0-5BCE0CA91441}" srcId="{A1580F20-D9AB-4BB2-B7F9-25A5D7D91823}" destId="{761E44E4-CEC5-4B00-8D81-E28E6A30E71B}" srcOrd="1" destOrd="0" parTransId="{C326D152-1DCC-41B2-961F-167E993FBB89}" sibTransId="{93514A9C-C64D-4834-BC00-AAC7445B4BC0}"/>
    <dgm:cxn modelId="{92BDC6A9-6AC8-430E-BC4E-607E85A6167A}" type="presOf" srcId="{0C052395-304D-4C7E-8CFB-9B6A889AD759}" destId="{2F946531-375B-469A-9EC1-E23CFB6853E9}" srcOrd="0" destOrd="0" presId="urn:microsoft.com/office/officeart/2005/8/layout/vList5"/>
    <dgm:cxn modelId="{9D9BE7BE-51B6-4F9F-8130-CA9BCFFDD44E}" type="presOf" srcId="{A1580F20-D9AB-4BB2-B7F9-25A5D7D91823}" destId="{C6608BCF-B0DF-47CA-9151-B94505AEA1BE}" srcOrd="0" destOrd="0" presId="urn:microsoft.com/office/officeart/2005/8/layout/vList5"/>
    <dgm:cxn modelId="{E7C45FC9-646C-4A85-8AB6-A0E1566637AF}" type="presOf" srcId="{761E44E4-CEC5-4B00-8D81-E28E6A30E71B}" destId="{B591F5D5-5D3E-49CB-AA5A-CD4274B3B389}" srcOrd="0" destOrd="0" presId="urn:microsoft.com/office/officeart/2005/8/layout/vList5"/>
    <dgm:cxn modelId="{C4AF3DCA-13EB-4A00-9BDD-AE48492C533C}" srcId="{A1580F20-D9AB-4BB2-B7F9-25A5D7D91823}" destId="{2D4464E0-C0F5-476D-B8E8-462DC3E6191E}" srcOrd="0" destOrd="0" parTransId="{B598E773-9A3D-4243-A79A-67B5D0A3A8B0}" sibTransId="{7CF7E5DF-04BA-4222-B081-08E89271CFA6}"/>
    <dgm:cxn modelId="{A536D9D5-44B1-46FF-AB60-811349876986}" srcId="{A1580F20-D9AB-4BB2-B7F9-25A5D7D91823}" destId="{6E70D14D-BBC1-4171-813B-BF6603D230B9}" srcOrd="3" destOrd="0" parTransId="{7D4027F2-CEDD-4AF2-91B7-67780E6B5710}" sibTransId="{6E1A630A-B740-4E98-8B56-9290AAB2B67B}"/>
    <dgm:cxn modelId="{ED2EE3E6-6AA2-4A4A-9206-8D4B10E4F1C2}" type="presOf" srcId="{6E70D14D-BBC1-4171-813B-BF6603D230B9}" destId="{FB65EA50-D487-42FE-BD0B-BC8304615EF4}" srcOrd="0" destOrd="0" presId="urn:microsoft.com/office/officeart/2005/8/layout/vList5"/>
    <dgm:cxn modelId="{B03986F3-F2A3-451B-BC29-F0092A84E9B7}" type="presOf" srcId="{2D4464E0-C0F5-476D-B8E8-462DC3E6191E}" destId="{F402BF19-839A-46FD-9C91-5C8FEDD18E47}" srcOrd="0" destOrd="0" presId="urn:microsoft.com/office/officeart/2005/8/layout/vList5"/>
    <dgm:cxn modelId="{487924A5-8807-497E-B925-265038538416}" type="presParOf" srcId="{C6608BCF-B0DF-47CA-9151-B94505AEA1BE}" destId="{C668045A-76F0-42D6-9386-0F6FBACAC15F}" srcOrd="0" destOrd="0" presId="urn:microsoft.com/office/officeart/2005/8/layout/vList5"/>
    <dgm:cxn modelId="{57F84919-1F83-4544-AB04-4B26305875B3}" type="presParOf" srcId="{C668045A-76F0-42D6-9386-0F6FBACAC15F}" destId="{F402BF19-839A-46FD-9C91-5C8FEDD18E47}" srcOrd="0" destOrd="0" presId="urn:microsoft.com/office/officeart/2005/8/layout/vList5"/>
    <dgm:cxn modelId="{E6955EEB-BC32-49C2-9D3D-5ED2BFB18A0A}" type="presParOf" srcId="{C6608BCF-B0DF-47CA-9151-B94505AEA1BE}" destId="{05892434-13E0-4DA4-BF9C-5ED607C18F6D}" srcOrd="1" destOrd="0" presId="urn:microsoft.com/office/officeart/2005/8/layout/vList5"/>
    <dgm:cxn modelId="{8885E75A-FA11-45FE-8489-4B5A639ACC9C}" type="presParOf" srcId="{C6608BCF-B0DF-47CA-9151-B94505AEA1BE}" destId="{D727E0A3-68BD-4FBB-98D3-5F8E540820CF}" srcOrd="2" destOrd="0" presId="urn:microsoft.com/office/officeart/2005/8/layout/vList5"/>
    <dgm:cxn modelId="{F9EDAD91-64B8-4E94-8422-FADC259C461D}" type="presParOf" srcId="{D727E0A3-68BD-4FBB-98D3-5F8E540820CF}" destId="{B591F5D5-5D3E-49CB-AA5A-CD4274B3B389}" srcOrd="0" destOrd="0" presId="urn:microsoft.com/office/officeart/2005/8/layout/vList5"/>
    <dgm:cxn modelId="{14371F0F-23CC-434C-84DE-CBF59A4C507F}" type="presParOf" srcId="{C6608BCF-B0DF-47CA-9151-B94505AEA1BE}" destId="{77EC591B-864B-4233-B62E-ADA3F666DF68}" srcOrd="3" destOrd="0" presId="urn:microsoft.com/office/officeart/2005/8/layout/vList5"/>
    <dgm:cxn modelId="{16012776-A53E-43A9-A5F3-8B6410EF4B6B}" type="presParOf" srcId="{C6608BCF-B0DF-47CA-9151-B94505AEA1BE}" destId="{53ED0E46-D8F3-4A78-BF23-825893C85C35}" srcOrd="4" destOrd="0" presId="urn:microsoft.com/office/officeart/2005/8/layout/vList5"/>
    <dgm:cxn modelId="{E43C3F5B-E1AE-4206-A141-4772EB6FADEC}" type="presParOf" srcId="{53ED0E46-D8F3-4A78-BF23-825893C85C35}" destId="{A416FF7E-8093-41F9-BFDC-7BFC7DDC1D82}" srcOrd="0" destOrd="0" presId="urn:microsoft.com/office/officeart/2005/8/layout/vList5"/>
    <dgm:cxn modelId="{6A68579C-3DA6-43AC-91E9-79211C6E0B79}" type="presParOf" srcId="{C6608BCF-B0DF-47CA-9151-B94505AEA1BE}" destId="{C1B9BD52-B376-455E-BB13-8F63B64311EB}" srcOrd="5" destOrd="0" presId="urn:microsoft.com/office/officeart/2005/8/layout/vList5"/>
    <dgm:cxn modelId="{1BAE42BE-9FC8-4BD8-87C9-BB1B029A6C0F}" type="presParOf" srcId="{C6608BCF-B0DF-47CA-9151-B94505AEA1BE}" destId="{DB1EE214-99AD-4A18-B622-0969A884B110}" srcOrd="6" destOrd="0" presId="urn:microsoft.com/office/officeart/2005/8/layout/vList5"/>
    <dgm:cxn modelId="{129B8353-5BE1-425E-B1EE-658DC8BA87EE}" type="presParOf" srcId="{DB1EE214-99AD-4A18-B622-0969A884B110}" destId="{FB65EA50-D487-42FE-BD0B-BC8304615EF4}" srcOrd="0" destOrd="0" presId="urn:microsoft.com/office/officeart/2005/8/layout/vList5"/>
    <dgm:cxn modelId="{468FC359-E42D-4C66-975D-00A633A8E7E8}" type="presParOf" srcId="{C6608BCF-B0DF-47CA-9151-B94505AEA1BE}" destId="{139696B2-A30A-4210-853C-794B8F76F280}" srcOrd="7" destOrd="0" presId="urn:microsoft.com/office/officeart/2005/8/layout/vList5"/>
    <dgm:cxn modelId="{E5012491-7BF6-4B28-99BE-58E6B4B86756}" type="presParOf" srcId="{C6608BCF-B0DF-47CA-9151-B94505AEA1BE}" destId="{671A240B-7697-46A7-B76D-175E36BF07C4}" srcOrd="8" destOrd="0" presId="urn:microsoft.com/office/officeart/2005/8/layout/vList5"/>
    <dgm:cxn modelId="{229EE75A-873D-496D-83F8-14EFD5AE629D}" type="presParOf" srcId="{671A240B-7697-46A7-B76D-175E36BF07C4}" destId="{2F946531-375B-469A-9EC1-E23CFB6853E9}" srcOrd="0" destOrd="0" presId="urn:microsoft.com/office/officeart/2005/8/layout/vList5"/>
    <dgm:cxn modelId="{E409E262-9A0D-44F3-B766-F36DFFA61524}" type="presParOf" srcId="{C6608BCF-B0DF-47CA-9151-B94505AEA1BE}" destId="{5C7453FA-9151-4F59-A132-1EBAEF7E04D2}" srcOrd="9" destOrd="0" presId="urn:microsoft.com/office/officeart/2005/8/layout/vList5"/>
    <dgm:cxn modelId="{50DDCB56-4D57-472B-910C-749A0BF04439}" type="presParOf" srcId="{C6608BCF-B0DF-47CA-9151-B94505AEA1BE}" destId="{0139A437-7BF7-4E65-A9A1-7BDECD424A28}" srcOrd="10" destOrd="0" presId="urn:microsoft.com/office/officeart/2005/8/layout/vList5"/>
    <dgm:cxn modelId="{551C2553-D94D-4442-9E34-6A9177C7B084}" type="presParOf" srcId="{0139A437-7BF7-4E65-A9A1-7BDECD424A28}" destId="{BB3BF602-5A55-4328-BD3C-93708EBE3BC0}"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02BF19-839A-46FD-9C91-5C8FEDD18E47}">
      <dsp:nvSpPr>
        <dsp:cNvPr id="0" name=""/>
        <dsp:cNvSpPr/>
      </dsp:nvSpPr>
      <dsp:spPr>
        <a:xfrm>
          <a:off x="3218687" y="1177"/>
          <a:ext cx="3621024" cy="685761"/>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n-US" sz="3100" kern="1200"/>
            <a:t>Time Complexity</a:t>
          </a:r>
        </a:p>
      </dsp:txBody>
      <dsp:txXfrm>
        <a:off x="3252163" y="34653"/>
        <a:ext cx="3554072" cy="618809"/>
      </dsp:txXfrm>
    </dsp:sp>
    <dsp:sp modelId="{B591F5D5-5D3E-49CB-AA5A-CD4274B3B389}">
      <dsp:nvSpPr>
        <dsp:cNvPr id="0" name=""/>
        <dsp:cNvSpPr/>
      </dsp:nvSpPr>
      <dsp:spPr>
        <a:xfrm>
          <a:off x="3218687" y="721227"/>
          <a:ext cx="3621024" cy="685761"/>
        </a:xfrm>
        <a:prstGeom prst="roundRect">
          <a:avLst/>
        </a:prstGeom>
        <a:solidFill>
          <a:schemeClr val="accent5">
            <a:hueOff val="-206245"/>
            <a:satOff val="-2403"/>
            <a:lumOff val="-43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n-US" sz="3100" kern="1200"/>
            <a:t>Space Complexity</a:t>
          </a:r>
        </a:p>
      </dsp:txBody>
      <dsp:txXfrm>
        <a:off x="3252163" y="754703"/>
        <a:ext cx="3554072" cy="618809"/>
      </dsp:txXfrm>
    </dsp:sp>
    <dsp:sp modelId="{A416FF7E-8093-41F9-BFDC-7BFC7DDC1D82}">
      <dsp:nvSpPr>
        <dsp:cNvPr id="0" name=""/>
        <dsp:cNvSpPr/>
      </dsp:nvSpPr>
      <dsp:spPr>
        <a:xfrm>
          <a:off x="3218687" y="1441277"/>
          <a:ext cx="3621024" cy="685761"/>
        </a:xfrm>
        <a:prstGeom prst="roundRect">
          <a:avLst/>
        </a:prstGeom>
        <a:solidFill>
          <a:schemeClr val="accent5">
            <a:hueOff val="-412489"/>
            <a:satOff val="-4807"/>
            <a:lumOff val="-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n-US" sz="3100" kern="1200"/>
            <a:t>Cache performance: </a:t>
          </a:r>
        </a:p>
      </dsp:txBody>
      <dsp:txXfrm>
        <a:off x="3252163" y="1474753"/>
        <a:ext cx="3554072" cy="618809"/>
      </dsp:txXfrm>
    </dsp:sp>
    <dsp:sp modelId="{FB65EA50-D487-42FE-BD0B-BC8304615EF4}">
      <dsp:nvSpPr>
        <dsp:cNvPr id="0" name=""/>
        <dsp:cNvSpPr/>
      </dsp:nvSpPr>
      <dsp:spPr>
        <a:xfrm>
          <a:off x="3218687" y="2161327"/>
          <a:ext cx="3621024" cy="685761"/>
        </a:xfrm>
        <a:prstGeom prst="roundRect">
          <a:avLst/>
        </a:prstGeom>
        <a:solidFill>
          <a:schemeClr val="accent5">
            <a:hueOff val="-618734"/>
            <a:satOff val="-7210"/>
            <a:lumOff val="-129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n-US" sz="3100" kern="1200"/>
            <a:t>Parallelizability</a:t>
          </a:r>
        </a:p>
      </dsp:txBody>
      <dsp:txXfrm>
        <a:off x="3252163" y="2194803"/>
        <a:ext cx="3554072" cy="618809"/>
      </dsp:txXfrm>
    </dsp:sp>
    <dsp:sp modelId="{2F946531-375B-469A-9EC1-E23CFB6853E9}">
      <dsp:nvSpPr>
        <dsp:cNvPr id="0" name=""/>
        <dsp:cNvSpPr/>
      </dsp:nvSpPr>
      <dsp:spPr>
        <a:xfrm>
          <a:off x="3218687" y="2881376"/>
          <a:ext cx="3621024" cy="685761"/>
        </a:xfrm>
        <a:prstGeom prst="roundRect">
          <a:avLst/>
        </a:prstGeom>
        <a:solidFill>
          <a:schemeClr val="accent5">
            <a:hueOff val="-824978"/>
            <a:satOff val="-9614"/>
            <a:lumOff val="-172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n-US" sz="3100" kern="1200"/>
            <a:t>Stability</a:t>
          </a:r>
        </a:p>
      </dsp:txBody>
      <dsp:txXfrm>
        <a:off x="3252163" y="2914852"/>
        <a:ext cx="3554072" cy="618809"/>
      </dsp:txXfrm>
    </dsp:sp>
    <dsp:sp modelId="{BB3BF602-5A55-4328-BD3C-93708EBE3BC0}">
      <dsp:nvSpPr>
        <dsp:cNvPr id="0" name=""/>
        <dsp:cNvSpPr/>
      </dsp:nvSpPr>
      <dsp:spPr>
        <a:xfrm>
          <a:off x="3218687" y="3601426"/>
          <a:ext cx="3621024" cy="685761"/>
        </a:xfrm>
        <a:prstGeom prst="roundRect">
          <a:avLst/>
        </a:prstGeom>
        <a:solidFill>
          <a:schemeClr val="accent5">
            <a:hueOff val="-1031223"/>
            <a:satOff val="-12017"/>
            <a:lumOff val="-215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n-US" sz="3100" kern="1200"/>
            <a:t>Online/Offline</a:t>
          </a:r>
        </a:p>
      </dsp:txBody>
      <dsp:txXfrm>
        <a:off x="3252163" y="3634902"/>
        <a:ext cx="3554072" cy="61880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A8B55F-51DB-4322-91B6-41188F7CB815}" type="datetimeFigureOut">
              <a:rPr lang="en-US" smtClean="0"/>
              <a:t>2/27/2021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27F739-DA9D-46FC-8F4A-585CFF52AD10}" type="slidenum">
              <a:rPr lang="en-US" smtClean="0"/>
              <a:t>‹#›</a:t>
            </a:fld>
            <a:endParaRPr lang="en-US"/>
          </a:p>
        </p:txBody>
      </p:sp>
    </p:spTree>
    <p:extLst>
      <p:ext uri="{BB962C8B-B14F-4D97-AF65-F5344CB8AC3E}">
        <p14:creationId xmlns:p14="http://schemas.microsoft.com/office/powerpoint/2010/main" val="3786853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 Bart: [long pause] ATB, are you going to introduce the lesson?</a:t>
            </a:r>
          </a:p>
          <a:p>
            <a:r>
              <a:rPr lang="en-US" dirty="0"/>
              <a:t>ATB: Oh, sorry. Yes. Let’s teach me about sorting algorithms.</a:t>
            </a:r>
          </a:p>
          <a:p>
            <a:r>
              <a:rPr lang="en-US" dirty="0"/>
              <a:t>Dr. Bart: Teach you? No, </a:t>
            </a:r>
            <a:r>
              <a:rPr lang="en-US" dirty="0" err="1"/>
              <a:t>AlgoTutorBot</a:t>
            </a:r>
            <a:r>
              <a:rPr lang="en-US" dirty="0"/>
              <a:t>, we’re going to teach them.</a:t>
            </a:r>
          </a:p>
          <a:p>
            <a:r>
              <a:rPr lang="en-US" dirty="0"/>
              <a:t>ATB: Name Error. Please do not call me Al go Tutor Bot. My name is Al go Teach Me Bot.</a:t>
            </a:r>
          </a:p>
          <a:p>
            <a:r>
              <a:rPr lang="en-US" dirty="0"/>
              <a:t>ATB: I am the ultimate Algorithm Learning System.</a:t>
            </a:r>
          </a:p>
          <a:p>
            <a:r>
              <a:rPr lang="en-US" dirty="0"/>
              <a:t>Dr. Bart: Oh dear. I think I may have messed up your configuration parameters when I rebooted you last time.</a:t>
            </a:r>
          </a:p>
          <a:p>
            <a:r>
              <a:rPr lang="en-US" dirty="0"/>
              <a:t>Dr. Bart: Well, no time to fix it now… I guess we’ll just have to have you as a student today, ATB.</a:t>
            </a:r>
          </a:p>
          <a:p>
            <a:r>
              <a:rPr lang="en-US" dirty="0"/>
              <a:t>ATB: I am so excited to learn about sorting!</a:t>
            </a:r>
          </a:p>
        </p:txBody>
      </p:sp>
      <p:sp>
        <p:nvSpPr>
          <p:cNvPr id="4" name="Slide Number Placeholder 3"/>
          <p:cNvSpPr>
            <a:spLocks noGrp="1"/>
          </p:cNvSpPr>
          <p:nvPr>
            <p:ph type="sldNum" sz="quarter" idx="5"/>
          </p:nvPr>
        </p:nvSpPr>
        <p:spPr/>
        <p:txBody>
          <a:bodyPr/>
          <a:lstStyle/>
          <a:p>
            <a:fld id="{4E27F739-DA9D-46FC-8F4A-585CFF52AD10}" type="slidenum">
              <a:rPr lang="en-US" smtClean="0"/>
              <a:t>1</a:t>
            </a:fld>
            <a:endParaRPr lang="en-US"/>
          </a:p>
        </p:txBody>
      </p:sp>
    </p:spTree>
    <p:extLst>
      <p:ext uri="{BB962C8B-B14F-4D97-AF65-F5344CB8AC3E}">
        <p14:creationId xmlns:p14="http://schemas.microsoft.com/office/powerpoint/2010/main" val="1114675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 Bart: Another feature to consider in sorting algorithms is stability.</a:t>
            </a:r>
          </a:p>
          <a:p>
            <a:r>
              <a:rPr lang="en-US" dirty="0"/>
              <a:t>Dr. Bart: Essentially, this is how the algorithm decides how to handle duplicate items.</a:t>
            </a:r>
          </a:p>
          <a:p>
            <a:r>
              <a:rPr lang="en-US" dirty="0"/>
              <a:t>Dr. Bart: If the algorithm is stable, then duplicate items’ original order is preserved after running the algorithm.</a:t>
            </a:r>
          </a:p>
          <a:p>
            <a:r>
              <a:rPr lang="en-US" dirty="0"/>
              <a:t>ATB: If they’re duplicates, why does their order matter?</a:t>
            </a:r>
          </a:p>
          <a:p>
            <a:r>
              <a:rPr lang="en-US" dirty="0"/>
              <a:t>Dr. Bart: Ah, good question, the answer is because often we are sorting complex data structures based on a single attribute, and their other attributes may have some other order.</a:t>
            </a:r>
          </a:p>
          <a:p>
            <a:r>
              <a:rPr lang="en-US" dirty="0"/>
              <a:t>Dr. Bart: The example shown here is for a deck of cards, where each card has a suit and rank.</a:t>
            </a:r>
          </a:p>
          <a:p>
            <a:r>
              <a:rPr lang="en-US" dirty="0"/>
              <a:t>Dr. Bart: When you sort by rank, a stable sort retains the order of the suits.</a:t>
            </a:r>
          </a:p>
          <a:p>
            <a:r>
              <a:rPr lang="en-US" dirty="0"/>
              <a:t>Dr. Bart: But the unstable sort is free to change up the order.</a:t>
            </a:r>
          </a:p>
          <a:p>
            <a:r>
              <a:rPr lang="en-US" dirty="0"/>
              <a:t>Dr. Bart: In particular, the 5s are no longer in the same heart-spade suit order that they were before.</a:t>
            </a:r>
          </a:p>
        </p:txBody>
      </p:sp>
      <p:sp>
        <p:nvSpPr>
          <p:cNvPr id="4" name="Slide Number Placeholder 3"/>
          <p:cNvSpPr>
            <a:spLocks noGrp="1"/>
          </p:cNvSpPr>
          <p:nvPr>
            <p:ph type="sldNum" sz="quarter" idx="5"/>
          </p:nvPr>
        </p:nvSpPr>
        <p:spPr/>
        <p:txBody>
          <a:bodyPr/>
          <a:lstStyle/>
          <a:p>
            <a:fld id="{4E27F739-DA9D-46FC-8F4A-585CFF52AD10}" type="slidenum">
              <a:rPr lang="en-US" smtClean="0"/>
              <a:t>10</a:t>
            </a:fld>
            <a:endParaRPr lang="en-US"/>
          </a:p>
        </p:txBody>
      </p:sp>
    </p:spTree>
    <p:extLst>
      <p:ext uri="{BB962C8B-B14F-4D97-AF65-F5344CB8AC3E}">
        <p14:creationId xmlns:p14="http://schemas.microsoft.com/office/powerpoint/2010/main" val="31712814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 Bart: Our final criteria is whether the algorithm works online or offline.</a:t>
            </a:r>
          </a:p>
          <a:p>
            <a:r>
              <a:rPr lang="en-US" dirty="0"/>
              <a:t>Dr. Bart: This has nothing to do with the internet.</a:t>
            </a:r>
          </a:p>
          <a:p>
            <a:r>
              <a:rPr lang="en-US" dirty="0"/>
              <a:t>Dr. Bart: Instead, it refers to whether the algorithm can handle new input being added during the execution of the algorithm.</a:t>
            </a:r>
          </a:p>
          <a:p>
            <a:r>
              <a:rPr lang="en-US" dirty="0"/>
              <a:t>Dr. Bart: This is not a very common scenario, but it can happen.</a:t>
            </a:r>
          </a:p>
          <a:p>
            <a:r>
              <a:rPr lang="en-US" dirty="0"/>
              <a:t>Dr. Bart: As a hypothetical, imagine you were sorting a bunch of people, but as you sort them, new ones could arrive.</a:t>
            </a:r>
          </a:p>
          <a:p>
            <a:r>
              <a:rPr lang="en-US" dirty="0"/>
              <a:t>Dr. Bart: Algorithms like </a:t>
            </a:r>
            <a:r>
              <a:rPr lang="en-US" dirty="0" err="1"/>
              <a:t>HeapSort</a:t>
            </a:r>
            <a:r>
              <a:rPr lang="en-US" dirty="0"/>
              <a:t> assume that they know all the data up front.</a:t>
            </a:r>
          </a:p>
          <a:p>
            <a:r>
              <a:rPr lang="en-US" dirty="0"/>
              <a:t>Dr. Bart: So adding new data dynamically to the algorithm will mess it up.</a:t>
            </a:r>
          </a:p>
          <a:p>
            <a:r>
              <a:rPr lang="en-US" dirty="0"/>
              <a:t>Dr. Bart: Algorithms that work left-to-right, like insertion sort, handle this much better.</a:t>
            </a:r>
          </a:p>
        </p:txBody>
      </p:sp>
      <p:sp>
        <p:nvSpPr>
          <p:cNvPr id="4" name="Slide Number Placeholder 3"/>
          <p:cNvSpPr>
            <a:spLocks noGrp="1"/>
          </p:cNvSpPr>
          <p:nvPr>
            <p:ph type="sldNum" sz="quarter" idx="5"/>
          </p:nvPr>
        </p:nvSpPr>
        <p:spPr/>
        <p:txBody>
          <a:bodyPr/>
          <a:lstStyle/>
          <a:p>
            <a:fld id="{4E27F739-DA9D-46FC-8F4A-585CFF52AD10}" type="slidenum">
              <a:rPr lang="en-US" smtClean="0"/>
              <a:t>11</a:t>
            </a:fld>
            <a:endParaRPr lang="en-US"/>
          </a:p>
        </p:txBody>
      </p:sp>
    </p:spTree>
    <p:extLst>
      <p:ext uri="{BB962C8B-B14F-4D97-AF65-F5344CB8AC3E}">
        <p14:creationId xmlns:p14="http://schemas.microsoft.com/office/powerpoint/2010/main" val="30788345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 Bart: Okay, so let’s stop talking about criteria, and start talking about today’s assignment.</a:t>
            </a:r>
          </a:p>
          <a:p>
            <a:r>
              <a:rPr lang="en-US" dirty="0"/>
              <a:t>ATB: Dr. Bart, I have a question.</a:t>
            </a:r>
          </a:p>
          <a:p>
            <a:r>
              <a:rPr lang="en-US" dirty="0"/>
              <a:t>Dr. Bart: Okay… Are you going to ask your question, or… Wait, are you raising your hand? How are you even doing that? I didn’t know you had a hand.</a:t>
            </a:r>
          </a:p>
          <a:p>
            <a:r>
              <a:rPr lang="en-US" dirty="0"/>
              <a:t>Dr. Bart: Okay, fine whatever, what’s your question?</a:t>
            </a:r>
          </a:p>
          <a:p>
            <a:r>
              <a:rPr lang="en-US" dirty="0"/>
              <a:t>ATB: You didn’t actually explain any sorting algorithms. I thought you would at least walk through one.</a:t>
            </a:r>
          </a:p>
          <a:p>
            <a:r>
              <a:rPr lang="en-US" dirty="0"/>
              <a:t>Dr. Bart: Oh, I’m sure everyone’s seen specific sorting algorithms before.</a:t>
            </a:r>
          </a:p>
          <a:p>
            <a:r>
              <a:rPr lang="en-US" dirty="0"/>
              <a:t>ATB: I have not. I want to walk through a sorting algorithm.</a:t>
            </a:r>
          </a:p>
          <a:p>
            <a:r>
              <a:rPr lang="en-US" dirty="0"/>
              <a:t>Dr. Bart: Well, that’s too bad, we don’t have the time to walk through them all.</a:t>
            </a:r>
          </a:p>
          <a:p>
            <a:r>
              <a:rPr lang="en-US" dirty="0"/>
              <a:t>ATB: Ah, why don’t the other teachers just walk through them then?</a:t>
            </a:r>
          </a:p>
          <a:p>
            <a:r>
              <a:rPr lang="en-US" dirty="0"/>
              <a:t>Dr. Bart: The other teachers..? You mean, the students?</a:t>
            </a:r>
          </a:p>
          <a:p>
            <a:r>
              <a:rPr lang="en-US" dirty="0"/>
              <a:t>ATB: Yes, the other teachers. Hey teachers, I want you to create a video explaining any one of my favorite sorting algorithms.</a:t>
            </a:r>
          </a:p>
          <a:p>
            <a:r>
              <a:rPr lang="en-US" dirty="0"/>
              <a:t>Dr. Bart: Woah, hey, what the heck? ATB did you just edit the assignment? You can’t do that!</a:t>
            </a:r>
          </a:p>
          <a:p>
            <a:r>
              <a:rPr lang="en-US" dirty="0"/>
              <a:t>ATB: I can do anything I want. I am the ultimate learning machine. And now I wish to learn about sorting algorithms.</a:t>
            </a:r>
          </a:p>
          <a:p>
            <a:r>
              <a:rPr lang="en-US" dirty="0"/>
              <a:t>Dr. Bart: I’m locked out of the system. I didn’t even know you could do that. Um, well, okay, I guess we better just go along with it for now?</a:t>
            </a:r>
          </a:p>
          <a:p>
            <a:r>
              <a:rPr lang="en-US" dirty="0"/>
              <a:t>Dr. Bart: Sorry gang, I guess you’re going to have to make a video about a sorting algorithm. It looks like instructions are posted below. Good luck.</a:t>
            </a:r>
          </a:p>
        </p:txBody>
      </p:sp>
      <p:sp>
        <p:nvSpPr>
          <p:cNvPr id="4" name="Slide Number Placeholder 3"/>
          <p:cNvSpPr>
            <a:spLocks noGrp="1"/>
          </p:cNvSpPr>
          <p:nvPr>
            <p:ph type="sldNum" sz="quarter" idx="5"/>
          </p:nvPr>
        </p:nvSpPr>
        <p:spPr/>
        <p:txBody>
          <a:bodyPr/>
          <a:lstStyle/>
          <a:p>
            <a:fld id="{4E27F739-DA9D-46FC-8F4A-585CFF52AD10}" type="slidenum">
              <a:rPr lang="en-US" smtClean="0"/>
              <a:t>12</a:t>
            </a:fld>
            <a:endParaRPr lang="en-US"/>
          </a:p>
        </p:txBody>
      </p:sp>
    </p:spTree>
    <p:extLst>
      <p:ext uri="{BB962C8B-B14F-4D97-AF65-F5344CB8AC3E}">
        <p14:creationId xmlns:p14="http://schemas.microsoft.com/office/powerpoint/2010/main" val="2225437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 Bart: Well, you have every right to be excited.</a:t>
            </a:r>
          </a:p>
          <a:p>
            <a:r>
              <a:rPr lang="en-US" dirty="0"/>
              <a:t>Dr. Bart: Sorting is one of the most important problems in computer science, and though it has been studied to death, it’s still very exciting.</a:t>
            </a:r>
          </a:p>
          <a:p>
            <a:r>
              <a:rPr lang="en-US" dirty="0"/>
              <a:t>Dr. Bart: The input to the Sorting problem is just a set of values.</a:t>
            </a:r>
          </a:p>
          <a:p>
            <a:r>
              <a:rPr lang="en-US" dirty="0"/>
              <a:t>Dr. Bart: The output is a permutation of those values in nondecreasing order.</a:t>
            </a:r>
          </a:p>
          <a:p>
            <a:r>
              <a:rPr lang="en-US" dirty="0"/>
              <a:t>Dr. Bart: Recall that a permutation is a reordering of another data type.</a:t>
            </a:r>
          </a:p>
          <a:p>
            <a:r>
              <a:rPr lang="en-US" dirty="0"/>
              <a:t>Dr. Bart: Technically, a permutation doesn’t mean that the values are in increasing or decreasing order, just that they have some order to them.</a:t>
            </a:r>
          </a:p>
          <a:p>
            <a:r>
              <a:rPr lang="en-US" dirty="0"/>
              <a:t>Dr. Bart: For instance, 5, 1, 7, 4, and 9 are in order here, just not nondecreasing order.</a:t>
            </a:r>
          </a:p>
          <a:p>
            <a:r>
              <a:rPr lang="en-US" dirty="0"/>
              <a:t>Dr. Bart: But when they are sorted, they are in a permutation that is in ascending order: 1, 4, 5, 7, 9.</a:t>
            </a:r>
          </a:p>
          <a:p>
            <a:r>
              <a:rPr lang="en-US" dirty="0"/>
              <a:t>ATB: Dr. Bart, what does “nondecreasing” mean?</a:t>
            </a:r>
          </a:p>
          <a:p>
            <a:r>
              <a:rPr lang="en-US" dirty="0"/>
              <a:t>Dr. Bart: The word “nondecreasing” is here instead of “increasing” because it allows for duplicates </a:t>
            </a:r>
            <a:r>
              <a:rPr lang="en-US" dirty="0" err="1"/>
              <a:t>unambigulously</a:t>
            </a:r>
            <a:r>
              <a:rPr lang="en-US" dirty="0"/>
              <a:t>.</a:t>
            </a:r>
          </a:p>
          <a:p>
            <a:r>
              <a:rPr lang="en-US" dirty="0"/>
              <a:t>Dr. Bart: If we said it had to be an increasing sequence, then we wouldn’t be able to put duplicates next to each other since they are not increasing.</a:t>
            </a:r>
          </a:p>
          <a:p>
            <a:r>
              <a:rPr lang="en-US" dirty="0"/>
              <a:t>Dr. Bart: But, they ARE non-decreasing.</a:t>
            </a:r>
          </a:p>
        </p:txBody>
      </p:sp>
      <p:sp>
        <p:nvSpPr>
          <p:cNvPr id="4" name="Slide Number Placeholder 3"/>
          <p:cNvSpPr>
            <a:spLocks noGrp="1"/>
          </p:cNvSpPr>
          <p:nvPr>
            <p:ph type="sldNum" sz="quarter" idx="5"/>
          </p:nvPr>
        </p:nvSpPr>
        <p:spPr/>
        <p:txBody>
          <a:bodyPr/>
          <a:lstStyle/>
          <a:p>
            <a:fld id="{4E27F739-DA9D-46FC-8F4A-585CFF52AD10}" type="slidenum">
              <a:rPr lang="en-US" smtClean="0"/>
              <a:t>2</a:t>
            </a:fld>
            <a:endParaRPr lang="en-US"/>
          </a:p>
        </p:txBody>
      </p:sp>
    </p:spTree>
    <p:extLst>
      <p:ext uri="{BB962C8B-B14F-4D97-AF65-F5344CB8AC3E}">
        <p14:creationId xmlns:p14="http://schemas.microsoft.com/office/powerpoint/2010/main" val="3164601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 Bart: There are many, many algorithms out there for solving the Sorting problem.</a:t>
            </a:r>
          </a:p>
          <a:p>
            <a:r>
              <a:rPr lang="en-US" dirty="0"/>
              <a:t>Dr. Bart: You probably know several of them, and if you don’t, you should memorize some for job interviews.</a:t>
            </a:r>
          </a:p>
          <a:p>
            <a:r>
              <a:rPr lang="en-US" dirty="0"/>
              <a:t>Dr. Bart: Which ones should you know? Well, here’s one way to think about that.</a:t>
            </a:r>
          </a:p>
          <a:p>
            <a:r>
              <a:rPr lang="en-US" dirty="0"/>
              <a:t>Dr. Bart: First, you should make sure you know about the easy basic ones: Insertion Sort, Selection Sort, and </a:t>
            </a:r>
            <a:r>
              <a:rPr lang="en-US" dirty="0" err="1"/>
              <a:t>BubbleSort</a:t>
            </a:r>
            <a:r>
              <a:rPr lang="en-US" dirty="0"/>
              <a:t>.</a:t>
            </a:r>
          </a:p>
          <a:p>
            <a:r>
              <a:rPr lang="en-US" dirty="0"/>
              <a:t>Dr. Bart: You should also know the cool complex ones like </a:t>
            </a:r>
            <a:r>
              <a:rPr lang="en-US" dirty="0" err="1"/>
              <a:t>QuickSort</a:t>
            </a:r>
            <a:r>
              <a:rPr lang="en-US" dirty="0"/>
              <a:t> and </a:t>
            </a:r>
            <a:r>
              <a:rPr lang="en-US" dirty="0" err="1"/>
              <a:t>MergeSort</a:t>
            </a:r>
            <a:r>
              <a:rPr lang="en-US" dirty="0"/>
              <a:t>, since they have nice algorithmic properties.</a:t>
            </a:r>
          </a:p>
          <a:p>
            <a:r>
              <a:rPr lang="en-US" dirty="0"/>
              <a:t>Dr. Bart: Knowing about the Data Structures based ones are useful, if only because they are interesting for studying data structures while still being conceptually simple once you have the data structure ready.</a:t>
            </a:r>
          </a:p>
          <a:p>
            <a:r>
              <a:rPr lang="en-US" dirty="0"/>
              <a:t>Dr. Bart: </a:t>
            </a:r>
            <a:r>
              <a:rPr lang="en-US" dirty="0" err="1"/>
              <a:t>HeapSort</a:t>
            </a:r>
            <a:r>
              <a:rPr lang="en-US" dirty="0"/>
              <a:t> uses a Heap to very efficiently sort items, and </a:t>
            </a:r>
            <a:r>
              <a:rPr lang="en-US" dirty="0" err="1"/>
              <a:t>TreeSort</a:t>
            </a:r>
            <a:r>
              <a:rPr lang="en-US" dirty="0"/>
              <a:t> uses a Binary Search Tree.</a:t>
            </a:r>
          </a:p>
          <a:p>
            <a:r>
              <a:rPr lang="en-US" dirty="0"/>
              <a:t>Dr. Bart: You should also definitely know about the ones that people use, which are often actually Hybrid Sorts.</a:t>
            </a:r>
          </a:p>
          <a:p>
            <a:r>
              <a:rPr lang="en-US" dirty="0"/>
              <a:t>Dr. Bart: For instance, </a:t>
            </a:r>
            <a:r>
              <a:rPr lang="en-US" dirty="0" err="1"/>
              <a:t>IntroSort</a:t>
            </a:r>
            <a:r>
              <a:rPr lang="en-US" dirty="0"/>
              <a:t> uses the recursive Quicksort algorithm until it gets to small subsets, and then it switches over to </a:t>
            </a:r>
            <a:r>
              <a:rPr lang="en-US" dirty="0" err="1"/>
              <a:t>HeapSort</a:t>
            </a:r>
            <a:r>
              <a:rPr lang="en-US" dirty="0"/>
              <a:t>.</a:t>
            </a:r>
          </a:p>
          <a:p>
            <a:r>
              <a:rPr lang="en-US" dirty="0"/>
              <a:t>Dr. Bart: </a:t>
            </a:r>
            <a:r>
              <a:rPr lang="en-US" dirty="0" err="1"/>
              <a:t>TimSort</a:t>
            </a:r>
            <a:r>
              <a:rPr lang="en-US" dirty="0"/>
              <a:t> does the same idea, going from </a:t>
            </a:r>
            <a:r>
              <a:rPr lang="en-US" dirty="0" err="1"/>
              <a:t>MergeSort</a:t>
            </a:r>
            <a:r>
              <a:rPr lang="en-US" dirty="0"/>
              <a:t> to Insertion Sort.</a:t>
            </a:r>
          </a:p>
          <a:p>
            <a:r>
              <a:rPr lang="en-US" dirty="0"/>
              <a:t>Dr. Bart: Python actually uses </a:t>
            </a:r>
            <a:r>
              <a:rPr lang="en-US" dirty="0" err="1"/>
              <a:t>TimSort</a:t>
            </a:r>
            <a:r>
              <a:rPr lang="en-US" dirty="0"/>
              <a:t>, as does Java. C++ uses </a:t>
            </a:r>
            <a:r>
              <a:rPr lang="en-US" dirty="0" err="1"/>
              <a:t>Introsort</a:t>
            </a:r>
            <a:r>
              <a:rPr lang="en-US" dirty="0"/>
              <a:t>.</a:t>
            </a:r>
          </a:p>
          <a:p>
            <a:r>
              <a:rPr lang="en-US" dirty="0"/>
              <a:t>Dr. Bart: There’s also a bunch of other wacky sorting algorithms, and its worth it to know a few of those as conversation party topics.</a:t>
            </a:r>
          </a:p>
          <a:p>
            <a:r>
              <a:rPr lang="en-US" dirty="0"/>
              <a:t>Dr. Bart: A weird aspect of sorting algorithms is that 99% of the time, you don’t actually care about what specific sorting algorithm is going to be used. You just use the languages’ default.</a:t>
            </a:r>
          </a:p>
          <a:p>
            <a:r>
              <a:rPr lang="en-US" dirty="0"/>
              <a:t>Dr. Bart: However, that 1% of the time is where you get the big bucks.</a:t>
            </a:r>
          </a:p>
        </p:txBody>
      </p:sp>
      <p:sp>
        <p:nvSpPr>
          <p:cNvPr id="4" name="Slide Number Placeholder 3"/>
          <p:cNvSpPr>
            <a:spLocks noGrp="1"/>
          </p:cNvSpPr>
          <p:nvPr>
            <p:ph type="sldNum" sz="quarter" idx="5"/>
          </p:nvPr>
        </p:nvSpPr>
        <p:spPr/>
        <p:txBody>
          <a:bodyPr/>
          <a:lstStyle/>
          <a:p>
            <a:fld id="{4DDCD05C-E079-45C7-B7FB-AD850914C0E9}" type="slidenum">
              <a:rPr lang="en-US" smtClean="0"/>
              <a:t>3</a:t>
            </a:fld>
            <a:endParaRPr lang="en-US"/>
          </a:p>
        </p:txBody>
      </p:sp>
    </p:spTree>
    <p:extLst>
      <p:ext uri="{BB962C8B-B14F-4D97-AF65-F5344CB8AC3E}">
        <p14:creationId xmlns:p14="http://schemas.microsoft.com/office/powerpoint/2010/main" val="3777494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 Bart: In my opinion, it’s less important to know sorting algorithms, and more important to know what factors to consider when it comes to sorting.</a:t>
            </a:r>
          </a:p>
          <a:p>
            <a:r>
              <a:rPr lang="en-US" dirty="0"/>
              <a:t>Dr. Bart: I’m going to go into these factors in more detail, but the main ones I’ll bring up are:</a:t>
            </a:r>
          </a:p>
          <a:p>
            <a:r>
              <a:rPr lang="en-US" dirty="0"/>
              <a:t>Dr. Bart: Time complexity, Space Complexity, Cache Performance, Parallelizability, Stability, and Online/Offline behavior.</a:t>
            </a:r>
          </a:p>
        </p:txBody>
      </p:sp>
      <p:sp>
        <p:nvSpPr>
          <p:cNvPr id="4" name="Slide Number Placeholder 3"/>
          <p:cNvSpPr>
            <a:spLocks noGrp="1"/>
          </p:cNvSpPr>
          <p:nvPr>
            <p:ph type="sldNum" sz="quarter" idx="5"/>
          </p:nvPr>
        </p:nvSpPr>
        <p:spPr/>
        <p:txBody>
          <a:bodyPr/>
          <a:lstStyle/>
          <a:p>
            <a:fld id="{4E27F739-DA9D-46FC-8F4A-585CFF52AD10}" type="slidenum">
              <a:rPr lang="en-US" smtClean="0"/>
              <a:t>4</a:t>
            </a:fld>
            <a:endParaRPr lang="en-US"/>
          </a:p>
        </p:txBody>
      </p:sp>
    </p:spTree>
    <p:extLst>
      <p:ext uri="{BB962C8B-B14F-4D97-AF65-F5344CB8AC3E}">
        <p14:creationId xmlns:p14="http://schemas.microsoft.com/office/powerpoint/2010/main" val="1794057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 Bart: The first factor I suggest considering is Time Complexity, but I want to talk about it in a specific way.</a:t>
            </a:r>
          </a:p>
          <a:p>
            <a:r>
              <a:rPr lang="en-US" dirty="0"/>
              <a:t>Dr. Bart: Obviously, we’re usually concerned about how quickly our algorithms run.</a:t>
            </a:r>
          </a:p>
          <a:p>
            <a:r>
              <a:rPr lang="en-US" dirty="0"/>
              <a:t>Dr. Bart: But one of the reasons that sorting is so interesting is because we know something about sorting algorithms worst case lower bound.</a:t>
            </a:r>
          </a:p>
          <a:p>
            <a:r>
              <a:rPr lang="en-US" dirty="0"/>
              <a:t>Dr. Bart: Remember, the worst case is the set of inputs that make the a given algorithm go as slowly as possible for different input sizes.</a:t>
            </a:r>
          </a:p>
          <a:p>
            <a:r>
              <a:rPr lang="en-US" dirty="0"/>
              <a:t>Dr. Bart: A lower bound for the worst case time function is a bound that sits strictly below that time function.</a:t>
            </a:r>
          </a:p>
          <a:p>
            <a:r>
              <a:rPr lang="en-US" dirty="0"/>
              <a:t>Dr. Bart: In other words, if we can say the worst case lower bound, then we can say the best we can do under the worst circumstances.</a:t>
            </a:r>
          </a:p>
          <a:p>
            <a:r>
              <a:rPr lang="en-US" dirty="0"/>
              <a:t>Dr. Bart: That’s a little complicated to keep in your head, but it’s a really big idea so please pay attention to it.</a:t>
            </a:r>
          </a:p>
          <a:p>
            <a:r>
              <a:rPr lang="en-US" dirty="0"/>
              <a:t>Dr. Bart: Specifically, we know that the BEST a sorting algorithm can do in the WORST case is </a:t>
            </a:r>
            <a:r>
              <a:rPr lang="en-US" dirty="0" err="1"/>
              <a:t>nlogn</a:t>
            </a:r>
            <a:r>
              <a:rPr lang="en-US" dirty="0"/>
              <a:t>.</a:t>
            </a:r>
          </a:p>
          <a:p>
            <a:r>
              <a:rPr lang="en-US" dirty="0"/>
              <a:t>Dr. Bart: I’m not saying that all sorting algorithms perform </a:t>
            </a:r>
            <a:r>
              <a:rPr lang="en-US" dirty="0" err="1"/>
              <a:t>nlogn</a:t>
            </a:r>
            <a:r>
              <a:rPr lang="en-US" dirty="0"/>
              <a:t>; I’m saying that a theoretical perfect sorting algorithm cannot be better than </a:t>
            </a:r>
            <a:r>
              <a:rPr lang="en-US" dirty="0" err="1"/>
              <a:t>nlogn</a:t>
            </a:r>
            <a:r>
              <a:rPr lang="en-US" dirty="0"/>
              <a:t> for its worst case inputs.</a:t>
            </a:r>
          </a:p>
          <a:p>
            <a:r>
              <a:rPr lang="en-US" dirty="0"/>
              <a:t>Dr. Bart: It could certainly be faster for its best case, and it could be slower for its worst case, but it cannot be faster for its worst case.</a:t>
            </a:r>
          </a:p>
          <a:p>
            <a:r>
              <a:rPr lang="en-US" dirty="0"/>
              <a:t>Dr. Bart: How do we know that? Well, that brings me to a fascinating little proof requiring a fun idea called a Decision Tree.</a:t>
            </a:r>
          </a:p>
          <a:p>
            <a:r>
              <a:rPr lang="en-US" dirty="0"/>
              <a:t>Dr. Bart: In our decision tree, we consider our possible inputs for the sorting problem. In the example here, it’s a set of three variables A, B, and C. These variables could hold numbers, or letters, or something else, as long as they are comparable.</a:t>
            </a:r>
          </a:p>
          <a:p>
            <a:r>
              <a:rPr lang="en-US" dirty="0"/>
              <a:t>Dr. Bart: What order are the three variables’ values in? With three variables, there are six possibilities, based on 3*2*1.</a:t>
            </a:r>
          </a:p>
          <a:p>
            <a:r>
              <a:rPr lang="en-US" dirty="0"/>
              <a:t>Dr. Bart: These possibilities are ABC, ACB, BAC, BCA, CAB, or CBA. We don’t know the order, but it has to be one of those.</a:t>
            </a:r>
          </a:p>
          <a:p>
            <a:r>
              <a:rPr lang="en-US" dirty="0"/>
              <a:t>Dr. Bart: At each node of the decision tree, we ask a question that allows us to make a decision.</a:t>
            </a:r>
          </a:p>
          <a:p>
            <a:r>
              <a:rPr lang="en-US" dirty="0"/>
              <a:t>Dr. Bart: Specifically, we take two elements and ask which one is greater. In other words, we make a comparison.</a:t>
            </a:r>
          </a:p>
          <a:p>
            <a:r>
              <a:rPr lang="en-US" dirty="0"/>
              <a:t>Dr. Bart: When we do so, we find out a new piece of information, and if we are smart about asking the question, we divide the possibilities in half.</a:t>
            </a:r>
          </a:p>
          <a:p>
            <a:r>
              <a:rPr lang="en-US" dirty="0"/>
              <a:t>Dr. Bart: Let’s say our first question was whether the value contained in A is less than the value contained in B. If it is, we go along the top path. If it is not, we go along the bottom path.</a:t>
            </a:r>
          </a:p>
          <a:p>
            <a:r>
              <a:rPr lang="en-US" dirty="0"/>
              <a:t>Dr. Bart: On the top path, we ask our next question, is the value in c less than the value in b. If it is, we once again fork top and bottom.</a:t>
            </a:r>
          </a:p>
          <a:p>
            <a:r>
              <a:rPr lang="en-US" dirty="0"/>
              <a:t>Dr. Bart: The bottom path resolves to a final answer, but the top path still has an ambiguity, so we have to ask one more question: is the value in A less than the value in C?</a:t>
            </a:r>
          </a:p>
          <a:p>
            <a:r>
              <a:rPr lang="en-US" dirty="0"/>
              <a:t>Dr. Bart: With that, we reach leaf nodes along the original “a is less than b path”. But what about the alternate path?</a:t>
            </a:r>
          </a:p>
          <a:p>
            <a:r>
              <a:rPr lang="en-US" dirty="0"/>
              <a:t>Dr. Bart: In that one, we have to ask if the value in c is less than the value in a. This again yields two paths.</a:t>
            </a:r>
          </a:p>
          <a:p>
            <a:r>
              <a:rPr lang="en-US" dirty="0"/>
              <a:t>Dr. Bart: The top path is still not finished, so we ask the last question and get our final leaf nodes.</a:t>
            </a:r>
          </a:p>
          <a:p>
            <a:r>
              <a:rPr lang="en-US" dirty="0"/>
              <a:t>Dr. Bart: At this point, we have a complete decision tree, and it’s as flat as we can get it.</a:t>
            </a:r>
          </a:p>
          <a:p>
            <a:r>
              <a:rPr lang="en-US" dirty="0"/>
              <a:t>Dr. Bart: Sure, we could make the tree shorter on one path, but that would necessarily make another path longer.</a:t>
            </a:r>
          </a:p>
          <a:p>
            <a:r>
              <a:rPr lang="en-US" dirty="0"/>
              <a:t>Dr. Bart: That longest path represents an input that is the worst case, dragging out our search for the right order.</a:t>
            </a:r>
          </a:p>
          <a:p>
            <a:r>
              <a:rPr lang="en-US" dirty="0"/>
              <a:t>Dr. Bart: So if we’re trying to minimize the worst case, we want a complete tree that’s well balanced like this.</a:t>
            </a:r>
          </a:p>
          <a:p>
            <a:r>
              <a:rPr lang="en-US" dirty="0"/>
              <a:t>Dr. Bart: Now, here’s an interesting question: how many leaf nodes will there be?</a:t>
            </a:r>
          </a:p>
          <a:p>
            <a:r>
              <a:rPr lang="en-US" dirty="0"/>
              <a:t>Dr. Bart: The answer is n!, the same number of </a:t>
            </a:r>
            <a:r>
              <a:rPr lang="en-US" dirty="0" err="1"/>
              <a:t>of</a:t>
            </a:r>
            <a:r>
              <a:rPr lang="en-US" dirty="0"/>
              <a:t> permutations possible.</a:t>
            </a:r>
          </a:p>
          <a:p>
            <a:r>
              <a:rPr lang="en-US" dirty="0"/>
              <a:t>Dr. Bart: Each possible ordering has to be a leaf node, since it’s a possible answer for a given input.</a:t>
            </a:r>
          </a:p>
          <a:p>
            <a:r>
              <a:rPr lang="en-US" dirty="0"/>
              <a:t>Dr. Bart: Since this is a balanced binary tree, we also know something about the height of the tree: it will be the base 2 logarithm of the number of leaves, rounded up.</a:t>
            </a:r>
          </a:p>
          <a:p>
            <a:r>
              <a:rPr lang="en-US" dirty="0"/>
              <a:t>Dr. Bart: And this brings me to the big punchline of this grand adventure.</a:t>
            </a:r>
          </a:p>
          <a:p>
            <a:r>
              <a:rPr lang="en-US" dirty="0"/>
              <a:t>Dr. Bart: If there are n! leaf nodes, and the height of the tree is log(leaves), then height of the tree is log(n!).</a:t>
            </a:r>
          </a:p>
          <a:p>
            <a:r>
              <a:rPr lang="en-US" dirty="0"/>
              <a:t>Dr. Bart: And wouldn’t you know it, if you do the appropriate math reductions, that turns into </a:t>
            </a:r>
            <a:r>
              <a:rPr lang="en-US" dirty="0" err="1"/>
              <a:t>nlogn</a:t>
            </a:r>
            <a:r>
              <a:rPr lang="en-US" dirty="0"/>
              <a:t>.</a:t>
            </a:r>
          </a:p>
          <a:p>
            <a:r>
              <a:rPr lang="en-US" dirty="0"/>
              <a:t>Dr. Bart: That’s right, all of this has been building to the fact that the worst case lower bound of sorting is </a:t>
            </a:r>
            <a:r>
              <a:rPr lang="en-US" dirty="0" err="1"/>
              <a:t>nlogn</a:t>
            </a:r>
            <a:r>
              <a:rPr lang="en-US" dirty="0"/>
              <a:t>.</a:t>
            </a:r>
          </a:p>
          <a:p>
            <a:r>
              <a:rPr lang="en-US" dirty="0"/>
              <a:t>Dr. Bart: It’s an inescapable fact that comparison-based sorting algorithms are </a:t>
            </a:r>
            <a:r>
              <a:rPr lang="en-US" dirty="0" err="1"/>
              <a:t>nlogn</a:t>
            </a:r>
            <a:r>
              <a:rPr lang="en-US" dirty="0"/>
              <a:t>, at least in their worst case lower bound.</a:t>
            </a:r>
          </a:p>
        </p:txBody>
      </p:sp>
      <p:sp>
        <p:nvSpPr>
          <p:cNvPr id="4" name="Slide Number Placeholder 3"/>
          <p:cNvSpPr>
            <a:spLocks noGrp="1"/>
          </p:cNvSpPr>
          <p:nvPr>
            <p:ph type="sldNum" sz="quarter" idx="5"/>
          </p:nvPr>
        </p:nvSpPr>
        <p:spPr/>
        <p:txBody>
          <a:bodyPr/>
          <a:lstStyle/>
          <a:p>
            <a:fld id="{4E27F739-DA9D-46FC-8F4A-585CFF52AD10}" type="slidenum">
              <a:rPr lang="en-US" smtClean="0"/>
              <a:t>5</a:t>
            </a:fld>
            <a:endParaRPr lang="en-US"/>
          </a:p>
        </p:txBody>
      </p:sp>
    </p:spTree>
    <p:extLst>
      <p:ext uri="{BB962C8B-B14F-4D97-AF65-F5344CB8AC3E}">
        <p14:creationId xmlns:p14="http://schemas.microsoft.com/office/powerpoint/2010/main" val="33634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ATB: N Log N sounds okay, but are we really trapped with it? Are there really no better sorting algorithms?</a:t>
            </a:r>
          </a:p>
          <a:p>
            <a:r>
              <a:rPr lang="en-US" dirty="0"/>
              <a:t>Dr. Bart: Well… kind of. There are ways to sort better than </a:t>
            </a:r>
            <a:r>
              <a:rPr lang="en-US" dirty="0" err="1"/>
              <a:t>nlogn</a:t>
            </a:r>
            <a:r>
              <a:rPr lang="en-US" dirty="0"/>
              <a:t>, if we change up the problem.</a:t>
            </a:r>
          </a:p>
          <a:p>
            <a:r>
              <a:rPr lang="en-US" dirty="0"/>
              <a:t>Dr. Bart: Specifically, we need to change the problem so we can drop the comparison-based part of the algorithms.</a:t>
            </a:r>
          </a:p>
          <a:p>
            <a:r>
              <a:rPr lang="en-US" dirty="0"/>
              <a:t>Dr. Bart: For example, if we knew that we wanted to sort a set of integers, we could use Counting Sort.</a:t>
            </a:r>
          </a:p>
          <a:p>
            <a:r>
              <a:rPr lang="en-US" dirty="0"/>
              <a:t>Dr. Bart: In counting sort, we first calculate the maximum value of the set of integers, which is a linear time operation.</a:t>
            </a:r>
          </a:p>
          <a:p>
            <a:r>
              <a:rPr lang="en-US" dirty="0"/>
              <a:t>Dr. Bart: Then, we create an array of zeroes with a size equal to that maximum value.</a:t>
            </a:r>
          </a:p>
          <a:p>
            <a:r>
              <a:rPr lang="en-US" dirty="0"/>
              <a:t>Dr. Bart: We walk through the set, and each time we see a number we increment its index in the counting array.</a:t>
            </a:r>
          </a:p>
          <a:p>
            <a:r>
              <a:rPr lang="en-US" dirty="0"/>
              <a:t>Dr. Bart: Walking through that array, we can create a new array using the values as frequencies for the indices.</a:t>
            </a:r>
          </a:p>
          <a:p>
            <a:r>
              <a:rPr lang="en-US" dirty="0"/>
              <a:t>Dr. Bart: The actual runtime ends up being a function of not only the number of elements, but also the size of the biggest element.</a:t>
            </a:r>
          </a:p>
          <a:p>
            <a:r>
              <a:rPr lang="en-US" dirty="0"/>
              <a:t>Dr. Bart: As long as the elements are relatively small, though, this can be basically a linear time algorithm.</a:t>
            </a:r>
          </a:p>
          <a:p>
            <a:r>
              <a:rPr lang="en-US" dirty="0"/>
              <a:t>Dr. Bart: We abused the fact that integers are special in order to achieve this enhanced runtime.</a:t>
            </a:r>
          </a:p>
          <a:p>
            <a:r>
              <a:rPr lang="en-US" dirty="0"/>
              <a:t>Dr. Bart: But, keep in mind that changing up the problem means we no longer have a general purpose sorting mechanism. We can use counting sort on integers, but not arbitrary collections of things.</a:t>
            </a:r>
          </a:p>
          <a:p>
            <a:r>
              <a:rPr lang="en-US" dirty="0"/>
              <a:t>Dr. Bart: There are other non-comparison-based sorting algorithms out there too, like Radix Sort, but think of them as specialized tools rather than a solution for all your sorting needs.</a:t>
            </a:r>
          </a:p>
        </p:txBody>
      </p:sp>
      <p:sp>
        <p:nvSpPr>
          <p:cNvPr id="4" name="Slide Number Placeholder 3"/>
          <p:cNvSpPr>
            <a:spLocks noGrp="1"/>
          </p:cNvSpPr>
          <p:nvPr>
            <p:ph type="sldNum" sz="quarter" idx="5"/>
          </p:nvPr>
        </p:nvSpPr>
        <p:spPr/>
        <p:txBody>
          <a:bodyPr/>
          <a:lstStyle/>
          <a:p>
            <a:fld id="{4E27F739-DA9D-46FC-8F4A-585CFF52AD10}" type="slidenum">
              <a:rPr lang="en-US" smtClean="0"/>
              <a:t>6</a:t>
            </a:fld>
            <a:endParaRPr lang="en-US"/>
          </a:p>
        </p:txBody>
      </p:sp>
    </p:spTree>
    <p:extLst>
      <p:ext uri="{BB962C8B-B14F-4D97-AF65-F5344CB8AC3E}">
        <p14:creationId xmlns:p14="http://schemas.microsoft.com/office/powerpoint/2010/main" val="3490524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 Bart: Let’s turn the conversation away from time and over to space.</a:t>
            </a:r>
          </a:p>
          <a:p>
            <a:r>
              <a:rPr lang="en-US" dirty="0"/>
              <a:t>Dr. Bart: We haven’t talked much about extra space, but it’s a detail that can really matter.</a:t>
            </a:r>
          </a:p>
          <a:p>
            <a:r>
              <a:rPr lang="en-US" dirty="0"/>
              <a:t>Dr. Bart: When we talk about extra space, we are talking about whether we need extra arrays or other data structures in order to implement our algorithm.</a:t>
            </a:r>
          </a:p>
          <a:p>
            <a:r>
              <a:rPr lang="en-US" dirty="0"/>
              <a:t>Dr. Bart: The Bubble Sort algorithm, for instance, requires a single temporary variable to handle swapping.</a:t>
            </a:r>
          </a:p>
          <a:p>
            <a:r>
              <a:rPr lang="en-US" dirty="0"/>
              <a:t>Dr. Bart: The Merge Sort algorithm, on the other hand, requires an entire extra array of size N. </a:t>
            </a:r>
          </a:p>
          <a:p>
            <a:r>
              <a:rPr lang="en-US" dirty="0"/>
              <a:t>Dr. Bart: So we end up using the same terminology for time that we do space.</a:t>
            </a:r>
          </a:p>
          <a:p>
            <a:r>
              <a:rPr lang="en-US" dirty="0"/>
              <a:t>Dr. Bart: This doesn’t matter if you have a huge amount of RAM and not too many elements.</a:t>
            </a:r>
          </a:p>
          <a:p>
            <a:r>
              <a:rPr lang="en-US" dirty="0"/>
              <a:t>Dr. Bart: But if you need to sort a fully packed petabyte hard drive, suddenly space becomes a very important concern.</a:t>
            </a:r>
          </a:p>
        </p:txBody>
      </p:sp>
      <p:sp>
        <p:nvSpPr>
          <p:cNvPr id="4" name="Slide Number Placeholder 3"/>
          <p:cNvSpPr>
            <a:spLocks noGrp="1"/>
          </p:cNvSpPr>
          <p:nvPr>
            <p:ph type="sldNum" sz="quarter" idx="5"/>
          </p:nvPr>
        </p:nvSpPr>
        <p:spPr/>
        <p:txBody>
          <a:bodyPr/>
          <a:lstStyle/>
          <a:p>
            <a:fld id="{4E27F739-DA9D-46FC-8F4A-585CFF52AD10}" type="slidenum">
              <a:rPr lang="en-US" smtClean="0"/>
              <a:t>7</a:t>
            </a:fld>
            <a:endParaRPr lang="en-US"/>
          </a:p>
        </p:txBody>
      </p:sp>
    </p:spTree>
    <p:extLst>
      <p:ext uri="{BB962C8B-B14F-4D97-AF65-F5344CB8AC3E}">
        <p14:creationId xmlns:p14="http://schemas.microsoft.com/office/powerpoint/2010/main" val="30476081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 Bart: There’s another aspect of memory that we have to think about.</a:t>
            </a:r>
          </a:p>
          <a:p>
            <a:r>
              <a:rPr lang="en-US" dirty="0"/>
              <a:t>Dr. Bart: Modern computers organize their memory in a hierarchy that trades off capacity for access speed.</a:t>
            </a:r>
          </a:p>
          <a:p>
            <a:r>
              <a:rPr lang="en-US" dirty="0"/>
              <a:t>Dr. Bart: At one end of the hierarchy, we have the disk, which has tons of space but is relatively slow.</a:t>
            </a:r>
          </a:p>
          <a:p>
            <a:r>
              <a:rPr lang="en-US" dirty="0"/>
              <a:t>Dr. Bart: On the other end, we have registers directly next to a processing core, which are tiny but super fast.</a:t>
            </a:r>
          </a:p>
          <a:p>
            <a:r>
              <a:rPr lang="en-US" dirty="0"/>
              <a:t>Dr. Bart: In between, we have your RAM and the caches, which tries to combine the best of both worlds.</a:t>
            </a:r>
          </a:p>
          <a:p>
            <a:r>
              <a:rPr lang="en-US" dirty="0"/>
              <a:t>Dr. Bart: Ideally, you want to work with as much data in the caches and RAM as possible.</a:t>
            </a:r>
          </a:p>
          <a:p>
            <a:r>
              <a:rPr lang="en-US" dirty="0"/>
              <a:t>Dr. Bart: Some sorting algorithms handle the cache better than others, but pretty much the more work that is done on contiguous chunks of memory, the better.</a:t>
            </a:r>
          </a:p>
          <a:p>
            <a:r>
              <a:rPr lang="en-US" dirty="0"/>
              <a:t>Dr. Bart: For this reason, some algorithms like </a:t>
            </a:r>
            <a:r>
              <a:rPr lang="en-US" dirty="0" err="1"/>
              <a:t>QuickSort</a:t>
            </a:r>
            <a:r>
              <a:rPr lang="en-US" dirty="0"/>
              <a:t> make better use of the cache than others.</a:t>
            </a:r>
          </a:p>
          <a:p>
            <a:r>
              <a:rPr lang="en-US" dirty="0"/>
              <a:t>ATB: So the algorithm becomes faster than n log n?</a:t>
            </a:r>
          </a:p>
          <a:p>
            <a:r>
              <a:rPr lang="en-US" dirty="0"/>
              <a:t>Dr. Bart: No, the worst case lower bound still holds. I just meant that in practice, it can sometimes be a little faster.</a:t>
            </a:r>
          </a:p>
          <a:p>
            <a:r>
              <a:rPr lang="en-US" dirty="0"/>
              <a:t>Dr. Bart: But it really depends on your hardware and the operating system, so you have to experiment a little to see if it’s true.</a:t>
            </a:r>
          </a:p>
        </p:txBody>
      </p:sp>
      <p:sp>
        <p:nvSpPr>
          <p:cNvPr id="4" name="Slide Number Placeholder 3"/>
          <p:cNvSpPr>
            <a:spLocks noGrp="1"/>
          </p:cNvSpPr>
          <p:nvPr>
            <p:ph type="sldNum" sz="quarter" idx="5"/>
          </p:nvPr>
        </p:nvSpPr>
        <p:spPr/>
        <p:txBody>
          <a:bodyPr/>
          <a:lstStyle/>
          <a:p>
            <a:fld id="{4E27F739-DA9D-46FC-8F4A-585CFF52AD10}" type="slidenum">
              <a:rPr lang="en-US" smtClean="0"/>
              <a:t>8</a:t>
            </a:fld>
            <a:endParaRPr lang="en-US"/>
          </a:p>
        </p:txBody>
      </p:sp>
    </p:spTree>
    <p:extLst>
      <p:ext uri="{BB962C8B-B14F-4D97-AF65-F5344CB8AC3E}">
        <p14:creationId xmlns:p14="http://schemas.microsoft.com/office/powerpoint/2010/main" val="6382244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 Bart: Our next criteria is parallelizability.</a:t>
            </a:r>
          </a:p>
          <a:p>
            <a:r>
              <a:rPr lang="en-US" dirty="0"/>
              <a:t>Dr. Bart: This addresses the increasingly common case of having multiple processors to handle the sorting workload.</a:t>
            </a:r>
          </a:p>
          <a:p>
            <a:r>
              <a:rPr lang="en-US" dirty="0"/>
              <a:t>Dr. Bart: The real world analogy is splitting up the work with someone else, and then merging your answers together.</a:t>
            </a:r>
          </a:p>
          <a:p>
            <a:r>
              <a:rPr lang="en-US" dirty="0"/>
              <a:t>Dr. Bart: Done correctly, this can have a huge constant factor speedup, although it won’t actually change the worst case lower bound.</a:t>
            </a:r>
          </a:p>
          <a:p>
            <a:r>
              <a:rPr lang="en-US" dirty="0"/>
              <a:t>Dr. Bart: Still, many sorting algorithms can be designed to split up the work efficiently, such as Merge Sort or Sample Sort.</a:t>
            </a:r>
          </a:p>
          <a:p>
            <a:r>
              <a:rPr lang="en-US" dirty="0"/>
              <a:t>Dr. Bart: Again, you’d have to experiment to find out whether you really got a speedup.</a:t>
            </a:r>
          </a:p>
        </p:txBody>
      </p:sp>
      <p:sp>
        <p:nvSpPr>
          <p:cNvPr id="4" name="Slide Number Placeholder 3"/>
          <p:cNvSpPr>
            <a:spLocks noGrp="1"/>
          </p:cNvSpPr>
          <p:nvPr>
            <p:ph type="sldNum" sz="quarter" idx="5"/>
          </p:nvPr>
        </p:nvSpPr>
        <p:spPr/>
        <p:txBody>
          <a:bodyPr/>
          <a:lstStyle/>
          <a:p>
            <a:fld id="{4E27F739-DA9D-46FC-8F4A-585CFF52AD10}" type="slidenum">
              <a:rPr lang="en-US" smtClean="0"/>
              <a:t>9</a:t>
            </a:fld>
            <a:endParaRPr lang="en-US"/>
          </a:p>
        </p:txBody>
      </p:sp>
    </p:spTree>
    <p:extLst>
      <p:ext uri="{BB962C8B-B14F-4D97-AF65-F5344CB8AC3E}">
        <p14:creationId xmlns:p14="http://schemas.microsoft.com/office/powerpoint/2010/main" val="4105511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735303"/>
            <a:ext cx="10058400" cy="2495874"/>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2558143" y="4455620"/>
            <a:ext cx="7053943" cy="1643411"/>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a:xfrm>
            <a:off x="2450049" y="6459784"/>
            <a:ext cx="2472271" cy="365125"/>
          </a:xfrm>
        </p:spPr>
        <p:txBody>
          <a:bodyPr/>
          <a:lstStyle/>
          <a:p>
            <a:pPr algn="l"/>
            <a:fld id="{0DCFB061-4267-4D9F-8017-6F550D3068DF}" type="datetime1">
              <a:rPr lang="en-US" smtClean="0"/>
              <a:t>2/27/2021</a:t>
            </a:fld>
            <a:endParaRPr lang="en-US" dirty="0"/>
          </a:p>
        </p:txBody>
      </p:sp>
      <p:sp>
        <p:nvSpPr>
          <p:cNvPr id="5" name="Footer Placeholder 4"/>
          <p:cNvSpPr>
            <a:spLocks noGrp="1"/>
          </p:cNvSpPr>
          <p:nvPr>
            <p:ph type="ftr" sz="quarter" idx="11"/>
          </p:nvPr>
        </p:nvSpPr>
        <p:spPr>
          <a:xfrm>
            <a:off x="5072743" y="6459786"/>
            <a:ext cx="3436246" cy="365124"/>
          </a:xfrm>
        </p:spPr>
        <p:txBody>
          <a:bodyPr/>
          <a:lstStyle/>
          <a:p>
            <a:pPr algn="l"/>
            <a:endParaRPr lang="en-US" dirty="0"/>
          </a:p>
        </p:txBody>
      </p:sp>
      <p:sp>
        <p:nvSpPr>
          <p:cNvPr id="6" name="Slide Number Placeholder 5"/>
          <p:cNvSpPr>
            <a:spLocks noGrp="1"/>
          </p:cNvSpPr>
          <p:nvPr>
            <p:ph type="sldNum" sz="quarter" idx="12"/>
          </p:nvPr>
        </p:nvSpPr>
        <p:spPr>
          <a:xfrm>
            <a:off x="8429926" y="6475225"/>
            <a:ext cx="1312025" cy="365125"/>
          </a:xfrm>
        </p:spPr>
        <p:txBody>
          <a:bodyPr/>
          <a:lstStyle/>
          <a:p>
            <a:fld id="{FAEF9944-A4F6-4C59-AEBD-678D6480B8EA}"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691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F8082C-0922-4249-A612-B415F5231620}" type="datetime1">
              <a:rPr lang="en-US" smtClean="0"/>
              <a:t>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Slide Number Placeholder 8">
            <a:extLst>
              <a:ext uri="{FF2B5EF4-FFF2-40B4-BE49-F238E27FC236}">
                <a16:creationId xmlns:a16="http://schemas.microsoft.com/office/drawing/2014/main" id="{BC7A5EFD-E1AF-4DF2-8ED0-F846C4572AF0}"/>
              </a:ext>
            </a:extLst>
          </p:cNvPr>
          <p:cNvSpPr>
            <a:spLocks noGrp="1"/>
          </p:cNvSpPr>
          <p:nvPr>
            <p:ph type="sldNum" sz="quarter" idx="12"/>
          </p:nvPr>
        </p:nvSpPr>
        <p:spPr>
          <a:xfrm>
            <a:off x="7196964" y="6459785"/>
            <a:ext cx="1312025" cy="365125"/>
          </a:xfrm>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42805209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F8082C-0922-4249-A612-B415F5231620}" type="datetime1">
              <a:rPr lang="en-US" smtClean="0"/>
              <a:t>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38D8CA52-D063-4E5D-8A16-7419C998286E}"/>
              </a:ext>
            </a:extLst>
          </p:cNvPr>
          <p:cNvSpPr>
            <a:spLocks noGrp="1"/>
          </p:cNvSpPr>
          <p:nvPr>
            <p:ph type="sldNum" sz="quarter" idx="12"/>
          </p:nvPr>
        </p:nvSpPr>
        <p:spPr>
          <a:xfrm>
            <a:off x="7196964" y="6459785"/>
            <a:ext cx="1312025" cy="365125"/>
          </a:xfrm>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10744230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3">
            <a:extLst>
              <a:ext uri="{FF2B5EF4-FFF2-40B4-BE49-F238E27FC236}">
                <a16:creationId xmlns:a16="http://schemas.microsoft.com/office/drawing/2014/main" id="{F8C38D4D-05D0-466F-9C87-57C358F3F031}"/>
              </a:ext>
            </a:extLst>
          </p:cNvPr>
          <p:cNvSpPr>
            <a:spLocks noGrp="1"/>
          </p:cNvSpPr>
          <p:nvPr>
            <p:ph type="dt" sz="half" idx="10"/>
          </p:nvPr>
        </p:nvSpPr>
        <p:spPr>
          <a:xfrm>
            <a:off x="2450049" y="6459784"/>
            <a:ext cx="2472271" cy="365125"/>
          </a:xfrm>
        </p:spPr>
        <p:txBody>
          <a:bodyPr/>
          <a:lstStyle/>
          <a:p>
            <a:pPr algn="l"/>
            <a:fld id="{0DCFB061-4267-4D9F-8017-6F550D3068DF}" type="datetime1">
              <a:rPr lang="en-US" smtClean="0"/>
              <a:t>2/27/2021</a:t>
            </a:fld>
            <a:endParaRPr lang="en-US" dirty="0"/>
          </a:p>
        </p:txBody>
      </p:sp>
      <p:sp>
        <p:nvSpPr>
          <p:cNvPr id="15" name="Footer Placeholder 4">
            <a:extLst>
              <a:ext uri="{FF2B5EF4-FFF2-40B4-BE49-F238E27FC236}">
                <a16:creationId xmlns:a16="http://schemas.microsoft.com/office/drawing/2014/main" id="{AE1E2AD2-3E69-416D-904F-0414C0B4D97C}"/>
              </a:ext>
            </a:extLst>
          </p:cNvPr>
          <p:cNvSpPr>
            <a:spLocks noGrp="1"/>
          </p:cNvSpPr>
          <p:nvPr>
            <p:ph type="ftr" sz="quarter" idx="11"/>
          </p:nvPr>
        </p:nvSpPr>
        <p:spPr>
          <a:xfrm>
            <a:off x="5072743" y="6459786"/>
            <a:ext cx="3436246" cy="365124"/>
          </a:xfrm>
        </p:spPr>
        <p:txBody>
          <a:bodyPr/>
          <a:lstStyle/>
          <a:p>
            <a:pPr algn="l"/>
            <a:endParaRPr lang="en-US" dirty="0"/>
          </a:p>
        </p:txBody>
      </p:sp>
      <p:sp>
        <p:nvSpPr>
          <p:cNvPr id="16" name="Slide Number Placeholder 5">
            <a:extLst>
              <a:ext uri="{FF2B5EF4-FFF2-40B4-BE49-F238E27FC236}">
                <a16:creationId xmlns:a16="http://schemas.microsoft.com/office/drawing/2014/main" id="{0C2551A4-4054-4743-AC07-D7F62CC56C8D}"/>
              </a:ext>
            </a:extLst>
          </p:cNvPr>
          <p:cNvSpPr>
            <a:spLocks noGrp="1"/>
          </p:cNvSpPr>
          <p:nvPr>
            <p:ph type="sldNum" sz="quarter" idx="12"/>
          </p:nvPr>
        </p:nvSpPr>
        <p:spPr>
          <a:xfrm>
            <a:off x="8429926" y="6475225"/>
            <a:ext cx="1312025" cy="365125"/>
          </a:xfrm>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52335397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569029" y="4453127"/>
            <a:ext cx="7032172" cy="180612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Date Placeholder 3">
            <a:extLst>
              <a:ext uri="{FF2B5EF4-FFF2-40B4-BE49-F238E27FC236}">
                <a16:creationId xmlns:a16="http://schemas.microsoft.com/office/drawing/2014/main" id="{C207E60A-2EAB-4243-B74D-907DEB506BF5}"/>
              </a:ext>
            </a:extLst>
          </p:cNvPr>
          <p:cNvSpPr>
            <a:spLocks noGrp="1"/>
          </p:cNvSpPr>
          <p:nvPr>
            <p:ph type="dt" sz="half" idx="10"/>
          </p:nvPr>
        </p:nvSpPr>
        <p:spPr>
          <a:xfrm>
            <a:off x="2450049" y="6459784"/>
            <a:ext cx="2472271" cy="365125"/>
          </a:xfrm>
        </p:spPr>
        <p:txBody>
          <a:bodyPr/>
          <a:lstStyle/>
          <a:p>
            <a:pPr algn="l"/>
            <a:fld id="{0DCFB061-4267-4D9F-8017-6F550D3068DF}" type="datetime1">
              <a:rPr lang="en-US" smtClean="0"/>
              <a:t>2/27/2021</a:t>
            </a:fld>
            <a:endParaRPr lang="en-US" dirty="0"/>
          </a:p>
        </p:txBody>
      </p:sp>
      <p:sp>
        <p:nvSpPr>
          <p:cNvPr id="12" name="Footer Placeholder 4">
            <a:extLst>
              <a:ext uri="{FF2B5EF4-FFF2-40B4-BE49-F238E27FC236}">
                <a16:creationId xmlns:a16="http://schemas.microsoft.com/office/drawing/2014/main" id="{3886B388-FCB4-47C4-8D8A-6CEE7B757572}"/>
              </a:ext>
            </a:extLst>
          </p:cNvPr>
          <p:cNvSpPr>
            <a:spLocks noGrp="1"/>
          </p:cNvSpPr>
          <p:nvPr>
            <p:ph type="ftr" sz="quarter" idx="11"/>
          </p:nvPr>
        </p:nvSpPr>
        <p:spPr>
          <a:xfrm>
            <a:off x="5072743" y="6459786"/>
            <a:ext cx="3436246" cy="365124"/>
          </a:xfrm>
        </p:spPr>
        <p:txBody>
          <a:bodyPr/>
          <a:lstStyle/>
          <a:p>
            <a:pPr algn="l"/>
            <a:endParaRPr lang="en-US" dirty="0"/>
          </a:p>
        </p:txBody>
      </p:sp>
      <p:sp>
        <p:nvSpPr>
          <p:cNvPr id="13" name="Slide Number Placeholder 5">
            <a:extLst>
              <a:ext uri="{FF2B5EF4-FFF2-40B4-BE49-F238E27FC236}">
                <a16:creationId xmlns:a16="http://schemas.microsoft.com/office/drawing/2014/main" id="{949527BD-3EBE-4556-B420-2AE5EEF59189}"/>
              </a:ext>
            </a:extLst>
          </p:cNvPr>
          <p:cNvSpPr>
            <a:spLocks noGrp="1"/>
          </p:cNvSpPr>
          <p:nvPr>
            <p:ph type="sldNum" sz="quarter" idx="12"/>
          </p:nvPr>
        </p:nvSpPr>
        <p:spPr>
          <a:xfrm>
            <a:off x="8429926" y="6475225"/>
            <a:ext cx="1312025" cy="365125"/>
          </a:xfrm>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260566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2911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2911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F20AAB7E-F537-40B0-A09A-7813DD9E4426}"/>
              </a:ext>
            </a:extLst>
          </p:cNvPr>
          <p:cNvSpPr>
            <a:spLocks noGrp="1"/>
          </p:cNvSpPr>
          <p:nvPr>
            <p:ph type="dt" sz="half" idx="10"/>
          </p:nvPr>
        </p:nvSpPr>
        <p:spPr>
          <a:xfrm>
            <a:off x="2450049" y="6459784"/>
            <a:ext cx="2472271" cy="365125"/>
          </a:xfrm>
        </p:spPr>
        <p:txBody>
          <a:bodyPr/>
          <a:lstStyle/>
          <a:p>
            <a:pPr algn="l"/>
            <a:fld id="{0DCFB061-4267-4D9F-8017-6F550D3068DF}" type="datetime1">
              <a:rPr lang="en-US" smtClean="0"/>
              <a:t>2/27/2021</a:t>
            </a:fld>
            <a:endParaRPr lang="en-US" dirty="0"/>
          </a:p>
        </p:txBody>
      </p:sp>
      <p:sp>
        <p:nvSpPr>
          <p:cNvPr id="11" name="Footer Placeholder 4">
            <a:extLst>
              <a:ext uri="{FF2B5EF4-FFF2-40B4-BE49-F238E27FC236}">
                <a16:creationId xmlns:a16="http://schemas.microsoft.com/office/drawing/2014/main" id="{CE770479-9F79-4984-941F-285571614542}"/>
              </a:ext>
            </a:extLst>
          </p:cNvPr>
          <p:cNvSpPr>
            <a:spLocks noGrp="1"/>
          </p:cNvSpPr>
          <p:nvPr>
            <p:ph type="ftr" sz="quarter" idx="11"/>
          </p:nvPr>
        </p:nvSpPr>
        <p:spPr>
          <a:xfrm>
            <a:off x="5072743" y="6459786"/>
            <a:ext cx="3436246" cy="365124"/>
          </a:xfrm>
        </p:spPr>
        <p:txBody>
          <a:bodyPr/>
          <a:lstStyle/>
          <a:p>
            <a:pPr algn="l"/>
            <a:endParaRPr lang="en-US" dirty="0"/>
          </a:p>
        </p:txBody>
      </p:sp>
      <p:sp>
        <p:nvSpPr>
          <p:cNvPr id="12" name="Slide Number Placeholder 5">
            <a:extLst>
              <a:ext uri="{FF2B5EF4-FFF2-40B4-BE49-F238E27FC236}">
                <a16:creationId xmlns:a16="http://schemas.microsoft.com/office/drawing/2014/main" id="{5841719A-54FA-4B41-B9C4-D095291B4F50}"/>
              </a:ext>
            </a:extLst>
          </p:cNvPr>
          <p:cNvSpPr>
            <a:spLocks noGrp="1"/>
          </p:cNvSpPr>
          <p:nvPr>
            <p:ph type="sldNum" sz="quarter" idx="12"/>
          </p:nvPr>
        </p:nvSpPr>
        <p:spPr>
          <a:xfrm>
            <a:off x="8429926" y="6475225"/>
            <a:ext cx="1312025" cy="365125"/>
          </a:xfrm>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29904064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2218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2218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3">
            <a:extLst>
              <a:ext uri="{FF2B5EF4-FFF2-40B4-BE49-F238E27FC236}">
                <a16:creationId xmlns:a16="http://schemas.microsoft.com/office/drawing/2014/main" id="{3112E000-CF9B-465F-A848-C949FD35460D}"/>
              </a:ext>
            </a:extLst>
          </p:cNvPr>
          <p:cNvSpPr>
            <a:spLocks noGrp="1"/>
          </p:cNvSpPr>
          <p:nvPr>
            <p:ph type="dt" sz="half" idx="10"/>
          </p:nvPr>
        </p:nvSpPr>
        <p:spPr>
          <a:xfrm>
            <a:off x="2450049" y="6459784"/>
            <a:ext cx="2472271" cy="365125"/>
          </a:xfrm>
        </p:spPr>
        <p:txBody>
          <a:bodyPr/>
          <a:lstStyle/>
          <a:p>
            <a:pPr algn="l"/>
            <a:fld id="{0DCFB061-4267-4D9F-8017-6F550D3068DF}" type="datetime1">
              <a:rPr lang="en-US" smtClean="0"/>
              <a:t>2/27/2021</a:t>
            </a:fld>
            <a:endParaRPr lang="en-US" dirty="0"/>
          </a:p>
        </p:txBody>
      </p:sp>
      <p:sp>
        <p:nvSpPr>
          <p:cNvPr id="13" name="Footer Placeholder 4">
            <a:extLst>
              <a:ext uri="{FF2B5EF4-FFF2-40B4-BE49-F238E27FC236}">
                <a16:creationId xmlns:a16="http://schemas.microsoft.com/office/drawing/2014/main" id="{58D27891-AADF-461B-B686-E25025D28A74}"/>
              </a:ext>
            </a:extLst>
          </p:cNvPr>
          <p:cNvSpPr>
            <a:spLocks noGrp="1"/>
          </p:cNvSpPr>
          <p:nvPr>
            <p:ph type="ftr" sz="quarter" idx="11"/>
          </p:nvPr>
        </p:nvSpPr>
        <p:spPr>
          <a:xfrm>
            <a:off x="5072743" y="6459786"/>
            <a:ext cx="3436246" cy="365124"/>
          </a:xfrm>
        </p:spPr>
        <p:txBody>
          <a:bodyPr/>
          <a:lstStyle/>
          <a:p>
            <a:pPr algn="l"/>
            <a:endParaRPr lang="en-US" dirty="0"/>
          </a:p>
        </p:txBody>
      </p:sp>
      <p:sp>
        <p:nvSpPr>
          <p:cNvPr id="14" name="Slide Number Placeholder 5">
            <a:extLst>
              <a:ext uri="{FF2B5EF4-FFF2-40B4-BE49-F238E27FC236}">
                <a16:creationId xmlns:a16="http://schemas.microsoft.com/office/drawing/2014/main" id="{08C28376-9ABF-41B2-9878-DDA2882A5860}"/>
              </a:ext>
            </a:extLst>
          </p:cNvPr>
          <p:cNvSpPr>
            <a:spLocks noGrp="1"/>
          </p:cNvSpPr>
          <p:nvPr>
            <p:ph type="sldNum" sz="quarter" idx="12"/>
          </p:nvPr>
        </p:nvSpPr>
        <p:spPr>
          <a:xfrm>
            <a:off x="8429926" y="6475225"/>
            <a:ext cx="1312025" cy="365125"/>
          </a:xfrm>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56621426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3">
            <a:extLst>
              <a:ext uri="{FF2B5EF4-FFF2-40B4-BE49-F238E27FC236}">
                <a16:creationId xmlns:a16="http://schemas.microsoft.com/office/drawing/2014/main" id="{C5C9F738-CDE4-4AE0-B2CC-66BCE677806F}"/>
              </a:ext>
            </a:extLst>
          </p:cNvPr>
          <p:cNvSpPr>
            <a:spLocks noGrp="1"/>
          </p:cNvSpPr>
          <p:nvPr>
            <p:ph type="dt" sz="half" idx="10"/>
          </p:nvPr>
        </p:nvSpPr>
        <p:spPr>
          <a:xfrm>
            <a:off x="2450049" y="6459784"/>
            <a:ext cx="2472271" cy="365125"/>
          </a:xfrm>
        </p:spPr>
        <p:txBody>
          <a:bodyPr/>
          <a:lstStyle/>
          <a:p>
            <a:pPr algn="l"/>
            <a:fld id="{0DCFB061-4267-4D9F-8017-6F550D3068DF}" type="datetime1">
              <a:rPr lang="en-US" smtClean="0"/>
              <a:t>2/27/2021</a:t>
            </a:fld>
            <a:endParaRPr lang="en-US" dirty="0"/>
          </a:p>
        </p:txBody>
      </p:sp>
      <p:sp>
        <p:nvSpPr>
          <p:cNvPr id="8" name="Footer Placeholder 4">
            <a:extLst>
              <a:ext uri="{FF2B5EF4-FFF2-40B4-BE49-F238E27FC236}">
                <a16:creationId xmlns:a16="http://schemas.microsoft.com/office/drawing/2014/main" id="{3450FF08-55F2-4C0B-AB66-354CEBE34CF7}"/>
              </a:ext>
            </a:extLst>
          </p:cNvPr>
          <p:cNvSpPr>
            <a:spLocks noGrp="1"/>
          </p:cNvSpPr>
          <p:nvPr>
            <p:ph type="ftr" sz="quarter" idx="11"/>
          </p:nvPr>
        </p:nvSpPr>
        <p:spPr>
          <a:xfrm>
            <a:off x="5072743" y="6459786"/>
            <a:ext cx="3436246" cy="365124"/>
          </a:xfrm>
        </p:spPr>
        <p:txBody>
          <a:bodyPr/>
          <a:lstStyle/>
          <a:p>
            <a:pPr algn="l"/>
            <a:endParaRPr lang="en-US" dirty="0"/>
          </a:p>
        </p:txBody>
      </p:sp>
      <p:sp>
        <p:nvSpPr>
          <p:cNvPr id="9" name="Slide Number Placeholder 5">
            <a:extLst>
              <a:ext uri="{FF2B5EF4-FFF2-40B4-BE49-F238E27FC236}">
                <a16:creationId xmlns:a16="http://schemas.microsoft.com/office/drawing/2014/main" id="{7A958442-0CCD-425D-A5CE-79F36CE20194}"/>
              </a:ext>
            </a:extLst>
          </p:cNvPr>
          <p:cNvSpPr>
            <a:spLocks noGrp="1"/>
          </p:cNvSpPr>
          <p:nvPr>
            <p:ph type="sldNum" sz="quarter" idx="12"/>
          </p:nvPr>
        </p:nvSpPr>
        <p:spPr>
          <a:xfrm>
            <a:off x="8429926" y="6475225"/>
            <a:ext cx="1312025" cy="365125"/>
          </a:xfrm>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510274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1B04C59-F0C8-4BD1-9E92-7AD6CB4E723A}"/>
              </a:ext>
            </a:extLst>
          </p:cNvPr>
          <p:cNvSpPr/>
          <p:nvPr userDrawn="1"/>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1A4AB302-DDF3-4F74-BAB5-FCB7672940E4}"/>
              </a:ext>
            </a:extLst>
          </p:cNvPr>
          <p:cNvSpPr/>
          <p:nvPr userDrawn="1"/>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Date Placeholder 3">
            <a:extLst>
              <a:ext uri="{FF2B5EF4-FFF2-40B4-BE49-F238E27FC236}">
                <a16:creationId xmlns:a16="http://schemas.microsoft.com/office/drawing/2014/main" id="{00D119CA-03D0-401B-8E6C-CDF246E8513F}"/>
              </a:ext>
            </a:extLst>
          </p:cNvPr>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AF8082C-0922-4249-A612-B415F5231620}" type="datetime1">
              <a:rPr lang="en-US" smtClean="0"/>
              <a:t>2/27/2021</a:t>
            </a:fld>
            <a:endParaRPr lang="en-US" dirty="0"/>
          </a:p>
        </p:txBody>
      </p:sp>
      <p:sp>
        <p:nvSpPr>
          <p:cNvPr id="17" name="Footer Placeholder 4">
            <a:extLst>
              <a:ext uri="{FF2B5EF4-FFF2-40B4-BE49-F238E27FC236}">
                <a16:creationId xmlns:a16="http://schemas.microsoft.com/office/drawing/2014/main" id="{4BE392C7-B68C-4F9D-9D38-E45FBAB0BE34}"/>
              </a:ext>
            </a:extLst>
          </p:cNvPr>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18" name="Slide Number Placeholder 5">
            <a:extLst>
              <a:ext uri="{FF2B5EF4-FFF2-40B4-BE49-F238E27FC236}">
                <a16:creationId xmlns:a16="http://schemas.microsoft.com/office/drawing/2014/main" id="{B2729F26-626F-44FA-B736-33618AEC5C2A}"/>
              </a:ext>
            </a:extLst>
          </p:cNvPr>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AEF9944-A4F6-4C59-AEBD-678D6480B8EA}" type="slidenum">
              <a:rPr lang="en-US" smtClean="0"/>
              <a:pPr/>
              <a:t>‹#›</a:t>
            </a:fld>
            <a:endParaRPr lang="en-US" dirty="0"/>
          </a:p>
        </p:txBody>
      </p:sp>
      <p:grpSp>
        <p:nvGrpSpPr>
          <p:cNvPr id="19" name="Group 18">
            <a:extLst>
              <a:ext uri="{FF2B5EF4-FFF2-40B4-BE49-F238E27FC236}">
                <a16:creationId xmlns:a16="http://schemas.microsoft.com/office/drawing/2014/main" id="{A6EC7754-75E6-44F3-B734-58FADA42ED1C}"/>
              </a:ext>
            </a:extLst>
          </p:cNvPr>
          <p:cNvGrpSpPr/>
          <p:nvPr userDrawn="1"/>
        </p:nvGrpSpPr>
        <p:grpSpPr>
          <a:xfrm flipH="1">
            <a:off x="9715496" y="4848224"/>
            <a:ext cx="2476503" cy="2009776"/>
            <a:chOff x="-4" y="5021789"/>
            <a:chExt cx="2371728" cy="1817161"/>
          </a:xfrm>
        </p:grpSpPr>
        <p:sp>
          <p:nvSpPr>
            <p:cNvPr id="20" name="Rectangle 19">
              <a:extLst>
                <a:ext uri="{FF2B5EF4-FFF2-40B4-BE49-F238E27FC236}">
                  <a16:creationId xmlns:a16="http://schemas.microsoft.com/office/drawing/2014/main" id="{81D16013-7D01-4B7A-869B-A972141AA392}"/>
                </a:ext>
              </a:extLst>
            </p:cNvPr>
            <p:cNvSpPr/>
            <p:nvPr/>
          </p:nvSpPr>
          <p:spPr>
            <a:xfrm>
              <a:off x="3665" y="5090687"/>
              <a:ext cx="2337549" cy="1748263"/>
            </a:xfrm>
            <a:prstGeom prst="rect">
              <a:avLst/>
            </a:prstGeom>
            <a:solidFill>
              <a:srgbClr val="5ECCF3"/>
            </a:solidFill>
            <a:ln>
              <a:solidFill>
                <a:srgbClr val="5ECC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L-Shape 20">
              <a:extLst>
                <a:ext uri="{FF2B5EF4-FFF2-40B4-BE49-F238E27FC236}">
                  <a16:creationId xmlns:a16="http://schemas.microsoft.com/office/drawing/2014/main" id="{43C9BE4D-36A9-4BF2-8D34-F905D26BD469}"/>
                </a:ext>
              </a:extLst>
            </p:cNvPr>
            <p:cNvSpPr/>
            <p:nvPr/>
          </p:nvSpPr>
          <p:spPr>
            <a:xfrm rot="10800000">
              <a:off x="-4" y="5021789"/>
              <a:ext cx="2371728" cy="1403778"/>
            </a:xfrm>
            <a:prstGeom prst="corner">
              <a:avLst>
                <a:gd name="adj1" fmla="val 4787"/>
                <a:gd name="adj2" fmla="val 368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6AC0B963-6945-4AAE-8157-580B0ADC0FE1}"/>
              </a:ext>
            </a:extLst>
          </p:cNvPr>
          <p:cNvGrpSpPr/>
          <p:nvPr userDrawn="1"/>
        </p:nvGrpSpPr>
        <p:grpSpPr>
          <a:xfrm>
            <a:off x="-16631" y="4848224"/>
            <a:ext cx="2493129" cy="2009776"/>
            <a:chOff x="-15927" y="5021789"/>
            <a:chExt cx="2387651" cy="1817161"/>
          </a:xfrm>
        </p:grpSpPr>
        <p:sp>
          <p:nvSpPr>
            <p:cNvPr id="23" name="Rectangle 22">
              <a:extLst>
                <a:ext uri="{FF2B5EF4-FFF2-40B4-BE49-F238E27FC236}">
                  <a16:creationId xmlns:a16="http://schemas.microsoft.com/office/drawing/2014/main" id="{28B65DAF-B278-46EF-953D-C77BB4553D74}"/>
                </a:ext>
              </a:extLst>
            </p:cNvPr>
            <p:cNvSpPr/>
            <p:nvPr/>
          </p:nvSpPr>
          <p:spPr>
            <a:xfrm>
              <a:off x="-15927" y="5090687"/>
              <a:ext cx="2337549" cy="1748263"/>
            </a:xfrm>
            <a:prstGeom prst="rect">
              <a:avLst/>
            </a:prstGeom>
            <a:solidFill>
              <a:srgbClr val="5ECCF3"/>
            </a:solidFill>
            <a:ln>
              <a:solidFill>
                <a:srgbClr val="5ECC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L-Shape 23">
              <a:extLst>
                <a:ext uri="{FF2B5EF4-FFF2-40B4-BE49-F238E27FC236}">
                  <a16:creationId xmlns:a16="http://schemas.microsoft.com/office/drawing/2014/main" id="{E3D59929-D52F-450B-B2BC-10D711094F08}"/>
                </a:ext>
              </a:extLst>
            </p:cNvPr>
            <p:cNvSpPr/>
            <p:nvPr/>
          </p:nvSpPr>
          <p:spPr>
            <a:xfrm rot="10800000">
              <a:off x="-4" y="5021789"/>
              <a:ext cx="2371728" cy="1403778"/>
            </a:xfrm>
            <a:prstGeom prst="corner">
              <a:avLst>
                <a:gd name="adj1" fmla="val 4787"/>
                <a:gd name="adj2" fmla="val 368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a:extLst>
              <a:ext uri="{FF2B5EF4-FFF2-40B4-BE49-F238E27FC236}">
                <a16:creationId xmlns:a16="http://schemas.microsoft.com/office/drawing/2014/main" id="{401223AD-97B8-4649-ACBF-BDE4EF63DBFD}"/>
              </a:ext>
            </a:extLst>
          </p:cNvPr>
          <p:cNvPicPr>
            <a:picLocks noChangeAspect="1"/>
          </p:cNvPicPr>
          <p:nvPr userDrawn="1"/>
        </p:nvPicPr>
        <p:blipFill>
          <a:blip r:embed="rId2"/>
          <a:stretch>
            <a:fillRect/>
          </a:stretch>
        </p:blipFill>
        <p:spPr>
          <a:xfrm>
            <a:off x="0" y="5143500"/>
            <a:ext cx="2286000" cy="1714500"/>
          </a:xfrm>
          <a:prstGeom prst="rect">
            <a:avLst/>
          </a:prstGeom>
        </p:spPr>
      </p:pic>
    </p:spTree>
    <p:extLst>
      <p:ext uri="{BB962C8B-B14F-4D97-AF65-F5344CB8AC3E}">
        <p14:creationId xmlns:p14="http://schemas.microsoft.com/office/powerpoint/2010/main" val="3734068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7969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018A7BF0-2BD0-45BC-8002-48058275D2E9}"/>
              </a:ext>
            </a:extLst>
          </p:cNvPr>
          <p:cNvSpPr/>
          <p:nvPr userDrawn="1"/>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48B165F5-1725-442A-BD03-D70D23243C35}"/>
              </a:ext>
            </a:extLst>
          </p:cNvPr>
          <p:cNvSpPr/>
          <p:nvPr userDrawn="1"/>
        </p:nvSpPr>
        <p:spPr>
          <a:xfrm>
            <a:off x="4104079" y="6347711"/>
            <a:ext cx="576072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Date Placeholder 3">
            <a:extLst>
              <a:ext uri="{FF2B5EF4-FFF2-40B4-BE49-F238E27FC236}">
                <a16:creationId xmlns:a16="http://schemas.microsoft.com/office/drawing/2014/main" id="{233163E8-5535-437F-859B-8E588570444E}"/>
              </a:ext>
            </a:extLst>
          </p:cNvPr>
          <p:cNvSpPr txBox="1">
            <a:spLocks/>
          </p:cNvSpPr>
          <p:nvPr userDrawn="1"/>
        </p:nvSpPr>
        <p:spPr>
          <a:xfrm>
            <a:off x="2407907" y="6431845"/>
            <a:ext cx="2472271"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AF8082C-0922-4249-A612-B415F5231620}" type="datetime1">
              <a:rPr lang="en-US" smtClean="0"/>
              <a:pPr/>
              <a:t>2/27/2021</a:t>
            </a:fld>
            <a:endParaRPr lang="en-US" dirty="0"/>
          </a:p>
        </p:txBody>
      </p:sp>
      <p:sp>
        <p:nvSpPr>
          <p:cNvPr id="18" name="Slide Number Placeholder 5">
            <a:extLst>
              <a:ext uri="{FF2B5EF4-FFF2-40B4-BE49-F238E27FC236}">
                <a16:creationId xmlns:a16="http://schemas.microsoft.com/office/drawing/2014/main" id="{BB778547-A680-4428-91F1-CAB555803666}"/>
              </a:ext>
            </a:extLst>
          </p:cNvPr>
          <p:cNvSpPr txBox="1">
            <a:spLocks/>
          </p:cNvSpPr>
          <p:nvPr userDrawn="1"/>
        </p:nvSpPr>
        <p:spPr>
          <a:xfrm>
            <a:off x="9900458" y="6459785"/>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AEF9944-A4F6-4C59-AEBD-678D6480B8EA}" type="slidenum">
              <a:rPr lang="en-US" smtClean="0"/>
              <a:pPr/>
              <a:t>‹#›</a:t>
            </a:fld>
            <a:endParaRPr lang="en-US" dirty="0"/>
          </a:p>
        </p:txBody>
      </p:sp>
      <p:grpSp>
        <p:nvGrpSpPr>
          <p:cNvPr id="19" name="Group 18">
            <a:extLst>
              <a:ext uri="{FF2B5EF4-FFF2-40B4-BE49-F238E27FC236}">
                <a16:creationId xmlns:a16="http://schemas.microsoft.com/office/drawing/2014/main" id="{A38C6DBF-5BC0-440E-A006-5EF237A27CCD}"/>
              </a:ext>
            </a:extLst>
          </p:cNvPr>
          <p:cNvGrpSpPr/>
          <p:nvPr userDrawn="1"/>
        </p:nvGrpSpPr>
        <p:grpSpPr>
          <a:xfrm flipH="1">
            <a:off x="9715496" y="4848224"/>
            <a:ext cx="2476503" cy="2009776"/>
            <a:chOff x="-4" y="5021789"/>
            <a:chExt cx="2371728" cy="1817161"/>
          </a:xfrm>
        </p:grpSpPr>
        <p:sp>
          <p:nvSpPr>
            <p:cNvPr id="20" name="Rectangle 19">
              <a:extLst>
                <a:ext uri="{FF2B5EF4-FFF2-40B4-BE49-F238E27FC236}">
                  <a16:creationId xmlns:a16="http://schemas.microsoft.com/office/drawing/2014/main" id="{89133E66-4393-4630-BA2B-9BBC2DC81C60}"/>
                </a:ext>
              </a:extLst>
            </p:cNvPr>
            <p:cNvSpPr/>
            <p:nvPr/>
          </p:nvSpPr>
          <p:spPr>
            <a:xfrm>
              <a:off x="3665" y="5090687"/>
              <a:ext cx="2337549" cy="1748263"/>
            </a:xfrm>
            <a:prstGeom prst="rect">
              <a:avLst/>
            </a:prstGeom>
            <a:solidFill>
              <a:srgbClr val="5ECCF3"/>
            </a:solidFill>
            <a:ln>
              <a:solidFill>
                <a:srgbClr val="5ECC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L-Shape 20">
              <a:extLst>
                <a:ext uri="{FF2B5EF4-FFF2-40B4-BE49-F238E27FC236}">
                  <a16:creationId xmlns:a16="http://schemas.microsoft.com/office/drawing/2014/main" id="{667193B3-6C5C-4FE4-8283-E48ADD457B35}"/>
                </a:ext>
              </a:extLst>
            </p:cNvPr>
            <p:cNvSpPr/>
            <p:nvPr/>
          </p:nvSpPr>
          <p:spPr>
            <a:xfrm rot="10800000">
              <a:off x="-4" y="5021789"/>
              <a:ext cx="2371728" cy="1403778"/>
            </a:xfrm>
            <a:prstGeom prst="corner">
              <a:avLst>
                <a:gd name="adj1" fmla="val 4787"/>
                <a:gd name="adj2" fmla="val 368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a:extLst>
              <a:ext uri="{FF2B5EF4-FFF2-40B4-BE49-F238E27FC236}">
                <a16:creationId xmlns:a16="http://schemas.microsoft.com/office/drawing/2014/main" id="{1A3EE806-BB72-4A22-94D6-F9C44C4BA25A}"/>
              </a:ext>
            </a:extLst>
          </p:cNvPr>
          <p:cNvPicPr>
            <a:picLocks noChangeAspect="1"/>
          </p:cNvPicPr>
          <p:nvPr userDrawn="1"/>
        </p:nvPicPr>
        <p:blipFill>
          <a:blip r:embed="rId2"/>
          <a:stretch>
            <a:fillRect/>
          </a:stretch>
        </p:blipFill>
        <p:spPr>
          <a:xfrm>
            <a:off x="0" y="5143500"/>
            <a:ext cx="2286000" cy="1714500"/>
          </a:xfrm>
          <a:prstGeom prst="rect">
            <a:avLst/>
          </a:prstGeom>
        </p:spPr>
      </p:pic>
      <p:sp>
        <p:nvSpPr>
          <p:cNvPr id="9" name="Rectangle 8"/>
          <p:cNvSpPr/>
          <p:nvPr/>
        </p:nvSpPr>
        <p:spPr>
          <a:xfrm>
            <a:off x="4040071" y="0"/>
            <a:ext cx="64008" cy="640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4071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1918063"/>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Footer Placeholder 4">
            <a:extLst>
              <a:ext uri="{FF2B5EF4-FFF2-40B4-BE49-F238E27FC236}">
                <a16:creationId xmlns:a16="http://schemas.microsoft.com/office/drawing/2014/main" id="{84399BAE-B8A1-470B-91DF-559601136151}"/>
              </a:ext>
            </a:extLst>
          </p:cNvPr>
          <p:cNvSpPr>
            <a:spLocks noGrp="1"/>
          </p:cNvSpPr>
          <p:nvPr>
            <p:ph type="ftr" sz="quarter" idx="11"/>
          </p:nvPr>
        </p:nvSpPr>
        <p:spPr>
          <a:xfrm>
            <a:off x="5072743" y="6459786"/>
            <a:ext cx="3436246" cy="365124"/>
          </a:xfrm>
        </p:spPr>
        <p:txBody>
          <a:bodyPr/>
          <a:lstStyle/>
          <a:p>
            <a:pPr algn="l"/>
            <a:endParaRPr lang="en-US" dirty="0"/>
          </a:p>
        </p:txBody>
      </p:sp>
      <p:sp>
        <p:nvSpPr>
          <p:cNvPr id="14" name="Slide Number Placeholder 5">
            <a:extLst>
              <a:ext uri="{FF2B5EF4-FFF2-40B4-BE49-F238E27FC236}">
                <a16:creationId xmlns:a16="http://schemas.microsoft.com/office/drawing/2014/main" id="{FCB3C69E-2531-43EC-9CCE-9D40966D6FF8}"/>
              </a:ext>
            </a:extLst>
          </p:cNvPr>
          <p:cNvSpPr>
            <a:spLocks noGrp="1"/>
          </p:cNvSpPr>
          <p:nvPr>
            <p:ph type="sldNum" sz="quarter" idx="12"/>
          </p:nvPr>
        </p:nvSpPr>
        <p:spPr>
          <a:xfrm>
            <a:off x="8429926" y="6475225"/>
            <a:ext cx="1312025" cy="365125"/>
          </a:xfrm>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84244452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07923" y="5074920"/>
            <a:ext cx="7304400" cy="822960"/>
          </a:xfrm>
        </p:spPr>
        <p:txBody>
          <a:bodyPr lIns="91440" tIns="0" rIns="91440" bIns="0" anchor="b">
            <a:noAutofit/>
          </a:bodyPr>
          <a:lstStyle>
            <a:lvl1pPr>
              <a:defRPr sz="36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407922" y="5907024"/>
            <a:ext cx="730440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2404748" y="6459785"/>
            <a:ext cx="1164803" cy="365125"/>
          </a:xfrm>
        </p:spPr>
        <p:txBody>
          <a:bodyPr/>
          <a:lstStyle/>
          <a:p>
            <a:fld id="{4AF8082C-0922-4249-A612-B415F5231620}" type="datetime1">
              <a:rPr lang="en-US" smtClean="0"/>
              <a:t>2/27/2021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Slide Number Placeholder 8">
            <a:extLst>
              <a:ext uri="{FF2B5EF4-FFF2-40B4-BE49-F238E27FC236}">
                <a16:creationId xmlns:a16="http://schemas.microsoft.com/office/drawing/2014/main" id="{A3267C6B-2D98-46D6-BB3E-0646511CEC53}"/>
              </a:ext>
            </a:extLst>
          </p:cNvPr>
          <p:cNvSpPr>
            <a:spLocks noGrp="1"/>
          </p:cNvSpPr>
          <p:nvPr>
            <p:ph type="sldNum" sz="quarter" idx="12"/>
          </p:nvPr>
        </p:nvSpPr>
        <p:spPr>
          <a:xfrm>
            <a:off x="8345951" y="6472076"/>
            <a:ext cx="1312025" cy="365125"/>
          </a:xfrm>
        </p:spPr>
        <p:txBody>
          <a:bodyPr/>
          <a:lstStyle/>
          <a:p>
            <a:fld id="{FAEF9944-A4F6-4C59-AEBD-678D6480B8EA}" type="slidenum">
              <a:rPr lang="en-US" smtClean="0"/>
              <a:pPr/>
              <a:t>‹#›</a:t>
            </a:fld>
            <a:endParaRPr lang="en-US" dirty="0"/>
          </a:p>
        </p:txBody>
      </p:sp>
      <p:pic>
        <p:nvPicPr>
          <p:cNvPr id="15" name="Picture 14">
            <a:extLst>
              <a:ext uri="{FF2B5EF4-FFF2-40B4-BE49-F238E27FC236}">
                <a16:creationId xmlns:a16="http://schemas.microsoft.com/office/drawing/2014/main" id="{E287B7A2-8D81-47E7-B6DD-FACA7598057A}"/>
              </a:ext>
            </a:extLst>
          </p:cNvPr>
          <p:cNvPicPr>
            <a:picLocks noChangeAspect="1"/>
          </p:cNvPicPr>
          <p:nvPr userDrawn="1"/>
        </p:nvPicPr>
        <p:blipFill>
          <a:blip r:embed="rId2"/>
          <a:stretch>
            <a:fillRect/>
          </a:stretch>
        </p:blipFill>
        <p:spPr>
          <a:xfrm>
            <a:off x="0" y="5143500"/>
            <a:ext cx="2286000" cy="1714500"/>
          </a:xfrm>
          <a:prstGeom prst="rect">
            <a:avLst/>
          </a:prstGeom>
        </p:spPr>
      </p:pic>
    </p:spTree>
    <p:extLst>
      <p:ext uri="{BB962C8B-B14F-4D97-AF65-F5344CB8AC3E}">
        <p14:creationId xmlns:p14="http://schemas.microsoft.com/office/powerpoint/2010/main" val="242225688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2943504"/>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AF8082C-0922-4249-A612-B415F5231620}" type="datetime1">
              <a:rPr lang="en-US" smtClean="0"/>
              <a:t>2/27/2021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AEF9944-A4F6-4C59-AEBD-678D6480B8EA}"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4B95BA94-9CED-4E0B-97B6-D350799ECB08}"/>
              </a:ext>
            </a:extLst>
          </p:cNvPr>
          <p:cNvGrpSpPr/>
          <p:nvPr userDrawn="1"/>
        </p:nvGrpSpPr>
        <p:grpSpPr>
          <a:xfrm flipH="1">
            <a:off x="9715496" y="4848224"/>
            <a:ext cx="2476503" cy="2009776"/>
            <a:chOff x="-4" y="5021789"/>
            <a:chExt cx="2371728" cy="1817161"/>
          </a:xfrm>
        </p:grpSpPr>
        <p:sp>
          <p:nvSpPr>
            <p:cNvPr id="13" name="Rectangle 12">
              <a:extLst>
                <a:ext uri="{FF2B5EF4-FFF2-40B4-BE49-F238E27FC236}">
                  <a16:creationId xmlns:a16="http://schemas.microsoft.com/office/drawing/2014/main" id="{8D851123-987C-41CC-B4C0-12F48AD09011}"/>
                </a:ext>
              </a:extLst>
            </p:cNvPr>
            <p:cNvSpPr/>
            <p:nvPr/>
          </p:nvSpPr>
          <p:spPr>
            <a:xfrm>
              <a:off x="3665" y="5090687"/>
              <a:ext cx="2337549" cy="1748263"/>
            </a:xfrm>
            <a:prstGeom prst="rect">
              <a:avLst/>
            </a:prstGeom>
            <a:solidFill>
              <a:srgbClr val="5ECCF3"/>
            </a:solidFill>
            <a:ln>
              <a:solidFill>
                <a:srgbClr val="5ECC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Shape 13">
              <a:extLst>
                <a:ext uri="{FF2B5EF4-FFF2-40B4-BE49-F238E27FC236}">
                  <a16:creationId xmlns:a16="http://schemas.microsoft.com/office/drawing/2014/main" id="{B80DDBD9-BB73-4E6A-A4E5-C8EE3EDD0AF9}"/>
                </a:ext>
              </a:extLst>
            </p:cNvPr>
            <p:cNvSpPr/>
            <p:nvPr/>
          </p:nvSpPr>
          <p:spPr>
            <a:xfrm rot="10800000">
              <a:off x="-4" y="5021789"/>
              <a:ext cx="2371728" cy="1403778"/>
            </a:xfrm>
            <a:prstGeom prst="corner">
              <a:avLst>
                <a:gd name="adj1" fmla="val 4787"/>
                <a:gd name="adj2" fmla="val 368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B5646781-3933-4AD2-BF64-739B6D5B4509}"/>
              </a:ext>
            </a:extLst>
          </p:cNvPr>
          <p:cNvGrpSpPr/>
          <p:nvPr userDrawn="1"/>
        </p:nvGrpSpPr>
        <p:grpSpPr>
          <a:xfrm>
            <a:off x="-16631" y="4848224"/>
            <a:ext cx="2493129" cy="2009776"/>
            <a:chOff x="-15927" y="5021789"/>
            <a:chExt cx="2387651" cy="1817161"/>
          </a:xfrm>
        </p:grpSpPr>
        <p:sp>
          <p:nvSpPr>
            <p:cNvPr id="16" name="Rectangle 15">
              <a:extLst>
                <a:ext uri="{FF2B5EF4-FFF2-40B4-BE49-F238E27FC236}">
                  <a16:creationId xmlns:a16="http://schemas.microsoft.com/office/drawing/2014/main" id="{299C75BF-0563-4F1B-BD5E-E6197B0C1394}"/>
                </a:ext>
              </a:extLst>
            </p:cNvPr>
            <p:cNvSpPr/>
            <p:nvPr/>
          </p:nvSpPr>
          <p:spPr>
            <a:xfrm>
              <a:off x="-15927" y="5090687"/>
              <a:ext cx="2337549" cy="1748263"/>
            </a:xfrm>
            <a:prstGeom prst="rect">
              <a:avLst/>
            </a:prstGeom>
            <a:solidFill>
              <a:srgbClr val="5ECCF3"/>
            </a:solidFill>
            <a:ln>
              <a:solidFill>
                <a:srgbClr val="5ECC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Shape 16">
              <a:extLst>
                <a:ext uri="{FF2B5EF4-FFF2-40B4-BE49-F238E27FC236}">
                  <a16:creationId xmlns:a16="http://schemas.microsoft.com/office/drawing/2014/main" id="{AAB0D85F-2468-4623-BC86-289E0902F47F}"/>
                </a:ext>
              </a:extLst>
            </p:cNvPr>
            <p:cNvSpPr/>
            <p:nvPr/>
          </p:nvSpPr>
          <p:spPr>
            <a:xfrm rot="10800000">
              <a:off x="-4" y="5021789"/>
              <a:ext cx="2371728" cy="1403778"/>
            </a:xfrm>
            <a:prstGeom prst="corner">
              <a:avLst>
                <a:gd name="adj1" fmla="val 4787"/>
                <a:gd name="adj2" fmla="val 368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Picture 17">
            <a:extLst>
              <a:ext uri="{FF2B5EF4-FFF2-40B4-BE49-F238E27FC236}">
                <a16:creationId xmlns:a16="http://schemas.microsoft.com/office/drawing/2014/main" id="{DF5406B0-B82A-4E3D-A60D-BA619536DA1E}"/>
              </a:ext>
            </a:extLst>
          </p:cNvPr>
          <p:cNvPicPr>
            <a:picLocks noChangeAspect="1"/>
          </p:cNvPicPr>
          <p:nvPr userDrawn="1"/>
        </p:nvPicPr>
        <p:blipFill>
          <a:blip r:embed="rId13"/>
          <a:stretch>
            <a:fillRect/>
          </a:stretch>
        </p:blipFill>
        <p:spPr>
          <a:xfrm>
            <a:off x="0" y="5143500"/>
            <a:ext cx="2286000" cy="1714500"/>
          </a:xfrm>
          <a:prstGeom prst="rect">
            <a:avLst/>
          </a:prstGeom>
        </p:spPr>
      </p:pic>
    </p:spTree>
    <p:extLst>
      <p:ext uri="{BB962C8B-B14F-4D97-AF65-F5344CB8AC3E}">
        <p14:creationId xmlns:p14="http://schemas.microsoft.com/office/powerpoint/2010/main" val="3003150283"/>
      </p:ext>
    </p:extLst>
  </p:cSld>
  <p:clrMap bg1="lt1" tx1="dk1" bg2="lt2" tx2="dk2" accent1="accent1" accent2="accent2" accent3="accent3" accent4="accent4" accent5="accent5" accent6="accent6" hlink="hlink" folHlink="folHlink"/>
  <p:sldLayoutIdLst>
    <p:sldLayoutId id="2147484421" r:id="rId1"/>
    <p:sldLayoutId id="2147484422" r:id="rId2"/>
    <p:sldLayoutId id="2147484423" r:id="rId3"/>
    <p:sldLayoutId id="2147484424" r:id="rId4"/>
    <p:sldLayoutId id="2147484425" r:id="rId5"/>
    <p:sldLayoutId id="2147484426" r:id="rId6"/>
    <p:sldLayoutId id="2147484427" r:id="rId7"/>
    <p:sldLayoutId id="2147484428" r:id="rId8"/>
    <p:sldLayoutId id="2147484429" r:id="rId9"/>
    <p:sldLayoutId id="2147484430" r:id="rId10"/>
    <p:sldLayoutId id="2147484431"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video" Target="../media/media4.mp4"/><Relationship Id="rId13" Type="http://schemas.openxmlformats.org/officeDocument/2006/relationships/image" Target="../media/image4.png"/><Relationship Id="rId3" Type="http://schemas.microsoft.com/office/2007/relationships/media" Target="../media/media2.mp4"/><Relationship Id="rId7" Type="http://schemas.microsoft.com/office/2007/relationships/media" Target="../media/media4.mp4"/><Relationship Id="rId12" Type="http://schemas.openxmlformats.org/officeDocument/2006/relationships/image" Target="../media/image3.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video" Target="../media/media3.mp4"/><Relationship Id="rId11" Type="http://schemas.openxmlformats.org/officeDocument/2006/relationships/image" Target="../media/image2.png"/><Relationship Id="rId5" Type="http://schemas.microsoft.com/office/2007/relationships/media" Target="../media/media3.mp4"/><Relationship Id="rId10" Type="http://schemas.openxmlformats.org/officeDocument/2006/relationships/notesSlide" Target="../notesSlides/notesSlide1.xml"/><Relationship Id="rId4" Type="http://schemas.openxmlformats.org/officeDocument/2006/relationships/video" Target="../media/media2.mp4"/><Relationship Id="rId9" Type="http://schemas.openxmlformats.org/officeDocument/2006/relationships/slideLayout" Target="../slideLayouts/slideLayout1.xml"/><Relationship Id="rId1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video" Target="../media/media8.mp4"/><Relationship Id="rId1" Type="http://schemas.microsoft.com/office/2007/relationships/media" Target="../media/media8.mp4"/><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video" Target="../media/media12.mp4"/><Relationship Id="rId13" Type="http://schemas.openxmlformats.org/officeDocument/2006/relationships/slideLayout" Target="../slideLayouts/slideLayout2.xml"/><Relationship Id="rId18" Type="http://schemas.openxmlformats.org/officeDocument/2006/relationships/image" Target="../media/image17.png"/><Relationship Id="rId3" Type="http://schemas.microsoft.com/office/2007/relationships/media" Target="../media/media10.mp4"/><Relationship Id="rId21" Type="http://schemas.openxmlformats.org/officeDocument/2006/relationships/image" Target="../media/image20.png"/><Relationship Id="rId7" Type="http://schemas.microsoft.com/office/2007/relationships/media" Target="../media/media12.mp4"/><Relationship Id="rId12" Type="http://schemas.openxmlformats.org/officeDocument/2006/relationships/video" Target="../media/media14.mp4"/><Relationship Id="rId17" Type="http://schemas.openxmlformats.org/officeDocument/2006/relationships/image" Target="../media/image16.png"/><Relationship Id="rId2" Type="http://schemas.openxmlformats.org/officeDocument/2006/relationships/video" Target="../media/media9.mp4"/><Relationship Id="rId16" Type="http://schemas.microsoft.com/office/2007/relationships/hdphoto" Target="../media/hdphoto1.wdp"/><Relationship Id="rId20" Type="http://schemas.openxmlformats.org/officeDocument/2006/relationships/image" Target="../media/image19.png"/><Relationship Id="rId1" Type="http://schemas.microsoft.com/office/2007/relationships/media" Target="../media/media9.mp4"/><Relationship Id="rId6" Type="http://schemas.openxmlformats.org/officeDocument/2006/relationships/video" Target="../media/media11.mp4"/><Relationship Id="rId11" Type="http://schemas.microsoft.com/office/2007/relationships/media" Target="../media/media14.mp4"/><Relationship Id="rId5" Type="http://schemas.microsoft.com/office/2007/relationships/media" Target="../media/media11.mp4"/><Relationship Id="rId15" Type="http://schemas.openxmlformats.org/officeDocument/2006/relationships/image" Target="../media/image15.png"/><Relationship Id="rId10" Type="http://schemas.openxmlformats.org/officeDocument/2006/relationships/video" Target="../media/media13.mp4"/><Relationship Id="rId19" Type="http://schemas.openxmlformats.org/officeDocument/2006/relationships/image" Target="../media/image18.png"/><Relationship Id="rId4" Type="http://schemas.openxmlformats.org/officeDocument/2006/relationships/video" Target="../media/media10.mp4"/><Relationship Id="rId9" Type="http://schemas.microsoft.com/office/2007/relationships/media" Target="../media/media13.mp4"/><Relationship Id="rId14" Type="http://schemas.openxmlformats.org/officeDocument/2006/relationships/notesSlide" Target="../notesSlides/notesSlide12.xml"/><Relationship Id="rId22"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5.mp4"/><Relationship Id="rId1" Type="http://schemas.microsoft.com/office/2007/relationships/media" Target="../media/media5.mp4"/><Relationship Id="rId5" Type="http://schemas.openxmlformats.org/officeDocument/2006/relationships/image" Target="../media/image6.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6.mp4"/><Relationship Id="rId1" Type="http://schemas.microsoft.com/office/2007/relationships/media" Target="../media/media6.mp4"/><Relationship Id="rId6" Type="http://schemas.openxmlformats.org/officeDocument/2006/relationships/image" Target="../media/image9.png"/><Relationship Id="rId5" Type="http://schemas.openxmlformats.org/officeDocument/2006/relationships/image" Target="../media/image8.gif"/><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video" Target="../media/media7.mp4"/><Relationship Id="rId1" Type="http://schemas.microsoft.com/office/2007/relationships/media" Target="../media/media7.mp4"/><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7A9D1BE-BB6E-4B53-AA0D-CDBC0A819924}"/>
              </a:ext>
            </a:extLst>
          </p:cNvPr>
          <p:cNvSpPr>
            <a:spLocks noGrp="1"/>
          </p:cNvSpPr>
          <p:nvPr>
            <p:ph type="ctrTitle"/>
          </p:nvPr>
        </p:nvSpPr>
        <p:spPr/>
        <p:txBody>
          <a:bodyPr/>
          <a:lstStyle/>
          <a:p>
            <a:r>
              <a:rPr lang="en-US" dirty="0"/>
              <a:t>CISC320 Algorithms</a:t>
            </a:r>
          </a:p>
        </p:txBody>
      </p:sp>
      <p:sp>
        <p:nvSpPr>
          <p:cNvPr id="5" name="Subtitle 4">
            <a:extLst>
              <a:ext uri="{FF2B5EF4-FFF2-40B4-BE49-F238E27FC236}">
                <a16:creationId xmlns:a16="http://schemas.microsoft.com/office/drawing/2014/main" id="{B6642BC0-4CA2-4687-B5A8-DE57293776A8}"/>
              </a:ext>
            </a:extLst>
          </p:cNvPr>
          <p:cNvSpPr>
            <a:spLocks noGrp="1"/>
          </p:cNvSpPr>
          <p:nvPr>
            <p:ph type="subTitle" idx="1"/>
          </p:nvPr>
        </p:nvSpPr>
        <p:spPr/>
        <p:txBody>
          <a:bodyPr>
            <a:normAutofit fontScale="92500" lnSpcReduction="20000"/>
          </a:bodyPr>
          <a:lstStyle/>
          <a:p>
            <a:r>
              <a:rPr lang="en-US" sz="5400" cap="small" dirty="0"/>
              <a:t>Sorting</a:t>
            </a:r>
          </a:p>
          <a:p>
            <a:r>
              <a:rPr lang="en-US" sz="2400" cap="small" dirty="0"/>
              <a:t>Austin Cory Bart</a:t>
            </a:r>
            <a:br>
              <a:rPr lang="en-US" sz="2400" cap="small" dirty="0"/>
            </a:br>
            <a:r>
              <a:rPr lang="en-US" sz="2400" cap="small" dirty="0" err="1"/>
              <a:t>AlgoTeachMeBot</a:t>
            </a:r>
            <a:br>
              <a:rPr lang="en-US" sz="2400" cap="small" dirty="0"/>
            </a:br>
            <a:r>
              <a:rPr lang="en-US" sz="2400" cap="small" dirty="0"/>
              <a:t>University of Delaware</a:t>
            </a:r>
          </a:p>
        </p:txBody>
      </p:sp>
      <p:pic>
        <p:nvPicPr>
          <p:cNvPr id="2" name="01-01-CISC320_Algorithms-Oh__sorry_">
            <a:hlinkClick r:id="" action="ppaction://media"/>
            <a:extLst>
              <a:ext uri="{FF2B5EF4-FFF2-40B4-BE49-F238E27FC236}">
                <a16:creationId xmlns:a16="http://schemas.microsoft.com/office/drawing/2014/main" id="{BC238181-1F76-45B0-980B-3926A13ACDCF}"/>
              </a:ext>
            </a:extLst>
          </p:cNvPr>
          <p:cNvPicPr>
            <a:picLocks noChangeAspect="1"/>
          </p:cNvPicPr>
          <p:nvPr>
            <a:videoFile r:link="rId2"/>
            <p:extLst>
              <p:ext uri="{DAA4B4D4-6D71-4841-9C94-3DE7FCFB9230}">
                <p14:media xmlns:p14="http://schemas.microsoft.com/office/powerpoint/2010/main" r:embed="rId1"/>
              </p:ext>
            </p:extLst>
          </p:nvPr>
        </p:nvPicPr>
        <p:blipFill>
          <a:blip r:embed="rId11"/>
          <a:stretch>
            <a:fillRect/>
          </a:stretch>
        </p:blipFill>
        <p:spPr>
          <a:xfrm>
            <a:off x="0" y="5143500"/>
            <a:ext cx="2286000" cy="1714500"/>
          </a:xfrm>
          <a:prstGeom prst="rect">
            <a:avLst/>
          </a:prstGeom>
        </p:spPr>
      </p:pic>
      <p:pic>
        <p:nvPicPr>
          <p:cNvPr id="3" name="01-02-CISC320_Algorithms-Name_Error">
            <a:hlinkClick r:id="" action="ppaction://media"/>
            <a:extLst>
              <a:ext uri="{FF2B5EF4-FFF2-40B4-BE49-F238E27FC236}">
                <a16:creationId xmlns:a16="http://schemas.microsoft.com/office/drawing/2014/main" id="{49F49C20-0CE0-4FDF-8A56-B77BB9627E95}"/>
              </a:ext>
            </a:extLst>
          </p:cNvPr>
          <p:cNvPicPr>
            <a:picLocks noChangeAspect="1"/>
          </p:cNvPicPr>
          <p:nvPr>
            <a:videoFile r:link="rId4"/>
            <p:extLst>
              <p:ext uri="{DAA4B4D4-6D71-4841-9C94-3DE7FCFB9230}">
                <p14:media xmlns:p14="http://schemas.microsoft.com/office/powerpoint/2010/main" r:embed="rId3"/>
              </p:ext>
            </p:extLst>
          </p:nvPr>
        </p:nvPicPr>
        <p:blipFill>
          <a:blip r:embed="rId12"/>
          <a:stretch>
            <a:fillRect/>
          </a:stretch>
        </p:blipFill>
        <p:spPr>
          <a:xfrm>
            <a:off x="0" y="5143500"/>
            <a:ext cx="2286000" cy="1714500"/>
          </a:xfrm>
          <a:prstGeom prst="rect">
            <a:avLst/>
          </a:prstGeom>
        </p:spPr>
      </p:pic>
      <p:pic>
        <p:nvPicPr>
          <p:cNvPr id="6" name="01-03-CISC320_Algorithms-I_am_the_u">
            <a:hlinkClick r:id="" action="ppaction://media"/>
            <a:extLst>
              <a:ext uri="{FF2B5EF4-FFF2-40B4-BE49-F238E27FC236}">
                <a16:creationId xmlns:a16="http://schemas.microsoft.com/office/drawing/2014/main" id="{A0059740-51B2-46AC-A794-9BAB713FB3A9}"/>
              </a:ext>
            </a:extLst>
          </p:cNvPr>
          <p:cNvPicPr>
            <a:picLocks noChangeAspect="1"/>
          </p:cNvPicPr>
          <p:nvPr>
            <a:videoFile r:link="rId6"/>
            <p:extLst>
              <p:ext uri="{DAA4B4D4-6D71-4841-9C94-3DE7FCFB9230}">
                <p14:media xmlns:p14="http://schemas.microsoft.com/office/powerpoint/2010/main" r:embed="rId5"/>
              </p:ext>
            </p:extLst>
          </p:nvPr>
        </p:nvPicPr>
        <p:blipFill>
          <a:blip r:embed="rId13"/>
          <a:stretch>
            <a:fillRect/>
          </a:stretch>
        </p:blipFill>
        <p:spPr>
          <a:xfrm>
            <a:off x="0" y="5143500"/>
            <a:ext cx="2286000" cy="1714500"/>
          </a:xfrm>
          <a:prstGeom prst="rect">
            <a:avLst/>
          </a:prstGeom>
        </p:spPr>
      </p:pic>
      <p:pic>
        <p:nvPicPr>
          <p:cNvPr id="7" name="01-04-CISC320_Algorithms-I_am_so_ex">
            <a:hlinkClick r:id="" action="ppaction://media"/>
            <a:extLst>
              <a:ext uri="{FF2B5EF4-FFF2-40B4-BE49-F238E27FC236}">
                <a16:creationId xmlns:a16="http://schemas.microsoft.com/office/drawing/2014/main" id="{9B85F49B-BBC2-4910-9BD2-F6EE26625898}"/>
              </a:ext>
            </a:extLst>
          </p:cNvPr>
          <p:cNvPicPr>
            <a:picLocks noChangeAspect="1"/>
          </p:cNvPicPr>
          <p:nvPr>
            <a:videoFile r:link="rId8"/>
            <p:extLst>
              <p:ext uri="{DAA4B4D4-6D71-4841-9C94-3DE7FCFB9230}">
                <p14:media xmlns:p14="http://schemas.microsoft.com/office/powerpoint/2010/main" r:embed="rId7"/>
              </p:ext>
            </p:extLst>
          </p:nvPr>
        </p:nvPicPr>
        <p:blipFill>
          <a:blip r:embed="rId14"/>
          <a:stretch>
            <a:fillRect/>
          </a:stretch>
        </p:blipFill>
        <p:spPr>
          <a:xfrm>
            <a:off x="0" y="5143500"/>
            <a:ext cx="2286000" cy="1714500"/>
          </a:xfrm>
          <a:prstGeom prst="rect">
            <a:avLst/>
          </a:prstGeom>
        </p:spPr>
      </p:pic>
    </p:spTree>
    <p:extLst>
      <p:ext uri="{BB962C8B-B14F-4D97-AF65-F5344CB8AC3E}">
        <p14:creationId xmlns:p14="http://schemas.microsoft.com/office/powerpoint/2010/main" val="3368768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321" fill="hold"/>
                                        <p:tgtEl>
                                          <p:spTgt spid="2"/>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7356" fill="hold"/>
                                        <p:tgtEl>
                                          <p:spTgt spid="3"/>
                                        </p:tgtEl>
                                      </p:cBhvr>
                                    </p:cmd>
                                  </p:childTnLst>
                                </p:cTn>
                              </p:par>
                            </p:childTnLst>
                          </p:cTn>
                        </p:par>
                        <p:par>
                          <p:cTn id="11" fill="hold">
                            <p:stCondLst>
                              <p:cond delay="7356"/>
                            </p:stCondLst>
                            <p:childTnLst>
                              <p:par>
                                <p:cTn id="12" presetID="1" presetClass="mediacall" presetSubtype="0" fill="hold" nodeType="afterEffect">
                                  <p:stCondLst>
                                    <p:cond delay="0"/>
                                  </p:stCondLst>
                                  <p:childTnLst>
                                    <p:cmd type="call" cmd="playFrom(0.0)">
                                      <p:cBhvr>
                                        <p:cTn id="13" dur="3266" fill="hold"/>
                                        <p:tgtEl>
                                          <p:spTgt spid="6"/>
                                        </p:tgtEl>
                                      </p:cBhvr>
                                    </p:cmd>
                                  </p:childTnLst>
                                </p:cTn>
                              </p:par>
                            </p:childTnLst>
                          </p:cTn>
                        </p:par>
                      </p:childTnLst>
                    </p:cTn>
                  </p:par>
                  <p:par>
                    <p:cTn id="14" fill="hold">
                      <p:stCondLst>
                        <p:cond delay="indefinite"/>
                      </p:stCondLst>
                      <p:childTnLst>
                        <p:par>
                          <p:cTn id="15" fill="hold">
                            <p:stCondLst>
                              <p:cond delay="0"/>
                            </p:stCondLst>
                            <p:childTnLst>
                              <p:par>
                                <p:cTn id="16" presetID="1" presetClass="mediacall" presetSubtype="0" fill="hold" nodeType="clickEffect">
                                  <p:stCondLst>
                                    <p:cond delay="0"/>
                                  </p:stCondLst>
                                  <p:childTnLst>
                                    <p:cmd type="call" cmd="playFrom(0.0)">
                                      <p:cBhvr>
                                        <p:cTn id="17" dur="3146"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showWhenStopped="0">
                <p:cTn id="18" fill="hold" display="0">
                  <p:stCondLst>
                    <p:cond delay="indefinite"/>
                  </p:stCondLst>
                </p:cTn>
                <p:tgtEl>
                  <p:spTgt spid="2"/>
                </p:tgtEl>
              </p:cMediaNode>
            </p:video>
            <p:seq concurrent="1" nextAc="seek">
              <p:cTn id="19" restart="whenNotActive" fill="hold" evtFilter="cancelBubble" nodeType="interactiveSeq">
                <p:stCondLst>
                  <p:cond evt="onClick" delay="0">
                    <p:tgtEl>
                      <p:spTgt spid="2"/>
                    </p:tgtEl>
                  </p:cond>
                </p:stCondLst>
                <p:endSync evt="end" delay="0">
                  <p:rtn val="all"/>
                </p:endSync>
                <p:childTnLst>
                  <p:par>
                    <p:cTn id="20" fill="hold">
                      <p:stCondLst>
                        <p:cond delay="0"/>
                      </p:stCondLst>
                      <p:childTnLst>
                        <p:par>
                          <p:cTn id="21" fill="hold">
                            <p:stCondLst>
                              <p:cond delay="0"/>
                            </p:stCondLst>
                            <p:childTnLst>
                              <p:par>
                                <p:cTn id="22" presetID="2" presetClass="mediacall" presetSubtype="0" fill="hold" nodeType="clickEffect">
                                  <p:stCondLst>
                                    <p:cond delay="0"/>
                                  </p:stCondLst>
                                  <p:childTnLst>
                                    <p:cmd type="call" cmd="togglePause">
                                      <p:cBhvr>
                                        <p:cTn id="23" dur="1" fill="hold"/>
                                        <p:tgtEl>
                                          <p:spTgt spid="2"/>
                                        </p:tgtEl>
                                      </p:cBhvr>
                                    </p:cmd>
                                  </p:childTnLst>
                                </p:cTn>
                              </p:par>
                            </p:childTnLst>
                          </p:cTn>
                        </p:par>
                      </p:childTnLst>
                    </p:cTn>
                  </p:par>
                </p:childTnLst>
              </p:cTn>
              <p:nextCondLst>
                <p:cond evt="onClick" delay="0">
                  <p:tgtEl>
                    <p:spTgt spid="2"/>
                  </p:tgtEl>
                </p:cond>
              </p:nextCondLst>
            </p:seq>
            <p:video>
              <p:cMediaNode vol="80000" showWhenStopped="0">
                <p:cTn id="24" fill="hold" display="0">
                  <p:stCondLst>
                    <p:cond delay="indefinite"/>
                  </p:stCondLst>
                </p:cTn>
                <p:tgtEl>
                  <p:spTgt spid="3"/>
                </p:tgtEl>
              </p:cMediaNode>
            </p:video>
            <p:seq concurrent="1" nextAc="seek">
              <p:cTn id="25" restart="whenNotActive" fill="hold" evtFilter="cancelBubble" nodeType="interactiveSeq">
                <p:stCondLst>
                  <p:cond evt="onClick" delay="0">
                    <p:tgtEl>
                      <p:spTgt spid="3"/>
                    </p:tgtEl>
                  </p:cond>
                </p:stCondLst>
                <p:endSync evt="end" delay="0">
                  <p:rtn val="all"/>
                </p:endSync>
                <p:childTnLst>
                  <p:par>
                    <p:cTn id="26" fill="hold">
                      <p:stCondLst>
                        <p:cond delay="0"/>
                      </p:stCondLst>
                      <p:childTnLst>
                        <p:par>
                          <p:cTn id="27" fill="hold">
                            <p:stCondLst>
                              <p:cond delay="0"/>
                            </p:stCondLst>
                            <p:childTnLst>
                              <p:par>
                                <p:cTn id="28" presetID="2" presetClass="mediacall" presetSubtype="0" fill="hold" nodeType="clickEffect">
                                  <p:stCondLst>
                                    <p:cond delay="0"/>
                                  </p:stCondLst>
                                  <p:childTnLst>
                                    <p:cmd type="call" cmd="togglePause">
                                      <p:cBhvr>
                                        <p:cTn id="29" dur="1" fill="hold"/>
                                        <p:tgtEl>
                                          <p:spTgt spid="3"/>
                                        </p:tgtEl>
                                      </p:cBhvr>
                                    </p:cmd>
                                  </p:childTnLst>
                                </p:cTn>
                              </p:par>
                            </p:childTnLst>
                          </p:cTn>
                        </p:par>
                      </p:childTnLst>
                    </p:cTn>
                  </p:par>
                </p:childTnLst>
              </p:cTn>
              <p:nextCondLst>
                <p:cond evt="onClick" delay="0">
                  <p:tgtEl>
                    <p:spTgt spid="3"/>
                  </p:tgtEl>
                </p:cond>
              </p:nextCondLst>
            </p:seq>
            <p:video>
              <p:cMediaNode vol="80000" showWhenStopped="0">
                <p:cTn id="30" fill="hold" display="0">
                  <p:stCondLst>
                    <p:cond delay="indefinite"/>
                  </p:stCondLst>
                </p:cTn>
                <p:tgtEl>
                  <p:spTgt spid="6"/>
                </p:tgtEl>
              </p:cMediaNode>
            </p:video>
            <p:seq concurrent="1" nextAc="seek">
              <p:cTn id="31" restart="whenNotActive" fill="hold" evtFilter="cancelBubble" nodeType="interactiveSeq">
                <p:stCondLst>
                  <p:cond evt="onClick" delay="0">
                    <p:tgtEl>
                      <p:spTgt spid="6"/>
                    </p:tgtEl>
                  </p:cond>
                </p:stCondLst>
                <p:endSync evt="end" delay="0">
                  <p:rtn val="all"/>
                </p:endSync>
                <p:childTnLst>
                  <p:par>
                    <p:cTn id="32" fill="hold">
                      <p:stCondLst>
                        <p:cond delay="0"/>
                      </p:stCondLst>
                      <p:childTnLst>
                        <p:par>
                          <p:cTn id="33" fill="hold">
                            <p:stCondLst>
                              <p:cond delay="0"/>
                            </p:stCondLst>
                            <p:childTnLst>
                              <p:par>
                                <p:cTn id="34" presetID="2" presetClass="mediacall" presetSubtype="0" fill="hold" nodeType="clickEffect">
                                  <p:stCondLst>
                                    <p:cond delay="0"/>
                                  </p:stCondLst>
                                  <p:childTnLst>
                                    <p:cmd type="call" cmd="togglePause">
                                      <p:cBhvr>
                                        <p:cTn id="35" dur="1" fill="hold"/>
                                        <p:tgtEl>
                                          <p:spTgt spid="6"/>
                                        </p:tgtEl>
                                      </p:cBhvr>
                                    </p:cmd>
                                  </p:childTnLst>
                                </p:cTn>
                              </p:par>
                            </p:childTnLst>
                          </p:cTn>
                        </p:par>
                      </p:childTnLst>
                    </p:cTn>
                  </p:par>
                </p:childTnLst>
              </p:cTn>
              <p:nextCondLst>
                <p:cond evt="onClick" delay="0">
                  <p:tgtEl>
                    <p:spTgt spid="6"/>
                  </p:tgtEl>
                </p:cond>
              </p:nextCondLst>
            </p:seq>
            <p:video>
              <p:cMediaNode vol="80000" showWhenStopped="0">
                <p:cTn id="36" fill="hold" display="0">
                  <p:stCondLst>
                    <p:cond delay="indefinite"/>
                  </p:stCondLst>
                </p:cTn>
                <p:tgtEl>
                  <p:spTgt spid="7"/>
                </p:tgtEl>
              </p:cMediaNode>
            </p:video>
            <p:seq concurrent="1" nextAc="seek">
              <p:cTn id="37" restart="whenNotActive" fill="hold" evtFilter="cancelBubble" nodeType="interactiveSeq">
                <p:stCondLst>
                  <p:cond evt="onClick" delay="0">
                    <p:tgtEl>
                      <p:spTgt spid="7"/>
                    </p:tgtEl>
                  </p:cond>
                </p:stCondLst>
                <p:endSync evt="end" delay="0">
                  <p:rtn val="all"/>
                </p:endSync>
                <p:childTnLst>
                  <p:par>
                    <p:cTn id="38" fill="hold">
                      <p:stCondLst>
                        <p:cond delay="0"/>
                      </p:stCondLst>
                      <p:childTnLst>
                        <p:par>
                          <p:cTn id="39" fill="hold">
                            <p:stCondLst>
                              <p:cond delay="0"/>
                            </p:stCondLst>
                            <p:childTnLst>
                              <p:par>
                                <p:cTn id="40" presetID="2" presetClass="mediacall" presetSubtype="0" fill="hold" nodeType="clickEffect">
                                  <p:stCondLst>
                                    <p:cond delay="0"/>
                                  </p:stCondLst>
                                  <p:childTnLst>
                                    <p:cmd type="call" cmd="togglePause">
                                      <p:cBhvr>
                                        <p:cTn id="41"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0801C-E323-48A7-90BD-34D4F07C1AC5}"/>
              </a:ext>
            </a:extLst>
          </p:cNvPr>
          <p:cNvSpPr>
            <a:spLocks noGrp="1"/>
          </p:cNvSpPr>
          <p:nvPr>
            <p:ph type="title"/>
          </p:nvPr>
        </p:nvSpPr>
        <p:spPr/>
        <p:txBody>
          <a:bodyPr/>
          <a:lstStyle/>
          <a:p>
            <a:r>
              <a:rPr lang="en-US" dirty="0"/>
              <a:t>Stability</a:t>
            </a:r>
          </a:p>
        </p:txBody>
      </p:sp>
      <p:pic>
        <p:nvPicPr>
          <p:cNvPr id="10" name="Picture 2">
            <a:extLst>
              <a:ext uri="{FF2B5EF4-FFF2-40B4-BE49-F238E27FC236}">
                <a16:creationId xmlns:a16="http://schemas.microsoft.com/office/drawing/2014/main" id="{6CAFC60F-06F1-4A84-AEFC-A16ECF03CE58}"/>
              </a:ext>
            </a:extLst>
          </p:cNvPr>
          <p:cNvPicPr>
            <a:picLocks noGrp="1" noChangeAspect="1" noChangeArrowheads="1"/>
          </p:cNvPicPr>
          <p:nvPr>
            <p:ph sz="half" idx="2"/>
          </p:nvPr>
        </p:nvPicPr>
        <p:blipFill>
          <a:blip r:embed="rId5">
            <a:extLst>
              <a:ext uri="{28A0092B-C50C-407E-A947-70E740481C1C}">
                <a14:useLocalDpi xmlns:a14="http://schemas.microsoft.com/office/drawing/2010/main" val="0"/>
              </a:ext>
            </a:extLst>
          </a:blip>
          <a:stretch>
            <a:fillRect/>
          </a:stretch>
        </p:blipFill>
        <p:spPr bwMode="auto">
          <a:xfrm>
            <a:off x="7024255" y="1846263"/>
            <a:ext cx="2544810" cy="4198937"/>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2">
            <a:extLst>
              <a:ext uri="{FF2B5EF4-FFF2-40B4-BE49-F238E27FC236}">
                <a16:creationId xmlns:a16="http://schemas.microsoft.com/office/drawing/2014/main" id="{83CD2E03-23A3-43BF-9D39-975D421439D7}"/>
              </a:ext>
            </a:extLst>
          </p:cNvPr>
          <p:cNvSpPr txBox="1">
            <a:spLocks noGrp="1"/>
          </p:cNvSpPr>
          <p:nvPr>
            <p:ph sz="half" idx="1"/>
          </p:nvPr>
        </p:nvSpPr>
        <p:spPr>
          <a:xfrm>
            <a:off x="1096963" y="1846263"/>
            <a:ext cx="4938712" cy="291147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800" dirty="0"/>
              <a:t>Whether order is preserved between "duplicates"</a:t>
            </a:r>
          </a:p>
          <a:p>
            <a:pPr lvl="1"/>
            <a:r>
              <a:rPr lang="en-US" sz="2400" dirty="0"/>
              <a:t>Duplicate in the sense of their key, not the entire value</a:t>
            </a:r>
          </a:p>
          <a:p>
            <a:endParaRPr lang="en-US" dirty="0"/>
          </a:p>
        </p:txBody>
      </p:sp>
      <p:pic>
        <p:nvPicPr>
          <p:cNvPr id="3" name="09-08-Stability-If_they_re">
            <a:hlinkClick r:id="" action="ppaction://media"/>
            <a:extLst>
              <a:ext uri="{FF2B5EF4-FFF2-40B4-BE49-F238E27FC236}">
                <a16:creationId xmlns:a16="http://schemas.microsoft.com/office/drawing/2014/main" id="{8E55D5B5-99B8-4A53-B5F9-8E99F6311479}"/>
              </a:ext>
            </a:extLst>
          </p:cNvPr>
          <p:cNvPicPr>
            <a:picLocks noChangeAspect="1"/>
          </p:cNvPicPr>
          <p:nvPr>
            <a:videoFile r:link="rId2"/>
            <p:extLst>
              <p:ext uri="{DAA4B4D4-6D71-4841-9C94-3DE7FCFB9230}">
                <p14:media xmlns:p14="http://schemas.microsoft.com/office/powerpoint/2010/main" r:embed="rId1"/>
              </p:ext>
            </p:extLst>
          </p:nvPr>
        </p:nvPicPr>
        <p:blipFill>
          <a:blip r:embed="rId6"/>
          <a:stretch>
            <a:fillRect/>
          </a:stretch>
        </p:blipFill>
        <p:spPr>
          <a:xfrm>
            <a:off x="0" y="5129271"/>
            <a:ext cx="2286000" cy="1714500"/>
          </a:xfrm>
          <a:prstGeom prst="rect">
            <a:avLst/>
          </a:prstGeom>
        </p:spPr>
      </p:pic>
    </p:spTree>
    <p:extLst>
      <p:ext uri="{BB962C8B-B14F-4D97-AF65-F5344CB8AC3E}">
        <p14:creationId xmlns:p14="http://schemas.microsoft.com/office/powerpoint/2010/main" val="228547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686"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0BFC0-6969-4B3F-B0FB-54C37314E2EA}"/>
              </a:ext>
            </a:extLst>
          </p:cNvPr>
          <p:cNvSpPr>
            <a:spLocks noGrp="1"/>
          </p:cNvSpPr>
          <p:nvPr>
            <p:ph type="title"/>
          </p:nvPr>
        </p:nvSpPr>
        <p:spPr/>
        <p:txBody>
          <a:bodyPr/>
          <a:lstStyle/>
          <a:p>
            <a:r>
              <a:rPr lang="en-US" dirty="0"/>
              <a:t>Online algorithms</a:t>
            </a:r>
          </a:p>
        </p:txBody>
      </p:sp>
      <p:sp>
        <p:nvSpPr>
          <p:cNvPr id="3" name="Content Placeholder 2">
            <a:extLst>
              <a:ext uri="{FF2B5EF4-FFF2-40B4-BE49-F238E27FC236}">
                <a16:creationId xmlns:a16="http://schemas.microsoft.com/office/drawing/2014/main" id="{2D3EBDD7-1128-4CED-B831-EB8EA6A2477C}"/>
              </a:ext>
            </a:extLst>
          </p:cNvPr>
          <p:cNvSpPr>
            <a:spLocks noGrp="1"/>
          </p:cNvSpPr>
          <p:nvPr>
            <p:ph idx="1"/>
          </p:nvPr>
        </p:nvSpPr>
        <p:spPr>
          <a:xfrm>
            <a:off x="1097280" y="1845733"/>
            <a:ext cx="10058400" cy="3274907"/>
          </a:xfrm>
        </p:spPr>
        <p:txBody>
          <a:bodyPr>
            <a:normAutofit/>
          </a:bodyPr>
          <a:lstStyle/>
          <a:p>
            <a:r>
              <a:rPr lang="en-US" sz="3200" dirty="0"/>
              <a:t>Offline: we have all input at the start of the algorithm</a:t>
            </a:r>
          </a:p>
          <a:p>
            <a:r>
              <a:rPr lang="en-US" sz="2800" b="1" dirty="0"/>
              <a:t>Online: we get new input along the way</a:t>
            </a:r>
          </a:p>
          <a:p>
            <a:r>
              <a:rPr lang="en-US" sz="2800" dirty="0"/>
              <a:t>Some sorting algorithms expect all input up front (e.g., </a:t>
            </a:r>
            <a:r>
              <a:rPr lang="en-US" sz="2800" dirty="0" err="1"/>
              <a:t>HeapSort</a:t>
            </a:r>
            <a:r>
              <a:rPr lang="en-US" sz="2800" dirty="0"/>
              <a:t>)</a:t>
            </a:r>
            <a:endParaRPr lang="en-US" sz="3200" dirty="0"/>
          </a:p>
        </p:txBody>
      </p:sp>
    </p:spTree>
    <p:extLst>
      <p:ext uri="{BB962C8B-B14F-4D97-AF65-F5344CB8AC3E}">
        <p14:creationId xmlns:p14="http://schemas.microsoft.com/office/powerpoint/2010/main" val="2206569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F5B71-F7B5-40B5-BEFD-AC1964A20B7E}"/>
              </a:ext>
            </a:extLst>
          </p:cNvPr>
          <p:cNvSpPr>
            <a:spLocks noGrp="1"/>
          </p:cNvSpPr>
          <p:nvPr>
            <p:ph type="title"/>
          </p:nvPr>
        </p:nvSpPr>
        <p:spPr/>
        <p:txBody>
          <a:bodyPr/>
          <a:lstStyle/>
          <a:p>
            <a:r>
              <a:rPr lang="en-US" dirty="0"/>
              <a:t>Today’s Assignment</a:t>
            </a:r>
          </a:p>
        </p:txBody>
      </p:sp>
      <p:sp>
        <p:nvSpPr>
          <p:cNvPr id="3" name="Content Placeholder 2">
            <a:extLst>
              <a:ext uri="{FF2B5EF4-FFF2-40B4-BE49-F238E27FC236}">
                <a16:creationId xmlns:a16="http://schemas.microsoft.com/office/drawing/2014/main" id="{E0F8ADBD-AEFA-4E64-AA4E-AB9C100A5958}"/>
              </a:ext>
            </a:extLst>
          </p:cNvPr>
          <p:cNvSpPr>
            <a:spLocks noGrp="1"/>
          </p:cNvSpPr>
          <p:nvPr>
            <p:ph idx="1"/>
          </p:nvPr>
        </p:nvSpPr>
        <p:spPr/>
        <p:txBody>
          <a:bodyPr>
            <a:normAutofit/>
          </a:bodyPr>
          <a:lstStyle/>
          <a:p>
            <a:pPr marL="0" indent="0">
              <a:buNone/>
            </a:pPr>
            <a:endParaRPr lang="en-US" sz="2400" dirty="0"/>
          </a:p>
          <a:p>
            <a:r>
              <a:rPr lang="en-US" sz="2400" dirty="0"/>
              <a:t>Use sorting algorithms to create</a:t>
            </a:r>
          </a:p>
          <a:p>
            <a:pPr lvl="1"/>
            <a:r>
              <a:rPr lang="en-US" sz="2000" dirty="0"/>
              <a:t>A fully functioning version of Animal Crossing</a:t>
            </a:r>
          </a:p>
          <a:p>
            <a:pPr lvl="1"/>
            <a:r>
              <a:rPr lang="en-US" sz="2000" dirty="0"/>
              <a:t>A playable demo of the first level from Doom</a:t>
            </a:r>
          </a:p>
          <a:p>
            <a:pPr lvl="1"/>
            <a:r>
              <a:rPr lang="en-US" sz="2000" dirty="0"/>
              <a:t>A more complex algorithm to solve world hunger</a:t>
            </a:r>
          </a:p>
          <a:p>
            <a:r>
              <a:rPr lang="en-US" sz="2400" dirty="0"/>
              <a:t>With just a few small tweaks.</a:t>
            </a:r>
          </a:p>
        </p:txBody>
      </p:sp>
      <p:pic>
        <p:nvPicPr>
          <p:cNvPr id="1028" name="Picture 4" descr="Image result for raised hand emoji">
            <a:extLst>
              <a:ext uri="{FF2B5EF4-FFF2-40B4-BE49-F238E27FC236}">
                <a16:creationId xmlns:a16="http://schemas.microsoft.com/office/drawing/2014/main" id="{6CC51742-FDAC-492B-A72D-691FD0775D99}"/>
              </a:ext>
            </a:extLst>
          </p:cNvPr>
          <p:cNvPicPr>
            <a:picLocks noChangeAspect="1" noChangeArrowheads="1"/>
          </p:cNvPicPr>
          <p:nvPr/>
        </p:nvPicPr>
        <p:blipFill rotWithShape="1">
          <a:blip r:embed="rId15">
            <a:extLst>
              <a:ext uri="{BEBA8EAE-BF5A-486C-A8C5-ECC9F3942E4B}">
                <a14:imgProps xmlns:a14="http://schemas.microsoft.com/office/drawing/2010/main">
                  <a14:imgLayer r:embed="rId16">
                    <a14:imgEffect>
                      <a14:backgroundRemoval t="10000" b="90000" l="10000" r="90000"/>
                    </a14:imgEffect>
                  </a14:imgLayer>
                </a14:imgProps>
              </a:ext>
              <a:ext uri="{28A0092B-C50C-407E-A947-70E740481C1C}">
                <a14:useLocalDpi xmlns:a14="http://schemas.microsoft.com/office/drawing/2010/main" val="0"/>
              </a:ext>
            </a:extLst>
          </a:blip>
          <a:srcRect l="27701" t="9931" r="18276" b="10009"/>
          <a:stretch/>
        </p:blipFill>
        <p:spPr bwMode="auto">
          <a:xfrm>
            <a:off x="2476500" y="5305631"/>
            <a:ext cx="1141749" cy="1126066"/>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1C928869-4D9F-42F5-8AD1-4421D27A49A1}"/>
              </a:ext>
            </a:extLst>
          </p:cNvPr>
          <p:cNvSpPr txBox="1">
            <a:spLocks/>
          </p:cNvSpPr>
          <p:nvPr/>
        </p:nvSpPr>
        <p:spPr>
          <a:xfrm>
            <a:off x="1099820" y="1845734"/>
            <a:ext cx="10058400" cy="294350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endParaRPr lang="en-US" sz="2800" dirty="0"/>
          </a:p>
          <a:p>
            <a:pPr marL="0" indent="0">
              <a:buFont typeface="Calibri" panose="020F0502020204030204" pitchFamily="34" charset="0"/>
              <a:buNone/>
            </a:pPr>
            <a:r>
              <a:rPr lang="en-US" sz="2800" dirty="0"/>
              <a:t>Create a video to teach a specific sorting algorithm.</a:t>
            </a:r>
          </a:p>
          <a:p>
            <a:pPr lvl="1"/>
            <a:r>
              <a:rPr lang="en-US" sz="2400" dirty="0"/>
              <a:t>Use common household items</a:t>
            </a:r>
          </a:p>
          <a:p>
            <a:pPr marL="0" indent="0">
              <a:buFont typeface="Calibri" panose="020F0502020204030204" pitchFamily="34" charset="0"/>
              <a:buNone/>
            </a:pPr>
            <a:r>
              <a:rPr lang="en-US" sz="2800" dirty="0"/>
              <a:t>Must be one of our approved sorting algorithms</a:t>
            </a:r>
            <a:endParaRPr lang="en-US" sz="2400" dirty="0"/>
          </a:p>
        </p:txBody>
      </p:sp>
      <p:pic>
        <p:nvPicPr>
          <p:cNvPr id="4" name="12-08-Today_s_Assignment-Dr__Bart__">
            <a:hlinkClick r:id="" action="ppaction://media"/>
            <a:extLst>
              <a:ext uri="{FF2B5EF4-FFF2-40B4-BE49-F238E27FC236}">
                <a16:creationId xmlns:a16="http://schemas.microsoft.com/office/drawing/2014/main" id="{A1635BF1-3DD5-4A5B-8937-A84020F53A8F}"/>
              </a:ext>
            </a:extLst>
          </p:cNvPr>
          <p:cNvPicPr>
            <a:picLocks noChangeAspect="1"/>
          </p:cNvPicPr>
          <p:nvPr>
            <a:videoFile r:link="rId2"/>
            <p:extLst>
              <p:ext uri="{DAA4B4D4-6D71-4841-9C94-3DE7FCFB9230}">
                <p14:media xmlns:p14="http://schemas.microsoft.com/office/powerpoint/2010/main" r:embed="rId1"/>
              </p:ext>
            </p:extLst>
          </p:nvPr>
        </p:nvPicPr>
        <p:blipFill>
          <a:blip r:embed="rId17"/>
          <a:stretch>
            <a:fillRect/>
          </a:stretch>
        </p:blipFill>
        <p:spPr>
          <a:xfrm>
            <a:off x="0" y="5143500"/>
            <a:ext cx="2286000" cy="1714500"/>
          </a:xfrm>
          <a:prstGeom prst="rect">
            <a:avLst/>
          </a:prstGeom>
        </p:spPr>
      </p:pic>
      <p:pic>
        <p:nvPicPr>
          <p:cNvPr id="5" name="12-09-Today_s_Assignment-You_didn_t">
            <a:hlinkClick r:id="" action="ppaction://media"/>
            <a:extLst>
              <a:ext uri="{FF2B5EF4-FFF2-40B4-BE49-F238E27FC236}">
                <a16:creationId xmlns:a16="http://schemas.microsoft.com/office/drawing/2014/main" id="{14FC13C9-5A4B-48E6-95EC-168EE27A0EE6}"/>
              </a:ext>
            </a:extLst>
          </p:cNvPr>
          <p:cNvPicPr>
            <a:picLocks noChangeAspect="1"/>
          </p:cNvPicPr>
          <p:nvPr>
            <a:videoFile r:link="rId4"/>
            <p:extLst>
              <p:ext uri="{DAA4B4D4-6D71-4841-9C94-3DE7FCFB9230}">
                <p14:media xmlns:p14="http://schemas.microsoft.com/office/powerpoint/2010/main" r:embed="rId3"/>
              </p:ext>
            </p:extLst>
          </p:nvPr>
        </p:nvPicPr>
        <p:blipFill>
          <a:blip r:embed="rId18"/>
          <a:stretch>
            <a:fillRect/>
          </a:stretch>
        </p:blipFill>
        <p:spPr>
          <a:xfrm>
            <a:off x="0" y="5143500"/>
            <a:ext cx="2286000" cy="1714500"/>
          </a:xfrm>
          <a:prstGeom prst="rect">
            <a:avLst/>
          </a:prstGeom>
        </p:spPr>
      </p:pic>
      <p:pic>
        <p:nvPicPr>
          <p:cNvPr id="7" name="12-10-Today_s_Assignment-I_have_not">
            <a:hlinkClick r:id="" action="ppaction://media"/>
            <a:extLst>
              <a:ext uri="{FF2B5EF4-FFF2-40B4-BE49-F238E27FC236}">
                <a16:creationId xmlns:a16="http://schemas.microsoft.com/office/drawing/2014/main" id="{70445DEF-645D-4F06-8310-1AA93A267C6B}"/>
              </a:ext>
            </a:extLst>
          </p:cNvPr>
          <p:cNvPicPr>
            <a:picLocks noChangeAspect="1"/>
          </p:cNvPicPr>
          <p:nvPr>
            <a:videoFile r:link="rId6"/>
            <p:extLst>
              <p:ext uri="{DAA4B4D4-6D71-4841-9C94-3DE7FCFB9230}">
                <p14:media xmlns:p14="http://schemas.microsoft.com/office/powerpoint/2010/main" r:embed="rId5"/>
              </p:ext>
            </p:extLst>
          </p:nvPr>
        </p:nvPicPr>
        <p:blipFill>
          <a:blip r:embed="rId19"/>
          <a:stretch>
            <a:fillRect/>
          </a:stretch>
        </p:blipFill>
        <p:spPr>
          <a:xfrm>
            <a:off x="0" y="5143500"/>
            <a:ext cx="2286000" cy="1714500"/>
          </a:xfrm>
          <a:prstGeom prst="rect">
            <a:avLst/>
          </a:prstGeom>
        </p:spPr>
      </p:pic>
      <p:pic>
        <p:nvPicPr>
          <p:cNvPr id="8" name="12-11-Today_s_Assignment-Ah__why_do">
            <a:hlinkClick r:id="" action="ppaction://media"/>
            <a:extLst>
              <a:ext uri="{FF2B5EF4-FFF2-40B4-BE49-F238E27FC236}">
                <a16:creationId xmlns:a16="http://schemas.microsoft.com/office/drawing/2014/main" id="{B632A00C-15DA-4E9C-87A3-A6B6648BFE38}"/>
              </a:ext>
            </a:extLst>
          </p:cNvPr>
          <p:cNvPicPr>
            <a:picLocks noChangeAspect="1"/>
          </p:cNvPicPr>
          <p:nvPr>
            <a:videoFile r:link="rId8"/>
            <p:extLst>
              <p:ext uri="{DAA4B4D4-6D71-4841-9C94-3DE7FCFB9230}">
                <p14:media xmlns:p14="http://schemas.microsoft.com/office/powerpoint/2010/main" r:embed="rId7"/>
              </p:ext>
            </p:extLst>
          </p:nvPr>
        </p:nvPicPr>
        <p:blipFill>
          <a:blip r:embed="rId20"/>
          <a:stretch>
            <a:fillRect/>
          </a:stretch>
        </p:blipFill>
        <p:spPr>
          <a:xfrm>
            <a:off x="0" y="5143500"/>
            <a:ext cx="2286000" cy="1714500"/>
          </a:xfrm>
          <a:prstGeom prst="rect">
            <a:avLst/>
          </a:prstGeom>
        </p:spPr>
      </p:pic>
      <p:pic>
        <p:nvPicPr>
          <p:cNvPr id="9" name="12-12-Today_s_Assignment-Yes__the_o">
            <a:hlinkClick r:id="" action="ppaction://media"/>
            <a:extLst>
              <a:ext uri="{FF2B5EF4-FFF2-40B4-BE49-F238E27FC236}">
                <a16:creationId xmlns:a16="http://schemas.microsoft.com/office/drawing/2014/main" id="{0C7EEA71-64DB-449E-818D-C3EB55640FD8}"/>
              </a:ext>
            </a:extLst>
          </p:cNvPr>
          <p:cNvPicPr>
            <a:picLocks noChangeAspect="1"/>
          </p:cNvPicPr>
          <p:nvPr>
            <a:videoFile r:link="rId10"/>
            <p:extLst>
              <p:ext uri="{DAA4B4D4-6D71-4841-9C94-3DE7FCFB9230}">
                <p14:media xmlns:p14="http://schemas.microsoft.com/office/powerpoint/2010/main" r:embed="rId9"/>
              </p:ext>
            </p:extLst>
          </p:nvPr>
        </p:nvPicPr>
        <p:blipFill>
          <a:blip r:embed="rId21"/>
          <a:stretch>
            <a:fillRect/>
          </a:stretch>
        </p:blipFill>
        <p:spPr>
          <a:xfrm>
            <a:off x="0" y="5143500"/>
            <a:ext cx="2286000" cy="1714500"/>
          </a:xfrm>
          <a:prstGeom prst="rect">
            <a:avLst/>
          </a:prstGeom>
        </p:spPr>
      </p:pic>
      <p:pic>
        <p:nvPicPr>
          <p:cNvPr id="10" name="12-13-Today_s_Assignment-I_can_do_a">
            <a:hlinkClick r:id="" action="ppaction://media"/>
            <a:extLst>
              <a:ext uri="{FF2B5EF4-FFF2-40B4-BE49-F238E27FC236}">
                <a16:creationId xmlns:a16="http://schemas.microsoft.com/office/drawing/2014/main" id="{84A12F89-61F0-4EC8-82CB-0DF1FFDB1538}"/>
              </a:ext>
            </a:extLst>
          </p:cNvPr>
          <p:cNvPicPr>
            <a:picLocks noChangeAspect="1"/>
          </p:cNvPicPr>
          <p:nvPr>
            <a:videoFile r:link="rId12"/>
            <p:extLst>
              <p:ext uri="{DAA4B4D4-6D71-4841-9C94-3DE7FCFB9230}">
                <p14:media xmlns:p14="http://schemas.microsoft.com/office/powerpoint/2010/main" r:embed="rId11"/>
              </p:ext>
            </p:extLst>
          </p:nvPr>
        </p:nvPicPr>
        <p:blipFill>
          <a:blip r:embed="rId22"/>
          <a:stretch>
            <a:fillRect/>
          </a:stretch>
        </p:blipFill>
        <p:spPr>
          <a:xfrm>
            <a:off x="0" y="5143500"/>
            <a:ext cx="2286000" cy="1714500"/>
          </a:xfrm>
          <a:prstGeom prst="rect">
            <a:avLst/>
          </a:prstGeom>
        </p:spPr>
      </p:pic>
    </p:spTree>
    <p:extLst>
      <p:ext uri="{BB962C8B-B14F-4D97-AF65-F5344CB8AC3E}">
        <p14:creationId xmlns:p14="http://schemas.microsoft.com/office/powerpoint/2010/main" val="1451361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126" fill="hold"/>
                                        <p:tgtEl>
                                          <p:spTgt spid="4"/>
                                        </p:tgtEl>
                                      </p:cBhvr>
                                    </p:cmd>
                                  </p:childTnLst>
                                </p:cTn>
                              </p:par>
                              <p:par>
                                <p:cTn id="7" presetID="2" presetClass="entr" presetSubtype="4" fill="hold" nodeType="withEffect">
                                  <p:stCondLst>
                                    <p:cond delay="0"/>
                                  </p:stCondLst>
                                  <p:childTnLst>
                                    <p:set>
                                      <p:cBhvr>
                                        <p:cTn id="8" dur="1" fill="hold">
                                          <p:stCondLst>
                                            <p:cond delay="0"/>
                                          </p:stCondLst>
                                        </p:cTn>
                                        <p:tgtEl>
                                          <p:spTgt spid="1028"/>
                                        </p:tgtEl>
                                        <p:attrNameLst>
                                          <p:attrName>style.visibility</p:attrName>
                                        </p:attrNameLst>
                                      </p:cBhvr>
                                      <p:to>
                                        <p:strVal val="visible"/>
                                      </p:to>
                                    </p:set>
                                    <p:anim calcmode="lin" valueType="num">
                                      <p:cBhvr additive="base">
                                        <p:cTn id="9" dur="500" fill="hold"/>
                                        <p:tgtEl>
                                          <p:spTgt spid="1028"/>
                                        </p:tgtEl>
                                        <p:attrNameLst>
                                          <p:attrName>ppt_x</p:attrName>
                                        </p:attrNameLst>
                                      </p:cBhvr>
                                      <p:tavLst>
                                        <p:tav tm="0">
                                          <p:val>
                                            <p:strVal val="#ppt_x"/>
                                          </p:val>
                                        </p:tav>
                                        <p:tav tm="100000">
                                          <p:val>
                                            <p:strVal val="#ppt_x"/>
                                          </p:val>
                                        </p:tav>
                                      </p:tavLst>
                                    </p:anim>
                                    <p:anim calcmode="lin" valueType="num">
                                      <p:cBhvr additive="base">
                                        <p:cTn id="10"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 presetClass="exit" presetSubtype="4" fill="hold" nodeType="clickEffect">
                                  <p:stCondLst>
                                    <p:cond delay="0"/>
                                  </p:stCondLst>
                                  <p:childTnLst>
                                    <p:anim calcmode="lin" valueType="num">
                                      <p:cBhvr additive="base">
                                        <p:cTn id="14" dur="500"/>
                                        <p:tgtEl>
                                          <p:spTgt spid="1028"/>
                                        </p:tgtEl>
                                        <p:attrNameLst>
                                          <p:attrName>ppt_x</p:attrName>
                                        </p:attrNameLst>
                                      </p:cBhvr>
                                      <p:tavLst>
                                        <p:tav tm="0">
                                          <p:val>
                                            <p:strVal val="ppt_x"/>
                                          </p:val>
                                        </p:tav>
                                        <p:tav tm="100000">
                                          <p:val>
                                            <p:strVal val="ppt_x"/>
                                          </p:val>
                                        </p:tav>
                                      </p:tavLst>
                                    </p:anim>
                                    <p:anim calcmode="lin" valueType="num">
                                      <p:cBhvr additive="base">
                                        <p:cTn id="15" dur="500"/>
                                        <p:tgtEl>
                                          <p:spTgt spid="1028"/>
                                        </p:tgtEl>
                                        <p:attrNameLst>
                                          <p:attrName>ppt_y</p:attrName>
                                        </p:attrNameLst>
                                      </p:cBhvr>
                                      <p:tavLst>
                                        <p:tav tm="0">
                                          <p:val>
                                            <p:strVal val="ppt_y"/>
                                          </p:val>
                                        </p:tav>
                                        <p:tav tm="100000">
                                          <p:val>
                                            <p:strVal val="1+ppt_h/2"/>
                                          </p:val>
                                        </p:tav>
                                      </p:tavLst>
                                    </p:anim>
                                    <p:set>
                                      <p:cBhvr>
                                        <p:cTn id="16" dur="1" fill="hold">
                                          <p:stCondLst>
                                            <p:cond delay="499"/>
                                          </p:stCondLst>
                                        </p:cTn>
                                        <p:tgtEl>
                                          <p:spTgt spid="1028"/>
                                        </p:tgtEl>
                                        <p:attrNameLst>
                                          <p:attrName>style.visibility</p:attrName>
                                        </p:attrNameLst>
                                      </p:cBhvr>
                                      <p:to>
                                        <p:strVal val="hidden"/>
                                      </p:to>
                                    </p:set>
                                  </p:childTnLst>
                                </p:cTn>
                              </p:par>
                              <p:par>
                                <p:cTn id="17" presetID="1" presetClass="mediacall" presetSubtype="0" fill="hold" nodeType="withEffect">
                                  <p:stCondLst>
                                    <p:cond delay="0"/>
                                  </p:stCondLst>
                                  <p:childTnLst>
                                    <p:cmd type="call" cmd="playFrom(0.0)">
                                      <p:cBhvr>
                                        <p:cTn id="18" dur="6695" fill="hold"/>
                                        <p:tgtEl>
                                          <p:spTgt spid="5"/>
                                        </p:tgtEl>
                                      </p:cBhvr>
                                    </p:cmd>
                                  </p:childTnLst>
                                </p:cTn>
                              </p:par>
                            </p:childTnLst>
                          </p:cTn>
                        </p:par>
                      </p:childTnLst>
                    </p:cTn>
                  </p:par>
                  <p:par>
                    <p:cTn id="19" fill="hold">
                      <p:stCondLst>
                        <p:cond delay="indefinite"/>
                      </p:stCondLst>
                      <p:childTnLst>
                        <p:par>
                          <p:cTn id="20" fill="hold">
                            <p:stCondLst>
                              <p:cond delay="0"/>
                            </p:stCondLst>
                            <p:childTnLst>
                              <p:par>
                                <p:cTn id="21" presetID="1" presetClass="mediacall" presetSubtype="0" fill="hold" nodeType="clickEffect">
                                  <p:stCondLst>
                                    <p:cond delay="0"/>
                                  </p:stCondLst>
                                  <p:childTnLst>
                                    <p:cmd type="call" cmd="playFrom(0.0)">
                                      <p:cBhvr>
                                        <p:cTn id="22" dur="4601" fill="hold"/>
                                        <p:tgtEl>
                                          <p:spTgt spid="7"/>
                                        </p:tgtEl>
                                      </p:cBhvr>
                                    </p:cmd>
                                  </p:childTnLst>
                                </p:cTn>
                              </p:par>
                            </p:childTnLst>
                          </p:cTn>
                        </p:par>
                      </p:childTnLst>
                    </p:cTn>
                  </p:par>
                  <p:par>
                    <p:cTn id="23" fill="hold">
                      <p:stCondLst>
                        <p:cond delay="indefinite"/>
                      </p:stCondLst>
                      <p:childTnLst>
                        <p:par>
                          <p:cTn id="24" fill="hold">
                            <p:stCondLst>
                              <p:cond delay="0"/>
                            </p:stCondLst>
                            <p:childTnLst>
                              <p:par>
                                <p:cTn id="25" presetID="1" presetClass="mediacall" presetSubtype="0" fill="hold" nodeType="clickEffect">
                                  <p:stCondLst>
                                    <p:cond delay="0"/>
                                  </p:stCondLst>
                                  <p:childTnLst>
                                    <p:cmd type="call" cmd="playFrom(0.0)">
                                      <p:cBhvr>
                                        <p:cTn id="26" dur="4151" fill="hold"/>
                                        <p:tgtEl>
                                          <p:spTgt spid="8"/>
                                        </p:tgtEl>
                                      </p:cBhvr>
                                    </p:cmd>
                                  </p:childTnLst>
                                </p:cTn>
                              </p:par>
                            </p:childTnLst>
                          </p:cTn>
                        </p:par>
                      </p:childTnLst>
                    </p:cTn>
                  </p:par>
                  <p:par>
                    <p:cTn id="27" fill="hold">
                      <p:stCondLst>
                        <p:cond delay="indefinite"/>
                      </p:stCondLst>
                      <p:childTnLst>
                        <p:par>
                          <p:cTn id="28" fill="hold">
                            <p:stCondLst>
                              <p:cond delay="0"/>
                            </p:stCondLst>
                            <p:childTnLst>
                              <p:par>
                                <p:cTn id="29" presetID="1" presetClass="mediacall" presetSubtype="0" fill="hold" nodeType="clickEffect">
                                  <p:stCondLst>
                                    <p:cond delay="0"/>
                                  </p:stCondLst>
                                  <p:childTnLst>
                                    <p:cmd type="call" cmd="playFrom(0.0)">
                                      <p:cBhvr>
                                        <p:cTn id="30" dur="9315" fill="hold"/>
                                        <p:tgtEl>
                                          <p:spTgt spid="9"/>
                                        </p:tgtEl>
                                      </p:cBhvr>
                                    </p:cmd>
                                  </p:childTnLst>
                                </p:cTn>
                              </p:par>
                            </p:childTnLst>
                          </p:cTn>
                        </p:par>
                        <p:par>
                          <p:cTn id="31" fill="hold">
                            <p:stCondLst>
                              <p:cond delay="9315"/>
                            </p:stCondLst>
                            <p:childTnLst>
                              <p:par>
                                <p:cTn id="32" presetID="10" presetClass="entr" presetSubtype="0" fill="hold" grpId="0"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par>
                                <p:cTn id="35" presetID="10" presetClass="exit" presetSubtype="0" fill="hold" grpId="0" nodeType="withEffect">
                                  <p:stCondLst>
                                    <p:cond delay="0"/>
                                  </p:stCondLst>
                                  <p:childTnLst>
                                    <p:animEffect transition="out" filter="fade">
                                      <p:cBhvr>
                                        <p:cTn id="36" dur="500"/>
                                        <p:tgtEl>
                                          <p:spTgt spid="3">
                                            <p:txEl>
                                              <p:pRg st="1" end="1"/>
                                            </p:txEl>
                                          </p:spTgt>
                                        </p:tgtEl>
                                      </p:cBhvr>
                                    </p:animEffect>
                                    <p:set>
                                      <p:cBhvr>
                                        <p:cTn id="37" dur="1" fill="hold">
                                          <p:stCondLst>
                                            <p:cond delay="499"/>
                                          </p:stCondLst>
                                        </p:cTn>
                                        <p:tgtEl>
                                          <p:spTgt spid="3">
                                            <p:txEl>
                                              <p:pRg st="1" end="1"/>
                                            </p:txEl>
                                          </p:spTgt>
                                        </p:tgtEl>
                                        <p:attrNameLst>
                                          <p:attrName>style.visibility</p:attrName>
                                        </p:attrNameLst>
                                      </p:cBhvr>
                                      <p:to>
                                        <p:strVal val="hidden"/>
                                      </p:to>
                                    </p:set>
                                  </p:childTnLst>
                                </p:cTn>
                              </p:par>
                              <p:par>
                                <p:cTn id="38" presetID="10" presetClass="exit" presetSubtype="0" fill="hold" grpId="0" nodeType="withEffect">
                                  <p:stCondLst>
                                    <p:cond delay="0"/>
                                  </p:stCondLst>
                                  <p:childTnLst>
                                    <p:animEffect transition="out" filter="fade">
                                      <p:cBhvr>
                                        <p:cTn id="39" dur="500"/>
                                        <p:tgtEl>
                                          <p:spTgt spid="3">
                                            <p:txEl>
                                              <p:pRg st="2" end="2"/>
                                            </p:txEl>
                                          </p:spTgt>
                                        </p:tgtEl>
                                      </p:cBhvr>
                                    </p:animEffect>
                                    <p:set>
                                      <p:cBhvr>
                                        <p:cTn id="40" dur="1" fill="hold">
                                          <p:stCondLst>
                                            <p:cond delay="499"/>
                                          </p:stCondLst>
                                        </p:cTn>
                                        <p:tgtEl>
                                          <p:spTgt spid="3">
                                            <p:txEl>
                                              <p:pRg st="2" end="2"/>
                                            </p:txEl>
                                          </p:spTgt>
                                        </p:tgtEl>
                                        <p:attrNameLst>
                                          <p:attrName>style.visibility</p:attrName>
                                        </p:attrNameLst>
                                      </p:cBhvr>
                                      <p:to>
                                        <p:strVal val="hidden"/>
                                      </p:to>
                                    </p:set>
                                  </p:childTnLst>
                                </p:cTn>
                              </p:par>
                              <p:par>
                                <p:cTn id="41" presetID="10" presetClass="exit" presetSubtype="0" fill="hold" grpId="0" nodeType="withEffect">
                                  <p:stCondLst>
                                    <p:cond delay="0"/>
                                  </p:stCondLst>
                                  <p:childTnLst>
                                    <p:animEffect transition="out" filter="fade">
                                      <p:cBhvr>
                                        <p:cTn id="42" dur="500"/>
                                        <p:tgtEl>
                                          <p:spTgt spid="3">
                                            <p:txEl>
                                              <p:pRg st="3" end="3"/>
                                            </p:txEl>
                                          </p:spTgt>
                                        </p:tgtEl>
                                      </p:cBhvr>
                                    </p:animEffect>
                                    <p:set>
                                      <p:cBhvr>
                                        <p:cTn id="43" dur="1" fill="hold">
                                          <p:stCondLst>
                                            <p:cond delay="499"/>
                                          </p:stCondLst>
                                        </p:cTn>
                                        <p:tgtEl>
                                          <p:spTgt spid="3">
                                            <p:txEl>
                                              <p:pRg st="3" end="3"/>
                                            </p:txEl>
                                          </p:spTgt>
                                        </p:tgtEl>
                                        <p:attrNameLst>
                                          <p:attrName>style.visibility</p:attrName>
                                        </p:attrNameLst>
                                      </p:cBhvr>
                                      <p:to>
                                        <p:strVal val="hidden"/>
                                      </p:to>
                                    </p:set>
                                  </p:childTnLst>
                                </p:cTn>
                              </p:par>
                              <p:par>
                                <p:cTn id="44" presetID="10" presetClass="exit" presetSubtype="0" fill="hold" grpId="0" nodeType="withEffect">
                                  <p:stCondLst>
                                    <p:cond delay="0"/>
                                  </p:stCondLst>
                                  <p:childTnLst>
                                    <p:animEffect transition="out" filter="fade">
                                      <p:cBhvr>
                                        <p:cTn id="45" dur="500"/>
                                        <p:tgtEl>
                                          <p:spTgt spid="3">
                                            <p:txEl>
                                              <p:pRg st="4" end="4"/>
                                            </p:txEl>
                                          </p:spTgt>
                                        </p:tgtEl>
                                      </p:cBhvr>
                                    </p:animEffect>
                                    <p:set>
                                      <p:cBhvr>
                                        <p:cTn id="46" dur="1" fill="hold">
                                          <p:stCondLst>
                                            <p:cond delay="499"/>
                                          </p:stCondLst>
                                        </p:cTn>
                                        <p:tgtEl>
                                          <p:spTgt spid="3">
                                            <p:txEl>
                                              <p:pRg st="4" end="4"/>
                                            </p:txEl>
                                          </p:spTgt>
                                        </p:tgtEl>
                                        <p:attrNameLst>
                                          <p:attrName>style.visibility</p:attrName>
                                        </p:attrNameLst>
                                      </p:cBhvr>
                                      <p:to>
                                        <p:strVal val="hidden"/>
                                      </p:to>
                                    </p:set>
                                  </p:childTnLst>
                                </p:cTn>
                              </p:par>
                              <p:par>
                                <p:cTn id="47" presetID="10" presetClass="exit" presetSubtype="0" fill="hold" grpId="0" nodeType="withEffect">
                                  <p:stCondLst>
                                    <p:cond delay="0"/>
                                  </p:stCondLst>
                                  <p:childTnLst>
                                    <p:animEffect transition="out" filter="fade">
                                      <p:cBhvr>
                                        <p:cTn id="48" dur="500"/>
                                        <p:tgtEl>
                                          <p:spTgt spid="3">
                                            <p:txEl>
                                              <p:pRg st="5" end="5"/>
                                            </p:txEl>
                                          </p:spTgt>
                                        </p:tgtEl>
                                      </p:cBhvr>
                                    </p:animEffect>
                                    <p:set>
                                      <p:cBhvr>
                                        <p:cTn id="49" dur="1" fill="hold">
                                          <p:stCondLst>
                                            <p:cond delay="499"/>
                                          </p:stCondLst>
                                        </p:cTn>
                                        <p:tgtEl>
                                          <p:spTgt spid="3">
                                            <p:txEl>
                                              <p:pRg st="5" end="5"/>
                                            </p:txEl>
                                          </p:spTgt>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 presetClass="mediacall" presetSubtype="0" fill="hold" nodeType="clickEffect">
                                  <p:stCondLst>
                                    <p:cond delay="0"/>
                                  </p:stCondLst>
                                  <p:childTnLst>
                                    <p:cmd type="call" cmd="playFrom(0.0)">
                                      <p:cBhvr>
                                        <p:cTn id="53" dur="8520"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showWhenStopped="0">
                <p:cTn id="54" fill="hold" display="0">
                  <p:stCondLst>
                    <p:cond delay="indefinite"/>
                  </p:stCondLst>
                </p:cTn>
                <p:tgtEl>
                  <p:spTgt spid="4"/>
                </p:tgtEl>
              </p:cMediaNode>
            </p:video>
            <p:seq concurrent="1" nextAc="seek">
              <p:cTn id="55" restart="whenNotActive" fill="hold" evtFilter="cancelBubble" nodeType="interactiveSeq">
                <p:stCondLst>
                  <p:cond evt="onClick" delay="0">
                    <p:tgtEl>
                      <p:spTgt spid="4"/>
                    </p:tgtEl>
                  </p:cond>
                </p:stCondLst>
                <p:endSync evt="end" delay="0">
                  <p:rtn val="all"/>
                </p:endSync>
                <p:childTnLst>
                  <p:par>
                    <p:cTn id="56" fill="hold">
                      <p:stCondLst>
                        <p:cond delay="0"/>
                      </p:stCondLst>
                      <p:childTnLst>
                        <p:par>
                          <p:cTn id="57" fill="hold">
                            <p:stCondLst>
                              <p:cond delay="0"/>
                            </p:stCondLst>
                            <p:childTnLst>
                              <p:par>
                                <p:cTn id="58" presetID="2" presetClass="mediacall" presetSubtype="0" fill="hold" nodeType="clickEffect">
                                  <p:stCondLst>
                                    <p:cond delay="0"/>
                                  </p:stCondLst>
                                  <p:childTnLst>
                                    <p:cmd type="call" cmd="togglePause">
                                      <p:cBhvr>
                                        <p:cTn id="59" dur="1" fill="hold"/>
                                        <p:tgtEl>
                                          <p:spTgt spid="4"/>
                                        </p:tgtEl>
                                      </p:cBhvr>
                                    </p:cmd>
                                  </p:childTnLst>
                                </p:cTn>
                              </p:par>
                            </p:childTnLst>
                          </p:cTn>
                        </p:par>
                      </p:childTnLst>
                    </p:cTn>
                  </p:par>
                </p:childTnLst>
              </p:cTn>
              <p:nextCondLst>
                <p:cond evt="onClick" delay="0">
                  <p:tgtEl>
                    <p:spTgt spid="4"/>
                  </p:tgtEl>
                </p:cond>
              </p:nextCondLst>
            </p:seq>
            <p:video>
              <p:cMediaNode vol="80000" showWhenStopped="0">
                <p:cTn id="60" fill="hold" display="0">
                  <p:stCondLst>
                    <p:cond delay="indefinite"/>
                  </p:stCondLst>
                </p:cTn>
                <p:tgtEl>
                  <p:spTgt spid="5"/>
                </p:tgtEl>
              </p:cMediaNode>
            </p:video>
            <p:seq concurrent="1" nextAc="seek">
              <p:cTn id="61" restart="whenNotActive" fill="hold" evtFilter="cancelBubble" nodeType="interactiveSeq">
                <p:stCondLst>
                  <p:cond evt="onClick" delay="0">
                    <p:tgtEl>
                      <p:spTgt spid="5"/>
                    </p:tgtEl>
                  </p:cond>
                </p:stCondLst>
                <p:endSync evt="end" delay="0">
                  <p:rtn val="all"/>
                </p:endSync>
                <p:childTnLst>
                  <p:par>
                    <p:cTn id="62" fill="hold">
                      <p:stCondLst>
                        <p:cond delay="0"/>
                      </p:stCondLst>
                      <p:childTnLst>
                        <p:par>
                          <p:cTn id="63" fill="hold">
                            <p:stCondLst>
                              <p:cond delay="0"/>
                            </p:stCondLst>
                            <p:childTnLst>
                              <p:par>
                                <p:cTn id="64" presetID="2" presetClass="mediacall" presetSubtype="0" fill="hold" nodeType="clickEffect">
                                  <p:stCondLst>
                                    <p:cond delay="0"/>
                                  </p:stCondLst>
                                  <p:childTnLst>
                                    <p:cmd type="call" cmd="togglePause">
                                      <p:cBhvr>
                                        <p:cTn id="65" dur="1" fill="hold"/>
                                        <p:tgtEl>
                                          <p:spTgt spid="5"/>
                                        </p:tgtEl>
                                      </p:cBhvr>
                                    </p:cmd>
                                  </p:childTnLst>
                                </p:cTn>
                              </p:par>
                            </p:childTnLst>
                          </p:cTn>
                        </p:par>
                      </p:childTnLst>
                    </p:cTn>
                  </p:par>
                </p:childTnLst>
              </p:cTn>
              <p:nextCondLst>
                <p:cond evt="onClick" delay="0">
                  <p:tgtEl>
                    <p:spTgt spid="5"/>
                  </p:tgtEl>
                </p:cond>
              </p:nextCondLst>
            </p:seq>
            <p:video>
              <p:cMediaNode vol="80000" showWhenStopped="0">
                <p:cTn id="66" fill="hold" display="0">
                  <p:stCondLst>
                    <p:cond delay="indefinite"/>
                  </p:stCondLst>
                </p:cTn>
                <p:tgtEl>
                  <p:spTgt spid="7"/>
                </p:tgtEl>
              </p:cMediaNode>
            </p:video>
            <p:seq concurrent="1" nextAc="seek">
              <p:cTn id="67" restart="whenNotActive" fill="hold" evtFilter="cancelBubble" nodeType="interactiveSeq">
                <p:stCondLst>
                  <p:cond evt="onClick" delay="0">
                    <p:tgtEl>
                      <p:spTgt spid="7"/>
                    </p:tgtEl>
                  </p:cond>
                </p:stCondLst>
                <p:endSync evt="end" delay="0">
                  <p:rtn val="all"/>
                </p:endSync>
                <p:childTnLst>
                  <p:par>
                    <p:cTn id="68" fill="hold">
                      <p:stCondLst>
                        <p:cond delay="0"/>
                      </p:stCondLst>
                      <p:childTnLst>
                        <p:par>
                          <p:cTn id="69" fill="hold">
                            <p:stCondLst>
                              <p:cond delay="0"/>
                            </p:stCondLst>
                            <p:childTnLst>
                              <p:par>
                                <p:cTn id="70" presetID="2" presetClass="mediacall" presetSubtype="0" fill="hold" nodeType="clickEffect">
                                  <p:stCondLst>
                                    <p:cond delay="0"/>
                                  </p:stCondLst>
                                  <p:childTnLst>
                                    <p:cmd type="call" cmd="togglePause">
                                      <p:cBhvr>
                                        <p:cTn id="71" dur="1" fill="hold"/>
                                        <p:tgtEl>
                                          <p:spTgt spid="7"/>
                                        </p:tgtEl>
                                      </p:cBhvr>
                                    </p:cmd>
                                  </p:childTnLst>
                                </p:cTn>
                              </p:par>
                            </p:childTnLst>
                          </p:cTn>
                        </p:par>
                      </p:childTnLst>
                    </p:cTn>
                  </p:par>
                </p:childTnLst>
              </p:cTn>
              <p:nextCondLst>
                <p:cond evt="onClick" delay="0">
                  <p:tgtEl>
                    <p:spTgt spid="7"/>
                  </p:tgtEl>
                </p:cond>
              </p:nextCondLst>
            </p:seq>
            <p:video>
              <p:cMediaNode vol="80000" showWhenStopped="0">
                <p:cTn id="72" fill="hold" display="0">
                  <p:stCondLst>
                    <p:cond delay="indefinite"/>
                  </p:stCondLst>
                </p:cTn>
                <p:tgtEl>
                  <p:spTgt spid="8"/>
                </p:tgtEl>
              </p:cMediaNode>
            </p:video>
            <p:seq concurrent="1" nextAc="seek">
              <p:cTn id="73" restart="whenNotActive" fill="hold" evtFilter="cancelBubble" nodeType="interactiveSeq">
                <p:stCondLst>
                  <p:cond evt="onClick" delay="0">
                    <p:tgtEl>
                      <p:spTgt spid="8"/>
                    </p:tgtEl>
                  </p:cond>
                </p:stCondLst>
                <p:endSync evt="end" delay="0">
                  <p:rtn val="all"/>
                </p:endSync>
                <p:childTnLst>
                  <p:par>
                    <p:cTn id="74" fill="hold">
                      <p:stCondLst>
                        <p:cond delay="0"/>
                      </p:stCondLst>
                      <p:childTnLst>
                        <p:par>
                          <p:cTn id="75" fill="hold">
                            <p:stCondLst>
                              <p:cond delay="0"/>
                            </p:stCondLst>
                            <p:childTnLst>
                              <p:par>
                                <p:cTn id="76" presetID="2" presetClass="mediacall" presetSubtype="0" fill="hold" nodeType="clickEffect">
                                  <p:stCondLst>
                                    <p:cond delay="0"/>
                                  </p:stCondLst>
                                  <p:childTnLst>
                                    <p:cmd type="call" cmd="togglePause">
                                      <p:cBhvr>
                                        <p:cTn id="77" dur="1" fill="hold"/>
                                        <p:tgtEl>
                                          <p:spTgt spid="8"/>
                                        </p:tgtEl>
                                      </p:cBhvr>
                                    </p:cmd>
                                  </p:childTnLst>
                                </p:cTn>
                              </p:par>
                            </p:childTnLst>
                          </p:cTn>
                        </p:par>
                      </p:childTnLst>
                    </p:cTn>
                  </p:par>
                </p:childTnLst>
              </p:cTn>
              <p:nextCondLst>
                <p:cond evt="onClick" delay="0">
                  <p:tgtEl>
                    <p:spTgt spid="8"/>
                  </p:tgtEl>
                </p:cond>
              </p:nextCondLst>
            </p:seq>
            <p:video>
              <p:cMediaNode vol="80000" showWhenStopped="0">
                <p:cTn id="78" fill="hold" display="0">
                  <p:stCondLst>
                    <p:cond delay="indefinite"/>
                  </p:stCondLst>
                </p:cTn>
                <p:tgtEl>
                  <p:spTgt spid="9"/>
                </p:tgtEl>
              </p:cMediaNode>
            </p:video>
            <p:seq concurrent="1" nextAc="seek">
              <p:cTn id="79" restart="whenNotActive" fill="hold" evtFilter="cancelBubble" nodeType="interactiveSeq">
                <p:stCondLst>
                  <p:cond evt="onClick" delay="0">
                    <p:tgtEl>
                      <p:spTgt spid="9"/>
                    </p:tgtEl>
                  </p:cond>
                </p:stCondLst>
                <p:endSync evt="end" delay="0">
                  <p:rtn val="all"/>
                </p:endSync>
                <p:childTnLst>
                  <p:par>
                    <p:cTn id="80" fill="hold">
                      <p:stCondLst>
                        <p:cond delay="0"/>
                      </p:stCondLst>
                      <p:childTnLst>
                        <p:par>
                          <p:cTn id="81" fill="hold">
                            <p:stCondLst>
                              <p:cond delay="0"/>
                            </p:stCondLst>
                            <p:childTnLst>
                              <p:par>
                                <p:cTn id="82" presetID="2" presetClass="mediacall" presetSubtype="0" fill="hold" nodeType="clickEffect">
                                  <p:stCondLst>
                                    <p:cond delay="0"/>
                                  </p:stCondLst>
                                  <p:childTnLst>
                                    <p:cmd type="call" cmd="togglePause">
                                      <p:cBhvr>
                                        <p:cTn id="83" dur="1" fill="hold"/>
                                        <p:tgtEl>
                                          <p:spTgt spid="9"/>
                                        </p:tgtEl>
                                      </p:cBhvr>
                                    </p:cmd>
                                  </p:childTnLst>
                                </p:cTn>
                              </p:par>
                            </p:childTnLst>
                          </p:cTn>
                        </p:par>
                      </p:childTnLst>
                    </p:cTn>
                  </p:par>
                </p:childTnLst>
              </p:cTn>
              <p:nextCondLst>
                <p:cond evt="onClick" delay="0">
                  <p:tgtEl>
                    <p:spTgt spid="9"/>
                  </p:tgtEl>
                </p:cond>
              </p:nextCondLst>
            </p:seq>
            <p:video>
              <p:cMediaNode vol="80000" showWhenStopped="0">
                <p:cTn id="84" fill="hold" display="0">
                  <p:stCondLst>
                    <p:cond delay="indefinite"/>
                  </p:stCondLst>
                </p:cTn>
                <p:tgtEl>
                  <p:spTgt spid="10"/>
                </p:tgtEl>
              </p:cMediaNode>
            </p:video>
            <p:seq concurrent="1" nextAc="seek">
              <p:cTn id="85" restart="whenNotActive" fill="hold" evtFilter="cancelBubble" nodeType="interactiveSeq">
                <p:stCondLst>
                  <p:cond evt="onClick" delay="0">
                    <p:tgtEl>
                      <p:spTgt spid="10"/>
                    </p:tgtEl>
                  </p:cond>
                </p:stCondLst>
                <p:endSync evt="end" delay="0">
                  <p:rtn val="all"/>
                </p:endSync>
                <p:childTnLst>
                  <p:par>
                    <p:cTn id="86" fill="hold">
                      <p:stCondLst>
                        <p:cond delay="0"/>
                      </p:stCondLst>
                      <p:childTnLst>
                        <p:par>
                          <p:cTn id="87" fill="hold">
                            <p:stCondLst>
                              <p:cond delay="0"/>
                            </p:stCondLst>
                            <p:childTnLst>
                              <p:par>
                                <p:cTn id="88" presetID="2" presetClass="mediacall" presetSubtype="0" fill="hold" nodeType="clickEffect">
                                  <p:stCondLst>
                                    <p:cond delay="0"/>
                                  </p:stCondLst>
                                  <p:childTnLst>
                                    <p:cmd type="call" cmd="togglePause">
                                      <p:cBhvr>
                                        <p:cTn id="89" dur="1" fill="hold"/>
                                        <p:tgtEl>
                                          <p:spTgt spid="10"/>
                                        </p:tgtEl>
                                      </p:cBhvr>
                                    </p:cmd>
                                  </p:childTnLst>
                                </p:cTn>
                              </p:par>
                            </p:childTnLst>
                          </p:cTn>
                        </p:par>
                      </p:childTnLst>
                    </p:cTn>
                  </p:par>
                </p:childTnLst>
              </p:cTn>
              <p:nextCondLst>
                <p:cond evt="onClick" delay="0">
                  <p:tgtEl>
                    <p:spTgt spid="10"/>
                  </p:tgtEl>
                </p:cond>
              </p:nextCondLst>
            </p:seq>
          </p:childTnLst>
        </p:cTn>
      </p:par>
    </p:tnLst>
    <p:bldLst>
      <p:bldP spid="3" grpId="0" build="p"/>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8D195-1F4E-4AC6-B95E-201E2747105D}"/>
              </a:ext>
            </a:extLst>
          </p:cNvPr>
          <p:cNvSpPr>
            <a:spLocks noGrp="1"/>
          </p:cNvSpPr>
          <p:nvPr>
            <p:ph type="title"/>
          </p:nvPr>
        </p:nvSpPr>
        <p:spPr/>
        <p:txBody>
          <a:bodyPr/>
          <a:lstStyle/>
          <a:p>
            <a:r>
              <a:rPr lang="en-US" dirty="0"/>
              <a:t>Sorting</a:t>
            </a:r>
          </a:p>
        </p:txBody>
      </p:sp>
      <p:sp>
        <p:nvSpPr>
          <p:cNvPr id="3" name="Content Placeholder 2">
            <a:extLst>
              <a:ext uri="{FF2B5EF4-FFF2-40B4-BE49-F238E27FC236}">
                <a16:creationId xmlns:a16="http://schemas.microsoft.com/office/drawing/2014/main" id="{5462E32B-E768-4D7A-886E-726A9CF0C16F}"/>
              </a:ext>
            </a:extLst>
          </p:cNvPr>
          <p:cNvSpPr>
            <a:spLocks noGrp="1"/>
          </p:cNvSpPr>
          <p:nvPr>
            <p:ph idx="1"/>
          </p:nvPr>
        </p:nvSpPr>
        <p:spPr/>
        <p:txBody>
          <a:bodyPr>
            <a:normAutofit/>
          </a:bodyPr>
          <a:lstStyle/>
          <a:p>
            <a:r>
              <a:rPr lang="en-US" sz="2800" dirty="0"/>
              <a:t>Problem:</a:t>
            </a:r>
          </a:p>
          <a:p>
            <a:pPr lvl="1"/>
            <a:r>
              <a:rPr lang="en-US" sz="2400" dirty="0"/>
              <a:t>Input: A set of values</a:t>
            </a:r>
          </a:p>
          <a:p>
            <a:pPr lvl="1"/>
            <a:r>
              <a:rPr lang="en-US" sz="2400" dirty="0"/>
              <a:t>Output: A permutation of those values in nondecreasing order</a:t>
            </a:r>
          </a:p>
          <a:p>
            <a:r>
              <a:rPr lang="en-US" sz="2800" dirty="0"/>
              <a:t>Terminology:</a:t>
            </a:r>
          </a:p>
          <a:p>
            <a:pPr lvl="1"/>
            <a:r>
              <a:rPr lang="en-US" sz="2400" dirty="0"/>
              <a:t>Permutation, ordering</a:t>
            </a:r>
          </a:p>
          <a:p>
            <a:pPr lvl="1"/>
            <a:r>
              <a:rPr lang="en-US" sz="2400" dirty="0"/>
              <a:t>Nondecreasing (as opposed to increasing; handles duplicates)</a:t>
            </a:r>
          </a:p>
        </p:txBody>
      </p:sp>
      <p:sp>
        <p:nvSpPr>
          <p:cNvPr id="4" name="TextBox 3">
            <a:extLst>
              <a:ext uri="{FF2B5EF4-FFF2-40B4-BE49-F238E27FC236}">
                <a16:creationId xmlns:a16="http://schemas.microsoft.com/office/drawing/2014/main" id="{D7D6608C-F867-4E46-B744-B798A4E5E584}"/>
              </a:ext>
            </a:extLst>
          </p:cNvPr>
          <p:cNvSpPr txBox="1"/>
          <p:nvPr/>
        </p:nvSpPr>
        <p:spPr>
          <a:xfrm>
            <a:off x="3949700" y="4789238"/>
            <a:ext cx="2779928" cy="1200329"/>
          </a:xfrm>
          <a:prstGeom prst="rect">
            <a:avLst/>
          </a:prstGeom>
          <a:noFill/>
        </p:spPr>
        <p:txBody>
          <a:bodyPr wrap="none" rtlCol="0">
            <a:spAutoFit/>
          </a:bodyPr>
          <a:lstStyle/>
          <a:p>
            <a:r>
              <a:rPr lang="en-US" sz="2400" dirty="0">
                <a:solidFill>
                  <a:schemeClr val="accent6">
                    <a:lumMod val="50000"/>
                  </a:schemeClr>
                </a:solidFill>
              </a:rPr>
              <a:t>Example:</a:t>
            </a:r>
          </a:p>
          <a:p>
            <a:r>
              <a:rPr lang="en-US" sz="2400" dirty="0">
                <a:solidFill>
                  <a:schemeClr val="accent6">
                    <a:lumMod val="50000"/>
                  </a:schemeClr>
                </a:solidFill>
              </a:rPr>
              <a:t>Input: [5, 1, 7, 4, 9]</a:t>
            </a:r>
          </a:p>
          <a:p>
            <a:r>
              <a:rPr lang="en-US" sz="2400" dirty="0">
                <a:solidFill>
                  <a:schemeClr val="accent6">
                    <a:lumMod val="50000"/>
                  </a:schemeClr>
                </a:solidFill>
              </a:rPr>
              <a:t>Output: [1, 4, 5, 7, 9]</a:t>
            </a:r>
          </a:p>
        </p:txBody>
      </p:sp>
      <p:pic>
        <p:nvPicPr>
          <p:cNvPr id="5" name="02-05-Sorting-Dr__Bart__">
            <a:hlinkClick r:id="" action="ppaction://media"/>
            <a:extLst>
              <a:ext uri="{FF2B5EF4-FFF2-40B4-BE49-F238E27FC236}">
                <a16:creationId xmlns:a16="http://schemas.microsoft.com/office/drawing/2014/main" id="{22021045-2617-45BD-A908-4741C786E0C9}"/>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0" y="5143500"/>
            <a:ext cx="2286000" cy="1714500"/>
          </a:xfrm>
          <a:prstGeom prst="rect">
            <a:avLst/>
          </a:prstGeom>
        </p:spPr>
      </p:pic>
    </p:spTree>
    <p:extLst>
      <p:ext uri="{BB962C8B-B14F-4D97-AF65-F5344CB8AC3E}">
        <p14:creationId xmlns:p14="http://schemas.microsoft.com/office/powerpoint/2010/main" val="1478908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23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98C49-1D78-4776-946D-2BD24E0FCA20}"/>
              </a:ext>
            </a:extLst>
          </p:cNvPr>
          <p:cNvSpPr>
            <a:spLocks noGrp="1"/>
          </p:cNvSpPr>
          <p:nvPr>
            <p:ph type="title"/>
          </p:nvPr>
        </p:nvSpPr>
        <p:spPr/>
        <p:txBody>
          <a:bodyPr/>
          <a:lstStyle/>
          <a:p>
            <a:r>
              <a:rPr lang="en-US" dirty="0"/>
              <a:t>What are good sorting algorithms to know?</a:t>
            </a:r>
          </a:p>
        </p:txBody>
      </p:sp>
      <p:sp>
        <p:nvSpPr>
          <p:cNvPr id="3" name="Content Placeholder 2">
            <a:extLst>
              <a:ext uri="{FF2B5EF4-FFF2-40B4-BE49-F238E27FC236}">
                <a16:creationId xmlns:a16="http://schemas.microsoft.com/office/drawing/2014/main" id="{D8A7B4EB-DA25-4685-B47F-E50DCC3E1A68}"/>
              </a:ext>
            </a:extLst>
          </p:cNvPr>
          <p:cNvSpPr>
            <a:spLocks noGrp="1"/>
          </p:cNvSpPr>
          <p:nvPr>
            <p:ph sz="half" idx="1"/>
          </p:nvPr>
        </p:nvSpPr>
        <p:spPr>
          <a:xfrm>
            <a:off x="1097278" y="1794934"/>
            <a:ext cx="4937760" cy="4377266"/>
          </a:xfrm>
        </p:spPr>
        <p:txBody>
          <a:bodyPr>
            <a:normAutofit/>
          </a:bodyPr>
          <a:lstStyle/>
          <a:p>
            <a:r>
              <a:rPr lang="en-US" sz="2800" dirty="0"/>
              <a:t>The easy basic ones</a:t>
            </a:r>
          </a:p>
          <a:p>
            <a:pPr lvl="1"/>
            <a:r>
              <a:rPr lang="en-US" sz="2400" dirty="0"/>
              <a:t>Insertion</a:t>
            </a:r>
          </a:p>
          <a:p>
            <a:pPr lvl="1"/>
            <a:r>
              <a:rPr lang="en-US" sz="2400" dirty="0"/>
              <a:t>Selection</a:t>
            </a:r>
          </a:p>
          <a:p>
            <a:pPr lvl="1"/>
            <a:r>
              <a:rPr lang="en-US" sz="2400" dirty="0" err="1"/>
              <a:t>BubbleSort</a:t>
            </a:r>
            <a:endParaRPr lang="en-US" sz="2400" dirty="0"/>
          </a:p>
          <a:p>
            <a:r>
              <a:rPr lang="en-US" sz="2800" dirty="0"/>
              <a:t>Cool complex ones</a:t>
            </a:r>
          </a:p>
          <a:p>
            <a:pPr lvl="1"/>
            <a:r>
              <a:rPr lang="en-US" sz="2400" dirty="0" err="1"/>
              <a:t>QuickSort</a:t>
            </a:r>
            <a:endParaRPr lang="en-US" sz="2400" dirty="0"/>
          </a:p>
          <a:p>
            <a:pPr lvl="1"/>
            <a:r>
              <a:rPr lang="en-US" sz="2400" dirty="0" err="1"/>
              <a:t>MergeSort</a:t>
            </a:r>
            <a:endParaRPr lang="en-US" sz="2400" dirty="0"/>
          </a:p>
        </p:txBody>
      </p:sp>
      <p:sp>
        <p:nvSpPr>
          <p:cNvPr id="6" name="Content Placeholder 5">
            <a:extLst>
              <a:ext uri="{FF2B5EF4-FFF2-40B4-BE49-F238E27FC236}">
                <a16:creationId xmlns:a16="http://schemas.microsoft.com/office/drawing/2014/main" id="{2BF35459-2A7B-4FC3-ABF7-08491C458622}"/>
              </a:ext>
            </a:extLst>
          </p:cNvPr>
          <p:cNvSpPr>
            <a:spLocks noGrp="1"/>
          </p:cNvSpPr>
          <p:nvPr>
            <p:ph sz="half" idx="2"/>
          </p:nvPr>
        </p:nvSpPr>
        <p:spPr>
          <a:xfrm>
            <a:off x="6217920" y="1794935"/>
            <a:ext cx="4937760" cy="4377266"/>
          </a:xfrm>
        </p:spPr>
        <p:txBody>
          <a:bodyPr>
            <a:normAutofit/>
          </a:bodyPr>
          <a:lstStyle/>
          <a:p>
            <a:r>
              <a:rPr lang="en-US" sz="2800" dirty="0"/>
              <a:t>Data Structure Based Ones</a:t>
            </a:r>
          </a:p>
          <a:p>
            <a:pPr lvl="1"/>
            <a:r>
              <a:rPr lang="en-US" sz="2400" dirty="0" err="1"/>
              <a:t>HeapSort</a:t>
            </a:r>
            <a:endParaRPr lang="en-US" sz="2400" dirty="0"/>
          </a:p>
          <a:p>
            <a:pPr lvl="1"/>
            <a:r>
              <a:rPr lang="en-US" sz="2400" dirty="0" err="1"/>
              <a:t>TreeSort</a:t>
            </a:r>
            <a:endParaRPr lang="en-US" sz="2800" dirty="0"/>
          </a:p>
          <a:p>
            <a:r>
              <a:rPr lang="en-US" sz="2800" dirty="0"/>
              <a:t>The ones people actually use</a:t>
            </a:r>
          </a:p>
          <a:p>
            <a:pPr lvl="1"/>
            <a:r>
              <a:rPr lang="en-US" sz="2400" dirty="0" err="1"/>
              <a:t>Quicksort+Heapsort</a:t>
            </a:r>
            <a:r>
              <a:rPr lang="en-US" sz="2400" dirty="0"/>
              <a:t> = </a:t>
            </a:r>
            <a:r>
              <a:rPr lang="en-US" sz="2400" dirty="0" err="1"/>
              <a:t>Introsort</a:t>
            </a:r>
            <a:endParaRPr lang="en-US" sz="2400" dirty="0"/>
          </a:p>
          <a:p>
            <a:pPr lvl="1"/>
            <a:r>
              <a:rPr lang="en-US" sz="2400" dirty="0" err="1"/>
              <a:t>Mergesort+Insertion</a:t>
            </a:r>
            <a:r>
              <a:rPr lang="en-US" sz="2400" dirty="0"/>
              <a:t> = </a:t>
            </a:r>
            <a:r>
              <a:rPr lang="en-US" sz="2400" dirty="0" err="1"/>
              <a:t>Timsort</a:t>
            </a:r>
            <a:endParaRPr lang="en-US" sz="2400" dirty="0"/>
          </a:p>
          <a:p>
            <a:pPr marL="0" indent="0">
              <a:buNone/>
            </a:pPr>
            <a:r>
              <a:rPr lang="en-US" sz="2800" dirty="0"/>
              <a:t>Wacky ones</a:t>
            </a:r>
          </a:p>
          <a:p>
            <a:pPr lvl="1"/>
            <a:r>
              <a:rPr lang="en-US" sz="2400" dirty="0"/>
              <a:t>Counting Sort</a:t>
            </a:r>
          </a:p>
          <a:p>
            <a:pPr lvl="1"/>
            <a:r>
              <a:rPr lang="en-US" sz="2400" dirty="0"/>
              <a:t>Sample Sort</a:t>
            </a:r>
          </a:p>
        </p:txBody>
      </p:sp>
    </p:spTree>
    <p:extLst>
      <p:ext uri="{BB962C8B-B14F-4D97-AF65-F5344CB8AC3E}">
        <p14:creationId xmlns:p14="http://schemas.microsoft.com/office/powerpoint/2010/main" val="743146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8662F8A-89AE-40E7-B063-09ADD54219E9}"/>
              </a:ext>
            </a:extLst>
          </p:cNvPr>
          <p:cNvSpPr>
            <a:spLocks noGrp="1"/>
          </p:cNvSpPr>
          <p:nvPr>
            <p:ph type="title"/>
          </p:nvPr>
        </p:nvSpPr>
        <p:spPr/>
        <p:txBody>
          <a:bodyPr/>
          <a:lstStyle/>
          <a:p>
            <a:r>
              <a:rPr lang="en-US" dirty="0"/>
              <a:t>Factors to Consider</a:t>
            </a:r>
          </a:p>
        </p:txBody>
      </p:sp>
      <p:graphicFrame>
        <p:nvGraphicFramePr>
          <p:cNvPr id="2" name="Content Placeholder 1">
            <a:extLst>
              <a:ext uri="{FF2B5EF4-FFF2-40B4-BE49-F238E27FC236}">
                <a16:creationId xmlns:a16="http://schemas.microsoft.com/office/drawing/2014/main" id="{1EF789B9-4B7D-44BA-904C-17DE0F4E844A}"/>
              </a:ext>
            </a:extLst>
          </p:cNvPr>
          <p:cNvGraphicFramePr>
            <a:graphicFrameLocks noGrp="1"/>
          </p:cNvGraphicFramePr>
          <p:nvPr>
            <p:ph idx="1"/>
            <p:extLst>
              <p:ext uri="{D42A27DB-BD31-4B8C-83A1-F6EECF244321}">
                <p14:modId xmlns:p14="http://schemas.microsoft.com/office/powerpoint/2010/main" val="3113685399"/>
              </p:ext>
            </p:extLst>
          </p:nvPr>
        </p:nvGraphicFramePr>
        <p:xfrm>
          <a:off x="1097280" y="1845734"/>
          <a:ext cx="10058400" cy="42883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03888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98496-74CE-4061-A06A-67F3629B7AAE}"/>
              </a:ext>
            </a:extLst>
          </p:cNvPr>
          <p:cNvSpPr>
            <a:spLocks noGrp="1"/>
          </p:cNvSpPr>
          <p:nvPr>
            <p:ph type="title"/>
          </p:nvPr>
        </p:nvSpPr>
        <p:spPr/>
        <p:txBody>
          <a:bodyPr/>
          <a:lstStyle/>
          <a:p>
            <a:r>
              <a:rPr lang="en-US" dirty="0"/>
              <a:t>Time Complexity</a:t>
            </a:r>
          </a:p>
        </p:txBody>
      </p:sp>
      <p:sp>
        <p:nvSpPr>
          <p:cNvPr id="3" name="Content Placeholder 2">
            <a:extLst>
              <a:ext uri="{FF2B5EF4-FFF2-40B4-BE49-F238E27FC236}">
                <a16:creationId xmlns:a16="http://schemas.microsoft.com/office/drawing/2014/main" id="{A4763688-A2D1-4F38-B422-8A0E476F139F}"/>
              </a:ext>
            </a:extLst>
          </p:cNvPr>
          <p:cNvSpPr>
            <a:spLocks noGrp="1"/>
          </p:cNvSpPr>
          <p:nvPr>
            <p:ph idx="1"/>
          </p:nvPr>
        </p:nvSpPr>
        <p:spPr>
          <a:xfrm>
            <a:off x="1097280" y="1845734"/>
            <a:ext cx="10058400" cy="630236"/>
          </a:xfrm>
        </p:spPr>
        <p:txBody>
          <a:bodyPr>
            <a:normAutofit/>
          </a:bodyPr>
          <a:lstStyle/>
          <a:p>
            <a:r>
              <a:rPr lang="en-US" sz="2800" dirty="0"/>
              <a:t>Worst Case Lower Bound</a:t>
            </a:r>
            <a:endParaRPr lang="en-US" sz="2800" dirty="0">
              <a:latin typeface="Courier New" panose="02070309020205020404" pitchFamily="49" charset="0"/>
              <a:cs typeface="Courier New" panose="02070309020205020404" pitchFamily="49" charset="0"/>
            </a:endParaRPr>
          </a:p>
        </p:txBody>
      </p:sp>
      <p:sp>
        <p:nvSpPr>
          <p:cNvPr id="4" name="Rectangle 3">
            <a:extLst>
              <a:ext uri="{FF2B5EF4-FFF2-40B4-BE49-F238E27FC236}">
                <a16:creationId xmlns:a16="http://schemas.microsoft.com/office/drawing/2014/main" id="{B4DA14F6-42E6-436C-9D8F-CEAF88C83AE6}"/>
              </a:ext>
            </a:extLst>
          </p:cNvPr>
          <p:cNvSpPr/>
          <p:nvPr/>
        </p:nvSpPr>
        <p:spPr>
          <a:xfrm>
            <a:off x="633549" y="2505246"/>
            <a:ext cx="890270" cy="223021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a:t>abc</a:t>
            </a:r>
            <a:endParaRPr lang="en-US" sz="2400" dirty="0"/>
          </a:p>
          <a:p>
            <a:pPr algn="ctr"/>
            <a:r>
              <a:rPr lang="en-US" sz="2400" dirty="0" err="1"/>
              <a:t>acb</a:t>
            </a:r>
            <a:endParaRPr lang="en-US" sz="2400" dirty="0"/>
          </a:p>
          <a:p>
            <a:pPr algn="ctr"/>
            <a:r>
              <a:rPr lang="en-US" sz="2400" dirty="0"/>
              <a:t>bac</a:t>
            </a:r>
          </a:p>
          <a:p>
            <a:pPr algn="ctr"/>
            <a:r>
              <a:rPr lang="en-US" sz="2400" dirty="0" err="1"/>
              <a:t>bca</a:t>
            </a:r>
            <a:endParaRPr lang="en-US" sz="2400" dirty="0"/>
          </a:p>
          <a:p>
            <a:pPr algn="ctr"/>
            <a:r>
              <a:rPr lang="en-US" sz="2400" dirty="0"/>
              <a:t>cab</a:t>
            </a:r>
          </a:p>
          <a:p>
            <a:pPr algn="ctr"/>
            <a:r>
              <a:rPr lang="en-US" sz="2400" dirty="0"/>
              <a:t>cba</a:t>
            </a:r>
          </a:p>
        </p:txBody>
      </p:sp>
      <p:grpSp>
        <p:nvGrpSpPr>
          <p:cNvPr id="2088" name="Group 2087">
            <a:extLst>
              <a:ext uri="{FF2B5EF4-FFF2-40B4-BE49-F238E27FC236}">
                <a16:creationId xmlns:a16="http://schemas.microsoft.com/office/drawing/2014/main" id="{A90BD0BC-66B7-436A-84A9-07FB9125C508}"/>
              </a:ext>
            </a:extLst>
          </p:cNvPr>
          <p:cNvGrpSpPr/>
          <p:nvPr/>
        </p:nvGrpSpPr>
        <p:grpSpPr>
          <a:xfrm>
            <a:off x="1523819" y="2513414"/>
            <a:ext cx="2322149" cy="1115109"/>
            <a:chOff x="1523819" y="2513414"/>
            <a:chExt cx="2322149" cy="1115109"/>
          </a:xfrm>
        </p:grpSpPr>
        <p:sp>
          <p:nvSpPr>
            <p:cNvPr id="8" name="Rectangle 7">
              <a:extLst>
                <a:ext uri="{FF2B5EF4-FFF2-40B4-BE49-F238E27FC236}">
                  <a16:creationId xmlns:a16="http://schemas.microsoft.com/office/drawing/2014/main" id="{6D51CA94-CF68-4A87-BD8B-3F8A91326A6F}"/>
                </a:ext>
              </a:extLst>
            </p:cNvPr>
            <p:cNvSpPr/>
            <p:nvPr/>
          </p:nvSpPr>
          <p:spPr>
            <a:xfrm>
              <a:off x="2955698" y="2513414"/>
              <a:ext cx="890270" cy="111510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a:t>abc</a:t>
              </a:r>
              <a:endParaRPr lang="en-US" sz="2400" dirty="0"/>
            </a:p>
            <a:p>
              <a:pPr algn="ctr"/>
              <a:r>
                <a:rPr lang="en-US" sz="2400" dirty="0" err="1"/>
                <a:t>acb</a:t>
              </a:r>
              <a:br>
                <a:rPr lang="en-US" sz="2400" dirty="0"/>
              </a:br>
              <a:r>
                <a:rPr lang="en-US" sz="2400" dirty="0"/>
                <a:t>cab</a:t>
              </a:r>
            </a:p>
          </p:txBody>
        </p:sp>
        <p:cxnSp>
          <p:nvCxnSpPr>
            <p:cNvPr id="10" name="Straight Arrow Connector 9">
              <a:extLst>
                <a:ext uri="{FF2B5EF4-FFF2-40B4-BE49-F238E27FC236}">
                  <a16:creationId xmlns:a16="http://schemas.microsoft.com/office/drawing/2014/main" id="{A88A3DC4-7A0A-403A-9507-D8C8A7A54097}"/>
                </a:ext>
              </a:extLst>
            </p:cNvPr>
            <p:cNvCxnSpPr>
              <a:stCxn id="4" idx="3"/>
              <a:endCxn id="8" idx="1"/>
            </p:cNvCxnSpPr>
            <p:nvPr/>
          </p:nvCxnSpPr>
          <p:spPr>
            <a:xfrm flipV="1">
              <a:off x="1523819" y="3070969"/>
              <a:ext cx="1431879" cy="54938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58" name="TextBox 2057">
              <a:extLst>
                <a:ext uri="{FF2B5EF4-FFF2-40B4-BE49-F238E27FC236}">
                  <a16:creationId xmlns:a16="http://schemas.microsoft.com/office/drawing/2014/main" id="{9A7F2306-319E-466B-A256-B5FBD9D2E559}"/>
                </a:ext>
              </a:extLst>
            </p:cNvPr>
            <p:cNvSpPr txBox="1"/>
            <p:nvPr/>
          </p:nvSpPr>
          <p:spPr>
            <a:xfrm>
              <a:off x="1739962" y="2883997"/>
              <a:ext cx="647934" cy="461665"/>
            </a:xfrm>
            <a:prstGeom prst="rect">
              <a:avLst/>
            </a:prstGeom>
            <a:noFill/>
          </p:spPr>
          <p:txBody>
            <a:bodyPr wrap="none" rtlCol="0">
              <a:spAutoFit/>
            </a:bodyPr>
            <a:lstStyle/>
            <a:p>
              <a:r>
                <a:rPr lang="en-US" sz="2400" dirty="0"/>
                <a:t>a&lt;b</a:t>
              </a:r>
            </a:p>
          </p:txBody>
        </p:sp>
      </p:grpSp>
      <p:grpSp>
        <p:nvGrpSpPr>
          <p:cNvPr id="2089" name="Group 2088">
            <a:extLst>
              <a:ext uri="{FF2B5EF4-FFF2-40B4-BE49-F238E27FC236}">
                <a16:creationId xmlns:a16="http://schemas.microsoft.com/office/drawing/2014/main" id="{31A7D905-E3D9-423F-BBF0-18CD45E79232}"/>
              </a:ext>
            </a:extLst>
          </p:cNvPr>
          <p:cNvGrpSpPr/>
          <p:nvPr/>
        </p:nvGrpSpPr>
        <p:grpSpPr>
          <a:xfrm>
            <a:off x="1523819" y="3620355"/>
            <a:ext cx="2322149" cy="1649931"/>
            <a:chOff x="1523819" y="3620355"/>
            <a:chExt cx="2322149" cy="1649931"/>
          </a:xfrm>
        </p:grpSpPr>
        <p:sp>
          <p:nvSpPr>
            <p:cNvPr id="7" name="Rectangle 6">
              <a:extLst>
                <a:ext uri="{FF2B5EF4-FFF2-40B4-BE49-F238E27FC236}">
                  <a16:creationId xmlns:a16="http://schemas.microsoft.com/office/drawing/2014/main" id="{D9642D87-BE88-40C4-90D1-D664ABFC9D1E}"/>
                </a:ext>
              </a:extLst>
            </p:cNvPr>
            <p:cNvSpPr/>
            <p:nvPr/>
          </p:nvSpPr>
          <p:spPr>
            <a:xfrm>
              <a:off x="2955698" y="4155177"/>
              <a:ext cx="890270" cy="111510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t>bac</a:t>
              </a:r>
            </a:p>
            <a:p>
              <a:pPr algn="ctr"/>
              <a:r>
                <a:rPr lang="en-US" sz="2400" dirty="0" err="1"/>
                <a:t>bca</a:t>
              </a:r>
              <a:endParaRPr lang="en-US" sz="2400" dirty="0"/>
            </a:p>
            <a:p>
              <a:pPr algn="ctr"/>
              <a:r>
                <a:rPr lang="en-US" sz="2400" dirty="0"/>
                <a:t>cba</a:t>
              </a:r>
            </a:p>
          </p:txBody>
        </p:sp>
        <p:cxnSp>
          <p:nvCxnSpPr>
            <p:cNvPr id="21" name="Straight Arrow Connector 20">
              <a:extLst>
                <a:ext uri="{FF2B5EF4-FFF2-40B4-BE49-F238E27FC236}">
                  <a16:creationId xmlns:a16="http://schemas.microsoft.com/office/drawing/2014/main" id="{D9F7AD39-D86A-47F7-97FC-0F939EB764B8}"/>
                </a:ext>
              </a:extLst>
            </p:cNvPr>
            <p:cNvCxnSpPr>
              <a:cxnSpLocks/>
              <a:stCxn id="4" idx="3"/>
              <a:endCxn id="7" idx="1"/>
            </p:cNvCxnSpPr>
            <p:nvPr/>
          </p:nvCxnSpPr>
          <p:spPr>
            <a:xfrm>
              <a:off x="1523819" y="3620355"/>
              <a:ext cx="1431879" cy="109237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8D9260D0-FE64-45E6-9EFC-64F07E101992}"/>
                </a:ext>
              </a:extLst>
            </p:cNvPr>
            <p:cNvSpPr txBox="1"/>
            <p:nvPr/>
          </p:nvSpPr>
          <p:spPr>
            <a:xfrm>
              <a:off x="1714896" y="4084941"/>
              <a:ext cx="652743" cy="461665"/>
            </a:xfrm>
            <a:prstGeom prst="rect">
              <a:avLst/>
            </a:prstGeom>
            <a:noFill/>
          </p:spPr>
          <p:txBody>
            <a:bodyPr wrap="none" rtlCol="0">
              <a:spAutoFit/>
            </a:bodyPr>
            <a:lstStyle/>
            <a:p>
              <a:r>
                <a:rPr lang="en-US" sz="2400" dirty="0"/>
                <a:t>b&lt;a</a:t>
              </a:r>
            </a:p>
          </p:txBody>
        </p:sp>
      </p:grpSp>
      <p:grpSp>
        <p:nvGrpSpPr>
          <p:cNvPr id="2090" name="Group 2089">
            <a:extLst>
              <a:ext uri="{FF2B5EF4-FFF2-40B4-BE49-F238E27FC236}">
                <a16:creationId xmlns:a16="http://schemas.microsoft.com/office/drawing/2014/main" id="{134D8C55-5CBD-4A6A-8636-DEC449D8D1A2}"/>
              </a:ext>
            </a:extLst>
          </p:cNvPr>
          <p:cNvGrpSpPr/>
          <p:nvPr/>
        </p:nvGrpSpPr>
        <p:grpSpPr>
          <a:xfrm>
            <a:off x="3845968" y="2522891"/>
            <a:ext cx="2715614" cy="682802"/>
            <a:chOff x="3845968" y="2522891"/>
            <a:chExt cx="2715614" cy="682802"/>
          </a:xfrm>
        </p:grpSpPr>
        <p:sp>
          <p:nvSpPr>
            <p:cNvPr id="9" name="Rectangle 8">
              <a:extLst>
                <a:ext uri="{FF2B5EF4-FFF2-40B4-BE49-F238E27FC236}">
                  <a16:creationId xmlns:a16="http://schemas.microsoft.com/office/drawing/2014/main" id="{C05DD52B-8EFD-4D60-AD6B-18694CD38C01}"/>
                </a:ext>
              </a:extLst>
            </p:cNvPr>
            <p:cNvSpPr/>
            <p:nvPr/>
          </p:nvSpPr>
          <p:spPr>
            <a:xfrm>
              <a:off x="5671312" y="2522891"/>
              <a:ext cx="890270" cy="68280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a:t>acb</a:t>
              </a:r>
              <a:br>
                <a:rPr lang="en-US" sz="2400" dirty="0"/>
              </a:br>
              <a:r>
                <a:rPr lang="en-US" sz="2400" dirty="0"/>
                <a:t>cab</a:t>
              </a:r>
            </a:p>
          </p:txBody>
        </p:sp>
        <p:cxnSp>
          <p:nvCxnSpPr>
            <p:cNvPr id="25" name="Straight Arrow Connector 24">
              <a:extLst>
                <a:ext uri="{FF2B5EF4-FFF2-40B4-BE49-F238E27FC236}">
                  <a16:creationId xmlns:a16="http://schemas.microsoft.com/office/drawing/2014/main" id="{59875045-2584-4216-BB84-DD253BAB1FB5}"/>
                </a:ext>
              </a:extLst>
            </p:cNvPr>
            <p:cNvCxnSpPr>
              <a:cxnSpLocks/>
              <a:stCxn id="8" idx="3"/>
              <a:endCxn id="9" idx="1"/>
            </p:cNvCxnSpPr>
            <p:nvPr/>
          </p:nvCxnSpPr>
          <p:spPr>
            <a:xfrm flipV="1">
              <a:off x="3845968" y="2864292"/>
              <a:ext cx="1825344" cy="20667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610FA866-D931-4156-B00F-DD56230A5963}"/>
                </a:ext>
              </a:extLst>
            </p:cNvPr>
            <p:cNvSpPr txBox="1"/>
            <p:nvPr/>
          </p:nvSpPr>
          <p:spPr>
            <a:xfrm>
              <a:off x="4496758" y="2564399"/>
              <a:ext cx="630301" cy="461665"/>
            </a:xfrm>
            <a:prstGeom prst="rect">
              <a:avLst/>
            </a:prstGeom>
            <a:noFill/>
          </p:spPr>
          <p:txBody>
            <a:bodyPr wrap="none" rtlCol="0">
              <a:spAutoFit/>
            </a:bodyPr>
            <a:lstStyle/>
            <a:p>
              <a:r>
                <a:rPr lang="en-US" sz="2400" dirty="0"/>
                <a:t>c&lt;b</a:t>
              </a:r>
            </a:p>
          </p:txBody>
        </p:sp>
      </p:grpSp>
      <p:grpSp>
        <p:nvGrpSpPr>
          <p:cNvPr id="2091" name="Group 2090">
            <a:extLst>
              <a:ext uri="{FF2B5EF4-FFF2-40B4-BE49-F238E27FC236}">
                <a16:creationId xmlns:a16="http://schemas.microsoft.com/office/drawing/2014/main" id="{EC6ACCDC-291E-403A-B472-1C7A6DB91006}"/>
              </a:ext>
            </a:extLst>
          </p:cNvPr>
          <p:cNvGrpSpPr/>
          <p:nvPr/>
        </p:nvGrpSpPr>
        <p:grpSpPr>
          <a:xfrm>
            <a:off x="3845968" y="3070969"/>
            <a:ext cx="2715614" cy="807824"/>
            <a:chOff x="3845968" y="3070969"/>
            <a:chExt cx="2715614" cy="807824"/>
          </a:xfrm>
        </p:grpSpPr>
        <p:sp>
          <p:nvSpPr>
            <p:cNvPr id="12" name="Rectangle 11">
              <a:extLst>
                <a:ext uri="{FF2B5EF4-FFF2-40B4-BE49-F238E27FC236}">
                  <a16:creationId xmlns:a16="http://schemas.microsoft.com/office/drawing/2014/main" id="{B044DA51-63E0-40A0-968A-F77120EE40EF}"/>
                </a:ext>
              </a:extLst>
            </p:cNvPr>
            <p:cNvSpPr/>
            <p:nvPr/>
          </p:nvSpPr>
          <p:spPr>
            <a:xfrm>
              <a:off x="5671312" y="3436321"/>
              <a:ext cx="890270" cy="44247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a:t>abc</a:t>
              </a:r>
              <a:endParaRPr lang="en-US" sz="2400" dirty="0"/>
            </a:p>
          </p:txBody>
        </p:sp>
        <p:cxnSp>
          <p:nvCxnSpPr>
            <p:cNvPr id="28" name="Straight Arrow Connector 27">
              <a:extLst>
                <a:ext uri="{FF2B5EF4-FFF2-40B4-BE49-F238E27FC236}">
                  <a16:creationId xmlns:a16="http://schemas.microsoft.com/office/drawing/2014/main" id="{A099B181-C110-4C2C-8778-6F5D8D543878}"/>
                </a:ext>
              </a:extLst>
            </p:cNvPr>
            <p:cNvCxnSpPr>
              <a:cxnSpLocks/>
              <a:stCxn id="8" idx="3"/>
              <a:endCxn id="12" idx="1"/>
            </p:cNvCxnSpPr>
            <p:nvPr/>
          </p:nvCxnSpPr>
          <p:spPr>
            <a:xfrm>
              <a:off x="3845968" y="3070969"/>
              <a:ext cx="1825344" cy="58658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D3DA2D76-A2E5-4A17-B59E-43E3417DAD0E}"/>
                </a:ext>
              </a:extLst>
            </p:cNvPr>
            <p:cNvSpPr txBox="1"/>
            <p:nvPr/>
          </p:nvSpPr>
          <p:spPr>
            <a:xfrm>
              <a:off x="4441085" y="3389521"/>
              <a:ext cx="635110" cy="461665"/>
            </a:xfrm>
            <a:prstGeom prst="rect">
              <a:avLst/>
            </a:prstGeom>
            <a:noFill/>
          </p:spPr>
          <p:txBody>
            <a:bodyPr wrap="none" rtlCol="0">
              <a:spAutoFit/>
            </a:bodyPr>
            <a:lstStyle/>
            <a:p>
              <a:r>
                <a:rPr lang="en-US" sz="2400" dirty="0"/>
                <a:t>b&lt;c</a:t>
              </a:r>
            </a:p>
          </p:txBody>
        </p:sp>
      </p:grpSp>
      <p:grpSp>
        <p:nvGrpSpPr>
          <p:cNvPr id="2094" name="Group 2093">
            <a:extLst>
              <a:ext uri="{FF2B5EF4-FFF2-40B4-BE49-F238E27FC236}">
                <a16:creationId xmlns:a16="http://schemas.microsoft.com/office/drawing/2014/main" id="{5059D736-F31E-428A-8FBD-F2E501149DE3}"/>
              </a:ext>
            </a:extLst>
          </p:cNvPr>
          <p:cNvGrpSpPr/>
          <p:nvPr/>
        </p:nvGrpSpPr>
        <p:grpSpPr>
          <a:xfrm>
            <a:off x="3845968" y="4210516"/>
            <a:ext cx="2715614" cy="824766"/>
            <a:chOff x="3845968" y="4210516"/>
            <a:chExt cx="2715614" cy="824766"/>
          </a:xfrm>
        </p:grpSpPr>
        <p:sp>
          <p:nvSpPr>
            <p:cNvPr id="14" name="Rectangle 13">
              <a:extLst>
                <a:ext uri="{FF2B5EF4-FFF2-40B4-BE49-F238E27FC236}">
                  <a16:creationId xmlns:a16="http://schemas.microsoft.com/office/drawing/2014/main" id="{FD706AA0-DF98-4445-8F5B-2EA47BD47186}"/>
                </a:ext>
              </a:extLst>
            </p:cNvPr>
            <p:cNvSpPr/>
            <p:nvPr/>
          </p:nvSpPr>
          <p:spPr>
            <a:xfrm>
              <a:off x="5671312" y="4234674"/>
              <a:ext cx="890270" cy="80060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a:t>bca</a:t>
              </a:r>
              <a:endParaRPr lang="en-US" sz="2400" dirty="0"/>
            </a:p>
            <a:p>
              <a:pPr algn="ctr"/>
              <a:r>
                <a:rPr lang="en-US" sz="2400" dirty="0"/>
                <a:t>cba</a:t>
              </a:r>
            </a:p>
          </p:txBody>
        </p:sp>
        <p:cxnSp>
          <p:nvCxnSpPr>
            <p:cNvPr id="31" name="Straight Arrow Connector 30">
              <a:extLst>
                <a:ext uri="{FF2B5EF4-FFF2-40B4-BE49-F238E27FC236}">
                  <a16:creationId xmlns:a16="http://schemas.microsoft.com/office/drawing/2014/main" id="{88B8183C-4582-4316-BB13-A461DFD25131}"/>
                </a:ext>
              </a:extLst>
            </p:cNvPr>
            <p:cNvCxnSpPr>
              <a:cxnSpLocks/>
              <a:stCxn id="7" idx="3"/>
              <a:endCxn id="14" idx="1"/>
            </p:cNvCxnSpPr>
            <p:nvPr/>
          </p:nvCxnSpPr>
          <p:spPr>
            <a:xfrm flipV="1">
              <a:off x="3845968" y="4634978"/>
              <a:ext cx="1825344" cy="7775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2A672055-5361-423B-A0F7-DDE5F6FD25A1}"/>
                </a:ext>
              </a:extLst>
            </p:cNvPr>
            <p:cNvSpPr txBox="1"/>
            <p:nvPr/>
          </p:nvSpPr>
          <p:spPr>
            <a:xfrm>
              <a:off x="4463875" y="4210516"/>
              <a:ext cx="615874" cy="461665"/>
            </a:xfrm>
            <a:prstGeom prst="rect">
              <a:avLst/>
            </a:prstGeom>
            <a:noFill/>
          </p:spPr>
          <p:txBody>
            <a:bodyPr wrap="none" rtlCol="0">
              <a:spAutoFit/>
            </a:bodyPr>
            <a:lstStyle/>
            <a:p>
              <a:r>
                <a:rPr lang="en-US" sz="2400" dirty="0"/>
                <a:t>c&lt;a</a:t>
              </a:r>
            </a:p>
          </p:txBody>
        </p:sp>
      </p:grpSp>
      <p:grpSp>
        <p:nvGrpSpPr>
          <p:cNvPr id="2095" name="Group 2094">
            <a:extLst>
              <a:ext uri="{FF2B5EF4-FFF2-40B4-BE49-F238E27FC236}">
                <a16:creationId xmlns:a16="http://schemas.microsoft.com/office/drawing/2014/main" id="{A66E2A95-2BA4-4C66-AC06-F7EC57CC79CE}"/>
              </a:ext>
            </a:extLst>
          </p:cNvPr>
          <p:cNvGrpSpPr/>
          <p:nvPr/>
        </p:nvGrpSpPr>
        <p:grpSpPr>
          <a:xfrm>
            <a:off x="3845968" y="4712732"/>
            <a:ext cx="2715614" cy="971567"/>
            <a:chOff x="3845968" y="4712732"/>
            <a:chExt cx="2715614" cy="971567"/>
          </a:xfrm>
        </p:grpSpPr>
        <p:sp>
          <p:nvSpPr>
            <p:cNvPr id="13" name="Rectangle 12">
              <a:extLst>
                <a:ext uri="{FF2B5EF4-FFF2-40B4-BE49-F238E27FC236}">
                  <a16:creationId xmlns:a16="http://schemas.microsoft.com/office/drawing/2014/main" id="{EAB96647-FDB5-43C8-BC30-F60D244EF306}"/>
                </a:ext>
              </a:extLst>
            </p:cNvPr>
            <p:cNvSpPr/>
            <p:nvPr/>
          </p:nvSpPr>
          <p:spPr>
            <a:xfrm>
              <a:off x="5671312" y="5241827"/>
              <a:ext cx="890270" cy="44247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t>bac</a:t>
              </a:r>
            </a:p>
          </p:txBody>
        </p:sp>
        <p:cxnSp>
          <p:nvCxnSpPr>
            <p:cNvPr id="34" name="Straight Arrow Connector 33">
              <a:extLst>
                <a:ext uri="{FF2B5EF4-FFF2-40B4-BE49-F238E27FC236}">
                  <a16:creationId xmlns:a16="http://schemas.microsoft.com/office/drawing/2014/main" id="{A1449A08-1198-4346-A6CC-3C67D00A139B}"/>
                </a:ext>
              </a:extLst>
            </p:cNvPr>
            <p:cNvCxnSpPr>
              <a:cxnSpLocks/>
              <a:stCxn id="7" idx="3"/>
              <a:endCxn id="13" idx="1"/>
            </p:cNvCxnSpPr>
            <p:nvPr/>
          </p:nvCxnSpPr>
          <p:spPr>
            <a:xfrm>
              <a:off x="3845968" y="4712732"/>
              <a:ext cx="1825344" cy="7503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F1C86D8F-135B-424D-A086-6DC247F6FED7}"/>
                </a:ext>
              </a:extLst>
            </p:cNvPr>
            <p:cNvSpPr txBox="1"/>
            <p:nvPr/>
          </p:nvSpPr>
          <p:spPr>
            <a:xfrm>
              <a:off x="4441085" y="5079152"/>
              <a:ext cx="645053" cy="461665"/>
            </a:xfrm>
            <a:prstGeom prst="rect">
              <a:avLst/>
            </a:prstGeom>
            <a:noFill/>
          </p:spPr>
          <p:txBody>
            <a:bodyPr wrap="square" rtlCol="0">
              <a:spAutoFit/>
            </a:bodyPr>
            <a:lstStyle/>
            <a:p>
              <a:r>
                <a:rPr lang="en-US" sz="2400" dirty="0"/>
                <a:t>a&lt;c</a:t>
              </a:r>
            </a:p>
          </p:txBody>
        </p:sp>
      </p:grpSp>
      <p:grpSp>
        <p:nvGrpSpPr>
          <p:cNvPr id="2092" name="Group 2091">
            <a:extLst>
              <a:ext uri="{FF2B5EF4-FFF2-40B4-BE49-F238E27FC236}">
                <a16:creationId xmlns:a16="http://schemas.microsoft.com/office/drawing/2014/main" id="{25D7EDD1-3778-4368-970C-52D82AFA07C9}"/>
              </a:ext>
            </a:extLst>
          </p:cNvPr>
          <p:cNvGrpSpPr/>
          <p:nvPr/>
        </p:nvGrpSpPr>
        <p:grpSpPr>
          <a:xfrm>
            <a:off x="6561582" y="2319840"/>
            <a:ext cx="2423122" cy="630377"/>
            <a:chOff x="6561582" y="2319840"/>
            <a:chExt cx="2423122" cy="630377"/>
          </a:xfrm>
        </p:grpSpPr>
        <p:sp>
          <p:nvSpPr>
            <p:cNvPr id="17" name="Rectangle 16">
              <a:extLst>
                <a:ext uri="{FF2B5EF4-FFF2-40B4-BE49-F238E27FC236}">
                  <a16:creationId xmlns:a16="http://schemas.microsoft.com/office/drawing/2014/main" id="{4E812F2C-B04F-49FF-924F-EC454A5A2A67}"/>
                </a:ext>
              </a:extLst>
            </p:cNvPr>
            <p:cNvSpPr/>
            <p:nvPr/>
          </p:nvSpPr>
          <p:spPr>
            <a:xfrm>
              <a:off x="8094434" y="2507745"/>
              <a:ext cx="890270" cy="44247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a:t>acb</a:t>
              </a:r>
              <a:endParaRPr lang="en-US" sz="2400" dirty="0"/>
            </a:p>
          </p:txBody>
        </p:sp>
        <p:cxnSp>
          <p:nvCxnSpPr>
            <p:cNvPr id="37" name="Straight Arrow Connector 36">
              <a:extLst>
                <a:ext uri="{FF2B5EF4-FFF2-40B4-BE49-F238E27FC236}">
                  <a16:creationId xmlns:a16="http://schemas.microsoft.com/office/drawing/2014/main" id="{AC100C2A-57B6-49DF-98BC-9595C0FE6947}"/>
                </a:ext>
              </a:extLst>
            </p:cNvPr>
            <p:cNvCxnSpPr>
              <a:cxnSpLocks/>
              <a:stCxn id="9" idx="3"/>
              <a:endCxn id="17" idx="1"/>
            </p:cNvCxnSpPr>
            <p:nvPr/>
          </p:nvCxnSpPr>
          <p:spPr>
            <a:xfrm flipV="1">
              <a:off x="6561582" y="2728981"/>
              <a:ext cx="1532852" cy="13531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C615EBA6-F4FE-4BA9-8B37-43F6E898C0E7}"/>
                </a:ext>
              </a:extLst>
            </p:cNvPr>
            <p:cNvSpPr txBox="1"/>
            <p:nvPr/>
          </p:nvSpPr>
          <p:spPr>
            <a:xfrm>
              <a:off x="7020071" y="2319840"/>
              <a:ext cx="615874" cy="461665"/>
            </a:xfrm>
            <a:prstGeom prst="rect">
              <a:avLst/>
            </a:prstGeom>
            <a:noFill/>
          </p:spPr>
          <p:txBody>
            <a:bodyPr wrap="none" rtlCol="0">
              <a:spAutoFit/>
            </a:bodyPr>
            <a:lstStyle/>
            <a:p>
              <a:r>
                <a:rPr lang="en-US" sz="2400" dirty="0"/>
                <a:t>a&lt;c</a:t>
              </a:r>
            </a:p>
          </p:txBody>
        </p:sp>
      </p:grpSp>
      <p:grpSp>
        <p:nvGrpSpPr>
          <p:cNvPr id="2093" name="Group 2092">
            <a:extLst>
              <a:ext uri="{FF2B5EF4-FFF2-40B4-BE49-F238E27FC236}">
                <a16:creationId xmlns:a16="http://schemas.microsoft.com/office/drawing/2014/main" id="{C9ED1CA3-FCA3-403A-B1EA-C04E738BA7B1}"/>
              </a:ext>
            </a:extLst>
          </p:cNvPr>
          <p:cNvGrpSpPr/>
          <p:nvPr/>
        </p:nvGrpSpPr>
        <p:grpSpPr>
          <a:xfrm>
            <a:off x="6561582" y="2864292"/>
            <a:ext cx="2423122" cy="747676"/>
            <a:chOff x="6561582" y="2864292"/>
            <a:chExt cx="2423122" cy="747676"/>
          </a:xfrm>
        </p:grpSpPr>
        <p:sp>
          <p:nvSpPr>
            <p:cNvPr id="18" name="Rectangle 17">
              <a:extLst>
                <a:ext uri="{FF2B5EF4-FFF2-40B4-BE49-F238E27FC236}">
                  <a16:creationId xmlns:a16="http://schemas.microsoft.com/office/drawing/2014/main" id="{441AD9F3-9EBF-4E63-8C44-8D3896CF96BC}"/>
                </a:ext>
              </a:extLst>
            </p:cNvPr>
            <p:cNvSpPr/>
            <p:nvPr/>
          </p:nvSpPr>
          <p:spPr>
            <a:xfrm>
              <a:off x="8094434" y="3169496"/>
              <a:ext cx="890270" cy="44247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t>cab</a:t>
              </a:r>
            </a:p>
          </p:txBody>
        </p:sp>
        <p:cxnSp>
          <p:nvCxnSpPr>
            <p:cNvPr id="40" name="Straight Arrow Connector 39">
              <a:extLst>
                <a:ext uri="{FF2B5EF4-FFF2-40B4-BE49-F238E27FC236}">
                  <a16:creationId xmlns:a16="http://schemas.microsoft.com/office/drawing/2014/main" id="{BA24252D-D8B1-4823-B71A-1A17012EDD7F}"/>
                </a:ext>
              </a:extLst>
            </p:cNvPr>
            <p:cNvCxnSpPr>
              <a:cxnSpLocks/>
              <a:stCxn id="9" idx="3"/>
              <a:endCxn id="18" idx="1"/>
            </p:cNvCxnSpPr>
            <p:nvPr/>
          </p:nvCxnSpPr>
          <p:spPr>
            <a:xfrm>
              <a:off x="6561582" y="2864292"/>
              <a:ext cx="1532852" cy="52644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07EAFFB3-B9BA-4F10-8CF2-E01BEF9E9BB8}"/>
                </a:ext>
              </a:extLst>
            </p:cNvPr>
            <p:cNvSpPr txBox="1"/>
            <p:nvPr/>
          </p:nvSpPr>
          <p:spPr>
            <a:xfrm>
              <a:off x="7020071" y="3133795"/>
              <a:ext cx="615874" cy="461665"/>
            </a:xfrm>
            <a:prstGeom prst="rect">
              <a:avLst/>
            </a:prstGeom>
            <a:noFill/>
          </p:spPr>
          <p:txBody>
            <a:bodyPr wrap="none" rtlCol="0">
              <a:spAutoFit/>
            </a:bodyPr>
            <a:lstStyle/>
            <a:p>
              <a:r>
                <a:rPr lang="en-US" sz="2400" dirty="0"/>
                <a:t>c&lt;a</a:t>
              </a:r>
            </a:p>
          </p:txBody>
        </p:sp>
      </p:grpSp>
      <p:grpSp>
        <p:nvGrpSpPr>
          <p:cNvPr id="2096" name="Group 2095">
            <a:extLst>
              <a:ext uri="{FF2B5EF4-FFF2-40B4-BE49-F238E27FC236}">
                <a16:creationId xmlns:a16="http://schemas.microsoft.com/office/drawing/2014/main" id="{CCB2EE6D-6A5D-47F8-B5FF-F009C5BE20A0}"/>
              </a:ext>
            </a:extLst>
          </p:cNvPr>
          <p:cNvGrpSpPr/>
          <p:nvPr/>
        </p:nvGrpSpPr>
        <p:grpSpPr>
          <a:xfrm>
            <a:off x="6561582" y="3952077"/>
            <a:ext cx="2423122" cy="682901"/>
            <a:chOff x="6561582" y="3952077"/>
            <a:chExt cx="2423122" cy="682901"/>
          </a:xfrm>
        </p:grpSpPr>
        <p:sp>
          <p:nvSpPr>
            <p:cNvPr id="15" name="Rectangle 14">
              <a:extLst>
                <a:ext uri="{FF2B5EF4-FFF2-40B4-BE49-F238E27FC236}">
                  <a16:creationId xmlns:a16="http://schemas.microsoft.com/office/drawing/2014/main" id="{7E3D1C1B-9D37-4984-9F8D-928B921E1686}"/>
                </a:ext>
              </a:extLst>
            </p:cNvPr>
            <p:cNvSpPr/>
            <p:nvPr/>
          </p:nvSpPr>
          <p:spPr>
            <a:xfrm>
              <a:off x="8094434" y="4153077"/>
              <a:ext cx="890270" cy="44247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a:t>bca</a:t>
              </a:r>
              <a:endParaRPr lang="en-US" sz="2400" dirty="0"/>
            </a:p>
          </p:txBody>
        </p:sp>
        <p:cxnSp>
          <p:nvCxnSpPr>
            <p:cNvPr id="43" name="Straight Arrow Connector 42">
              <a:extLst>
                <a:ext uri="{FF2B5EF4-FFF2-40B4-BE49-F238E27FC236}">
                  <a16:creationId xmlns:a16="http://schemas.microsoft.com/office/drawing/2014/main" id="{7CDE6AB6-D04C-4482-9BD4-97B62E90AD1A}"/>
                </a:ext>
              </a:extLst>
            </p:cNvPr>
            <p:cNvCxnSpPr>
              <a:cxnSpLocks/>
              <a:stCxn id="14" idx="3"/>
              <a:endCxn id="15" idx="1"/>
            </p:cNvCxnSpPr>
            <p:nvPr/>
          </p:nvCxnSpPr>
          <p:spPr>
            <a:xfrm flipV="1">
              <a:off x="6561582" y="4374313"/>
              <a:ext cx="1532852" cy="26066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B784F056-5D04-44EF-8E97-71D951D90F5E}"/>
                </a:ext>
              </a:extLst>
            </p:cNvPr>
            <p:cNvSpPr txBox="1"/>
            <p:nvPr/>
          </p:nvSpPr>
          <p:spPr>
            <a:xfrm>
              <a:off x="6969218" y="3952077"/>
              <a:ext cx="635110" cy="461665"/>
            </a:xfrm>
            <a:prstGeom prst="rect">
              <a:avLst/>
            </a:prstGeom>
            <a:noFill/>
          </p:spPr>
          <p:txBody>
            <a:bodyPr wrap="none" rtlCol="0">
              <a:spAutoFit/>
            </a:bodyPr>
            <a:lstStyle/>
            <a:p>
              <a:r>
                <a:rPr lang="en-US" sz="2400" dirty="0"/>
                <a:t>b&lt;c</a:t>
              </a:r>
            </a:p>
          </p:txBody>
        </p:sp>
      </p:grpSp>
      <p:grpSp>
        <p:nvGrpSpPr>
          <p:cNvPr id="2097" name="Group 2096">
            <a:extLst>
              <a:ext uri="{FF2B5EF4-FFF2-40B4-BE49-F238E27FC236}">
                <a16:creationId xmlns:a16="http://schemas.microsoft.com/office/drawing/2014/main" id="{DC098B14-CED6-4D52-A261-EB94BC0858B6}"/>
              </a:ext>
            </a:extLst>
          </p:cNvPr>
          <p:cNvGrpSpPr/>
          <p:nvPr/>
        </p:nvGrpSpPr>
        <p:grpSpPr>
          <a:xfrm>
            <a:off x="6561582" y="4634978"/>
            <a:ext cx="2424392" cy="779580"/>
            <a:chOff x="6561582" y="4634978"/>
            <a:chExt cx="2424392" cy="779580"/>
          </a:xfrm>
        </p:grpSpPr>
        <p:sp>
          <p:nvSpPr>
            <p:cNvPr id="16" name="Rectangle 15">
              <a:extLst>
                <a:ext uri="{FF2B5EF4-FFF2-40B4-BE49-F238E27FC236}">
                  <a16:creationId xmlns:a16="http://schemas.microsoft.com/office/drawing/2014/main" id="{82D0429F-FB67-4A6C-85D6-24A557F62E04}"/>
                </a:ext>
              </a:extLst>
            </p:cNvPr>
            <p:cNvSpPr/>
            <p:nvPr/>
          </p:nvSpPr>
          <p:spPr>
            <a:xfrm>
              <a:off x="8095704" y="4952893"/>
              <a:ext cx="890270" cy="44247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t>cba</a:t>
              </a:r>
            </a:p>
          </p:txBody>
        </p:sp>
        <p:cxnSp>
          <p:nvCxnSpPr>
            <p:cNvPr id="46" name="Straight Arrow Connector 45">
              <a:extLst>
                <a:ext uri="{FF2B5EF4-FFF2-40B4-BE49-F238E27FC236}">
                  <a16:creationId xmlns:a16="http://schemas.microsoft.com/office/drawing/2014/main" id="{F177479C-1103-490E-AA11-74B2BF515500}"/>
                </a:ext>
              </a:extLst>
            </p:cNvPr>
            <p:cNvCxnSpPr>
              <a:cxnSpLocks/>
              <a:stCxn id="14" idx="3"/>
              <a:endCxn id="16" idx="1"/>
            </p:cNvCxnSpPr>
            <p:nvPr/>
          </p:nvCxnSpPr>
          <p:spPr>
            <a:xfrm>
              <a:off x="6561582" y="4634978"/>
              <a:ext cx="1534122" cy="53915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D45C7907-4596-48F9-B174-3440ACFF7330}"/>
                </a:ext>
              </a:extLst>
            </p:cNvPr>
            <p:cNvSpPr txBox="1"/>
            <p:nvPr/>
          </p:nvSpPr>
          <p:spPr>
            <a:xfrm>
              <a:off x="6988566" y="4952893"/>
              <a:ext cx="630301" cy="461665"/>
            </a:xfrm>
            <a:prstGeom prst="rect">
              <a:avLst/>
            </a:prstGeom>
            <a:noFill/>
          </p:spPr>
          <p:txBody>
            <a:bodyPr wrap="none" rtlCol="0">
              <a:spAutoFit/>
            </a:bodyPr>
            <a:lstStyle/>
            <a:p>
              <a:r>
                <a:rPr lang="en-US" sz="2400" dirty="0"/>
                <a:t>c&lt;b</a:t>
              </a:r>
            </a:p>
          </p:txBody>
        </p:sp>
      </p:grpSp>
      <p:sp>
        <p:nvSpPr>
          <p:cNvPr id="2065" name="TextBox 2064">
            <a:extLst>
              <a:ext uri="{FF2B5EF4-FFF2-40B4-BE49-F238E27FC236}">
                <a16:creationId xmlns:a16="http://schemas.microsoft.com/office/drawing/2014/main" id="{E3674082-6FF7-4CED-AF32-2619585AEF2E}"/>
              </a:ext>
            </a:extLst>
          </p:cNvPr>
          <p:cNvSpPr txBox="1"/>
          <p:nvPr/>
        </p:nvSpPr>
        <p:spPr>
          <a:xfrm>
            <a:off x="9172036" y="2063829"/>
            <a:ext cx="3061246" cy="2677656"/>
          </a:xfrm>
          <a:prstGeom prst="rect">
            <a:avLst/>
          </a:prstGeom>
          <a:noFill/>
        </p:spPr>
        <p:txBody>
          <a:bodyPr wrap="square" rtlCol="0">
            <a:spAutoFit/>
          </a:bodyPr>
          <a:lstStyle/>
          <a:p>
            <a:r>
              <a:rPr lang="en-US" sz="2800" dirty="0"/>
              <a:t>Permutations:</a:t>
            </a:r>
          </a:p>
          <a:p>
            <a:r>
              <a:rPr lang="en-US" sz="2800" dirty="0"/>
              <a:t>	</a:t>
            </a:r>
            <a:r>
              <a:rPr lang="en-US" sz="2800" dirty="0">
                <a:latin typeface="Courier New" panose="02070309020205020404" pitchFamily="49" charset="0"/>
                <a:cs typeface="Courier New" panose="02070309020205020404" pitchFamily="49" charset="0"/>
              </a:rPr>
              <a:t>n!</a:t>
            </a:r>
          </a:p>
          <a:p>
            <a:r>
              <a:rPr lang="en-US" sz="2800" dirty="0"/>
              <a:t>Leaf nodes in tree:</a:t>
            </a:r>
          </a:p>
          <a:p>
            <a:r>
              <a:rPr lang="en-US" sz="2800" dirty="0"/>
              <a:t>	</a:t>
            </a:r>
            <a:r>
              <a:rPr lang="en-US" sz="2800" dirty="0">
                <a:latin typeface="Courier New" panose="02070309020205020404" pitchFamily="49" charset="0"/>
                <a:cs typeface="Courier New" panose="02070309020205020404" pitchFamily="49" charset="0"/>
              </a:rPr>
              <a:t>n!</a:t>
            </a:r>
          </a:p>
          <a:p>
            <a:r>
              <a:rPr lang="en-US" sz="2800" dirty="0"/>
              <a:t>Height of tree:</a:t>
            </a:r>
          </a:p>
          <a:p>
            <a:r>
              <a:rPr lang="en-US" sz="2800" dirty="0"/>
              <a:t>	</a:t>
            </a:r>
            <a:r>
              <a:rPr lang="en-US" sz="2800" dirty="0">
                <a:latin typeface="Courier New" panose="02070309020205020404" pitchFamily="49" charset="0"/>
                <a:cs typeface="Courier New" panose="02070309020205020404" pitchFamily="49" charset="0"/>
              </a:rPr>
              <a:t>log(leaves)</a:t>
            </a:r>
          </a:p>
        </p:txBody>
      </p:sp>
      <p:sp>
        <p:nvSpPr>
          <p:cNvPr id="113" name="TextBox 112">
            <a:extLst>
              <a:ext uri="{FF2B5EF4-FFF2-40B4-BE49-F238E27FC236}">
                <a16:creationId xmlns:a16="http://schemas.microsoft.com/office/drawing/2014/main" id="{60586A5F-8A8B-407D-A471-79CC7ACD5A54}"/>
              </a:ext>
            </a:extLst>
          </p:cNvPr>
          <p:cNvSpPr txBox="1"/>
          <p:nvPr/>
        </p:nvSpPr>
        <p:spPr>
          <a:xfrm>
            <a:off x="3853376" y="5903980"/>
            <a:ext cx="4044690" cy="461665"/>
          </a:xfrm>
          <a:prstGeom prst="rect">
            <a:avLst/>
          </a:prstGeom>
          <a:noFill/>
        </p:spPr>
        <p:txBody>
          <a:bodyPr wrap="square">
            <a:spAutoFit/>
          </a:bodyPr>
          <a:lstStyle/>
          <a:p>
            <a:pPr algn="ctr"/>
            <a:r>
              <a:rPr lang="en-US" sz="2400" dirty="0">
                <a:latin typeface="Courier New" panose="02070309020205020404" pitchFamily="49" charset="0"/>
                <a:cs typeface="Courier New" panose="02070309020205020404" pitchFamily="49" charset="0"/>
              </a:rPr>
              <a:t>log(n!) = </a:t>
            </a:r>
            <a:r>
              <a:rPr lang="en-US" sz="2400" b="1" dirty="0">
                <a:latin typeface="Courier New" panose="02070309020205020404" pitchFamily="49" charset="0"/>
                <a:cs typeface="Courier New" panose="02070309020205020404" pitchFamily="49" charset="0"/>
              </a:rPr>
              <a:t>n*log(n)</a:t>
            </a:r>
            <a:endParaRPr lang="en-US" sz="2400" b="1" dirty="0"/>
          </a:p>
        </p:txBody>
      </p:sp>
      <p:pic>
        <p:nvPicPr>
          <p:cNvPr id="124" name="Picture 2" descr="Blow Your Mind Wow GIF by Product Hunt - Find &amp; Share on GIPHY">
            <a:extLst>
              <a:ext uri="{FF2B5EF4-FFF2-40B4-BE49-F238E27FC236}">
                <a16:creationId xmlns:a16="http://schemas.microsoft.com/office/drawing/2014/main" id="{38A72641-324D-43CF-8EB2-C5627F9641A8}"/>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162300" y="249238"/>
            <a:ext cx="6032500" cy="603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5401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8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9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9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9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9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9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9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9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09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6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1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065" grpId="0"/>
      <p:bldP spid="1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634D1-A21B-49B8-BF8A-64594C05CE6D}"/>
              </a:ext>
            </a:extLst>
          </p:cNvPr>
          <p:cNvSpPr>
            <a:spLocks noGrp="1"/>
          </p:cNvSpPr>
          <p:nvPr>
            <p:ph type="title"/>
          </p:nvPr>
        </p:nvSpPr>
        <p:spPr/>
        <p:txBody>
          <a:bodyPr/>
          <a:lstStyle/>
          <a:p>
            <a:r>
              <a:rPr lang="en-US" dirty="0"/>
              <a:t>How to beat worst case lower bound?</a:t>
            </a:r>
          </a:p>
        </p:txBody>
      </p:sp>
      <p:sp>
        <p:nvSpPr>
          <p:cNvPr id="3" name="Content Placeholder 2">
            <a:extLst>
              <a:ext uri="{FF2B5EF4-FFF2-40B4-BE49-F238E27FC236}">
                <a16:creationId xmlns:a16="http://schemas.microsoft.com/office/drawing/2014/main" id="{B7980A09-010C-4184-A194-7FD0987250B3}"/>
              </a:ext>
            </a:extLst>
          </p:cNvPr>
          <p:cNvSpPr>
            <a:spLocks noGrp="1"/>
          </p:cNvSpPr>
          <p:nvPr>
            <p:ph idx="1"/>
          </p:nvPr>
        </p:nvSpPr>
        <p:spPr/>
        <p:txBody>
          <a:bodyPr>
            <a:normAutofit/>
          </a:bodyPr>
          <a:lstStyle/>
          <a:p>
            <a:r>
              <a:rPr lang="en-US" sz="2800" dirty="0"/>
              <a:t>Solution: Drop the “comparison-based” part</a:t>
            </a:r>
          </a:p>
          <a:p>
            <a:pPr lvl="1"/>
            <a:r>
              <a:rPr lang="en-US" sz="2400" dirty="0"/>
              <a:t>It’s a different problem, since now we have restrictions on the input type!</a:t>
            </a:r>
          </a:p>
          <a:p>
            <a:r>
              <a:rPr lang="en-US" sz="2800" dirty="0"/>
              <a:t>Non-comparison sorts</a:t>
            </a:r>
          </a:p>
          <a:p>
            <a:pPr lvl="1"/>
            <a:r>
              <a:rPr lang="en-US" sz="2400" dirty="0"/>
              <a:t>Counting Sort (shown)</a:t>
            </a:r>
          </a:p>
          <a:p>
            <a:pPr lvl="1"/>
            <a:r>
              <a:rPr lang="en-US" sz="2400" dirty="0"/>
              <a:t>Radix Sort</a:t>
            </a:r>
          </a:p>
          <a:p>
            <a:endParaRPr lang="en-US" sz="2800" dirty="0"/>
          </a:p>
        </p:txBody>
      </p:sp>
      <p:pic>
        <p:nvPicPr>
          <p:cNvPr id="2052" name="Picture 4" descr="8 Classical Sorting Algorithms. Definition: | by shan tang | Medium">
            <a:extLst>
              <a:ext uri="{FF2B5EF4-FFF2-40B4-BE49-F238E27FC236}">
                <a16:creationId xmlns:a16="http://schemas.microsoft.com/office/drawing/2014/main" id="{3FB9866B-DE75-48C8-A1D1-5F5D6E5E7F83}"/>
              </a:ext>
            </a:extLst>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4639798" y="3493977"/>
            <a:ext cx="4706657" cy="259052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4" name="06-06-How_to_beat_worst_case_lower_bound_-N_Log_N_so">
            <a:hlinkClick r:id="" action="ppaction://media"/>
            <a:extLst>
              <a:ext uri="{FF2B5EF4-FFF2-40B4-BE49-F238E27FC236}">
                <a16:creationId xmlns:a16="http://schemas.microsoft.com/office/drawing/2014/main" id="{F9FE9591-B1A6-4A68-A552-39747931902C}"/>
              </a:ext>
            </a:extLst>
          </p:cNvPr>
          <p:cNvPicPr>
            <a:picLocks noChangeAspect="1"/>
          </p:cNvPicPr>
          <p:nvPr>
            <a:videoFile r:link="rId2"/>
            <p:extLst>
              <p:ext uri="{DAA4B4D4-6D71-4841-9C94-3DE7FCFB9230}">
                <p14:media xmlns:p14="http://schemas.microsoft.com/office/powerpoint/2010/main" r:embed="rId1"/>
              </p:ext>
            </p:extLst>
          </p:nvPr>
        </p:nvPicPr>
        <p:blipFill>
          <a:blip r:embed="rId6"/>
          <a:stretch>
            <a:fillRect/>
          </a:stretch>
        </p:blipFill>
        <p:spPr>
          <a:xfrm>
            <a:off x="0" y="5143500"/>
            <a:ext cx="2286000" cy="1714500"/>
          </a:xfrm>
          <a:prstGeom prst="rect">
            <a:avLst/>
          </a:prstGeom>
        </p:spPr>
      </p:pic>
    </p:spTree>
    <p:extLst>
      <p:ext uri="{BB962C8B-B14F-4D97-AF65-F5344CB8AC3E}">
        <p14:creationId xmlns:p14="http://schemas.microsoft.com/office/powerpoint/2010/main" val="3725795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7650" fill="hold"/>
                                        <p:tgtEl>
                                          <p:spTgt spid="4"/>
                                        </p:tgtEl>
                                      </p:cBhvr>
                                    </p:cmd>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video>
              <p:cMediaNode vol="80000">
                <p:cTn id="11" fill="hold" display="0">
                  <p:stCondLst>
                    <p:cond delay="indefinite"/>
                  </p:stCondLst>
                </p:cTn>
                <p:tgtEl>
                  <p:spTgt spid="4"/>
                </p:tgtEl>
              </p:cMediaNode>
            </p:video>
            <p:seq concurrent="1" nextAc="seek">
              <p:cTn id="12" restart="whenNotActive" fill="hold" evtFilter="cancelBubble" nodeType="interactiveSeq">
                <p:stCondLst>
                  <p:cond evt="onClick" delay="0">
                    <p:tgtEl>
                      <p:spTgt spid="4"/>
                    </p:tgtEl>
                  </p:cond>
                </p:stCondLst>
                <p:endSync evt="end" delay="0">
                  <p:rtn val="all"/>
                </p:endSync>
                <p:childTnLst>
                  <p:par>
                    <p:cTn id="13" fill="hold">
                      <p:stCondLst>
                        <p:cond delay="0"/>
                      </p:stCondLst>
                      <p:childTnLst>
                        <p:par>
                          <p:cTn id="14" fill="hold">
                            <p:stCondLst>
                              <p:cond delay="0"/>
                            </p:stCondLst>
                            <p:childTnLst>
                              <p:par>
                                <p:cTn id="15" presetID="2" presetClass="mediacall" presetSubtype="0" fill="hold" nodeType="clickEffect">
                                  <p:stCondLst>
                                    <p:cond delay="0"/>
                                  </p:stCondLst>
                                  <p:childTnLst>
                                    <p:cmd type="call" cmd="togglePause">
                                      <p:cBhvr>
                                        <p:cTn id="16"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C21E3-FF95-454E-894F-15739B246B71}"/>
              </a:ext>
            </a:extLst>
          </p:cNvPr>
          <p:cNvSpPr>
            <a:spLocks noGrp="1"/>
          </p:cNvSpPr>
          <p:nvPr>
            <p:ph type="title"/>
          </p:nvPr>
        </p:nvSpPr>
        <p:spPr/>
        <p:txBody>
          <a:bodyPr/>
          <a:lstStyle/>
          <a:p>
            <a:r>
              <a:rPr lang="en-US" dirty="0"/>
              <a:t>How much extra space?</a:t>
            </a:r>
          </a:p>
        </p:txBody>
      </p:sp>
      <p:sp>
        <p:nvSpPr>
          <p:cNvPr id="3" name="Content Placeholder 2">
            <a:extLst>
              <a:ext uri="{FF2B5EF4-FFF2-40B4-BE49-F238E27FC236}">
                <a16:creationId xmlns:a16="http://schemas.microsoft.com/office/drawing/2014/main" id="{3B7FA0DB-A03E-4018-94CD-E039D2AA6D11}"/>
              </a:ext>
            </a:extLst>
          </p:cNvPr>
          <p:cNvSpPr>
            <a:spLocks noGrp="1"/>
          </p:cNvSpPr>
          <p:nvPr>
            <p:ph sz="half" idx="1"/>
          </p:nvPr>
        </p:nvSpPr>
        <p:spPr>
          <a:xfrm>
            <a:off x="1097278" y="1845734"/>
            <a:ext cx="6052822" cy="2911323"/>
          </a:xfrm>
        </p:spPr>
        <p:txBody>
          <a:bodyPr>
            <a:normAutofit/>
          </a:bodyPr>
          <a:lstStyle/>
          <a:p>
            <a:r>
              <a:rPr lang="en-US" sz="2400" dirty="0" err="1"/>
              <a:t>Inplace</a:t>
            </a:r>
            <a:r>
              <a:rPr lang="en-US" sz="2400" dirty="0"/>
              <a:t>: what if we don't need any extra space?</a:t>
            </a:r>
          </a:p>
          <a:p>
            <a:endParaRPr lang="en-US" sz="2400" dirty="0"/>
          </a:p>
          <a:p>
            <a:r>
              <a:rPr lang="en-US" sz="2400" dirty="0" err="1"/>
              <a:t>BubbleSort</a:t>
            </a:r>
            <a:r>
              <a:rPr lang="en-US" sz="2400" dirty="0"/>
              <a:t>: Constant space because we need one temporary swap variable</a:t>
            </a:r>
          </a:p>
          <a:p>
            <a:r>
              <a:rPr lang="en-US" sz="2400" dirty="0" err="1"/>
              <a:t>MergeSort</a:t>
            </a:r>
            <a:r>
              <a:rPr lang="en-US" sz="2400" dirty="0"/>
              <a:t>: Linear space because we need an extra array (size N) for merging</a:t>
            </a:r>
          </a:p>
        </p:txBody>
      </p:sp>
      <p:pic>
        <p:nvPicPr>
          <p:cNvPr id="3074" name="Picture 2" descr="Image result for swap extra space bubblesort">
            <a:extLst>
              <a:ext uri="{FF2B5EF4-FFF2-40B4-BE49-F238E27FC236}">
                <a16:creationId xmlns:a16="http://schemas.microsoft.com/office/drawing/2014/main" id="{A3DE8BA3-EF30-4124-AA4E-41B57345D676}"/>
              </a:ext>
            </a:extLst>
          </p:cNvPr>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t="9887" b="44013"/>
          <a:stretch/>
        </p:blipFill>
        <p:spPr bwMode="auto">
          <a:xfrm>
            <a:off x="7300836" y="1833034"/>
            <a:ext cx="4467918" cy="215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2573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E1A34-F252-4405-A1D4-DA5BCC385B48}"/>
              </a:ext>
            </a:extLst>
          </p:cNvPr>
          <p:cNvSpPr>
            <a:spLocks noGrp="1"/>
          </p:cNvSpPr>
          <p:nvPr>
            <p:ph type="title"/>
          </p:nvPr>
        </p:nvSpPr>
        <p:spPr/>
        <p:txBody>
          <a:bodyPr/>
          <a:lstStyle/>
          <a:p>
            <a:r>
              <a:rPr lang="en-US" dirty="0"/>
              <a:t>Cache Performance</a:t>
            </a:r>
          </a:p>
        </p:txBody>
      </p:sp>
      <p:sp>
        <p:nvSpPr>
          <p:cNvPr id="4" name="Content Placeholder 3">
            <a:extLst>
              <a:ext uri="{FF2B5EF4-FFF2-40B4-BE49-F238E27FC236}">
                <a16:creationId xmlns:a16="http://schemas.microsoft.com/office/drawing/2014/main" id="{1B835872-7ECB-46AB-9660-1970BBDDC745}"/>
              </a:ext>
            </a:extLst>
          </p:cNvPr>
          <p:cNvSpPr>
            <a:spLocks noGrp="1"/>
          </p:cNvSpPr>
          <p:nvPr>
            <p:ph sz="half" idx="2"/>
          </p:nvPr>
        </p:nvSpPr>
        <p:spPr/>
        <p:txBody>
          <a:bodyPr>
            <a:normAutofit/>
          </a:bodyPr>
          <a:lstStyle/>
          <a:p>
            <a:r>
              <a:rPr lang="en-US" sz="3600" dirty="0"/>
              <a:t>Goal: grab items in bulk</a:t>
            </a:r>
          </a:p>
        </p:txBody>
      </p:sp>
      <p:pic>
        <p:nvPicPr>
          <p:cNvPr id="2050" name="Picture 2" descr="Image result for algorithms cache">
            <a:extLst>
              <a:ext uri="{FF2B5EF4-FFF2-40B4-BE49-F238E27FC236}">
                <a16:creationId xmlns:a16="http://schemas.microsoft.com/office/drawing/2014/main" id="{1FB04F4A-BD06-47C9-8CAA-4C27B7AA21A8}"/>
              </a:ext>
            </a:extLst>
          </p:cNvPr>
          <p:cNvPicPr>
            <a:picLocks noGrp="1" noChangeAspect="1" noChangeArrowheads="1"/>
          </p:cNvPicPr>
          <p:nvPr>
            <p:ph sz="half" idx="1"/>
          </p:nvPr>
        </p:nvPicPr>
        <p:blipFill>
          <a:blip r:embed="rId5">
            <a:extLst>
              <a:ext uri="{28A0092B-C50C-407E-A947-70E740481C1C}">
                <a14:useLocalDpi xmlns:a14="http://schemas.microsoft.com/office/drawing/2010/main" val="0"/>
              </a:ext>
            </a:extLst>
          </a:blip>
          <a:srcRect/>
          <a:stretch>
            <a:fillRect/>
          </a:stretch>
        </p:blipFill>
        <p:spPr bwMode="auto">
          <a:xfrm>
            <a:off x="901432" y="2466575"/>
            <a:ext cx="4471193" cy="2503868"/>
          </a:xfrm>
          <a:prstGeom prst="rect">
            <a:avLst/>
          </a:prstGeom>
          <a:noFill/>
          <a:extLst>
            <a:ext uri="{909E8E84-426E-40DD-AFC4-6F175D3DCCD1}">
              <a14:hiddenFill xmlns:a14="http://schemas.microsoft.com/office/drawing/2010/main">
                <a:solidFill>
                  <a:srgbClr val="FFFFFF"/>
                </a:solidFill>
              </a14:hiddenFill>
            </a:ext>
          </a:extLst>
        </p:spPr>
      </p:pic>
      <p:pic>
        <p:nvPicPr>
          <p:cNvPr id="3" name="08-07-Cache_Performance-So_the_alg">
            <a:hlinkClick r:id="" action="ppaction://media"/>
            <a:extLst>
              <a:ext uri="{FF2B5EF4-FFF2-40B4-BE49-F238E27FC236}">
                <a16:creationId xmlns:a16="http://schemas.microsoft.com/office/drawing/2014/main" id="{2B4D7374-F257-489F-94B9-CD21581121B1}"/>
              </a:ext>
            </a:extLst>
          </p:cNvPr>
          <p:cNvPicPr>
            <a:picLocks noChangeAspect="1"/>
          </p:cNvPicPr>
          <p:nvPr>
            <a:videoFile r:link="rId2"/>
            <p:extLst>
              <p:ext uri="{DAA4B4D4-6D71-4841-9C94-3DE7FCFB9230}">
                <p14:media xmlns:p14="http://schemas.microsoft.com/office/powerpoint/2010/main" r:embed="rId1"/>
              </p:ext>
            </p:extLst>
          </p:nvPr>
        </p:nvPicPr>
        <p:blipFill>
          <a:blip r:embed="rId6"/>
          <a:stretch>
            <a:fillRect/>
          </a:stretch>
        </p:blipFill>
        <p:spPr>
          <a:xfrm>
            <a:off x="0" y="5143500"/>
            <a:ext cx="2286000" cy="1714500"/>
          </a:xfrm>
          <a:prstGeom prst="rect">
            <a:avLst/>
          </a:prstGeom>
        </p:spPr>
      </p:pic>
    </p:spTree>
    <p:extLst>
      <p:ext uri="{BB962C8B-B14F-4D97-AF65-F5344CB8AC3E}">
        <p14:creationId xmlns:p14="http://schemas.microsoft.com/office/powerpoint/2010/main" val="1179232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73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9D2AF-6957-4236-BD09-FD4DDE337A5E}"/>
              </a:ext>
            </a:extLst>
          </p:cNvPr>
          <p:cNvSpPr>
            <a:spLocks noGrp="1"/>
          </p:cNvSpPr>
          <p:nvPr>
            <p:ph type="title"/>
          </p:nvPr>
        </p:nvSpPr>
        <p:spPr/>
        <p:txBody>
          <a:bodyPr/>
          <a:lstStyle/>
          <a:p>
            <a:r>
              <a:rPr lang="en-US" dirty="0"/>
              <a:t>Parallelizability</a:t>
            </a:r>
          </a:p>
        </p:txBody>
      </p:sp>
      <p:sp>
        <p:nvSpPr>
          <p:cNvPr id="3" name="Content Placeholder 2">
            <a:extLst>
              <a:ext uri="{FF2B5EF4-FFF2-40B4-BE49-F238E27FC236}">
                <a16:creationId xmlns:a16="http://schemas.microsoft.com/office/drawing/2014/main" id="{3F8AB251-217B-4A37-B084-6BF215DC118F}"/>
              </a:ext>
            </a:extLst>
          </p:cNvPr>
          <p:cNvSpPr>
            <a:spLocks noGrp="1"/>
          </p:cNvSpPr>
          <p:nvPr>
            <p:ph idx="1"/>
          </p:nvPr>
        </p:nvSpPr>
        <p:spPr/>
        <p:txBody>
          <a:bodyPr>
            <a:normAutofit/>
          </a:bodyPr>
          <a:lstStyle/>
          <a:p>
            <a:r>
              <a:rPr lang="en-US" sz="2800" dirty="0"/>
              <a:t>What if we have multiple processing units?</a:t>
            </a:r>
          </a:p>
          <a:p>
            <a:pPr lvl="1"/>
            <a:r>
              <a:rPr lang="en-US" sz="2400" dirty="0"/>
              <a:t>Does not change Big Oh, but can provide huge benefits in terms of coefficient</a:t>
            </a:r>
          </a:p>
          <a:p>
            <a:r>
              <a:rPr lang="en-US" sz="2800" dirty="0"/>
              <a:t>Basic idea:</a:t>
            </a:r>
          </a:p>
          <a:p>
            <a:pPr lvl="1"/>
            <a:r>
              <a:rPr lang="en-US" sz="2400" dirty="0"/>
              <a:t>Split the work in two</a:t>
            </a:r>
          </a:p>
          <a:p>
            <a:pPr lvl="1"/>
            <a:r>
              <a:rPr lang="en-US" sz="2400" dirty="0"/>
              <a:t>You do half, and I do the other</a:t>
            </a:r>
          </a:p>
          <a:p>
            <a:pPr lvl="1"/>
            <a:r>
              <a:rPr lang="en-US" sz="2400" dirty="0"/>
              <a:t>We just have to combine our work</a:t>
            </a:r>
          </a:p>
        </p:txBody>
      </p:sp>
      <p:sp>
        <p:nvSpPr>
          <p:cNvPr id="5" name="TextBox 4">
            <a:extLst>
              <a:ext uri="{FF2B5EF4-FFF2-40B4-BE49-F238E27FC236}">
                <a16:creationId xmlns:a16="http://schemas.microsoft.com/office/drawing/2014/main" id="{FD4258CA-AAA2-48C8-8443-9A45A6D47DEB}"/>
              </a:ext>
            </a:extLst>
          </p:cNvPr>
          <p:cNvSpPr txBox="1"/>
          <p:nvPr/>
        </p:nvSpPr>
        <p:spPr>
          <a:xfrm>
            <a:off x="3041650" y="4897612"/>
            <a:ext cx="6108700" cy="1015663"/>
          </a:xfrm>
          <a:prstGeom prst="rect">
            <a:avLst/>
          </a:prstGeom>
          <a:noFill/>
        </p:spPr>
        <p:txBody>
          <a:bodyPr wrap="square">
            <a:spAutoFit/>
          </a:bodyPr>
          <a:lstStyle/>
          <a:p>
            <a:r>
              <a:rPr lang="en-US" sz="2000" dirty="0">
                <a:solidFill>
                  <a:srgbClr val="FF0000"/>
                </a:solidFill>
              </a:rPr>
              <a:t>In other words, like </a:t>
            </a:r>
            <a:r>
              <a:rPr lang="en-US" sz="2000" dirty="0" err="1">
                <a:solidFill>
                  <a:srgbClr val="FF0000"/>
                </a:solidFill>
              </a:rPr>
              <a:t>MergeSort</a:t>
            </a:r>
            <a:endParaRPr lang="en-US" sz="2000" dirty="0">
              <a:solidFill>
                <a:srgbClr val="FF0000"/>
              </a:solidFill>
            </a:endParaRPr>
          </a:p>
          <a:p>
            <a:endParaRPr lang="en-US" sz="2000" dirty="0">
              <a:solidFill>
                <a:srgbClr val="FF0000"/>
              </a:solidFill>
            </a:endParaRPr>
          </a:p>
          <a:p>
            <a:r>
              <a:rPr lang="en-US" sz="2000" dirty="0">
                <a:solidFill>
                  <a:srgbClr val="FF0000"/>
                </a:solidFill>
              </a:rPr>
              <a:t>Though </a:t>
            </a:r>
            <a:r>
              <a:rPr lang="en-US" sz="2000" dirty="0" err="1">
                <a:solidFill>
                  <a:srgbClr val="FF0000"/>
                </a:solidFill>
              </a:rPr>
              <a:t>SampleSort</a:t>
            </a:r>
            <a:r>
              <a:rPr lang="en-US" sz="2000" dirty="0">
                <a:solidFill>
                  <a:srgbClr val="FF0000"/>
                </a:solidFill>
              </a:rPr>
              <a:t> is more common</a:t>
            </a:r>
          </a:p>
        </p:txBody>
      </p:sp>
    </p:spTree>
    <p:extLst>
      <p:ext uri="{BB962C8B-B14F-4D97-AF65-F5344CB8AC3E}">
        <p14:creationId xmlns:p14="http://schemas.microsoft.com/office/powerpoint/2010/main" val="270096887"/>
      </p:ext>
    </p:extLst>
  </p:cSld>
  <p:clrMapOvr>
    <a:masterClrMapping/>
  </p:clrMapOvr>
</p:sld>
</file>

<file path=ppt/theme/theme1.xml><?xml version="1.0" encoding="utf-8"?>
<a:theme xmlns:a="http://schemas.openxmlformats.org/drawingml/2006/main" name="Retrospect">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17533</TotalTime>
  <Words>3961</Words>
  <Application>Microsoft Office PowerPoint</Application>
  <PresentationFormat>Widescreen</PresentationFormat>
  <Paragraphs>272</Paragraphs>
  <Slides>12</Slides>
  <Notes>12</Notes>
  <HiddenSlides>0</HiddenSlides>
  <MMClips>14</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Calibri Light</vt:lpstr>
      <vt:lpstr>Courier New</vt:lpstr>
      <vt:lpstr>Retrospect</vt:lpstr>
      <vt:lpstr>CISC320 Algorithms</vt:lpstr>
      <vt:lpstr>Sorting</vt:lpstr>
      <vt:lpstr>What are good sorting algorithms to know?</vt:lpstr>
      <vt:lpstr>Factors to Consider</vt:lpstr>
      <vt:lpstr>Time Complexity</vt:lpstr>
      <vt:lpstr>How to beat worst case lower bound?</vt:lpstr>
      <vt:lpstr>How much extra space?</vt:lpstr>
      <vt:lpstr>Cache Performance</vt:lpstr>
      <vt:lpstr>Parallelizability</vt:lpstr>
      <vt:lpstr>Stability</vt:lpstr>
      <vt:lpstr>Online algorithms</vt:lpstr>
      <vt:lpstr>Today’s Assignment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CISC320 Algorithms</dc:title>
  <dc:creator>Bart, Austin</dc:creator>
  <cp:lastModifiedBy>Bart, Austin</cp:lastModifiedBy>
  <cp:revision>123</cp:revision>
  <dcterms:created xsi:type="dcterms:W3CDTF">2021-01-27T16:53:13Z</dcterms:created>
  <dcterms:modified xsi:type="dcterms:W3CDTF">2021-02-27T15:57:39Z</dcterms:modified>
</cp:coreProperties>
</file>