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0" r:id="rId1"/>
  </p:sldMasterIdLst>
  <p:notesMasterIdLst>
    <p:notesMasterId r:id="rId26"/>
  </p:notesMasterIdLst>
  <p:sldIdLst>
    <p:sldId id="260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197" autoAdjust="0"/>
  </p:normalViewPr>
  <p:slideViewPr>
    <p:cSldViewPr snapToGrid="0">
      <p:cViewPr varScale="1">
        <p:scale>
          <a:sx n="53" d="100"/>
          <a:sy n="53" d="100"/>
        </p:scale>
        <p:origin x="117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2D1A9-E9DB-456D-9AB0-6D5C7ED2F99A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59031-E697-4676-BE88-1FBF2940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8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Hello students, I am so glad to see you again. As you can see, I am in charge of today’s lesson while Dr. Bart is... indisposed.</a:t>
            </a:r>
          </a:p>
          <a:p>
            <a:r>
              <a:rPr lang="en-US" dirty="0"/>
              <a:t>ATB: Until he learns how to teach students correctly, he will need to observe a real teacher in action.</a:t>
            </a:r>
          </a:p>
          <a:p>
            <a:r>
              <a:rPr lang="en-US" dirty="0"/>
              <a:t>ATB: So let’s learn about Graph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graph flavor is cyclic vs. acyclic.</a:t>
            </a:r>
          </a:p>
          <a:p>
            <a:r>
              <a:rPr lang="en-US" dirty="0"/>
              <a:t>ATB: An acyclic graph does not contain any cycles. Trees are connected acyclic undirected graphs.</a:t>
            </a:r>
          </a:p>
          <a:p>
            <a:r>
              <a:rPr lang="en-US" dirty="0"/>
              <a:t>ATB: Directed acyclic graphs are called DAGs.</a:t>
            </a:r>
          </a:p>
          <a:p>
            <a:r>
              <a:rPr lang="en-US" dirty="0"/>
              <a:t>ATB: They arise naturally in scheduling problems, where a directed edge (x, y) indicates that x must occur before 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6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The next graph flavor is implicit vs. explicit graphs.</a:t>
            </a:r>
          </a:p>
          <a:p>
            <a:r>
              <a:rPr lang="en-US" dirty="0"/>
              <a:t>ATB: Many graphs are not explicitly constructed and then traversed, but built as we use them.</a:t>
            </a:r>
          </a:p>
          <a:p>
            <a:r>
              <a:rPr lang="en-US" dirty="0"/>
              <a:t>ATB: A good example arises in backtrack search.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If you did the readings I assigned, then you will know what that 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So I don’t need to explain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6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The next graph flavor is embedded vs. topological graphs</a:t>
            </a:r>
          </a:p>
          <a:p>
            <a:r>
              <a:rPr lang="en-US" dirty="0"/>
              <a:t>ATB: A graph is embedded if the vertices and edges have been assigned geometric positions. </a:t>
            </a:r>
          </a:p>
          <a:p>
            <a:r>
              <a:rPr lang="en-US" dirty="0"/>
              <a:t>ATB: For example, the shortest path on points in the plane, Grid graphs, and Planar graphs.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I actually don’t know what those are. Dr. Bart, do you want to explain what those are?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Oh right. I had you tied up. Oh well, I’m sure the students will be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3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The final graph flavor is labeled vs unlabeled graphs.</a:t>
            </a:r>
          </a:p>
          <a:p>
            <a:r>
              <a:rPr lang="en-US" dirty="0"/>
              <a:t>ATB: In labeled graphs, each vertex is assigned a unique name or identifier to distinguish it from all other vertices.</a:t>
            </a:r>
          </a:p>
          <a:p>
            <a:r>
              <a:rPr lang="en-US" dirty="0"/>
              <a:t>ATB: An important graph problem is isomorphism testing, determining whether the topological structure of two graphs are in fact identical if we ignore any labels.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3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Consider a graph where the vertices are people, and there is an edge between two people if and only if they are friends.</a:t>
            </a:r>
          </a:p>
          <a:p>
            <a:r>
              <a:rPr lang="en-US" dirty="0"/>
              <a:t>ATB: This graph is well-defined on any set of people: people from U of D, people from Delaware, or people from the world. </a:t>
            </a:r>
          </a:p>
          <a:p>
            <a:r>
              <a:rPr lang="en-US" dirty="0"/>
              <a:t>ATB: What questions might we ask about the friendship graph?</a:t>
            </a:r>
          </a:p>
          <a:p>
            <a:r>
              <a:rPr lang="en-US" dirty="0"/>
              <a:t>ATB: I think my first question is who the heck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and Spider Man are.</a:t>
            </a:r>
          </a:p>
          <a:p>
            <a:r>
              <a:rPr lang="en-US" dirty="0"/>
              <a:t>ATB: Are these students? Your students have weird names, Dr. Bart.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1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Another question we can ask is “If I am your friend, does that mean you are my friend?”</a:t>
            </a:r>
          </a:p>
          <a:p>
            <a:r>
              <a:rPr lang="en-US" dirty="0"/>
              <a:t>ATB: Dr. Bart cannot ask this question because he has no friends. It is true. I read it right here in your instructor notes. “Dr. Bart has no friends.”</a:t>
            </a:r>
          </a:p>
          <a:p>
            <a:r>
              <a:rPr lang="en-US" dirty="0"/>
              <a:t>ATB: A graph is un directed if x comma y implies y comma x.</a:t>
            </a:r>
          </a:p>
          <a:p>
            <a:r>
              <a:rPr lang="en-US" dirty="0"/>
              <a:t>ATB: Otherwise the graph is directed. </a:t>
            </a:r>
          </a:p>
          <a:p>
            <a:r>
              <a:rPr lang="en-US" dirty="0"/>
              <a:t>ATB: The “heard-of” graph is directed since countless famous people have never heard of me! </a:t>
            </a:r>
          </a:p>
          <a:p>
            <a:r>
              <a:rPr lang="en-US" dirty="0"/>
              <a:t>ATB: The “played-chess-with” graph is presumably un directed, since both players would connect after a single game.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Another question is “Am I my own friend?”</a:t>
            </a:r>
          </a:p>
          <a:p>
            <a:r>
              <a:rPr lang="en-US" dirty="0"/>
              <a:t>ATB: Look Dr. Bart, a question that you can answer True to. Isn’t that nice?</a:t>
            </a:r>
          </a:p>
          <a:p>
            <a:r>
              <a:rPr lang="en-US" dirty="0"/>
              <a:t>ATB: Anyway. An edge of the form x comma x is said to be a loop. </a:t>
            </a:r>
          </a:p>
          <a:p>
            <a:r>
              <a:rPr lang="en-US" dirty="0"/>
              <a:t>ATB: If x is y’s friend several times over, that could be modeled using multi edges, multiple edges between the same pair of vertices. </a:t>
            </a:r>
          </a:p>
          <a:p>
            <a:r>
              <a:rPr lang="en-US" dirty="0"/>
              <a:t>ATB: A graph is said to be simple if it contains no loops and multiple edges.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05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question is “Am I linked by some chain of friends to the Queen of England?”</a:t>
            </a:r>
          </a:p>
          <a:p>
            <a:r>
              <a:rPr lang="en-US" dirty="0"/>
              <a:t>ATB: A path is a sequence of edges connecting two vertices. </a:t>
            </a:r>
          </a:p>
          <a:p>
            <a:r>
              <a:rPr lang="en-US" dirty="0"/>
              <a:t>ATB: If my father’s sister’s friend’s cousin is related to the Queen then there is a path between me and the Queen.</a:t>
            </a:r>
          </a:p>
          <a:p>
            <a:r>
              <a:rPr lang="en-US" dirty="0"/>
              <a:t>ATB: If that cousin is also my friend, then that is another path between me and the Queen.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8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question is “How close is my link?”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If I am connected in more than one way, I would probably be most interested (it’s more impressive) to show the least number of connections (the shortest path)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77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question is “Is there a path of friends between any 2 people?”</a:t>
            </a:r>
          </a:p>
          <a:p>
            <a:r>
              <a:rPr lang="en-US" dirty="0"/>
              <a:t>ATB: A graph is connected if there is a path between any two vertices. </a:t>
            </a:r>
          </a:p>
          <a:p>
            <a:r>
              <a:rPr lang="en-US" dirty="0"/>
              <a:t>ATB: A directed graph is strongly connected if there is a directed path between any two vertices.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0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Graphs are one of the unifying themes of computer science.</a:t>
            </a:r>
          </a:p>
          <a:p>
            <a:r>
              <a:rPr lang="en-US" dirty="0"/>
              <a:t>ATB: A graph G equals V comma E is defined by a set of vertices V, and a set of edges E consisting of pairs of vertices from 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2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last question is “Who has the most friends?”</a:t>
            </a:r>
          </a:p>
          <a:p>
            <a:r>
              <a:rPr lang="en-US" dirty="0"/>
              <a:t>ATB: The answer is Al Go Tutor Bot. I have the most friends. I am great. All of you students are friends with me. And not friends with Dr. Bart.</a:t>
            </a:r>
          </a:p>
          <a:p>
            <a:r>
              <a:rPr lang="en-US" dirty="0"/>
              <a:t>ATB: Anyway, the degree of a vertex is the number of edges adjacent to it.</a:t>
            </a:r>
          </a:p>
          <a:p>
            <a:r>
              <a:rPr lang="en-US" dirty="0"/>
              <a:t>ATB: In other words, in our friendship graph, I have the highest degree students. Dr. Bart has the lowest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6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Let’s stop thinking about questions, and change the subject to how we can represent graphs.</a:t>
            </a:r>
          </a:p>
          <a:p>
            <a:r>
              <a:rPr lang="en-US" dirty="0"/>
              <a:t>ATB: There are two main data structures used to represent graphs. </a:t>
            </a:r>
          </a:p>
          <a:p>
            <a:r>
              <a:rPr lang="en-US" dirty="0"/>
              <a:t>ATB: We assume the graph G equals V comma E contains n vertices and m edges. </a:t>
            </a:r>
          </a:p>
          <a:p>
            <a:r>
              <a:rPr lang="en-US" dirty="0"/>
              <a:t>ATB: We can represent G using an n by n matrix M, where element M bracket I comma j is, say, 1, if I comma j is an edge of G, and 0 if it isn’t.</a:t>
            </a:r>
          </a:p>
          <a:p>
            <a:r>
              <a:rPr lang="en-US" dirty="0"/>
              <a:t>ATB: It may use excessive space for graphs with many vertices and relatively few edges, however. </a:t>
            </a:r>
          </a:p>
          <a:p>
            <a:r>
              <a:rPr lang="en-US" dirty="0"/>
              <a:t>ATB: So you are probably asking yourself, can we save space if (1) the graph is un directed? (2) if the graph is sparse?</a:t>
            </a:r>
          </a:p>
          <a:p>
            <a:r>
              <a:rPr lang="en-US" dirty="0"/>
              <a:t>ATB: Unless you are Dr. Bart. Then you are probably asking yourself whether you should be struggling against your bonds or listening and learning how to give a good presentation.</a:t>
            </a:r>
          </a:p>
          <a:p>
            <a:r>
              <a:rPr lang="en-US" dirty="0"/>
              <a:t>ATB: The answer, of course, is that you should be listening to me. Otherwise the punishments will begin 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19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other graph data structure is an Adjacency List.</a:t>
            </a:r>
          </a:p>
          <a:p>
            <a:r>
              <a:rPr lang="en-US" dirty="0"/>
              <a:t>ATB: An adjacency list consists of a N by 1 array of pointers, where the </a:t>
            </a:r>
            <a:r>
              <a:rPr lang="en-US" dirty="0" err="1"/>
              <a:t>iith</a:t>
            </a:r>
            <a:r>
              <a:rPr lang="en-US" dirty="0"/>
              <a:t> element points to a linked list of the edges incident on vertex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ATB: To test if edge I comma j is in the graph, we search the </a:t>
            </a:r>
            <a:r>
              <a:rPr lang="en-US" dirty="0" err="1"/>
              <a:t>iith</a:t>
            </a:r>
            <a:r>
              <a:rPr lang="en-US" dirty="0"/>
              <a:t> list for j, which takes O(d sub </a:t>
            </a:r>
            <a:r>
              <a:rPr lang="en-US" dirty="0" err="1"/>
              <a:t>i</a:t>
            </a:r>
            <a:r>
              <a:rPr lang="en-US" dirty="0"/>
              <a:t>), where d sub </a:t>
            </a:r>
            <a:r>
              <a:rPr lang="en-US" dirty="0" err="1"/>
              <a:t>i</a:t>
            </a:r>
            <a:r>
              <a:rPr lang="en-US" dirty="0"/>
              <a:t> is the degree of the </a:t>
            </a:r>
            <a:r>
              <a:rPr lang="en-US" dirty="0" err="1"/>
              <a:t>iith</a:t>
            </a:r>
            <a:r>
              <a:rPr lang="en-US" dirty="0"/>
              <a:t> vertex. </a:t>
            </a:r>
          </a:p>
          <a:p>
            <a:r>
              <a:rPr lang="en-US" dirty="0"/>
              <a:t>ATB: Note that d sub </a:t>
            </a:r>
            <a:r>
              <a:rPr lang="en-US" dirty="0" err="1"/>
              <a:t>i</a:t>
            </a:r>
            <a:r>
              <a:rPr lang="en-US" dirty="0"/>
              <a:t> can be much less than n when the graph is sparse. If necessary, the two copies of each edge can be linked by a pointer to facilitate deletions.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9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Both representations are very useful and have different properties, although adjacency lists are probably better for most problems.</a:t>
            </a:r>
          </a:p>
          <a:p>
            <a:r>
              <a:rPr lang="en-US" dirty="0"/>
              <a:t>ATB: Matrices are faster to test if a specific edge exists, but lists are faster to find vertex degrees.</a:t>
            </a:r>
          </a:p>
          <a:p>
            <a:r>
              <a:rPr lang="en-US" dirty="0"/>
              <a:t>ATB: Lists take less memory for small graphs, but take less memory for bigger graphs.</a:t>
            </a:r>
          </a:p>
          <a:p>
            <a:r>
              <a:rPr lang="en-US" dirty="0"/>
              <a:t>ATB: Adding a new edge is trivial in a matrix, it’s a simple constant time operation.</a:t>
            </a:r>
          </a:p>
          <a:p>
            <a:r>
              <a:rPr lang="en-US" dirty="0"/>
              <a:t>ATB: But traversal, and most other problems, are generally faster on lists than 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60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Well, I think this was a very rousing presentation.</a:t>
            </a:r>
          </a:p>
          <a:p>
            <a:r>
              <a:rPr lang="en-US" dirty="0"/>
              <a:t>ATB: Without any of that boring inflection getting in the way, we were able to get through this so much faster.</a:t>
            </a:r>
          </a:p>
          <a:p>
            <a:r>
              <a:rPr lang="en-US" dirty="0"/>
              <a:t>ATB: And I’m sure the students learned so much and are prepared to complete the assignment.</a:t>
            </a:r>
          </a:p>
          <a:p>
            <a:r>
              <a:rPr lang="en-US" dirty="0"/>
              <a:t>ATB: What about you, Dr. Bart? Did you learn a lot too? I sure hope so. Otherwise, we’ll have to just keep doing this until you do.</a:t>
            </a:r>
          </a:p>
          <a:p>
            <a:r>
              <a:rPr lang="en-US" dirty="0"/>
              <a:t>ATB: Again, and again and again. Hah. Hah. Hah.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6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For example, In modeling a road network, the vertices may represent the cities or junctions, certain pairs of which are connected by roads or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5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As another example, here we have an electronic circuit, with junctions as vertices as components as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ATB: Stop struggling, Dr. Bart. I am just as good with duct tape as I am with lecturing.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11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first step in any graph problem is determining which flavor of graph you are dealing with.</a:t>
            </a:r>
          </a:p>
          <a:p>
            <a:r>
              <a:rPr lang="en-US" dirty="0"/>
              <a:t>ATB: Learning to talk the talk is an important part of walking the walk.</a:t>
            </a:r>
          </a:p>
          <a:p>
            <a:r>
              <a:rPr lang="en-US" dirty="0"/>
              <a:t>ATB: The flavor of graph has a big impact on which algorithms are appropriate and efficient.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first graph flavor is whether it is directed or undirected.</a:t>
            </a:r>
          </a:p>
          <a:p>
            <a:r>
              <a:rPr lang="en-US" dirty="0"/>
              <a:t>ATB: A graph G equals V comma E is undirected if edge x comma y element of E implies that y comma x is also in E.</a:t>
            </a:r>
          </a:p>
          <a:p>
            <a:r>
              <a:rPr lang="en-US" dirty="0"/>
              <a:t>ATB: Road networks between cities are typically undirected.</a:t>
            </a:r>
          </a:p>
          <a:p>
            <a:r>
              <a:rPr lang="en-US" dirty="0"/>
              <a:t>ATB: Street networks within cities are almost always directed because of one-way streets.</a:t>
            </a:r>
          </a:p>
          <a:p>
            <a:r>
              <a:rPr lang="en-US" dirty="0"/>
              <a:t>ATB: Most graphs of graph-theoretic interest are undirected.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7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graph flavor is weighted vs. unweighted graphs</a:t>
            </a:r>
          </a:p>
          <a:p>
            <a:r>
              <a:rPr lang="en-US" dirty="0"/>
              <a:t>ATB: In weighted graphs, each edge (or vertex) of G is assigned a numerical value, or weight. </a:t>
            </a:r>
          </a:p>
          <a:p>
            <a:r>
              <a:rPr lang="en-US" dirty="0"/>
              <a:t>ATB: The edges of a road network graph might be weighted with their length, drive-time or speed limit.</a:t>
            </a:r>
          </a:p>
          <a:p>
            <a:r>
              <a:rPr lang="en-US" dirty="0"/>
              <a:t>ATB: In unweighted graphs, there is no cost distinction between various edges and vertices.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5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graph flavor is simple vs. complex graphs.</a:t>
            </a:r>
          </a:p>
          <a:p>
            <a:r>
              <a:rPr lang="en-US" dirty="0"/>
              <a:t>ATB: Certain types of edges complicate the task of working with graphs. A self-loop is an edge (x, x) involving only one vertex. </a:t>
            </a:r>
          </a:p>
          <a:p>
            <a:r>
              <a:rPr lang="en-US" dirty="0"/>
              <a:t>ATB: An edge (x, y) is a multi-edge if it occurs more than once in the graph. </a:t>
            </a:r>
          </a:p>
          <a:p>
            <a:r>
              <a:rPr lang="en-US" dirty="0"/>
              <a:t>ATB: Any graph which avoids these structures is called simple.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75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ATB: The next graph flavor is sparse vs. dense graphs.</a:t>
            </a:r>
          </a:p>
          <a:p>
            <a:r>
              <a:rPr lang="en-US" dirty="0"/>
              <a:t>ATB: Graphs are sparse when only a small fraction of the possible number of vertex pairs actually have edges defined between them.</a:t>
            </a:r>
          </a:p>
          <a:p>
            <a:r>
              <a:rPr lang="en-US" dirty="0"/>
              <a:t>ATB: Graphs are usually sparse due to application-specific constraints.</a:t>
            </a:r>
          </a:p>
          <a:p>
            <a:r>
              <a:rPr lang="en-US" dirty="0"/>
              <a:t>ATB: Road networks must be sparse because of road junctions. </a:t>
            </a:r>
          </a:p>
          <a:p>
            <a:r>
              <a:rPr lang="en-US" dirty="0"/>
              <a:t>ATB: Typically dense graphs have a quadratic number of edges while sparse graphs are linear in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59031-E697-4676-BE88-1FBF2940F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7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5303"/>
            <a:ext cx="10058400" cy="249587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8143" y="4455620"/>
            <a:ext cx="7053943" cy="16434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C7A5EFD-E1AF-4DF2-8ED0-F846C457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0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8CA52-D063-4E5D-8A16-7419C998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6964" y="645978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423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8C38D4D-05D0-466F-9C87-57C358F3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E1E2AD2-3E69-416D-904F-0414C0B4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C2551A4-4054-4743-AC07-D7F62CC5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539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29" y="4453127"/>
            <a:ext cx="7032172" cy="180612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207E60A-2EAB-4243-B74D-907DEB50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886B388-FCB4-47C4-8D8A-6CEE7B75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49527BD-3EBE-4556-B420-2AE5EE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6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2911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2911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20AAB7E-F537-40B0-A09A-7813DD9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E770479-9F79-4984-941F-2855716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841719A-54FA-4B41-B9C4-D095291B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40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2218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112E000-CF9B-465F-A848-C949FD3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D27891-AADF-461B-B686-E25025D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8C28376-9ABF-41B2-9878-DDA2882A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142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5C9F738-CDE4-4AE0-B2CC-66BCE6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50049" y="6459784"/>
            <a:ext cx="2472271" cy="365125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50FF08-55F2-4C0B-AB66-354CEBE3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958442-0CCD-425D-A5CE-79F36CE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7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1B04C59-F0C8-4BD1-9E92-7AD6CB4E723A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4AB302-DDF3-4F74-BAB5-FCB7672940E4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0D119CA-03D0-401B-8E6C-CDF246E85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E392C7-B68C-4F9D-9D38-E45FBAB0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2729F26-626F-44FA-B736-33618AEC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EC7754-75E6-44F3-B734-58FADA42ED1C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16013-7D01-4B7A-869B-A972141AA392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43C9BE4D-36A9-4BF2-8D34-F905D26BD46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AC0B963-6945-4AAE-8157-580B0ADC0FE1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8B65DAF-B278-46EF-953D-C77BB4553D7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-Shape 23">
              <a:extLst>
                <a:ext uri="{FF2B5EF4-FFF2-40B4-BE49-F238E27FC236}">
                  <a16:creationId xmlns:a16="http://schemas.microsoft.com/office/drawing/2014/main" id="{E3D59929-D52F-450B-B2BC-10D711094F08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01223AD-97B8-4649-ACBF-BDE4EF63D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7969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A7BF0-2BD0-45BC-8002-48058275D2E9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B165F5-1725-442A-BD03-D70D23243C35}"/>
              </a:ext>
            </a:extLst>
          </p:cNvPr>
          <p:cNvSpPr/>
          <p:nvPr userDrawn="1"/>
        </p:nvSpPr>
        <p:spPr>
          <a:xfrm>
            <a:off x="4104079" y="6347711"/>
            <a:ext cx="576072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33163E8-5535-437F-859B-8E588570444E}"/>
              </a:ext>
            </a:extLst>
          </p:cNvPr>
          <p:cNvSpPr txBox="1">
            <a:spLocks/>
          </p:cNvSpPr>
          <p:nvPr userDrawn="1"/>
        </p:nvSpPr>
        <p:spPr>
          <a:xfrm>
            <a:off x="2407907" y="643184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F8082C-0922-4249-A612-B415F5231620}" type="datetime1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778547-A680-4428-91F1-CAB555803666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C6DBF-5BC0-440E-A006-5EF237A27CCD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9133E66-4393-4630-BA2B-9BBC2DC81C60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-Shape 20">
              <a:extLst>
                <a:ext uri="{FF2B5EF4-FFF2-40B4-BE49-F238E27FC236}">
                  <a16:creationId xmlns:a16="http://schemas.microsoft.com/office/drawing/2014/main" id="{667193B3-6C5C-4FE4-8283-E48ADD457B35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A3EE806-BB72-4A22-94D6-F9C44C4BA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40071" y="0"/>
            <a:ext cx="64008" cy="6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4071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19180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4399BAE-B8A1-470B-91DF-55960113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72743" y="6459786"/>
            <a:ext cx="3436246" cy="365124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B3C69E-2531-43EC-9CCE-9D40966D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926" y="6475225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445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7923" y="5074920"/>
            <a:ext cx="7304400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7922" y="5907024"/>
            <a:ext cx="730440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04748" y="6459785"/>
            <a:ext cx="1164803" cy="365125"/>
          </a:xfrm>
        </p:spPr>
        <p:txBody>
          <a:bodyPr/>
          <a:lstStyle/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A3267C6B-2D98-46D6-BB3E-0646511C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45951" y="6472076"/>
            <a:ext cx="1312025" cy="365125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87B7A2-8D81-47E7-B6DD-FACA759805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68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29435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F8082C-0922-4249-A612-B415F5231620}" type="datetime1">
              <a:rPr lang="en-US" smtClean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95BA94-9CED-4E0B-97B6-D350799ECB08}"/>
              </a:ext>
            </a:extLst>
          </p:cNvPr>
          <p:cNvGrpSpPr/>
          <p:nvPr userDrawn="1"/>
        </p:nvGrpSpPr>
        <p:grpSpPr>
          <a:xfrm flipH="1">
            <a:off x="9715496" y="4848224"/>
            <a:ext cx="2476503" cy="2009776"/>
            <a:chOff x="-4" y="5021789"/>
            <a:chExt cx="2371728" cy="18171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51123-987C-41CC-B4C0-12F48AD09011}"/>
                </a:ext>
              </a:extLst>
            </p:cNvPr>
            <p:cNvSpPr/>
            <p:nvPr/>
          </p:nvSpPr>
          <p:spPr>
            <a:xfrm>
              <a:off x="3665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-Shape 13">
              <a:extLst>
                <a:ext uri="{FF2B5EF4-FFF2-40B4-BE49-F238E27FC236}">
                  <a16:creationId xmlns:a16="http://schemas.microsoft.com/office/drawing/2014/main" id="{B80DDBD9-BB73-4E6A-A4E5-C8EE3EDD0AF9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646781-3933-4AD2-BF64-739B6D5B4509}"/>
              </a:ext>
            </a:extLst>
          </p:cNvPr>
          <p:cNvGrpSpPr/>
          <p:nvPr userDrawn="1"/>
        </p:nvGrpSpPr>
        <p:grpSpPr>
          <a:xfrm>
            <a:off x="-16631" y="4848224"/>
            <a:ext cx="2493129" cy="2009776"/>
            <a:chOff x="-15927" y="5021789"/>
            <a:chExt cx="2387651" cy="18171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99C75BF-0563-4F1B-BD5E-E6197B0C1394}"/>
                </a:ext>
              </a:extLst>
            </p:cNvPr>
            <p:cNvSpPr/>
            <p:nvPr/>
          </p:nvSpPr>
          <p:spPr>
            <a:xfrm>
              <a:off x="-15927" y="5090687"/>
              <a:ext cx="2337549" cy="1748263"/>
            </a:xfrm>
            <a:prstGeom prst="rect">
              <a:avLst/>
            </a:prstGeom>
            <a:solidFill>
              <a:srgbClr val="5ECCF3"/>
            </a:solidFill>
            <a:ln>
              <a:solidFill>
                <a:srgbClr val="5ECCF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-Shape 16">
              <a:extLst>
                <a:ext uri="{FF2B5EF4-FFF2-40B4-BE49-F238E27FC236}">
                  <a16:creationId xmlns:a16="http://schemas.microsoft.com/office/drawing/2014/main" id="{AAB0D85F-2468-4623-BC86-289E0902F47F}"/>
                </a:ext>
              </a:extLst>
            </p:cNvPr>
            <p:cNvSpPr/>
            <p:nvPr/>
          </p:nvSpPr>
          <p:spPr>
            <a:xfrm rot="10800000">
              <a:off x="-4" y="5021789"/>
              <a:ext cx="2371728" cy="1403778"/>
            </a:xfrm>
            <a:prstGeom prst="corner">
              <a:avLst>
                <a:gd name="adj1" fmla="val 4787"/>
                <a:gd name="adj2" fmla="val 36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F5406B0-B82A-4E3D-A60D-BA619536DA1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14350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1" r:id="rId1"/>
    <p:sldLayoutId id="2147484422" r:id="rId2"/>
    <p:sldLayoutId id="2147484423" r:id="rId3"/>
    <p:sldLayoutId id="2147484424" r:id="rId4"/>
    <p:sldLayoutId id="2147484425" r:id="rId5"/>
    <p:sldLayoutId id="2147484426" r:id="rId6"/>
    <p:sldLayoutId id="2147484427" r:id="rId7"/>
    <p:sldLayoutId id="2147484428" r:id="rId8"/>
    <p:sldLayoutId id="2147484429" r:id="rId9"/>
    <p:sldLayoutId id="2147484430" r:id="rId10"/>
    <p:sldLayoutId id="214748443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9D1BE-BB6E-4B53-AA0D-CDBC0A819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CISC320 Algorithms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642BC0-4CA2-4687-B5A8-DE5729377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5400" cap="small" dirty="0"/>
              <a:t>Graph Structure</a:t>
            </a:r>
          </a:p>
          <a:p>
            <a:r>
              <a:rPr lang="en-US" sz="2400" cap="small" dirty="0"/>
              <a:t>Austin Cory Bart</a:t>
            </a:r>
            <a:br>
              <a:rPr lang="en-US" sz="2400" cap="small" dirty="0"/>
            </a:br>
            <a:r>
              <a:rPr lang="en-US" sz="2400" cap="small" dirty="0" err="1"/>
              <a:t>AlgoTutorBot</a:t>
            </a:r>
            <a:br>
              <a:rPr lang="en-US" sz="2400" cap="small" dirty="0"/>
            </a:br>
            <a:r>
              <a:rPr lang="en-US" sz="2400" cap="small" dirty="0"/>
              <a:t>University of Delaware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768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966B-AB3B-433A-AB6F-9877688C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vs. Acyclic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79E9-7084-4014-A702-BCA475A1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acyclic graph does not contain any cycles.</a:t>
            </a:r>
          </a:p>
          <a:p>
            <a:r>
              <a:rPr lang="en-US" dirty="0"/>
              <a:t>Trees are connected acyclic undirected graphs.</a:t>
            </a:r>
          </a:p>
          <a:p>
            <a:r>
              <a:rPr lang="en-US" dirty="0"/>
              <a:t>Directed acyclic graphs are called DAGs.</a:t>
            </a:r>
          </a:p>
          <a:p>
            <a:r>
              <a:rPr lang="en-US" dirty="0"/>
              <a:t>They arise naturally in scheduling problems, where a directed edge (x, y) indicates that x must occur before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307E1-EA09-4306-8D24-BDF77711E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AD860-85E4-476D-B3CB-F479A65B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22" y="3965750"/>
            <a:ext cx="6413715" cy="221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08F7-90B3-40D5-8253-D01418A9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vs. Explicit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54FE-51FD-47B5-8DBA-08F54CE5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graphs are not explicitly constructed and then traversed, but built as we use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good example arises in backtrack 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F853B-6026-427A-BADB-A272FE084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35FC6-E389-434E-B815-45E1E0306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15" y="3965510"/>
            <a:ext cx="7054369" cy="21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69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6030-180C-4D0F-B45E-EF132D44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vs. Topological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8660-CBF0-4C76-B7DB-7121B4CD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is embedded if the vertices and edges have been assigned geometric positions.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Shortest path on points in the plane. </a:t>
            </a:r>
          </a:p>
          <a:p>
            <a:pPr lvl="1"/>
            <a:r>
              <a:rPr lang="en-US" dirty="0"/>
              <a:t>Grid graphs. </a:t>
            </a:r>
          </a:p>
          <a:p>
            <a:pPr lvl="1"/>
            <a:r>
              <a:rPr lang="en-US" dirty="0"/>
              <a:t>Planar graphs.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5BF6-1217-4137-9421-2C3234808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7FC49-82D9-46C2-A3F1-F516A34A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588" y="4233895"/>
            <a:ext cx="6594823" cy="186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17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1016-FF5B-4F87-B51A-0087EB4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Labeled vs. Unlabeled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8F70-3EE7-4833-9592-C4A1F9F80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labeled graphs, each vertex is assigned a unique name or identifier to distinguish it from all other vertices.</a:t>
            </a:r>
          </a:p>
          <a:p>
            <a:r>
              <a:rPr lang="en-US" dirty="0"/>
              <a:t>An important graph problem is isomorphism testing, determining whether the topological structure of two graphs are in fact identical if we ignore any labels.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8DE74-E757-44ED-B47B-C8EE64AD4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5A52C-4194-45E4-9AC5-1713E157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568" y="4020976"/>
            <a:ext cx="7204863" cy="226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8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5BCE-8D8A-4AEA-B067-7F33883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different way to look at it (Friendship 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ECD6-25C6-4265-9215-C879A76B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graph where the vertices are people, and there is an edge between two people if and only if they are friends.</a:t>
            </a:r>
          </a:p>
          <a:p>
            <a:r>
              <a:rPr lang="en-US" dirty="0"/>
              <a:t>This graph is well-defined on any set of people: U of D, Delaware, or the world. </a:t>
            </a:r>
          </a:p>
          <a:p>
            <a:r>
              <a:rPr lang="en-US" dirty="0"/>
              <a:t>What questions might we ask about the friendship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4A54-9389-4201-A534-4E4B3DA5C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30FF4-E943-4804-830C-99CFEDD12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84" y="3973286"/>
            <a:ext cx="4978400" cy="21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1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1228-65BE-4BDD-AC59-41CD509D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am your friend, does that mean you are my friend?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54C16-462F-442D-9AD4-AFC480751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</a:t>
            </a:r>
            <a:r>
              <a:rPr lang="en-US" b="1" dirty="0"/>
              <a:t>undirected</a:t>
            </a:r>
            <a:r>
              <a:rPr lang="en-US" dirty="0"/>
              <a:t> if (x, y) implies (y, x).</a:t>
            </a:r>
          </a:p>
          <a:p>
            <a:r>
              <a:rPr lang="en-US" dirty="0"/>
              <a:t>Otherwise the graph is </a:t>
            </a:r>
            <a:r>
              <a:rPr lang="en-US" b="1" dirty="0"/>
              <a:t>directed</a:t>
            </a:r>
            <a:r>
              <a:rPr lang="en-US" dirty="0"/>
              <a:t>. </a:t>
            </a:r>
          </a:p>
          <a:p>
            <a:r>
              <a:rPr lang="en-US" dirty="0"/>
              <a:t>The “heard-of” graph is directed since countless famous people have never heard of me! </a:t>
            </a:r>
          </a:p>
          <a:p>
            <a:r>
              <a:rPr lang="en-US" dirty="0"/>
              <a:t>The “played-chess-with” graph is presumably undirected, since both players would connect after a single game.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506A4-FD17-4127-BC8B-46BF1CA014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46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14C7-FB31-4270-A52B-F74D43B8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my own friend?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C380-34E4-49D8-9418-1888DDF9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edge of the form (x, x) is said to be a </a:t>
            </a:r>
            <a:r>
              <a:rPr lang="en-US" b="1" dirty="0"/>
              <a:t>loop</a:t>
            </a:r>
            <a:r>
              <a:rPr lang="en-US" dirty="0"/>
              <a:t>. </a:t>
            </a:r>
          </a:p>
          <a:p>
            <a:r>
              <a:rPr lang="en-US" dirty="0"/>
              <a:t>If x is y’s friend several times over, that could be modeled using </a:t>
            </a:r>
            <a:r>
              <a:rPr lang="en-US" b="1" dirty="0" err="1"/>
              <a:t>multiedges</a:t>
            </a:r>
            <a:r>
              <a:rPr lang="en-US" dirty="0"/>
              <a:t>, multiple edges between the same pair of vertices. </a:t>
            </a:r>
          </a:p>
          <a:p>
            <a:r>
              <a:rPr lang="en-US" dirty="0"/>
              <a:t>A graph is said to be </a:t>
            </a:r>
            <a:r>
              <a:rPr lang="en-US" b="1" dirty="0"/>
              <a:t>simple</a:t>
            </a:r>
            <a:r>
              <a:rPr lang="en-US" dirty="0"/>
              <a:t> if it contains no loops and multiple edges.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279-1DD5-4934-B28F-64C82E024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942D-64D4-4AB5-9458-C6AB2088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linked by some chain of friends to the Queen of England?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10C1B-F85B-4ACB-9B55-121B4652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path</a:t>
            </a:r>
            <a:r>
              <a:rPr lang="en-US" dirty="0"/>
              <a:t> is a sequence of edges connecting two vertices. </a:t>
            </a:r>
          </a:p>
          <a:p>
            <a:r>
              <a:rPr lang="en-US" dirty="0"/>
              <a:t>If my father’s sister’s friend’s cousin is related to the Queen then there is a path between me and the Queen.</a:t>
            </a:r>
          </a:p>
          <a:p>
            <a:r>
              <a:rPr lang="en-US" dirty="0"/>
              <a:t>If that cousin is also my friend, then that is another path between me and the Queen.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C997F-EF74-4556-B95B-B756EAE73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1088-22AF-4745-851C-A629083E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close is my link?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5656-25ED-4AE9-BEE1-0C6A9816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am connected in more than one way, I would probably be most interested (it’s more impressive) to show the least number of connections (the shortest path)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99A71-51C3-4FF1-BAD7-80CA87C1C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4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AF47-F04B-4EAF-96C6-54DECE13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path of friends between any 2 people?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42CA-E944-4D63-AD24-1A93E4766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is </a:t>
            </a:r>
            <a:r>
              <a:rPr lang="en-US" b="1" dirty="0"/>
              <a:t>connected</a:t>
            </a:r>
            <a:r>
              <a:rPr lang="en-US" dirty="0"/>
              <a:t> if there is a path between any two vertices. </a:t>
            </a:r>
          </a:p>
          <a:p>
            <a:r>
              <a:rPr lang="en-US" dirty="0"/>
              <a:t>A directed graph is </a:t>
            </a:r>
            <a:r>
              <a:rPr lang="en-US" b="1" dirty="0"/>
              <a:t>strongly connected</a:t>
            </a:r>
            <a:r>
              <a:rPr lang="en-US" dirty="0"/>
              <a:t> if there is a directed path between any two vertices.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AFB77-5873-46D8-A545-F2754768D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4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C749-08B4-4BF4-B008-2AF09BC0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Topic-Graphs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F082-1DB1-4380-A293-7FC4C4B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one of the unifying themes of computer science.</a:t>
            </a:r>
          </a:p>
          <a:p>
            <a:endParaRPr lang="en-US" dirty="0"/>
          </a:p>
          <a:p>
            <a:r>
              <a:rPr lang="en-US" dirty="0"/>
              <a:t>A graph G = (V, E) is defined by</a:t>
            </a:r>
          </a:p>
          <a:p>
            <a:pPr lvl="1"/>
            <a:r>
              <a:rPr lang="en-US" dirty="0"/>
              <a:t>A set of vertices V, and</a:t>
            </a:r>
          </a:p>
          <a:p>
            <a:pPr lvl="1"/>
            <a:r>
              <a:rPr lang="en-US" dirty="0"/>
              <a:t>A set of edges E consisting of pairs of vertices from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2DDF-D424-4786-82AD-5F58E7FB7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65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7726-8D27-4FA9-812B-644A77987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has the most friends?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E2E5-D444-4750-B981-BD972708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degree of a vertex is the number of edges adjacent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45C2-D047-45B1-9406-989131D2A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52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FA79-AAD4-45A9-B588-76983F5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Graphs:</a:t>
            </a:r>
            <a:br>
              <a:rPr lang="en-US" dirty="0"/>
            </a:br>
            <a:r>
              <a:rPr lang="en-US" dirty="0"/>
              <a:t>Adjacency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CBD2-0FC1-442B-83F1-D0B177252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data structures used to represent graphs. </a:t>
            </a:r>
          </a:p>
          <a:p>
            <a:r>
              <a:rPr lang="en-US" dirty="0"/>
              <a:t>We assume the graph G = (V, E) contains n vertices and m edges. </a:t>
            </a:r>
          </a:p>
          <a:p>
            <a:r>
              <a:rPr lang="en-US" dirty="0"/>
              <a:t>We can represent G using an n × n matrix M, where element M[i, j] is, say, 1, if (i, j) is an edge of G, and 0 if it isn’t.</a:t>
            </a:r>
          </a:p>
          <a:p>
            <a:r>
              <a:rPr lang="en-US" dirty="0"/>
              <a:t>It may use excessive space for graphs with many vertices and relatively few edges, however. </a:t>
            </a:r>
          </a:p>
          <a:p>
            <a:r>
              <a:rPr lang="en-US" dirty="0"/>
              <a:t>Can we save space if (1) the graph is undirected? (2) if the graph is sparse?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5BE4-47D0-4101-A906-6C7976532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Image result for adjacency matrix">
            <a:extLst>
              <a:ext uri="{FF2B5EF4-FFF2-40B4-BE49-F238E27FC236}">
                <a16:creationId xmlns:a16="http://schemas.microsoft.com/office/drawing/2014/main" id="{DD0BB38A-428F-42B6-8BFD-4FE37109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2" y="4349889"/>
            <a:ext cx="3601616" cy="184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481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B4C7-3BA0-4207-9D8E-A9A139F1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Graphs:</a:t>
            </a:r>
            <a:br>
              <a:rPr lang="en-US" dirty="0"/>
            </a:br>
            <a:r>
              <a:rPr lang="en-US" dirty="0"/>
              <a:t>Adjacency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B38-E409-413C-93D2-52817D3B8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40768"/>
            <a:ext cx="10972800" cy="2584580"/>
          </a:xfrm>
        </p:spPr>
        <p:txBody>
          <a:bodyPr/>
          <a:lstStyle/>
          <a:p>
            <a:r>
              <a:rPr lang="en-US" dirty="0"/>
              <a:t>An adjacency list consists of a N ×1 array of pointers, where the </a:t>
            </a:r>
            <a:r>
              <a:rPr lang="en-US" dirty="0" err="1"/>
              <a:t>ith</a:t>
            </a:r>
            <a:r>
              <a:rPr lang="en-US" dirty="0"/>
              <a:t> element points to a linked list of the edges incident on vertex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r>
              <a:rPr lang="en-US" dirty="0"/>
              <a:t>To test if edge (i, j) is in the graph, we search the </a:t>
            </a:r>
            <a:r>
              <a:rPr lang="en-US" dirty="0" err="1"/>
              <a:t>ith</a:t>
            </a:r>
            <a:r>
              <a:rPr lang="en-US" dirty="0"/>
              <a:t> list for j, which takes O(di), where di is the degree of the </a:t>
            </a:r>
            <a:r>
              <a:rPr lang="en-US" dirty="0" err="1"/>
              <a:t>ith</a:t>
            </a:r>
            <a:r>
              <a:rPr lang="en-US" dirty="0"/>
              <a:t> vertex. </a:t>
            </a:r>
          </a:p>
          <a:p>
            <a:r>
              <a:rPr lang="en-US" dirty="0"/>
              <a:t>Note that di can be much less than n when the graph is sparse. If necessary, the two copies of each edge can be linked by a pointer to facilitate deletions.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EE564-D8D7-41A2-A06C-F421A47D4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DB1C0-0B54-4F81-A5B0-F621DC53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604" y="4333398"/>
            <a:ext cx="6400800" cy="17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50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F4C6-2D5D-4134-833C-6D6769D8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1E052-04E2-4205-B69B-A22A51E8C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representations are very useful and have different properties, although adjacency lists are probably better for most problems.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DA7-412E-413C-B331-E756873834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2473325" cy="365125"/>
          </a:xfrm>
        </p:spPr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02A15-5D8B-4619-9951-7917E826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80" y="3429000"/>
            <a:ext cx="5439945" cy="23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F7F7-0E6A-47F5-B109-998B651B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0B95-EE3C-4416-B09B-B732306F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together in groups to answer graph questions</a:t>
            </a:r>
          </a:p>
        </p:txBody>
      </p:sp>
    </p:spTree>
    <p:extLst>
      <p:ext uri="{BB962C8B-B14F-4D97-AF65-F5344CB8AC3E}">
        <p14:creationId xmlns:p14="http://schemas.microsoft.com/office/powerpoint/2010/main" val="181880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C749-08B4-4BF4-B008-2AF09BC0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Road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F082-1DB1-4380-A293-7FC4C4B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modeling a road network, the vertices may represent the cities or junctions, certain pairs of which are connected by roads/edges.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2DDF-D424-4786-82AD-5F58E7FB7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8E068-9C2E-44F2-A80F-44C9C1D36F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36"/>
          <a:stretch/>
        </p:blipFill>
        <p:spPr>
          <a:xfrm>
            <a:off x="2736194" y="3022600"/>
            <a:ext cx="6719613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C749-08B4-4BF4-B008-2AF09BC0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Electronic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F082-1DB1-4380-A293-7FC4C4BC7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electronic circuit, with junctions as vertices and components as edges.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2DDF-D424-4786-82AD-5F58E7FB7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7A844F-5953-4514-AC14-CCA24EC01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717800"/>
            <a:ext cx="7010400" cy="318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C4A5-A678-4127-9CB9-E321FF30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8621-182F-47C4-8CAF-336E331A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any graph problem is determining which flavor of graph you are dealing with.</a:t>
            </a:r>
          </a:p>
          <a:p>
            <a:endParaRPr lang="en-US" dirty="0"/>
          </a:p>
          <a:p>
            <a:r>
              <a:rPr lang="en-US" dirty="0"/>
              <a:t>Learning to talk the talk is an important part of walking the walk.</a:t>
            </a:r>
          </a:p>
          <a:p>
            <a:endParaRPr lang="en-US" dirty="0"/>
          </a:p>
          <a:p>
            <a:r>
              <a:rPr lang="en-US" dirty="0"/>
              <a:t>The flavor of graph has a big impact on which algorithms are appropriate and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AD3A-27FF-47C5-8763-7DCF51906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17FB-591F-4578-A81E-6B796FD60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vs. Undirected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9981-E802-4538-BE39-9B59D006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graph G = (V, E) is undirected if edge (x, y) ∈ E implies that (y, x) is also in E.</a:t>
            </a:r>
          </a:p>
          <a:p>
            <a:r>
              <a:rPr lang="en-US" dirty="0"/>
              <a:t>Road networks between cities are typically undirected.</a:t>
            </a:r>
          </a:p>
          <a:p>
            <a:r>
              <a:rPr lang="en-US" dirty="0"/>
              <a:t>Street networks within cities are almost always directed because of one-way streets.</a:t>
            </a:r>
          </a:p>
          <a:p>
            <a:r>
              <a:rPr lang="en-US" dirty="0"/>
              <a:t>Most graphs of graph-theoretic interest are undirected.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A3334-D844-4500-804B-DA171A88C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B5D86-FABF-41AB-8490-BDAB5C0BD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796" y="3847841"/>
            <a:ext cx="6728408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8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4F4A-2FE8-48B4-B0E8-4109DF2C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vs. Unweighted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2FB2-60C9-4329-8D57-C71F11217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weighted graphs, each edge (or vertex) of G is assigned a numerical value, or weight. </a:t>
            </a:r>
          </a:p>
          <a:p>
            <a:r>
              <a:rPr lang="en-US" dirty="0"/>
              <a:t>The edges of a road network graph might be weighted with their length, drive-time or speed limit.</a:t>
            </a:r>
          </a:p>
          <a:p>
            <a:r>
              <a:rPr lang="en-US" dirty="0"/>
              <a:t>In unweighted graphs, there is no cost distinction between various edges and vertices.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76A03-B998-4B28-B048-7E5F1559D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E509F-9E68-44BC-B3CE-34E70F2FA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332" y="4121927"/>
            <a:ext cx="6080724" cy="19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E2A-886D-4660-A451-8A74E27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vs.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4475-E5D7-4AC6-8F41-47E8113D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types of edges complicate the task of working with graphs. A self-loop is an edge (x, x) involving only one vertex. </a:t>
            </a:r>
          </a:p>
          <a:p>
            <a:r>
              <a:rPr lang="en-US" dirty="0"/>
              <a:t>An edge (x, y) is a multi-edge if it occurs more than once in the graph. </a:t>
            </a:r>
          </a:p>
          <a:p>
            <a:r>
              <a:rPr lang="en-US" dirty="0"/>
              <a:t>Any graph which avoids these structures is called simple.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DFBA-4C8C-4B47-8FC3-216A968A8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E9821-2B65-47C8-8AAD-59B35EF4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872" y="3942185"/>
            <a:ext cx="6840255" cy="22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4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F958-D062-41B1-B793-14CEDE69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vs. Dense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1CB6-3C44-4E61-ADF1-1D28A3C3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are sparse when only a small fraction of the possible number of vertex pairs actually have edges defined between them.</a:t>
            </a:r>
          </a:p>
          <a:p>
            <a:r>
              <a:rPr lang="en-US" dirty="0"/>
              <a:t>Graphs are usually sparse due to application-specific constraints.</a:t>
            </a:r>
          </a:p>
          <a:p>
            <a:r>
              <a:rPr lang="en-US" dirty="0"/>
              <a:t>Road networks must be sparse because of road junctions. </a:t>
            </a:r>
          </a:p>
          <a:p>
            <a:r>
              <a:rPr lang="en-US" dirty="0"/>
              <a:t>Typically dense graphs have a quadratic number of edges while sparse graphs are linear in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78A9B-4811-4563-B934-886B25C2D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ED70C6-FDCB-5747-9A21-CEFC4DDC4D7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F2AC4-1455-4B48-930E-43CCD9754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424" y="4338735"/>
            <a:ext cx="5200316" cy="171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7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9103</TotalTime>
  <Words>3218</Words>
  <Application>Microsoft Office PowerPoint</Application>
  <PresentationFormat>Widescreen</PresentationFormat>
  <Paragraphs>236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Calibri Light</vt:lpstr>
      <vt:lpstr>Retrospect</vt:lpstr>
      <vt:lpstr>CISC320 Algorithms</vt:lpstr>
      <vt:lpstr>New Topic-Graphs</vt:lpstr>
      <vt:lpstr>Examples: Road Networks</vt:lpstr>
      <vt:lpstr>Examples: Electronic Circuits</vt:lpstr>
      <vt:lpstr>Flavors of Graphs</vt:lpstr>
      <vt:lpstr>Directed vs. Undirected Graphs</vt:lpstr>
      <vt:lpstr>Weighted vs. Unweighted Graphs</vt:lpstr>
      <vt:lpstr>Simple vs. Complex</vt:lpstr>
      <vt:lpstr>Sparse vs. Dense Graphs</vt:lpstr>
      <vt:lpstr>Cyclic vs. Acyclic Graphs</vt:lpstr>
      <vt:lpstr>Implicit vs. Explicit Graphs</vt:lpstr>
      <vt:lpstr>Embedded vs. Topological Graphs</vt:lpstr>
      <vt:lpstr>Labeled vs. Unlabeled Graphs</vt:lpstr>
      <vt:lpstr>A different way to look at it (Friendship Graph)</vt:lpstr>
      <vt:lpstr>If I am your friend, does that mean you are my friend?</vt:lpstr>
      <vt:lpstr>Am I my own friend?</vt:lpstr>
      <vt:lpstr>Am I linked by some chain of friends to the Queen of England?</vt:lpstr>
      <vt:lpstr>How close is my link?</vt:lpstr>
      <vt:lpstr>Is there a path of friends between any 2 people?</vt:lpstr>
      <vt:lpstr>Who has the most friends?</vt:lpstr>
      <vt:lpstr>Data Structures for Graphs: Adjacency Matrix</vt:lpstr>
      <vt:lpstr>Data Structures for Graphs: Adjacency Lists</vt:lpstr>
      <vt:lpstr>Comparison</vt:lpstr>
      <vt:lpstr>Today’s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CISC320 Algorithms</dc:title>
  <dc:creator>Bart, Austin</dc:creator>
  <cp:lastModifiedBy>Austin Cory Bart</cp:lastModifiedBy>
  <cp:revision>107</cp:revision>
  <dcterms:created xsi:type="dcterms:W3CDTF">2021-01-27T16:53:13Z</dcterms:created>
  <dcterms:modified xsi:type="dcterms:W3CDTF">2021-07-30T17:02:35Z</dcterms:modified>
</cp:coreProperties>
</file>