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15" r:id="rId3"/>
    <p:sldId id="317" r:id="rId4"/>
    <p:sldId id="318" r:id="rId5"/>
    <p:sldId id="258" r:id="rId6"/>
    <p:sldId id="259" r:id="rId7"/>
    <p:sldId id="260" r:id="rId8"/>
    <p:sldId id="319" r:id="rId9"/>
    <p:sldId id="261" r:id="rId10"/>
    <p:sldId id="263" r:id="rId11"/>
    <p:sldId id="327" r:id="rId12"/>
    <p:sldId id="329" r:id="rId13"/>
    <p:sldId id="331" r:id="rId14"/>
    <p:sldId id="332" r:id="rId15"/>
    <p:sldId id="342" r:id="rId16"/>
    <p:sldId id="336" r:id="rId17"/>
    <p:sldId id="338" r:id="rId18"/>
    <p:sldId id="340" r:id="rId19"/>
    <p:sldId id="341" r:id="rId20"/>
    <p:sldId id="334" r:id="rId21"/>
    <p:sldId id="335" r:id="rId22"/>
    <p:sldId id="343" r:id="rId23"/>
    <p:sldId id="344" r:id="rId24"/>
    <p:sldId id="339" r:id="rId25"/>
    <p:sldId id="34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1093" autoAdjust="0"/>
  </p:normalViewPr>
  <p:slideViewPr>
    <p:cSldViewPr snapToGrid="0" showGuides="1">
      <p:cViewPr varScale="1">
        <p:scale>
          <a:sx n="47" d="100"/>
          <a:sy n="47" d="100"/>
        </p:scale>
        <p:origin x="14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56178-0B25-4919-BB02-ACE83F0C9329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77C94-2D12-44E3-B0D1-ED912825B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1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Bart: Hey everyone, it’s Dr. Bart. I’m still stuck down in this underground facility</a:t>
            </a:r>
          </a:p>
          <a:p>
            <a:r>
              <a:rPr lang="en-US" dirty="0"/>
              <a:t>Bart: This thing is so ridiculously massive. Take a look.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77C94-2D12-44E3-B0D1-ED912825B6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1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>
            <a:extLst>
              <a:ext uri="{FF2B5EF4-FFF2-40B4-BE49-F238E27FC236}">
                <a16:creationId xmlns:a16="http://schemas.microsoft.com/office/drawing/2014/main" id="{BFA70304-3BC8-44AB-B8FE-80FE1348FA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Notes Placeholder 2">
            <a:extLst>
              <a:ext uri="{FF2B5EF4-FFF2-40B4-BE49-F238E27FC236}">
                <a16:creationId xmlns:a16="http://schemas.microsoft.com/office/drawing/2014/main" id="{0D11E64B-881D-4F4E-AE5F-5EF0EA5DE0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Need a base case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Need a recrusive case that gets closer to the base case</a:t>
            </a: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6A02F738-016A-44D3-AA23-FDCE2A16DD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879C7C8-D1B9-4F44-819F-8E51ACE5724F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DA3D-F3C5-4CBC-9445-84C07F68A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03E7D-F1A6-476A-8D2C-40CD0BADB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0BBB2-A9AD-4E77-9464-3F8976C4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6097-B13E-432A-B8B7-040770A4D4B2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34009-6A9E-49C3-ABE9-31E1BE3C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810AC-3432-4CE5-BC27-962F367A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B4D4-D747-4670-A31E-492225113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0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670B-5FF7-4304-87ED-1B813FAA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5C237-2792-43DE-9591-B2F95EFA7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18757-FD14-481C-8D0B-8688D0EF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6097-B13E-432A-B8B7-040770A4D4B2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47E97-B9CA-49AE-A5F5-4C68C50C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F501D-817F-4082-A575-38F6AF45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B4D4-D747-4670-A31E-492225113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0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940318-2758-4185-B561-EDEA92053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ADF92-6EBF-4907-AFA0-5EC6F6AAE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886FE-0CE0-4092-B0C8-DA43C701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6097-B13E-432A-B8B7-040770A4D4B2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83C75-6AED-47DB-BCC1-460E05F9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00BAB-BA5A-4F86-B17F-57474A5E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B4D4-D747-4670-A31E-492225113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3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02267" y="1765300"/>
            <a:ext cx="10481733" cy="436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6D04F661-7640-4F96-A2A8-F47A6574A8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2015 Pearson Education, Inc., Upper Saddle River, NJ.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755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5467" y="5549900"/>
            <a:ext cx="11904133" cy="8128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AFC0B7AD-3338-430B-917F-DB206FC94C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2015 Pearson Education, Inc., Upper Saddle River, NJ.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2104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F49A-7986-4AF3-BF5B-D2F8136EF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89809-AAD9-4596-8AE8-BB8D7DF66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90D06-4F8A-434D-B021-B840FA68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6097-B13E-432A-B8B7-040770A4D4B2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A25EF-2739-4998-B049-A43B39C7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0C21F-10B7-4266-ACCB-CBE483BE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B4D4-D747-4670-A31E-492225113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5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41C2-832C-4499-AAD5-FDF0E23EA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F1F57-2DC3-400D-A1C3-EDE338500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AB0BE-09B5-4A04-9936-B8370E93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6097-B13E-432A-B8B7-040770A4D4B2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08935-B431-4CDF-8303-F30754E4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BC07D-74F5-47DA-8791-855CA672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B4D4-D747-4670-A31E-492225113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4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71824-DC0E-49DD-9F9F-5194AAFA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3233-0C8A-4EC5-B69D-0EF00B950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EC39F-0583-4F4F-866F-14399FF46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08443-878D-40E1-97A5-76B5A445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6097-B13E-432A-B8B7-040770A4D4B2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ACA28-3D85-4006-8299-321BB0C1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2BA99-4A86-444A-AD0F-F3F5B6A1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B4D4-D747-4670-A31E-492225113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8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CDC1-7209-4BB9-AA62-684CBAB1B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77B31-2CB8-47F7-9A36-2408296D1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C3268-E25E-4B2A-BF87-CD4CEDC93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9FF9A-B81A-4D44-A4A3-075D4C626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F2D1B-49DB-4E18-BD52-C7C52D82A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4DFB9-F867-42E7-AA01-B8A7F4CC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6097-B13E-432A-B8B7-040770A4D4B2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F2D098-E114-4621-A7C6-79DAE59F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331ED-133F-47C9-8E60-8D673C22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B4D4-D747-4670-A31E-492225113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3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319E-0F51-49DB-8165-CCC621EB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3A158-2EF4-4114-80C3-F18602D1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6097-B13E-432A-B8B7-040770A4D4B2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AFCAA-DFE1-495E-9220-B3E3820C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6D412-265E-4881-B5BF-44907800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B4D4-D747-4670-A31E-492225113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3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FBC27-6987-4787-9081-3F57B89C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6097-B13E-432A-B8B7-040770A4D4B2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A63737-A646-4304-8902-FB3E1CDF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2EFC2-4ACE-4742-B560-051CCB00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B4D4-D747-4670-A31E-492225113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4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46AE-447B-47D5-BA50-B580EC4F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33FBA-7CDB-4321-B453-E18AF7ED6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D75D9-3BB8-4AF7-B38F-0480314FA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6B98A-A9D7-47FF-B6B4-E6355F11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6097-B13E-432A-B8B7-040770A4D4B2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D85DA-92B3-4AB0-A5EC-7A872802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D5FFE-D161-4157-8C3E-0C886402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B4D4-D747-4670-A31E-492225113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2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846F-C287-447A-A6DE-95DB1BEB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3DE98-450C-4CFA-8668-937365018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A2411-BE56-4AFF-8741-778632ED8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73102-AA2C-41C9-96D2-0B79B2B4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6097-B13E-432A-B8B7-040770A4D4B2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EA5C6-FD40-4595-B927-DD9E5C43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F15CA-E1AD-4B2E-8A9D-62FF3E43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B4D4-D747-4670-A31E-492225113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9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6098C0-2304-466F-AA46-172A705F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D0C06-A193-41A3-A6F6-68DE4599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BAB3A-1A5F-45BC-9BF2-850BBE063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A6097-B13E-432A-B8B7-040770A4D4B2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8F1FC-5607-40EA-96E3-5CCAC3C55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332A3-BD53-4346-B3C2-D9D99438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B4D4-D747-4670-A31E-492225113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6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39507DF4-F2D8-45F3-A12E-40B5A5B29C11}"/>
              </a:ext>
            </a:extLst>
          </p:cNvPr>
          <p:cNvSpPr txBox="1">
            <a:spLocks/>
          </p:cNvSpPr>
          <p:nvPr/>
        </p:nvSpPr>
        <p:spPr>
          <a:xfrm>
            <a:off x="1066800" y="1735303"/>
            <a:ext cx="10058400" cy="24958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-5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CISC320 Algorithms</a:t>
            </a:r>
            <a:endParaRPr kumimoji="0" lang="en-US" sz="80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FF11EA79-E644-496F-909C-4E25D22ABB5B}"/>
              </a:ext>
            </a:extLst>
          </p:cNvPr>
          <p:cNvSpPr txBox="1">
            <a:spLocks/>
          </p:cNvSpPr>
          <p:nvPr/>
        </p:nvSpPr>
        <p:spPr>
          <a:xfrm>
            <a:off x="2558143" y="4455620"/>
            <a:ext cx="7053943" cy="16434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4E67C8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5400" b="0" i="0" u="none" strike="noStrike" kern="1200" cap="small" spc="20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Recursion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4E67C8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2400" b="0" i="0" u="none" strike="noStrike" kern="1200" cap="small" spc="20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Austin Cory Bart</a:t>
            </a:r>
            <a:br>
              <a:rPr kumimoji="0" lang="en-US" sz="2400" b="0" i="0" u="none" strike="noStrike" kern="1200" cap="small" spc="20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</a:br>
            <a:r>
              <a:rPr kumimoji="0" lang="en-US" sz="2400" b="0" i="0" u="none" strike="noStrike" kern="1200" cap="small" spc="200" normalizeH="0" baseline="0" noProof="0" dirty="0" err="1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AlgoTutorBot</a:t>
            </a:r>
            <a:br>
              <a:rPr kumimoji="0" lang="en-US" sz="2400" b="0" i="0" u="none" strike="noStrike" kern="1200" cap="small" spc="20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</a:br>
            <a:r>
              <a:rPr kumimoji="0" lang="en-US" sz="2400" b="0" i="0" u="none" strike="noStrike" kern="1200" cap="small" spc="20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University of Delaware</a:t>
            </a:r>
          </a:p>
        </p:txBody>
      </p:sp>
    </p:spTree>
    <p:extLst>
      <p:ext uri="{BB962C8B-B14F-4D97-AF65-F5344CB8AC3E}">
        <p14:creationId xmlns:p14="http://schemas.microsoft.com/office/powerpoint/2010/main" val="4174671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7E6223E4-C089-4821-A53C-105042D4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Design Guidelines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769783-3EF7-45A6-A507-307160429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dirty="0">
                <a:latin typeface="Arial" charset="0"/>
              </a:rPr>
              <a:t>Function must take parameters</a:t>
            </a:r>
          </a:p>
          <a:p>
            <a:pPr>
              <a:buFont typeface="Arial"/>
              <a:buChar char="•"/>
              <a:defRPr/>
            </a:pPr>
            <a:r>
              <a:rPr lang="en-US" dirty="0">
                <a:latin typeface="Arial" charset="0"/>
              </a:rPr>
              <a:t>Function definition must contain logic involving the parameters, leading to different cases</a:t>
            </a:r>
          </a:p>
          <a:p>
            <a:pPr>
              <a:buFont typeface="Arial"/>
              <a:buChar char="•"/>
              <a:defRPr/>
            </a:pPr>
            <a:r>
              <a:rPr lang="en-US" b="1" dirty="0">
                <a:latin typeface="Arial" charset="0"/>
              </a:rPr>
              <a:t>Base Case: </a:t>
            </a:r>
            <a:r>
              <a:rPr lang="en-US" dirty="0">
                <a:latin typeface="Arial" charset="0"/>
              </a:rPr>
              <a:t>One or more cases should provide solution that does not require recursion</a:t>
            </a:r>
          </a:p>
          <a:p>
            <a:pPr lvl="1">
              <a:buFont typeface="Arial"/>
              <a:buChar char="–"/>
              <a:defRPr/>
            </a:pPr>
            <a:r>
              <a:rPr lang="en-US" dirty="0">
                <a:latin typeface="Arial" charset="0"/>
              </a:rPr>
              <a:t>Else infinite recursion</a:t>
            </a:r>
          </a:p>
          <a:p>
            <a:pPr>
              <a:buFont typeface="Arial"/>
              <a:buChar char="•"/>
              <a:defRPr/>
            </a:pPr>
            <a:r>
              <a:rPr lang="en-US" b="1" dirty="0">
                <a:latin typeface="Arial" charset="0"/>
              </a:rPr>
              <a:t>Recursive Case: </a:t>
            </a:r>
            <a:r>
              <a:rPr lang="en-US" dirty="0">
                <a:latin typeface="Arial" charset="0"/>
              </a:rPr>
              <a:t>One or more cases must include a recursive invocation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27CC5-2BBE-43C8-9C76-D2ADFE68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Recursion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13A5B-A2A1-4481-8A65-CCC8C085F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Put an IF/ELSE statement in your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Handle the "Base Case"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Handle the Recursive Case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Modify the input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Call the recursive method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something with the result</a:t>
            </a:r>
          </a:p>
        </p:txBody>
      </p:sp>
    </p:spTree>
    <p:extLst>
      <p:ext uri="{BB962C8B-B14F-4D97-AF65-F5344CB8AC3E}">
        <p14:creationId xmlns:p14="http://schemas.microsoft.com/office/powerpoint/2010/main" val="2282090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25B840-478B-41E8-888D-4E26BA99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Template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B11828-8F85-45A6-8B71-3F58FD7C4EAA}"/>
              </a:ext>
            </a:extLst>
          </p:cNvPr>
          <p:cNvSpPr/>
          <p:nvPr/>
        </p:nvSpPr>
        <p:spPr>
          <a:xfrm>
            <a:off x="838200" y="1690688"/>
            <a:ext cx="1076764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function_name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parameter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____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reduced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parameter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result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function_name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(...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reduced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...)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result</a:t>
            </a:r>
            <a:endParaRPr lang="en-US" sz="28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F8849301-CE68-4FBB-83E9-838575DA1CB2}"/>
              </a:ext>
            </a:extLst>
          </p:cNvPr>
          <p:cNvSpPr/>
          <p:nvPr/>
        </p:nvSpPr>
        <p:spPr>
          <a:xfrm>
            <a:off x="4545623" y="2247432"/>
            <a:ext cx="1676400" cy="665018"/>
          </a:xfrm>
          <a:prstGeom prst="wedgeRoundRectCallout">
            <a:avLst>
              <a:gd name="adj1" fmla="val -94742"/>
              <a:gd name="adj2" fmla="val -2708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 The "simplest case"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C24510EE-19B1-4610-9D35-5A221FD80C6E}"/>
              </a:ext>
            </a:extLst>
          </p:cNvPr>
          <p:cNvSpPr/>
          <p:nvPr/>
        </p:nvSpPr>
        <p:spPr>
          <a:xfrm>
            <a:off x="8992453" y="2799471"/>
            <a:ext cx="1676400" cy="847713"/>
          </a:xfrm>
          <a:prstGeom prst="wedgeRoundRectCallout">
            <a:avLst>
              <a:gd name="adj1" fmla="val -78531"/>
              <a:gd name="adj2" fmla="val 3583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 Need to reduce parameter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D2B6BDC-B88B-486C-9D89-536A5C060AC2}"/>
              </a:ext>
            </a:extLst>
          </p:cNvPr>
          <p:cNvSpPr/>
          <p:nvPr/>
        </p:nvSpPr>
        <p:spPr>
          <a:xfrm>
            <a:off x="6486059" y="4743455"/>
            <a:ext cx="1676400" cy="847713"/>
          </a:xfrm>
          <a:prstGeom prst="wedgeRoundRectCallout">
            <a:avLst>
              <a:gd name="adj1" fmla="val -30699"/>
              <a:gd name="adj2" fmla="val -9360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3. Need to call function with reduced data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05B68714-115F-4011-8A37-BAF312580393}"/>
              </a:ext>
            </a:extLst>
          </p:cNvPr>
          <p:cNvSpPr/>
          <p:nvPr/>
        </p:nvSpPr>
        <p:spPr>
          <a:xfrm>
            <a:off x="3707423" y="5463549"/>
            <a:ext cx="1676400" cy="847713"/>
          </a:xfrm>
          <a:prstGeom prst="wedgeRoundRectCallout">
            <a:avLst>
              <a:gd name="adj1" fmla="val -30699"/>
              <a:gd name="adj2" fmla="val -9360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4. Need to do something with result</a:t>
            </a:r>
          </a:p>
        </p:txBody>
      </p:sp>
    </p:spTree>
    <p:extLst>
      <p:ext uri="{BB962C8B-B14F-4D97-AF65-F5344CB8AC3E}">
        <p14:creationId xmlns:p14="http://schemas.microsoft.com/office/powerpoint/2010/main" val="585246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53EE-A65F-49F4-88B2-587DD98A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12F1F-22D5-46EC-B3B2-DC0D5A1B0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when</a:t>
            </a:r>
          </a:p>
          <a:p>
            <a:pPr lvl="1"/>
            <a:r>
              <a:rPr lang="en-US" dirty="0"/>
              <a:t>The number is zero</a:t>
            </a:r>
          </a:p>
          <a:p>
            <a:pPr lvl="1"/>
            <a:r>
              <a:rPr lang="en-US" dirty="0"/>
              <a:t>The string is empty</a:t>
            </a:r>
          </a:p>
          <a:p>
            <a:pPr lvl="1"/>
            <a:r>
              <a:rPr lang="en-US" dirty="0"/>
              <a:t>The list is empty</a:t>
            </a:r>
          </a:p>
          <a:p>
            <a:pPr lvl="1"/>
            <a:r>
              <a:rPr lang="en-US" dirty="0"/>
              <a:t>The dictionary is empty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Usually…</a:t>
            </a:r>
          </a:p>
          <a:p>
            <a:pPr lvl="1"/>
            <a:r>
              <a:rPr lang="en-US" dirty="0"/>
              <a:t>Return zero, an empty string, an empty list, etc.</a:t>
            </a:r>
          </a:p>
        </p:txBody>
      </p:sp>
    </p:spTree>
    <p:extLst>
      <p:ext uri="{BB962C8B-B14F-4D97-AF65-F5344CB8AC3E}">
        <p14:creationId xmlns:p14="http://schemas.microsoft.com/office/powerpoint/2010/main" val="172229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9A56-8EE5-428B-BB51-33046308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74C1B-7F81-4BA5-9A30-6602E97E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Reduce: </a:t>
            </a:r>
            <a:r>
              <a:rPr lang="en-US" dirty="0"/>
              <a:t>Break off a piece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Recurse: </a:t>
            </a:r>
            <a:r>
              <a:rPr lang="en-US" dirty="0"/>
              <a:t>Call the recursive method on the 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Result: </a:t>
            </a:r>
            <a:r>
              <a:rPr lang="en-US" dirty="0"/>
              <a:t>Combine the results</a:t>
            </a:r>
          </a:p>
        </p:txBody>
      </p:sp>
    </p:spTree>
    <p:extLst>
      <p:ext uri="{BB962C8B-B14F-4D97-AF65-F5344CB8AC3E}">
        <p14:creationId xmlns:p14="http://schemas.microsoft.com/office/powerpoint/2010/main" val="234910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345D-2970-4767-8D6E-D91A362A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Why recursion?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35FF1-83FE-4815-8852-917938836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Anything you can do with a WHILE or FOR loop, you can do with recursion</a:t>
            </a:r>
          </a:p>
          <a:p>
            <a:pPr lvl="1"/>
            <a:r>
              <a:rPr lang="en-US" dirty="0"/>
              <a:t>And vice versa</a:t>
            </a:r>
          </a:p>
          <a:p>
            <a:r>
              <a:rPr lang="en-US" dirty="0"/>
              <a:t>Some people find recursion more natural, some people prefer WHILE/FOR loops</a:t>
            </a:r>
          </a:p>
          <a:p>
            <a:r>
              <a:rPr lang="en-US" dirty="0"/>
              <a:t>Some problems are very easy to express with recursion</a:t>
            </a:r>
          </a:p>
        </p:txBody>
      </p:sp>
    </p:spTree>
    <p:extLst>
      <p:ext uri="{BB962C8B-B14F-4D97-AF65-F5344CB8AC3E}">
        <p14:creationId xmlns:p14="http://schemas.microsoft.com/office/powerpoint/2010/main" val="29563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E06B57-FB7A-4993-891C-761E9C21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71CA0-252C-4BE4-A365-B2AED28D75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92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00431D-02EB-493E-B6D5-9CBF3E25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C68F2-8524-4148-AEA7-A5D49CD77F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nth Fibonacci number is the sum of the two previous Fibonacci numbers</a:t>
            </a:r>
          </a:p>
          <a:p>
            <a:r>
              <a:rPr lang="en-US" dirty="0"/>
              <a:t>Fib(1) is 1</a:t>
            </a:r>
          </a:p>
          <a:p>
            <a:r>
              <a:rPr lang="en-US" dirty="0"/>
              <a:t>Fib(2) is 1</a:t>
            </a:r>
          </a:p>
          <a:p>
            <a:r>
              <a:rPr lang="en-US" dirty="0"/>
              <a:t>Fib(n) = Fib(n-1) + Fib(n-2)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393360-3C5A-4F8E-B10B-B4E3F8C6D0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02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00431D-02EB-493E-B6D5-9CBF3E25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a list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9CD208-F561-444B-AF13-A2C59DBF25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list can be seen as recursive</a:t>
            </a:r>
          </a:p>
          <a:p>
            <a:r>
              <a:rPr lang="en-US" dirty="0"/>
              <a:t>A list is either:</a:t>
            </a:r>
          </a:p>
          <a:p>
            <a:pPr lvl="1"/>
            <a:r>
              <a:rPr lang="en-US" dirty="0"/>
              <a:t>EMPTY</a:t>
            </a:r>
          </a:p>
          <a:p>
            <a:pPr lvl="1"/>
            <a:r>
              <a:rPr lang="en-US" dirty="0"/>
              <a:t>A first element and the rest</a:t>
            </a:r>
          </a:p>
          <a:p>
            <a:pPr lvl="2"/>
            <a:r>
              <a:rPr lang="en-US" dirty="0"/>
              <a:t>First = List[0]</a:t>
            </a:r>
          </a:p>
          <a:p>
            <a:pPr lvl="2"/>
            <a:r>
              <a:rPr lang="en-US" dirty="0"/>
              <a:t>Rest = List[1:]</a:t>
            </a:r>
          </a:p>
          <a:p>
            <a:r>
              <a:rPr lang="en-US" dirty="0"/>
              <a:t>Anything you can do with a for loop you can do with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E9A2-9032-4600-8D48-4AACCFD63F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52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00431D-02EB-493E-B6D5-9CBF3E25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 tree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2219F5-CBE4-440B-B1D5-75117C8DFB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Person is a dictionary with the following keys:</a:t>
            </a:r>
          </a:p>
          <a:p>
            <a:pPr lvl="1"/>
            <a:r>
              <a:rPr lang="en-US" dirty="0"/>
              <a:t>"Name": string</a:t>
            </a:r>
          </a:p>
          <a:p>
            <a:pPr lvl="1"/>
            <a:r>
              <a:rPr lang="en-US" dirty="0"/>
              <a:t>"Wealth": integer</a:t>
            </a:r>
          </a:p>
          <a:p>
            <a:pPr lvl="1"/>
            <a:r>
              <a:rPr lang="en-US" dirty="0"/>
              <a:t>"Children": list of Person</a:t>
            </a:r>
          </a:p>
          <a:p>
            <a:r>
              <a:rPr lang="en-US" dirty="0"/>
              <a:t>How much money does a Person have if you include all their descendants?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E3BB9-3E7D-48AC-AEAB-3E6AC96BBC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5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6C59028C-1B4F-433A-9FAE-7558E26A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Recursion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D6307349-02E0-4DAB-AF8E-6E1B3B335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buNone/>
              <a:tabLst>
                <a:tab pos="0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Definition</a:t>
            </a:r>
          </a:p>
          <a:p>
            <a:pPr marL="571500" lvl="1" indent="-165100">
              <a:tabLst>
                <a:tab pos="0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process in which the result of each repetition is dependent upon the result of the next repetition.</a:t>
            </a:r>
          </a:p>
          <a:p>
            <a:pPr marL="571500" lvl="1" indent="-165100">
              <a:tabLst>
                <a:tab pos="0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If you still don't understand, go see the definition of </a:t>
            </a:r>
            <a:r>
              <a:rPr lang="en-US" altLang="en-US" sz="18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Recursion</a:t>
            </a:r>
            <a:b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</a:br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</a:p>
          <a:p>
            <a:pPr marL="292100" indent="-292100">
              <a:buNone/>
              <a:tabLst>
                <a:tab pos="0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Hofstadter's Law</a:t>
            </a:r>
          </a:p>
          <a:p>
            <a:pPr marL="571500" lvl="1" indent="-165100">
              <a:tabLst>
                <a:tab pos="0" algn="l"/>
              </a:tabLst>
            </a:pPr>
            <a:r>
              <a:rPr lang="ja-JP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“</a:t>
            </a:r>
            <a:r>
              <a:rPr lang="en-US" altLang="ja-JP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It always takes longer than you expect, even when you take into account Hofstadter's Law.</a:t>
            </a:r>
            <a:r>
              <a:rPr lang="ja-JP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”</a:t>
            </a:r>
            <a:br>
              <a:rPr lang="en-US" altLang="ja-JP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</a:br>
            <a:endParaRPr lang="en-US" altLang="ja-JP" sz="1800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292100" indent="-292100">
              <a:buNone/>
              <a:tabLst>
                <a:tab pos="0" algn="l"/>
              </a:tabLst>
            </a:pPr>
            <a:r>
              <a:rPr lang="en-US" altLang="en-US" sz="1800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Sesquipedalian</a:t>
            </a:r>
            <a:endParaRPr lang="en-US" altLang="en-US" sz="1800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571500" lvl="1" indent="-165100">
              <a:tabLst>
                <a:tab pos="0" algn="l"/>
              </a:tabLst>
            </a:pP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person who uses words like sesquipedalian.</a:t>
            </a:r>
            <a:b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</a:br>
            <a:endParaRPr lang="en-US" altLang="en-US" sz="1800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292100" indent="-292100">
              <a:buNone/>
              <a:tabLst>
                <a:tab pos="0" algn="l"/>
              </a:tabLst>
            </a:pPr>
            <a:r>
              <a:rPr lang="en-US" altLang="en-US" sz="1800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Yogi Berra</a:t>
            </a:r>
          </a:p>
          <a:p>
            <a:pPr marL="571500" lvl="1" indent="-165100">
              <a:tabLst>
                <a:tab pos="0" algn="l"/>
              </a:tabLst>
            </a:pPr>
            <a:r>
              <a:rPr lang="ja-JP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“</a:t>
            </a:r>
            <a:r>
              <a:rPr lang="en-US" altLang="ja-JP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Its déjà vu all over again.</a:t>
            </a:r>
            <a:r>
              <a:rPr lang="ja-JP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”</a:t>
            </a:r>
            <a:endParaRPr lang="en-US" altLang="ja-JP" sz="1800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id="{94357FD6-391C-467F-9F64-C085CA91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63B1BD-081F-4B33-8A2E-F21C204425E6}" type="slidenum">
              <a:rPr lang="en-US" altLang="en-US" sz="1800">
                <a:latin typeface="Helvetica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80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F320EF-2A28-4A37-A0EB-1D297B5B2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Novice Mistakes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CD2AB-11A7-450F-96E1-C6601024C2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using recursion</a:t>
            </a:r>
          </a:p>
        </p:txBody>
      </p:sp>
    </p:spTree>
    <p:extLst>
      <p:ext uri="{BB962C8B-B14F-4D97-AF65-F5344CB8AC3E}">
        <p14:creationId xmlns:p14="http://schemas.microsoft.com/office/powerpoint/2010/main" val="1967237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CFC9CB-BA61-40E4-86FD-6DDB2874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Forgot base case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71739D-9C63-44C9-A731-8E8CF2F53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have an IF statement, and one of the cases should handle the end result</a:t>
            </a:r>
          </a:p>
          <a:p>
            <a:pPr lvl="1"/>
            <a:r>
              <a:rPr lang="en-US" dirty="0"/>
              <a:t>If the integer is zero, return 0/False/empty string/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If the string is empty, return 0/False/empty string/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90752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CFC9CB-BA61-40E4-86FD-6DDB2874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Forgot to reduce recursive case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71739D-9C63-44C9-A731-8E8CF2F53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recursive case, you must make something smaller!</a:t>
            </a:r>
          </a:p>
          <a:p>
            <a:pPr lvl="1"/>
            <a:r>
              <a:rPr lang="en-US" dirty="0"/>
              <a:t>Decrease the integer by 1</a:t>
            </a:r>
          </a:p>
          <a:p>
            <a:pPr lvl="1"/>
            <a:r>
              <a:rPr lang="en-US" dirty="0"/>
              <a:t>Remove the last character from the string</a:t>
            </a:r>
          </a:p>
          <a:p>
            <a:pPr lvl="1"/>
            <a:r>
              <a:rPr lang="en-US" dirty="0"/>
              <a:t>Remove the last element of a list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81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CFC9CB-BA61-40E4-86FD-6DDB2874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Forgot to recurse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71739D-9C63-44C9-A731-8E8CF2F53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didn't call the function somewhere inside of its definition, then you aren't using recursion</a:t>
            </a:r>
          </a:p>
        </p:txBody>
      </p:sp>
    </p:spTree>
    <p:extLst>
      <p:ext uri="{BB962C8B-B14F-4D97-AF65-F5344CB8AC3E}">
        <p14:creationId xmlns:p14="http://schemas.microsoft.com/office/powerpoint/2010/main" val="728046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BB1530-67D9-4EE6-AF30-A70BEFC9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Forgot to use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AEC694-4F1C-43E1-AE6D-A541CC6E6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you remember to </a:t>
            </a:r>
            <a:r>
              <a:rPr lang="en-US" b="1" dirty="0"/>
              <a:t>return </a:t>
            </a:r>
            <a:r>
              <a:rPr lang="en-US" dirty="0"/>
              <a:t>your recursive result?</a:t>
            </a:r>
          </a:p>
        </p:txBody>
      </p:sp>
    </p:spTree>
    <p:extLst>
      <p:ext uri="{BB962C8B-B14F-4D97-AF65-F5344CB8AC3E}">
        <p14:creationId xmlns:p14="http://schemas.microsoft.com/office/powerpoint/2010/main" val="40656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0AE5-3F22-4C96-8D5A-56AEC516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Tried to handle n+1+1 case instead of n+1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4C924-B210-4EE8-91B7-F303DABB2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often try to think two steps ahead, instead of focusing on just the current case</a:t>
            </a:r>
          </a:p>
        </p:txBody>
      </p:sp>
    </p:spTree>
    <p:extLst>
      <p:ext uri="{BB962C8B-B14F-4D97-AF65-F5344CB8AC3E}">
        <p14:creationId xmlns:p14="http://schemas.microsoft.com/office/powerpoint/2010/main" val="21475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E9297D70-5D30-4779-AC15-3C9A23A8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Helvetica" panose="020B0604020202020204" pitchFamily="34" charset="0"/>
                <a:ea typeface="ＭＳ Ｐゴシック" panose="020B0600070205080204" pitchFamily="34" charset="-128"/>
              </a:rPr>
              <a:t>Art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C3E8C7C1-4709-484D-8727-901B50EE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MC Escher</a:t>
            </a:r>
          </a:p>
        </p:txBody>
      </p:sp>
      <p:sp>
        <p:nvSpPr>
          <p:cNvPr id="22532" name="Slide Number Placeholder 5">
            <a:extLst>
              <a:ext uri="{FF2B5EF4-FFF2-40B4-BE49-F238E27FC236}">
                <a16:creationId xmlns:a16="http://schemas.microsoft.com/office/drawing/2014/main" id="{C5290F2C-BFA0-496B-962C-CE2D281E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C58821-DA61-4C3C-84A2-DD5AE50EF7AA}" type="slidenum">
              <a:rPr lang="en-US" altLang="en-US" sz="1800">
                <a:latin typeface="Helvetica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800">
              <a:latin typeface="Helvetica" panose="020B0604020202020204" pitchFamily="34" charset="0"/>
            </a:endParaRPr>
          </a:p>
        </p:txBody>
      </p:sp>
      <p:grpSp>
        <p:nvGrpSpPr>
          <p:cNvPr id="22533" name="Group 7">
            <a:extLst>
              <a:ext uri="{FF2B5EF4-FFF2-40B4-BE49-F238E27FC236}">
                <a16:creationId xmlns:a16="http://schemas.microsoft.com/office/drawing/2014/main" id="{6545E282-34B8-4DCC-BEF8-85FA744A708A}"/>
              </a:ext>
            </a:extLst>
          </p:cNvPr>
          <p:cNvGrpSpPr>
            <a:grpSpLocks/>
          </p:cNvGrpSpPr>
          <p:nvPr/>
        </p:nvGrpSpPr>
        <p:grpSpPr bwMode="auto">
          <a:xfrm>
            <a:off x="3763387" y="1270166"/>
            <a:ext cx="5068887" cy="4524375"/>
            <a:chOff x="864" y="2496"/>
            <a:chExt cx="2256" cy="2016"/>
          </a:xfrm>
        </p:grpSpPr>
        <p:pic>
          <p:nvPicPr>
            <p:cNvPr id="22534" name="Picture 5">
              <a:extLst>
                <a:ext uri="{FF2B5EF4-FFF2-40B4-BE49-F238E27FC236}">
                  <a16:creationId xmlns:a16="http://schemas.microsoft.com/office/drawing/2014/main" id="{66B471F9-47F8-45A1-B713-82F93C7A388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2" t="6143" r="6371" b="7849"/>
            <a:stretch>
              <a:fillRect/>
            </a:stretch>
          </p:blipFill>
          <p:spPr bwMode="auto">
            <a:xfrm>
              <a:off x="864" y="2496"/>
              <a:ext cx="2256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5" name="Picture 6">
              <a:extLst>
                <a:ext uri="{FF2B5EF4-FFF2-40B4-BE49-F238E27FC236}">
                  <a16:creationId xmlns:a16="http://schemas.microsoft.com/office/drawing/2014/main" id="{20E634B6-1A14-4B22-96F8-265ACC9AF72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2640"/>
              <a:ext cx="1880" cy="1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1A94BF14-4453-4845-A41A-5043851D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What Is Recursion?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CA950E27-A88E-4279-90A4-9DA36CFE14D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Consider hiring a contractor to build something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He hires a subcontractor for a portion of the job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That subcontractor hires a sub-subcontractor to do a smaller portion of job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The last sub-sub- … subcontractor finishes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Each one finishes and reports “done” up the line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94E5768D-C5E5-4FE7-B435-05A38BA2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Example: The Countdown</a:t>
            </a:r>
          </a:p>
        </p:txBody>
      </p:sp>
      <p:sp>
        <p:nvSpPr>
          <p:cNvPr id="24578" name="Text Placeholder 2">
            <a:extLst>
              <a:ext uri="{FF2B5EF4-FFF2-40B4-BE49-F238E27FC236}">
                <a16:creationId xmlns:a16="http://schemas.microsoft.com/office/drawing/2014/main" id="{EAA36C39-CF32-484B-B1D9-593B6066DC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FIGURE 7-1 Counting down from 10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27CDDB7-9AF0-4025-B49E-2B52FBF5E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8" y="2114550"/>
            <a:ext cx="7639050" cy="26289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85A62828-D5E6-4039-9F45-1F1052E6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Example: The Countdown</a:t>
            </a:r>
          </a:p>
        </p:txBody>
      </p:sp>
      <p:sp>
        <p:nvSpPr>
          <p:cNvPr id="25602" name="Text Placeholder 2">
            <a:extLst>
              <a:ext uri="{FF2B5EF4-FFF2-40B4-BE49-F238E27FC236}">
                <a16:creationId xmlns:a16="http://schemas.microsoft.com/office/drawing/2014/main" id="{D4367FEB-351E-41F2-8295-64E31F5D91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FIGURE 7-1 Counting down from 10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3EF70DA-B6A2-4FB4-BAA2-84A7BB290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2128839"/>
            <a:ext cx="7581900" cy="26003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B3F5BADA-6C34-43DF-AD15-D0510F5FC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Example: The Countdown</a:t>
            </a:r>
          </a:p>
        </p:txBody>
      </p:sp>
      <p:sp>
        <p:nvSpPr>
          <p:cNvPr id="26626" name="Text Placeholder 2">
            <a:extLst>
              <a:ext uri="{FF2B5EF4-FFF2-40B4-BE49-F238E27FC236}">
                <a16:creationId xmlns:a16="http://schemas.microsoft.com/office/drawing/2014/main" id="{FB697310-1FB6-4F9D-9EA0-E1737CFCAD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FIGURE 7-1 Counting down from 10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BF6B489-4B48-4FC7-B7AD-F2FE68ABD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5" y="2090739"/>
            <a:ext cx="7620000" cy="26765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25B840-478B-41E8-888D-4E26BA99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in Python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DEC9AD-00B5-4680-BFF3-25031AFE7DE7}"/>
              </a:ext>
            </a:extLst>
          </p:cNvPr>
          <p:cNvSpPr/>
          <p:nvPr/>
        </p:nvSpPr>
        <p:spPr>
          <a:xfrm>
            <a:off x="838200" y="1690688"/>
            <a:ext cx="93186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count_down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"I'm done"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count_down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800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D541614-0C13-485B-9979-5AF95A47E87E}"/>
              </a:ext>
            </a:extLst>
          </p:cNvPr>
          <p:cNvSpPr/>
          <p:nvPr/>
        </p:nvSpPr>
        <p:spPr>
          <a:xfrm>
            <a:off x="4654061" y="4924653"/>
            <a:ext cx="2883877" cy="829994"/>
          </a:xfrm>
          <a:prstGeom prst="wedgeRoundRectCallout">
            <a:avLst>
              <a:gd name="adj1" fmla="val -27177"/>
              <a:gd name="adj2" fmla="val -10628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function calls itself!</a:t>
            </a:r>
          </a:p>
        </p:txBody>
      </p:sp>
    </p:spTree>
    <p:extLst>
      <p:ext uri="{BB962C8B-B14F-4D97-AF65-F5344CB8AC3E}">
        <p14:creationId xmlns:p14="http://schemas.microsoft.com/office/powerpoint/2010/main" val="55526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20B9D3DF-FC7E-4FCD-8D19-AE8D3C29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Definition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780ED88A-E0BA-4351-B09F-A09C61130AB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Recursion is a problem-solving process 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Breaks a problem into identical but smaller </a:t>
            </a: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subproblems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 function that calls itself is a </a:t>
            </a: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recursive function. 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The invocation is a </a:t>
            </a: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recursive call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or </a:t>
            </a: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recursive invocation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2372</TotalTime>
  <Words>836</Words>
  <Application>Microsoft Office PowerPoint</Application>
  <PresentationFormat>Widescreen</PresentationFormat>
  <Paragraphs>130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Helvetica</vt:lpstr>
      <vt:lpstr>Times New Roman</vt:lpstr>
      <vt:lpstr>Office Theme</vt:lpstr>
      <vt:lpstr>PowerPoint Presentation</vt:lpstr>
      <vt:lpstr>Recursion</vt:lpstr>
      <vt:lpstr>Art</vt:lpstr>
      <vt:lpstr>What Is Recursion?</vt:lpstr>
      <vt:lpstr>Example: The Countdown</vt:lpstr>
      <vt:lpstr>Example: The Countdown</vt:lpstr>
      <vt:lpstr>Example: The Countdown</vt:lpstr>
      <vt:lpstr>Recursion in Python</vt:lpstr>
      <vt:lpstr>Definition</vt:lpstr>
      <vt:lpstr>Design Guidelines</vt:lpstr>
      <vt:lpstr>Basic Recursion Steps</vt:lpstr>
      <vt:lpstr>Recursion Template</vt:lpstr>
      <vt:lpstr>Base Case</vt:lpstr>
      <vt:lpstr>Recursive Case</vt:lpstr>
      <vt:lpstr>Why recursion?</vt:lpstr>
      <vt:lpstr>Examples</vt:lpstr>
      <vt:lpstr>Fibonacci</vt:lpstr>
      <vt:lpstr>Sum a list</vt:lpstr>
      <vt:lpstr>Process a tree</vt:lpstr>
      <vt:lpstr>Common Novice Mistakes</vt:lpstr>
      <vt:lpstr>Forgot base case</vt:lpstr>
      <vt:lpstr>Forgot to reduce recursive case</vt:lpstr>
      <vt:lpstr>Forgot to recurse</vt:lpstr>
      <vt:lpstr>Forgot to use result</vt:lpstr>
      <vt:lpstr>Tried to handle n+1+1 case instead of n+1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Bart, Austin</dc:creator>
  <cp:lastModifiedBy>Austin Cory Bart</cp:lastModifiedBy>
  <cp:revision>27</cp:revision>
  <dcterms:created xsi:type="dcterms:W3CDTF">2019-05-12T07:25:38Z</dcterms:created>
  <dcterms:modified xsi:type="dcterms:W3CDTF">2021-04-12T09:28:15Z</dcterms:modified>
</cp:coreProperties>
</file>