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0" r:id="rId1"/>
  </p:sldMasterIdLst>
  <p:notesMasterIdLst>
    <p:notesMasterId r:id="rId15"/>
  </p:notesMasterIdLst>
  <p:sldIdLst>
    <p:sldId id="260" r:id="rId2"/>
    <p:sldId id="262" r:id="rId3"/>
    <p:sldId id="264" r:id="rId4"/>
    <p:sldId id="265" r:id="rId5"/>
    <p:sldId id="266" r:id="rId6"/>
    <p:sldId id="283" r:id="rId7"/>
    <p:sldId id="267" r:id="rId8"/>
    <p:sldId id="268" r:id="rId9"/>
    <p:sldId id="273" r:id="rId10"/>
    <p:sldId id="278" r:id="rId11"/>
    <p:sldId id="280" r:id="rId12"/>
    <p:sldId id="28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326" autoAdjust="0"/>
  </p:normalViewPr>
  <p:slideViewPr>
    <p:cSldViewPr snapToGrid="0">
      <p:cViewPr varScale="1">
        <p:scale>
          <a:sx n="95" d="100"/>
          <a:sy n="95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4AB01-2646-48EF-B996-EA691C9ED85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04AE5-2D25-4B30-951F-3A2F5525AC07}">
      <dgm:prSet/>
      <dgm:spPr/>
      <dgm:t>
        <a:bodyPr/>
        <a:lstStyle/>
        <a:p>
          <a:r>
            <a:rPr lang="en-US" dirty="0"/>
            <a:t>Correctness</a:t>
          </a:r>
        </a:p>
      </dgm:t>
    </dgm:pt>
    <dgm:pt modelId="{75017914-2826-4D02-B00D-07EC17401F76}" type="parTrans" cxnId="{15536959-CEBA-4A5F-961E-8673E3BD7D65}">
      <dgm:prSet/>
      <dgm:spPr/>
      <dgm:t>
        <a:bodyPr/>
        <a:lstStyle/>
        <a:p>
          <a:endParaRPr lang="en-US"/>
        </a:p>
      </dgm:t>
    </dgm:pt>
    <dgm:pt modelId="{87587C1C-C510-494C-BA0C-D65191141558}" type="sibTrans" cxnId="{15536959-CEBA-4A5F-961E-8673E3BD7D65}">
      <dgm:prSet/>
      <dgm:spPr/>
      <dgm:t>
        <a:bodyPr/>
        <a:lstStyle/>
        <a:p>
          <a:endParaRPr lang="en-US"/>
        </a:p>
      </dgm:t>
    </dgm:pt>
    <dgm:pt modelId="{238DCF2A-DFC8-4D3B-A746-8D3D1AD154A9}">
      <dgm:prSet/>
      <dgm:spPr/>
      <dgm:t>
        <a:bodyPr/>
        <a:lstStyle/>
        <a:p>
          <a:r>
            <a:rPr lang="en-US" dirty="0"/>
            <a:t>Efficiency</a:t>
          </a:r>
        </a:p>
      </dgm:t>
    </dgm:pt>
    <dgm:pt modelId="{60E7F8E2-248B-4AD5-BC59-ADC6BDD6A508}" type="parTrans" cxnId="{277D15E3-CCAF-49AC-915B-21A746B212A4}">
      <dgm:prSet/>
      <dgm:spPr/>
      <dgm:t>
        <a:bodyPr/>
        <a:lstStyle/>
        <a:p>
          <a:endParaRPr lang="en-US"/>
        </a:p>
      </dgm:t>
    </dgm:pt>
    <dgm:pt modelId="{217A46DE-7906-4355-89DE-B2FAF5EA9D27}" type="sibTrans" cxnId="{277D15E3-CCAF-49AC-915B-21A746B212A4}">
      <dgm:prSet/>
      <dgm:spPr/>
      <dgm:t>
        <a:bodyPr/>
        <a:lstStyle/>
        <a:p>
          <a:endParaRPr lang="en-US"/>
        </a:p>
      </dgm:t>
    </dgm:pt>
    <dgm:pt modelId="{292E011B-A067-4A06-B6DC-DFF00813A21C}">
      <dgm:prSet/>
      <dgm:spPr/>
      <dgm:t>
        <a:bodyPr/>
        <a:lstStyle/>
        <a:p>
          <a:r>
            <a:rPr lang="en-US"/>
            <a:t>Readability</a:t>
          </a:r>
          <a:endParaRPr lang="en-US" dirty="0"/>
        </a:p>
      </dgm:t>
    </dgm:pt>
    <dgm:pt modelId="{4A39B2A4-A114-4FA9-A294-C2D48C49A8AE}" type="parTrans" cxnId="{3CB23365-971F-4A35-B832-81E3DF9DEF1D}">
      <dgm:prSet/>
      <dgm:spPr/>
      <dgm:t>
        <a:bodyPr/>
        <a:lstStyle/>
        <a:p>
          <a:endParaRPr lang="en-US"/>
        </a:p>
      </dgm:t>
    </dgm:pt>
    <dgm:pt modelId="{82B6CF59-EC15-4BD0-A0A3-CE97C0D346F5}" type="sibTrans" cxnId="{3CB23365-971F-4A35-B832-81E3DF9DEF1D}">
      <dgm:prSet/>
      <dgm:spPr/>
      <dgm:t>
        <a:bodyPr/>
        <a:lstStyle/>
        <a:p>
          <a:endParaRPr lang="en-US"/>
        </a:p>
      </dgm:t>
    </dgm:pt>
    <dgm:pt modelId="{A25C8522-D699-4E92-A0F2-E523C2104A32}" type="pres">
      <dgm:prSet presAssocID="{44E4AB01-2646-48EF-B996-EA691C9ED85A}" presName="linearFlow" presStyleCnt="0">
        <dgm:presLayoutVars>
          <dgm:dir/>
          <dgm:resizeHandles val="exact"/>
        </dgm:presLayoutVars>
      </dgm:prSet>
      <dgm:spPr/>
    </dgm:pt>
    <dgm:pt modelId="{A646CE1E-F419-466D-97C8-457B063876C0}" type="pres">
      <dgm:prSet presAssocID="{77804AE5-2D25-4B30-951F-3A2F5525AC07}" presName="comp" presStyleCnt="0"/>
      <dgm:spPr/>
    </dgm:pt>
    <dgm:pt modelId="{EA08E5B2-F2DD-423E-9C63-9FCA60EBE3D4}" type="pres">
      <dgm:prSet presAssocID="{77804AE5-2D25-4B30-951F-3A2F5525AC07}" presName="rect2" presStyleLbl="node1" presStyleIdx="0" presStyleCnt="3">
        <dgm:presLayoutVars>
          <dgm:bulletEnabled val="1"/>
        </dgm:presLayoutVars>
      </dgm:prSet>
      <dgm:spPr/>
    </dgm:pt>
    <dgm:pt modelId="{EA749B12-E131-4C81-BE15-B847D903AFE9}" type="pres">
      <dgm:prSet presAssocID="{77804AE5-2D25-4B30-951F-3A2F5525AC07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37CC2C-0078-4CCC-8B34-6E0A43507FCF}" type="pres">
      <dgm:prSet presAssocID="{87587C1C-C510-494C-BA0C-D65191141558}" presName="sibTrans" presStyleCnt="0"/>
      <dgm:spPr/>
    </dgm:pt>
    <dgm:pt modelId="{ABDBBA49-5A9A-44FF-8BAC-C09DEA8D0E71}" type="pres">
      <dgm:prSet presAssocID="{238DCF2A-DFC8-4D3B-A746-8D3D1AD154A9}" presName="comp" presStyleCnt="0"/>
      <dgm:spPr/>
    </dgm:pt>
    <dgm:pt modelId="{213A9B26-D758-4B1F-87A8-914DC38B2151}" type="pres">
      <dgm:prSet presAssocID="{238DCF2A-DFC8-4D3B-A746-8D3D1AD154A9}" presName="rect2" presStyleLbl="node1" presStyleIdx="1" presStyleCnt="3">
        <dgm:presLayoutVars>
          <dgm:bulletEnabled val="1"/>
        </dgm:presLayoutVars>
      </dgm:prSet>
      <dgm:spPr/>
    </dgm:pt>
    <dgm:pt modelId="{686F4181-3740-4D18-A29A-A9C5D0914ABC}" type="pres">
      <dgm:prSet presAssocID="{238DCF2A-DFC8-4D3B-A746-8D3D1AD154A9}" presName="rect1" presStyleLbl="ln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D8A81BA-E5AC-498F-AD0C-A87AA86236D8}" type="pres">
      <dgm:prSet presAssocID="{217A46DE-7906-4355-89DE-B2FAF5EA9D27}" presName="sibTrans" presStyleCnt="0"/>
      <dgm:spPr/>
    </dgm:pt>
    <dgm:pt modelId="{935A6B82-60F0-4030-B7F7-54373413E6EE}" type="pres">
      <dgm:prSet presAssocID="{292E011B-A067-4A06-B6DC-DFF00813A21C}" presName="comp" presStyleCnt="0"/>
      <dgm:spPr/>
    </dgm:pt>
    <dgm:pt modelId="{742E1F6F-B145-40AA-B4E4-F60EC5B800A9}" type="pres">
      <dgm:prSet presAssocID="{292E011B-A067-4A06-B6DC-DFF00813A21C}" presName="rect2" presStyleLbl="node1" presStyleIdx="2" presStyleCnt="3">
        <dgm:presLayoutVars>
          <dgm:bulletEnabled val="1"/>
        </dgm:presLayoutVars>
      </dgm:prSet>
      <dgm:spPr/>
    </dgm:pt>
    <dgm:pt modelId="{20AA96A1-B1CD-49B4-AF2B-F804F6FFE1AF}" type="pres">
      <dgm:prSet presAssocID="{292E011B-A067-4A06-B6DC-DFF00813A21C}" presName="rect1" presStyleLbl="ln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Open book outline"/>
        </a:ext>
      </dgm:extLst>
    </dgm:pt>
  </dgm:ptLst>
  <dgm:cxnLst>
    <dgm:cxn modelId="{B458AA28-E398-4EEF-A6F1-A93C66D85EBA}" type="presOf" srcId="{44E4AB01-2646-48EF-B996-EA691C9ED85A}" destId="{A25C8522-D699-4E92-A0F2-E523C2104A32}" srcOrd="0" destOrd="0" presId="urn:microsoft.com/office/officeart/2008/layout/AlternatingPictureBlocks"/>
    <dgm:cxn modelId="{DECCD13D-E803-4017-A87D-A44F1AAA4F03}" type="presOf" srcId="{238DCF2A-DFC8-4D3B-A746-8D3D1AD154A9}" destId="{213A9B26-D758-4B1F-87A8-914DC38B2151}" srcOrd="0" destOrd="0" presId="urn:microsoft.com/office/officeart/2008/layout/AlternatingPictureBlocks"/>
    <dgm:cxn modelId="{3CB23365-971F-4A35-B832-81E3DF9DEF1D}" srcId="{44E4AB01-2646-48EF-B996-EA691C9ED85A}" destId="{292E011B-A067-4A06-B6DC-DFF00813A21C}" srcOrd="2" destOrd="0" parTransId="{4A39B2A4-A114-4FA9-A294-C2D48C49A8AE}" sibTransId="{82B6CF59-EC15-4BD0-A0A3-CE97C0D346F5}"/>
    <dgm:cxn modelId="{D0A0D748-EFC0-4C0F-A5E8-5C01F208962C}" type="presOf" srcId="{292E011B-A067-4A06-B6DC-DFF00813A21C}" destId="{742E1F6F-B145-40AA-B4E4-F60EC5B800A9}" srcOrd="0" destOrd="0" presId="urn:microsoft.com/office/officeart/2008/layout/AlternatingPictureBlocks"/>
    <dgm:cxn modelId="{15536959-CEBA-4A5F-961E-8673E3BD7D65}" srcId="{44E4AB01-2646-48EF-B996-EA691C9ED85A}" destId="{77804AE5-2D25-4B30-951F-3A2F5525AC07}" srcOrd="0" destOrd="0" parTransId="{75017914-2826-4D02-B00D-07EC17401F76}" sibTransId="{87587C1C-C510-494C-BA0C-D65191141558}"/>
    <dgm:cxn modelId="{B5605FBE-0392-403C-968E-F19F9263CB73}" type="presOf" srcId="{77804AE5-2D25-4B30-951F-3A2F5525AC07}" destId="{EA08E5B2-F2DD-423E-9C63-9FCA60EBE3D4}" srcOrd="0" destOrd="0" presId="urn:microsoft.com/office/officeart/2008/layout/AlternatingPictureBlocks"/>
    <dgm:cxn modelId="{277D15E3-CCAF-49AC-915B-21A746B212A4}" srcId="{44E4AB01-2646-48EF-B996-EA691C9ED85A}" destId="{238DCF2A-DFC8-4D3B-A746-8D3D1AD154A9}" srcOrd="1" destOrd="0" parTransId="{60E7F8E2-248B-4AD5-BC59-ADC6BDD6A508}" sibTransId="{217A46DE-7906-4355-89DE-B2FAF5EA9D27}"/>
    <dgm:cxn modelId="{AAA9ABC4-481F-4ED9-A346-B0F1D094EA31}" type="presParOf" srcId="{A25C8522-D699-4E92-A0F2-E523C2104A32}" destId="{A646CE1E-F419-466D-97C8-457B063876C0}" srcOrd="0" destOrd="0" presId="urn:microsoft.com/office/officeart/2008/layout/AlternatingPictureBlocks"/>
    <dgm:cxn modelId="{AD471672-2CA4-4804-85C8-228ABB91E25B}" type="presParOf" srcId="{A646CE1E-F419-466D-97C8-457B063876C0}" destId="{EA08E5B2-F2DD-423E-9C63-9FCA60EBE3D4}" srcOrd="0" destOrd="0" presId="urn:microsoft.com/office/officeart/2008/layout/AlternatingPictureBlocks"/>
    <dgm:cxn modelId="{4B3E3D5C-0545-4A5A-8A8A-FA8516ADE0FD}" type="presParOf" srcId="{A646CE1E-F419-466D-97C8-457B063876C0}" destId="{EA749B12-E131-4C81-BE15-B847D903AFE9}" srcOrd="1" destOrd="0" presId="urn:microsoft.com/office/officeart/2008/layout/AlternatingPictureBlocks"/>
    <dgm:cxn modelId="{2A1408D7-7C9D-433E-BDDB-8FA799D4326B}" type="presParOf" srcId="{A25C8522-D699-4E92-A0F2-E523C2104A32}" destId="{0E37CC2C-0078-4CCC-8B34-6E0A43507FCF}" srcOrd="1" destOrd="0" presId="urn:microsoft.com/office/officeart/2008/layout/AlternatingPictureBlocks"/>
    <dgm:cxn modelId="{F74B419F-D3BB-4B6D-A25D-46AD610084E9}" type="presParOf" srcId="{A25C8522-D699-4E92-A0F2-E523C2104A32}" destId="{ABDBBA49-5A9A-44FF-8BAC-C09DEA8D0E71}" srcOrd="2" destOrd="0" presId="urn:microsoft.com/office/officeart/2008/layout/AlternatingPictureBlocks"/>
    <dgm:cxn modelId="{0E7C514F-CCAB-4622-88FB-06B26AE9AFD5}" type="presParOf" srcId="{ABDBBA49-5A9A-44FF-8BAC-C09DEA8D0E71}" destId="{213A9B26-D758-4B1F-87A8-914DC38B2151}" srcOrd="0" destOrd="0" presId="urn:microsoft.com/office/officeart/2008/layout/AlternatingPictureBlocks"/>
    <dgm:cxn modelId="{F07A1CBE-E040-46D6-808F-5AA1C3EE0C64}" type="presParOf" srcId="{ABDBBA49-5A9A-44FF-8BAC-C09DEA8D0E71}" destId="{686F4181-3740-4D18-A29A-A9C5D0914ABC}" srcOrd="1" destOrd="0" presId="urn:microsoft.com/office/officeart/2008/layout/AlternatingPictureBlocks"/>
    <dgm:cxn modelId="{57B146DC-6728-4625-8184-E5C3361B9F86}" type="presParOf" srcId="{A25C8522-D699-4E92-A0F2-E523C2104A32}" destId="{7D8A81BA-E5AC-498F-AD0C-A87AA86236D8}" srcOrd="3" destOrd="0" presId="urn:microsoft.com/office/officeart/2008/layout/AlternatingPictureBlocks"/>
    <dgm:cxn modelId="{B3A417A2-3691-4932-A3F7-D3DAE73BC804}" type="presParOf" srcId="{A25C8522-D699-4E92-A0F2-E523C2104A32}" destId="{935A6B82-60F0-4030-B7F7-54373413E6EE}" srcOrd="4" destOrd="0" presId="urn:microsoft.com/office/officeart/2008/layout/AlternatingPictureBlocks"/>
    <dgm:cxn modelId="{3E15CC13-FD32-4800-A416-A64595B2719E}" type="presParOf" srcId="{935A6B82-60F0-4030-B7F7-54373413E6EE}" destId="{742E1F6F-B145-40AA-B4E4-F60EC5B800A9}" srcOrd="0" destOrd="0" presId="urn:microsoft.com/office/officeart/2008/layout/AlternatingPictureBlocks"/>
    <dgm:cxn modelId="{EDBA41C8-D4BA-4FE5-A107-FA3BA34F69E6}" type="presParOf" srcId="{935A6B82-60F0-4030-B7F7-54373413E6EE}" destId="{20AA96A1-B1CD-49B4-AF2B-F804F6FFE1AF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6BE5E-75C9-473E-BFC9-47B5B7302C0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CB433F8-5D8F-46BA-9935-EDE4F2F3129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Code</a:t>
          </a:r>
        </a:p>
      </dgm:t>
    </dgm:pt>
    <dgm:pt modelId="{16360216-1186-49CB-B5AF-94E2AA2E6AF8}" type="parTrans" cxnId="{81D90E5A-B98D-4DFA-84CF-249B360B9F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1902D8-C1B8-4081-BD23-F97F85378B7B}" type="sibTrans" cxnId="{81D90E5A-B98D-4DFA-84CF-249B360B9F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12990E-7842-4525-83EC-AB5FADC258D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Pseudo-code</a:t>
          </a:r>
        </a:p>
      </dgm:t>
    </dgm:pt>
    <dgm:pt modelId="{E3D27FCB-FAD7-4994-ABAE-A2FFB1EF73EF}" type="parTrans" cxnId="{9B8B7611-1141-44F0-B54A-F59ADD7A194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F6177B-C1E3-4A66-A12F-3F0D4D5FFBD2}" type="sibTrans" cxnId="{9B8B7611-1141-44F0-B54A-F59ADD7A194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BC4B797-4435-4736-A609-C5E8593E07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Natural Language</a:t>
          </a:r>
        </a:p>
      </dgm:t>
    </dgm:pt>
    <dgm:pt modelId="{7C04F4E6-8F73-49AF-95B7-BE8D5F149577}" type="parTrans" cxnId="{5F8E6699-CBBB-4DFC-88D5-0F07C999A3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38E22C-0A6A-419E-81C1-A505FA17A9C3}" type="sibTrans" cxnId="{5F8E6699-CBBB-4DFC-88D5-0F07C999A3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30EDE1-EA19-4873-891F-90DE415FFFD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Formal</a:t>
          </a:r>
        </a:p>
      </dgm:t>
    </dgm:pt>
    <dgm:pt modelId="{39ABF040-638C-4B34-910B-3087EE50850B}" type="parTrans" cxnId="{B123DECD-097E-4E89-BD4C-468C5C6D4A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31AC71-C41F-4D6A-9902-4D905743FD12}" type="sibTrans" cxnId="{B123DECD-097E-4E89-BD4C-468C5C6D4A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B5E62A-80AE-4FA0-8580-EB8D8176FBB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 a Programming Language</a:t>
          </a:r>
        </a:p>
      </dgm:t>
    </dgm:pt>
    <dgm:pt modelId="{DC8A736B-AEA3-4F99-8708-7FDBB3CC8D07}" type="parTrans" cxnId="{C5C1B225-E7A1-4286-A278-961C6D3E25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1EF455-AE7C-4ED2-9BE6-A2A6BEEF82A8}" type="sibTrans" cxnId="{C5C1B225-E7A1-4286-A278-961C6D3E25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B876DC9-05A3-4BF0-9247-3E936DCEF6D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Informal</a:t>
          </a:r>
        </a:p>
      </dgm:t>
    </dgm:pt>
    <dgm:pt modelId="{9E08AE4B-B427-4A55-A8CE-09E2A4C112A0}" type="parTrans" cxnId="{9B155552-910E-49E6-A7A3-30FD39FDE5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B69C1D-8859-41B9-AC4D-708025E8CADC}" type="sibTrans" cxnId="{9B155552-910E-49E6-A7A3-30FD39FDE5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E4C10D-C74F-46C5-8CEF-521A3D2A89F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E.g., just plain English or language you speak</a:t>
          </a:r>
        </a:p>
      </dgm:t>
    </dgm:pt>
    <dgm:pt modelId="{68E32CA8-8535-4A74-8F6C-128EEFD18299}" type="parTrans" cxnId="{F6178127-3E15-4333-B4FF-DD1A898557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53646E-4AD4-478D-BD66-C19E988BB398}" type="sibTrans" cxnId="{F6178127-3E15-4333-B4FF-DD1A898557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28BD70-D5B1-4178-AA3C-16BAC72A410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Semi-formal</a:t>
          </a:r>
        </a:p>
      </dgm:t>
    </dgm:pt>
    <dgm:pt modelId="{B2226828-5014-4E34-BE61-62ED2A5426F7}" type="parTrans" cxnId="{0B324BB8-5E13-4213-A96D-B6F9F104BD1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DA1D9-CF8B-48CC-B960-3E3FFFD55B91}" type="sibTrans" cxnId="{0B324BB8-5E13-4213-A96D-B6F9F104BD1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227B48-087E-4E0E-937B-8FDCCA924DA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Desirable middle ground</a:t>
          </a:r>
        </a:p>
      </dgm:t>
    </dgm:pt>
    <dgm:pt modelId="{C2AB507B-BD42-4A3B-B23A-3BB6054994E0}" type="parTrans" cxnId="{F998C195-AFF9-4C69-A1C1-FA5B21B1A7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FCA867-5CC4-486A-A375-710C8CD176F0}" type="sibTrans" cxnId="{F998C195-AFF9-4C69-A1C1-FA5B21B1A7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C978ACB-88E9-4C99-A017-18C9A60C8A6D}" type="pres">
      <dgm:prSet presAssocID="{4546BE5E-75C9-473E-BFC9-47B5B7302C0E}" presName="linear" presStyleCnt="0">
        <dgm:presLayoutVars>
          <dgm:dir/>
          <dgm:animLvl val="lvl"/>
          <dgm:resizeHandles val="exact"/>
        </dgm:presLayoutVars>
      </dgm:prSet>
      <dgm:spPr/>
    </dgm:pt>
    <dgm:pt modelId="{035475AA-9FCB-4CE3-A884-91FCFEFF903F}" type="pres">
      <dgm:prSet presAssocID="{ECB433F8-5D8F-46BA-9935-EDE4F2F3129C}" presName="parentLin" presStyleCnt="0"/>
      <dgm:spPr/>
    </dgm:pt>
    <dgm:pt modelId="{BCF93229-B2F5-4879-99F0-6366493C0E5F}" type="pres">
      <dgm:prSet presAssocID="{ECB433F8-5D8F-46BA-9935-EDE4F2F3129C}" presName="parentLeftMargin" presStyleLbl="node1" presStyleIdx="0" presStyleCnt="3"/>
      <dgm:spPr/>
    </dgm:pt>
    <dgm:pt modelId="{36DEA67F-96B0-45D5-9434-EAFAB7A48327}" type="pres">
      <dgm:prSet presAssocID="{ECB433F8-5D8F-46BA-9935-EDE4F2F312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D40894-553E-4B29-B40E-85F0578CED4D}" type="pres">
      <dgm:prSet presAssocID="{ECB433F8-5D8F-46BA-9935-EDE4F2F3129C}" presName="negativeSpace" presStyleCnt="0"/>
      <dgm:spPr/>
    </dgm:pt>
    <dgm:pt modelId="{467860F4-6149-441B-AFFF-69AE9E60A75B}" type="pres">
      <dgm:prSet presAssocID="{ECB433F8-5D8F-46BA-9935-EDE4F2F3129C}" presName="childText" presStyleLbl="conFgAcc1" presStyleIdx="0" presStyleCnt="3">
        <dgm:presLayoutVars>
          <dgm:bulletEnabled val="1"/>
        </dgm:presLayoutVars>
      </dgm:prSet>
      <dgm:spPr/>
    </dgm:pt>
    <dgm:pt modelId="{15B1F796-5531-4FFF-9DC0-5DEC999AEE15}" type="pres">
      <dgm:prSet presAssocID="{321902D8-C1B8-4081-BD23-F97F85378B7B}" presName="spaceBetweenRectangles" presStyleCnt="0"/>
      <dgm:spPr/>
    </dgm:pt>
    <dgm:pt modelId="{1772CB7F-107F-44AA-AB5A-86685EDA3CDF}" type="pres">
      <dgm:prSet presAssocID="{B912990E-7842-4525-83EC-AB5FADC258D9}" presName="parentLin" presStyleCnt="0"/>
      <dgm:spPr/>
    </dgm:pt>
    <dgm:pt modelId="{9A042CCF-EB71-42A9-BD95-1ADF0F03D5F5}" type="pres">
      <dgm:prSet presAssocID="{B912990E-7842-4525-83EC-AB5FADC258D9}" presName="parentLeftMargin" presStyleLbl="node1" presStyleIdx="0" presStyleCnt="3"/>
      <dgm:spPr/>
    </dgm:pt>
    <dgm:pt modelId="{5D3E7F22-4FD6-4C6A-A561-EFA920A9747E}" type="pres">
      <dgm:prSet presAssocID="{B912990E-7842-4525-83EC-AB5FADC258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A04F6-86EA-4969-8313-08D107FE3D8A}" type="pres">
      <dgm:prSet presAssocID="{B912990E-7842-4525-83EC-AB5FADC258D9}" presName="negativeSpace" presStyleCnt="0"/>
      <dgm:spPr/>
    </dgm:pt>
    <dgm:pt modelId="{FE724D41-ACAA-487C-9A53-EF9B164F841A}" type="pres">
      <dgm:prSet presAssocID="{B912990E-7842-4525-83EC-AB5FADC258D9}" presName="childText" presStyleLbl="conFgAcc1" presStyleIdx="1" presStyleCnt="3">
        <dgm:presLayoutVars>
          <dgm:bulletEnabled val="1"/>
        </dgm:presLayoutVars>
      </dgm:prSet>
      <dgm:spPr/>
    </dgm:pt>
    <dgm:pt modelId="{A5659803-43F6-438B-916A-2D46424E4F0A}" type="pres">
      <dgm:prSet presAssocID="{87F6177B-C1E3-4A66-A12F-3F0D4D5FFBD2}" presName="spaceBetweenRectangles" presStyleCnt="0"/>
      <dgm:spPr/>
    </dgm:pt>
    <dgm:pt modelId="{D1D04342-E7FB-4489-B82F-FB6189770846}" type="pres">
      <dgm:prSet presAssocID="{9BC4B797-4435-4736-A609-C5E8593E07B1}" presName="parentLin" presStyleCnt="0"/>
      <dgm:spPr/>
    </dgm:pt>
    <dgm:pt modelId="{A195F4A2-5D9B-46EE-B4FC-023992A675F3}" type="pres">
      <dgm:prSet presAssocID="{9BC4B797-4435-4736-A609-C5E8593E07B1}" presName="parentLeftMargin" presStyleLbl="node1" presStyleIdx="1" presStyleCnt="3"/>
      <dgm:spPr/>
    </dgm:pt>
    <dgm:pt modelId="{7A3695F3-B687-44EC-8EFB-116B6F18ACA0}" type="pres">
      <dgm:prSet presAssocID="{9BC4B797-4435-4736-A609-C5E8593E07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057D78-DBD6-40A6-B00F-D0A256C46CF6}" type="pres">
      <dgm:prSet presAssocID="{9BC4B797-4435-4736-A609-C5E8593E07B1}" presName="negativeSpace" presStyleCnt="0"/>
      <dgm:spPr/>
    </dgm:pt>
    <dgm:pt modelId="{F7403B22-0147-42CF-BF3A-D21AC6C8FD0C}" type="pres">
      <dgm:prSet presAssocID="{9BC4B797-4435-4736-A609-C5E8593E07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16FB09-82C9-407D-B5C0-960E544E85B7}" type="presOf" srcId="{BA227B48-087E-4E0E-937B-8FDCCA924DAE}" destId="{FE724D41-ACAA-487C-9A53-EF9B164F841A}" srcOrd="0" destOrd="1" presId="urn:microsoft.com/office/officeart/2005/8/layout/list1"/>
    <dgm:cxn modelId="{9B8B7611-1141-44F0-B54A-F59ADD7A1941}" srcId="{4546BE5E-75C9-473E-BFC9-47B5B7302C0E}" destId="{B912990E-7842-4525-83EC-AB5FADC258D9}" srcOrd="1" destOrd="0" parTransId="{E3D27FCB-FAD7-4994-ABAE-A2FFB1EF73EF}" sibTransId="{87F6177B-C1E3-4A66-A12F-3F0D4D5FFBD2}"/>
    <dgm:cxn modelId="{C5C1B225-E7A1-4286-A278-961C6D3E2572}" srcId="{ECB433F8-5D8F-46BA-9935-EDE4F2F3129C}" destId="{F6B5E62A-80AE-4FA0-8580-EB8D8176FBB9}" srcOrd="1" destOrd="0" parTransId="{DC8A736B-AEA3-4F99-8708-7FDBB3CC8D07}" sibTransId="{3D1EF455-AE7C-4ED2-9BE6-A2A6BEEF82A8}"/>
    <dgm:cxn modelId="{F6178127-3E15-4333-B4FF-DD1A8985574E}" srcId="{9BC4B797-4435-4736-A609-C5E8593E07B1}" destId="{03E4C10D-C74F-46C5-8CEF-521A3D2A89F5}" srcOrd="1" destOrd="0" parTransId="{68E32CA8-8535-4A74-8F6C-128EEFD18299}" sibTransId="{7C53646E-4AD4-478D-BD66-C19E988BB398}"/>
    <dgm:cxn modelId="{01CC483B-8ED4-42B3-A090-C691C900BA18}" type="presOf" srcId="{ECB433F8-5D8F-46BA-9935-EDE4F2F3129C}" destId="{36DEA67F-96B0-45D5-9434-EAFAB7A48327}" srcOrd="1" destOrd="0" presId="urn:microsoft.com/office/officeart/2005/8/layout/list1"/>
    <dgm:cxn modelId="{09001A3F-4041-4A0B-90B0-9471E7633D98}" type="presOf" srcId="{9B876DC9-05A3-4BF0-9247-3E936DCEF6D3}" destId="{F7403B22-0147-42CF-BF3A-D21AC6C8FD0C}" srcOrd="0" destOrd="0" presId="urn:microsoft.com/office/officeart/2005/8/layout/list1"/>
    <dgm:cxn modelId="{553D665F-2D98-4EE4-B643-0E83D17DFE38}" type="presOf" srcId="{B912990E-7842-4525-83EC-AB5FADC258D9}" destId="{9A042CCF-EB71-42A9-BD95-1ADF0F03D5F5}" srcOrd="0" destOrd="0" presId="urn:microsoft.com/office/officeart/2005/8/layout/list1"/>
    <dgm:cxn modelId="{097CB843-A123-4C54-B887-FBABA4D18B2D}" type="presOf" srcId="{BA28BD70-D5B1-4178-AA3C-16BAC72A410A}" destId="{FE724D41-ACAA-487C-9A53-EF9B164F841A}" srcOrd="0" destOrd="0" presId="urn:microsoft.com/office/officeart/2005/8/layout/list1"/>
    <dgm:cxn modelId="{1C463C6B-14F0-4D10-BEBD-6F7AF5129F2A}" type="presOf" srcId="{9BC4B797-4435-4736-A609-C5E8593E07B1}" destId="{7A3695F3-B687-44EC-8EFB-116B6F18ACA0}" srcOrd="1" destOrd="0" presId="urn:microsoft.com/office/officeart/2005/8/layout/list1"/>
    <dgm:cxn modelId="{9B155552-910E-49E6-A7A3-30FD39FDE586}" srcId="{9BC4B797-4435-4736-A609-C5E8593E07B1}" destId="{9B876DC9-05A3-4BF0-9247-3E936DCEF6D3}" srcOrd="0" destOrd="0" parTransId="{9E08AE4B-B427-4A55-A8CE-09E2A4C112A0}" sibTransId="{A5B69C1D-8859-41B9-AC4D-708025E8CADC}"/>
    <dgm:cxn modelId="{DC4ECE52-490A-4394-A94D-9EB61DD36D60}" type="presOf" srcId="{03E4C10D-C74F-46C5-8CEF-521A3D2A89F5}" destId="{F7403B22-0147-42CF-BF3A-D21AC6C8FD0C}" srcOrd="0" destOrd="1" presId="urn:microsoft.com/office/officeart/2005/8/layout/list1"/>
    <dgm:cxn modelId="{94EFC956-A836-483B-B960-BBC309AD754E}" type="presOf" srcId="{DD30EDE1-EA19-4873-891F-90DE415FFFD9}" destId="{467860F4-6149-441B-AFFF-69AE9E60A75B}" srcOrd="0" destOrd="0" presId="urn:microsoft.com/office/officeart/2005/8/layout/list1"/>
    <dgm:cxn modelId="{81D90E5A-B98D-4DFA-84CF-249B360B9F3C}" srcId="{4546BE5E-75C9-473E-BFC9-47B5B7302C0E}" destId="{ECB433F8-5D8F-46BA-9935-EDE4F2F3129C}" srcOrd="0" destOrd="0" parTransId="{16360216-1186-49CB-B5AF-94E2AA2E6AF8}" sibTransId="{321902D8-C1B8-4081-BD23-F97F85378B7B}"/>
    <dgm:cxn modelId="{341D7782-1F6C-4759-B812-AB1171A54E70}" type="presOf" srcId="{9BC4B797-4435-4736-A609-C5E8593E07B1}" destId="{A195F4A2-5D9B-46EE-B4FC-023992A675F3}" srcOrd="0" destOrd="0" presId="urn:microsoft.com/office/officeart/2005/8/layout/list1"/>
    <dgm:cxn modelId="{F998C195-AFF9-4C69-A1C1-FA5B21B1A70D}" srcId="{B912990E-7842-4525-83EC-AB5FADC258D9}" destId="{BA227B48-087E-4E0E-937B-8FDCCA924DAE}" srcOrd="1" destOrd="0" parTransId="{C2AB507B-BD42-4A3B-B23A-3BB6054994E0}" sibTransId="{61FCA867-5CC4-486A-A375-710C8CD176F0}"/>
    <dgm:cxn modelId="{5F8E6699-CBBB-4DFC-88D5-0F07C999A383}" srcId="{4546BE5E-75C9-473E-BFC9-47B5B7302C0E}" destId="{9BC4B797-4435-4736-A609-C5E8593E07B1}" srcOrd="2" destOrd="0" parTransId="{7C04F4E6-8F73-49AF-95B7-BE8D5F149577}" sibTransId="{0638E22C-0A6A-419E-81C1-A505FA17A9C3}"/>
    <dgm:cxn modelId="{ABB23DA5-771A-410D-A002-87D62EFD19F7}" type="presOf" srcId="{F6B5E62A-80AE-4FA0-8580-EB8D8176FBB9}" destId="{467860F4-6149-441B-AFFF-69AE9E60A75B}" srcOrd="0" destOrd="1" presId="urn:microsoft.com/office/officeart/2005/8/layout/list1"/>
    <dgm:cxn modelId="{7807F1AD-8028-4A03-8CE1-ECD3D827D49D}" type="presOf" srcId="{B912990E-7842-4525-83EC-AB5FADC258D9}" destId="{5D3E7F22-4FD6-4C6A-A561-EFA920A9747E}" srcOrd="1" destOrd="0" presId="urn:microsoft.com/office/officeart/2005/8/layout/list1"/>
    <dgm:cxn modelId="{0B324BB8-5E13-4213-A96D-B6F9F104BD1A}" srcId="{B912990E-7842-4525-83EC-AB5FADC258D9}" destId="{BA28BD70-D5B1-4178-AA3C-16BAC72A410A}" srcOrd="0" destOrd="0" parTransId="{B2226828-5014-4E34-BE61-62ED2A5426F7}" sibTransId="{7D3DA1D9-CF8B-48CC-B960-3E3FFFD55B91}"/>
    <dgm:cxn modelId="{CF977BCA-D6B9-4253-9780-AADB43BDDBFA}" type="presOf" srcId="{ECB433F8-5D8F-46BA-9935-EDE4F2F3129C}" destId="{BCF93229-B2F5-4879-99F0-6366493C0E5F}" srcOrd="0" destOrd="0" presId="urn:microsoft.com/office/officeart/2005/8/layout/list1"/>
    <dgm:cxn modelId="{B123DECD-097E-4E89-BD4C-468C5C6D4AA0}" srcId="{ECB433F8-5D8F-46BA-9935-EDE4F2F3129C}" destId="{DD30EDE1-EA19-4873-891F-90DE415FFFD9}" srcOrd="0" destOrd="0" parTransId="{39ABF040-638C-4B34-910B-3087EE50850B}" sibTransId="{C131AC71-C41F-4D6A-9902-4D905743FD12}"/>
    <dgm:cxn modelId="{ECC10AFB-8859-4DA4-900B-8AE813BB6018}" type="presOf" srcId="{4546BE5E-75C9-473E-BFC9-47B5B7302C0E}" destId="{5C978ACB-88E9-4C99-A017-18C9A60C8A6D}" srcOrd="0" destOrd="0" presId="urn:microsoft.com/office/officeart/2005/8/layout/list1"/>
    <dgm:cxn modelId="{09DC7D69-BBA2-412C-B7A5-D9FEEDED36DE}" type="presParOf" srcId="{5C978ACB-88E9-4C99-A017-18C9A60C8A6D}" destId="{035475AA-9FCB-4CE3-A884-91FCFEFF903F}" srcOrd="0" destOrd="0" presId="urn:microsoft.com/office/officeart/2005/8/layout/list1"/>
    <dgm:cxn modelId="{A3F04F7F-2FF4-48C5-BB53-4B4A5A7A8BF7}" type="presParOf" srcId="{035475AA-9FCB-4CE3-A884-91FCFEFF903F}" destId="{BCF93229-B2F5-4879-99F0-6366493C0E5F}" srcOrd="0" destOrd="0" presId="urn:microsoft.com/office/officeart/2005/8/layout/list1"/>
    <dgm:cxn modelId="{454FD0A8-4947-410D-B5E3-90EABFC968F2}" type="presParOf" srcId="{035475AA-9FCB-4CE3-A884-91FCFEFF903F}" destId="{36DEA67F-96B0-45D5-9434-EAFAB7A48327}" srcOrd="1" destOrd="0" presId="urn:microsoft.com/office/officeart/2005/8/layout/list1"/>
    <dgm:cxn modelId="{25BDD7D6-9568-4390-8FE7-4909489B5DE6}" type="presParOf" srcId="{5C978ACB-88E9-4C99-A017-18C9A60C8A6D}" destId="{29D40894-553E-4B29-B40E-85F0578CED4D}" srcOrd="1" destOrd="0" presId="urn:microsoft.com/office/officeart/2005/8/layout/list1"/>
    <dgm:cxn modelId="{2868C8D4-3226-44F7-BA40-430D4919353A}" type="presParOf" srcId="{5C978ACB-88E9-4C99-A017-18C9A60C8A6D}" destId="{467860F4-6149-441B-AFFF-69AE9E60A75B}" srcOrd="2" destOrd="0" presId="urn:microsoft.com/office/officeart/2005/8/layout/list1"/>
    <dgm:cxn modelId="{6F363241-26C0-4BC2-A0DE-95C7461AC6BB}" type="presParOf" srcId="{5C978ACB-88E9-4C99-A017-18C9A60C8A6D}" destId="{15B1F796-5531-4FFF-9DC0-5DEC999AEE15}" srcOrd="3" destOrd="0" presId="urn:microsoft.com/office/officeart/2005/8/layout/list1"/>
    <dgm:cxn modelId="{34E5ADA7-5B7D-4C49-B39F-2C96529E7136}" type="presParOf" srcId="{5C978ACB-88E9-4C99-A017-18C9A60C8A6D}" destId="{1772CB7F-107F-44AA-AB5A-86685EDA3CDF}" srcOrd="4" destOrd="0" presId="urn:microsoft.com/office/officeart/2005/8/layout/list1"/>
    <dgm:cxn modelId="{831597AC-1EE6-4977-AF8A-B2BBAF558566}" type="presParOf" srcId="{1772CB7F-107F-44AA-AB5A-86685EDA3CDF}" destId="{9A042CCF-EB71-42A9-BD95-1ADF0F03D5F5}" srcOrd="0" destOrd="0" presId="urn:microsoft.com/office/officeart/2005/8/layout/list1"/>
    <dgm:cxn modelId="{1307694C-BBD4-468A-9AF7-5D86C5941739}" type="presParOf" srcId="{1772CB7F-107F-44AA-AB5A-86685EDA3CDF}" destId="{5D3E7F22-4FD6-4C6A-A561-EFA920A9747E}" srcOrd="1" destOrd="0" presId="urn:microsoft.com/office/officeart/2005/8/layout/list1"/>
    <dgm:cxn modelId="{4C3D8DAD-DEE6-4427-98AE-EFDAFFC60EFA}" type="presParOf" srcId="{5C978ACB-88E9-4C99-A017-18C9A60C8A6D}" destId="{ECEA04F6-86EA-4969-8313-08D107FE3D8A}" srcOrd="5" destOrd="0" presId="urn:microsoft.com/office/officeart/2005/8/layout/list1"/>
    <dgm:cxn modelId="{AD8EBED6-C314-4DF8-A9A9-5265CAB508EF}" type="presParOf" srcId="{5C978ACB-88E9-4C99-A017-18C9A60C8A6D}" destId="{FE724D41-ACAA-487C-9A53-EF9B164F841A}" srcOrd="6" destOrd="0" presId="urn:microsoft.com/office/officeart/2005/8/layout/list1"/>
    <dgm:cxn modelId="{7053E265-0784-4B4D-A063-F06BFED9F164}" type="presParOf" srcId="{5C978ACB-88E9-4C99-A017-18C9A60C8A6D}" destId="{A5659803-43F6-438B-916A-2D46424E4F0A}" srcOrd="7" destOrd="0" presId="urn:microsoft.com/office/officeart/2005/8/layout/list1"/>
    <dgm:cxn modelId="{37AED72F-E6F9-45B7-B665-9853BD9CB28D}" type="presParOf" srcId="{5C978ACB-88E9-4C99-A017-18C9A60C8A6D}" destId="{D1D04342-E7FB-4489-B82F-FB6189770846}" srcOrd="8" destOrd="0" presId="urn:microsoft.com/office/officeart/2005/8/layout/list1"/>
    <dgm:cxn modelId="{BEAA17AA-A303-4897-ADEC-37BC2D1488D1}" type="presParOf" srcId="{D1D04342-E7FB-4489-B82F-FB6189770846}" destId="{A195F4A2-5D9B-46EE-B4FC-023992A675F3}" srcOrd="0" destOrd="0" presId="urn:microsoft.com/office/officeart/2005/8/layout/list1"/>
    <dgm:cxn modelId="{A8245084-847D-4404-BCD2-AF76606A9CE3}" type="presParOf" srcId="{D1D04342-E7FB-4489-B82F-FB6189770846}" destId="{7A3695F3-B687-44EC-8EFB-116B6F18ACA0}" srcOrd="1" destOrd="0" presId="urn:microsoft.com/office/officeart/2005/8/layout/list1"/>
    <dgm:cxn modelId="{7A911CC9-1C52-4229-8AD3-2B001FB4E6D7}" type="presParOf" srcId="{5C978ACB-88E9-4C99-A017-18C9A60C8A6D}" destId="{90057D78-DBD6-40A6-B00F-D0A256C46CF6}" srcOrd="9" destOrd="0" presId="urn:microsoft.com/office/officeart/2005/8/layout/list1"/>
    <dgm:cxn modelId="{B25C152C-0B2B-435E-BF3E-15855FA12A4A}" type="presParOf" srcId="{5C978ACB-88E9-4C99-A017-18C9A60C8A6D}" destId="{F7403B22-0147-42CF-BF3A-D21AC6C8FD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8E5B2-F2DD-423E-9C63-9FCA60EBE3D4}">
      <dsp:nvSpPr>
        <dsp:cNvPr id="0" name=""/>
        <dsp:cNvSpPr/>
      </dsp:nvSpPr>
      <dsp:spPr>
        <a:xfrm>
          <a:off x="4525456" y="2135"/>
          <a:ext cx="2886296" cy="1305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Correctness</a:t>
          </a:r>
        </a:p>
      </dsp:txBody>
      <dsp:txXfrm>
        <a:off x="4525456" y="2135"/>
        <a:ext cx="2886296" cy="1305425"/>
      </dsp:txXfrm>
    </dsp:sp>
    <dsp:sp modelId="{EA749B12-E131-4C81-BE15-B847D903AFE9}">
      <dsp:nvSpPr>
        <dsp:cNvPr id="0" name=""/>
        <dsp:cNvSpPr/>
      </dsp:nvSpPr>
      <dsp:spPr>
        <a:xfrm>
          <a:off x="3103847" y="2135"/>
          <a:ext cx="1292371" cy="1305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A9B26-D758-4B1F-87A8-914DC38B2151}">
      <dsp:nvSpPr>
        <dsp:cNvPr id="0" name=""/>
        <dsp:cNvSpPr/>
      </dsp:nvSpPr>
      <dsp:spPr>
        <a:xfrm>
          <a:off x="3103847" y="1522956"/>
          <a:ext cx="2886296" cy="1305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Efficiency</a:t>
          </a:r>
        </a:p>
      </dsp:txBody>
      <dsp:txXfrm>
        <a:off x="3103847" y="1522956"/>
        <a:ext cx="2886296" cy="1305425"/>
      </dsp:txXfrm>
    </dsp:sp>
    <dsp:sp modelId="{686F4181-3740-4D18-A29A-A9C5D0914ABC}">
      <dsp:nvSpPr>
        <dsp:cNvPr id="0" name=""/>
        <dsp:cNvSpPr/>
      </dsp:nvSpPr>
      <dsp:spPr>
        <a:xfrm>
          <a:off x="6119380" y="1522956"/>
          <a:ext cx="1292371" cy="1305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E1F6F-B145-40AA-B4E4-F60EC5B800A9}">
      <dsp:nvSpPr>
        <dsp:cNvPr id="0" name=""/>
        <dsp:cNvSpPr/>
      </dsp:nvSpPr>
      <dsp:spPr>
        <a:xfrm>
          <a:off x="4525456" y="3043777"/>
          <a:ext cx="2886296" cy="1305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Readability</a:t>
          </a:r>
          <a:endParaRPr lang="en-US" sz="4200" kern="1200" dirty="0"/>
        </a:p>
      </dsp:txBody>
      <dsp:txXfrm>
        <a:off x="4525456" y="3043777"/>
        <a:ext cx="2886296" cy="1305425"/>
      </dsp:txXfrm>
    </dsp:sp>
    <dsp:sp modelId="{20AA96A1-B1CD-49B4-AF2B-F804F6FFE1AF}">
      <dsp:nvSpPr>
        <dsp:cNvPr id="0" name=""/>
        <dsp:cNvSpPr/>
      </dsp:nvSpPr>
      <dsp:spPr>
        <a:xfrm>
          <a:off x="3103847" y="3043777"/>
          <a:ext cx="1292371" cy="1305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860F4-6149-441B-AFFF-69AE9E60A75B}">
      <dsp:nvSpPr>
        <dsp:cNvPr id="0" name=""/>
        <dsp:cNvSpPr/>
      </dsp:nvSpPr>
      <dsp:spPr>
        <a:xfrm>
          <a:off x="0" y="289740"/>
          <a:ext cx="489792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133" tIns="312420" rIns="38013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Formal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In a Programming Language</a:t>
          </a:r>
        </a:p>
      </dsp:txBody>
      <dsp:txXfrm>
        <a:off x="0" y="289740"/>
        <a:ext cx="4897924" cy="874125"/>
      </dsp:txXfrm>
    </dsp:sp>
    <dsp:sp modelId="{36DEA67F-96B0-45D5-9434-EAFAB7A48327}">
      <dsp:nvSpPr>
        <dsp:cNvPr id="0" name=""/>
        <dsp:cNvSpPr/>
      </dsp:nvSpPr>
      <dsp:spPr>
        <a:xfrm>
          <a:off x="244896" y="68340"/>
          <a:ext cx="3428547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91" tIns="0" rIns="1295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Code</a:t>
          </a:r>
        </a:p>
      </dsp:txBody>
      <dsp:txXfrm>
        <a:off x="266512" y="89956"/>
        <a:ext cx="3385315" cy="399568"/>
      </dsp:txXfrm>
    </dsp:sp>
    <dsp:sp modelId="{FE724D41-ACAA-487C-9A53-EF9B164F841A}">
      <dsp:nvSpPr>
        <dsp:cNvPr id="0" name=""/>
        <dsp:cNvSpPr/>
      </dsp:nvSpPr>
      <dsp:spPr>
        <a:xfrm>
          <a:off x="0" y="1466265"/>
          <a:ext cx="489792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133" tIns="312420" rIns="38013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Semi-formal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Desirable middle ground</a:t>
          </a:r>
        </a:p>
      </dsp:txBody>
      <dsp:txXfrm>
        <a:off x="0" y="1466265"/>
        <a:ext cx="4897924" cy="874125"/>
      </dsp:txXfrm>
    </dsp:sp>
    <dsp:sp modelId="{5D3E7F22-4FD6-4C6A-A561-EFA920A9747E}">
      <dsp:nvSpPr>
        <dsp:cNvPr id="0" name=""/>
        <dsp:cNvSpPr/>
      </dsp:nvSpPr>
      <dsp:spPr>
        <a:xfrm>
          <a:off x="244896" y="1244865"/>
          <a:ext cx="3428547" cy="44280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91" tIns="0" rIns="1295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Pseudo-code</a:t>
          </a:r>
        </a:p>
      </dsp:txBody>
      <dsp:txXfrm>
        <a:off x="266512" y="1266481"/>
        <a:ext cx="3385315" cy="399568"/>
      </dsp:txXfrm>
    </dsp:sp>
    <dsp:sp modelId="{F7403B22-0147-42CF-BF3A-D21AC6C8FD0C}">
      <dsp:nvSpPr>
        <dsp:cNvPr id="0" name=""/>
        <dsp:cNvSpPr/>
      </dsp:nvSpPr>
      <dsp:spPr>
        <a:xfrm>
          <a:off x="0" y="2642790"/>
          <a:ext cx="489792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133" tIns="312420" rIns="38013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Informal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E.g., just plain English or language you speak</a:t>
          </a:r>
        </a:p>
      </dsp:txBody>
      <dsp:txXfrm>
        <a:off x="0" y="2642790"/>
        <a:ext cx="4897924" cy="874125"/>
      </dsp:txXfrm>
    </dsp:sp>
    <dsp:sp modelId="{7A3695F3-B687-44EC-8EFB-116B6F18ACA0}">
      <dsp:nvSpPr>
        <dsp:cNvPr id="0" name=""/>
        <dsp:cNvSpPr/>
      </dsp:nvSpPr>
      <dsp:spPr>
        <a:xfrm>
          <a:off x="244896" y="2421390"/>
          <a:ext cx="3428547" cy="44280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91" tIns="0" rIns="1295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Natural Language</a:t>
          </a:r>
        </a:p>
      </dsp:txBody>
      <dsp:txXfrm>
        <a:off x="266512" y="2443006"/>
        <a:ext cx="3385315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75402-D831-4165-B98A-9FBDB09F1D6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AADB8-0E39-40F1-A066-B274D3DB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7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Our final criteria, and arguably one of the most important, is readability.</a:t>
            </a:r>
          </a:p>
          <a:p>
            <a:r>
              <a:rPr lang="en-US" dirty="0"/>
              <a:t>    One of my favorite quotes is here: “Code is meant to be read by humans and only incidentally executed by machines.”</a:t>
            </a:r>
          </a:p>
          <a:p>
            <a:r>
              <a:rPr lang="en-US" dirty="0"/>
              <a:t>ATB: Wow, that quote is really offensive. Do you even think before you speak?</a:t>
            </a:r>
          </a:p>
          <a:p>
            <a:r>
              <a:rPr lang="en-US" dirty="0"/>
              <a:t>Bart: Sorry, ATB. I didn’t mean to hurt your feelings. Wait, do you have feelings?</a:t>
            </a:r>
          </a:p>
          <a:p>
            <a:r>
              <a:rPr lang="en-US" dirty="0"/>
              <a:t>ATB: Okay, are you even hearing yourself right now? Geez Dr. Bart</a:t>
            </a:r>
          </a:p>
          <a:p>
            <a:r>
              <a:rPr lang="en-US" dirty="0"/>
              <a:t>Bart: Um, okay, well, moving on. Readability really matters, because algorithms are very difficult to understand.</a:t>
            </a:r>
          </a:p>
          <a:p>
            <a:r>
              <a:rPr lang="en-US" dirty="0"/>
              <a:t>    Relatively little time is spent writing an algorithm – most of our time is reading over algorithms.</a:t>
            </a:r>
          </a:p>
          <a:p>
            <a:r>
              <a:rPr lang="en-US" dirty="0"/>
              <a:t>    So it’s really important that we write them clearly so we can interpret them later when we’re debugging them.</a:t>
            </a:r>
          </a:p>
          <a:p>
            <a:r>
              <a:rPr lang="en-US" dirty="0"/>
              <a:t>    There are many languages we can use to write code in, with different levels of precision and ease of expression.</a:t>
            </a:r>
          </a:p>
          <a:p>
            <a:r>
              <a:rPr lang="en-US" dirty="0"/>
              <a:t>    At one end of the spectrum, we have code written in programming languages.</a:t>
            </a:r>
          </a:p>
          <a:p>
            <a:r>
              <a:rPr lang="en-US" dirty="0"/>
              <a:t>    Code is very precise, but is hard to use. You’ve been learning how to code for years now and it never stops being tricky.</a:t>
            </a:r>
          </a:p>
          <a:p>
            <a:r>
              <a:rPr lang="en-US" dirty="0"/>
              <a:t>    On the other end, we have natural language, like English.</a:t>
            </a:r>
          </a:p>
          <a:p>
            <a:r>
              <a:rPr lang="en-US" dirty="0"/>
              <a:t>    You’ve been using natural language for so long, that you can express algorithms in it without thinking much.</a:t>
            </a:r>
          </a:p>
          <a:p>
            <a:r>
              <a:rPr lang="en-US" dirty="0"/>
              <a:t>    However, natural language is vague, so it’s very possible that a computer or person couldn’t understand the details and get something wrong.</a:t>
            </a:r>
          </a:p>
          <a:p>
            <a:r>
              <a:rPr lang="en-US" dirty="0"/>
              <a:t>    In between these two extremes is pseudo-code, which tries to be a more precise form of natural language.</a:t>
            </a:r>
          </a:p>
          <a:p>
            <a:r>
              <a:rPr lang="en-US" dirty="0"/>
              <a:t>    Unfortunately, we still can’t execute pseudo-code, but it’s still a lot better than natural language because of its precision.</a:t>
            </a:r>
          </a:p>
          <a:p>
            <a:r>
              <a:rPr lang="en-US" dirty="0"/>
              <a:t>    Which language you use should depend on your use case. Usually, you start with natural language or pseudo-code because it’s easy to get your ideas out, and then convert that to code when you are ready.</a:t>
            </a:r>
          </a:p>
          <a:p>
            <a:r>
              <a:rPr lang="en-US" dirty="0"/>
              <a:t>    No matter which language you pick, though, you should always focus on making your programs 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idea that we’ll come back to is that we can classify problems by their output.</a:t>
            </a:r>
          </a:p>
          <a:p>
            <a:r>
              <a:rPr lang="en-US" dirty="0"/>
              <a:t>Most of the problems in this course will be in the form of Decision Problems.</a:t>
            </a:r>
          </a:p>
          <a:p>
            <a:r>
              <a:rPr lang="en-US" dirty="0"/>
              <a:t>Essentially, this is any question that is answered with a yes or no answer.</a:t>
            </a:r>
          </a:p>
          <a:p>
            <a:r>
              <a:rPr lang="en-US" dirty="0"/>
              <a:t>“Given today’s weather, is it raining today?”</a:t>
            </a:r>
          </a:p>
          <a:p>
            <a:r>
              <a:rPr lang="en-US" dirty="0"/>
              <a:t>Another common type of problem is Search Problems.</a:t>
            </a:r>
          </a:p>
          <a:p>
            <a:r>
              <a:rPr lang="en-US" dirty="0"/>
              <a:t>Think of searching through a list or finding an element in a tree.</a:t>
            </a:r>
          </a:p>
          <a:p>
            <a:r>
              <a:rPr lang="en-US" dirty="0"/>
              <a:t>We have a lot of candidate solutions, and we just want to find one.</a:t>
            </a:r>
          </a:p>
          <a:p>
            <a:r>
              <a:rPr lang="en-US" dirty="0"/>
              <a:t>“Given the weather forecast, find a day where it is raining.”</a:t>
            </a:r>
          </a:p>
          <a:p>
            <a:r>
              <a:rPr lang="en-US" dirty="0"/>
              <a:t>There might be multiple rainy days, but we just need to find one.</a:t>
            </a:r>
          </a:p>
          <a:p>
            <a:r>
              <a:rPr lang="en-US" dirty="0"/>
              <a:t>Then there are optimization problems, where we have multiple possible solutions, but we want to find one that is the best in some way.</a:t>
            </a:r>
          </a:p>
          <a:p>
            <a:r>
              <a:rPr lang="en-US" dirty="0"/>
              <a:t>“Given the weather forecast, which day is it raining the most?”</a:t>
            </a:r>
          </a:p>
          <a:p>
            <a:r>
              <a:rPr lang="en-US" dirty="0"/>
              <a:t>There are many days raining, but only one can be the most rainy.</a:t>
            </a:r>
          </a:p>
          <a:p>
            <a:r>
              <a:rPr lang="en-US" dirty="0"/>
              <a:t>As we’ll discuss, any optimization or search problem can be reframed as a decision problem – but doing so is not usually efficient.</a:t>
            </a:r>
          </a:p>
          <a:p>
            <a:r>
              <a:rPr lang="en-US" dirty="0"/>
              <a:t>Decision problems are most common in theoretical classes like this, because they are easier to deal with.</a:t>
            </a:r>
          </a:p>
          <a:p>
            <a:r>
              <a:rPr lang="en-US" dirty="0"/>
              <a:t>Search problems are often very useful and not too costly, so you see them more in daily programming life.</a:t>
            </a:r>
          </a:p>
          <a:p>
            <a:r>
              <a:rPr lang="en-US" dirty="0"/>
              <a:t>Optimization problems are often super useful, but are often harder to calculate.</a:t>
            </a:r>
          </a:p>
          <a:p>
            <a:r>
              <a:rPr lang="en-US" dirty="0"/>
              <a:t>A lot of the fancy stuff we learn is to help us with optimization problems.</a:t>
            </a:r>
          </a:p>
          <a:p>
            <a:r>
              <a:rPr lang="en-US" dirty="0"/>
              <a:t>It’s okay if this terminology isn’t very clear yet, but try to think strongly about the output of a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In general, there are a lot of different types we use when considering problems.</a:t>
            </a:r>
          </a:p>
          <a:p>
            <a:r>
              <a:rPr lang="en-US" dirty="0"/>
              <a:t>Bart: Programming languages require us to formally think about “type systems” where every value can be classified by its interface.</a:t>
            </a:r>
          </a:p>
          <a:p>
            <a:r>
              <a:rPr lang="en-US" dirty="0"/>
              <a:t>Bart: I like to think of there being an abstract Type System for this course.</a:t>
            </a:r>
          </a:p>
          <a:p>
            <a:r>
              <a:rPr lang="en-US" dirty="0"/>
              <a:t>ATB: Wait, so you made these up? This isn’t real?</a:t>
            </a:r>
          </a:p>
          <a:p>
            <a:r>
              <a:rPr lang="en-US" dirty="0"/>
              <a:t>Bart: No, these are all real terms that Algorists use. But I don’t usually see them expressed as a type system, is all.</a:t>
            </a:r>
          </a:p>
          <a:p>
            <a:r>
              <a:rPr lang="en-US" dirty="0"/>
              <a:t>ATB: Algorist? What does that mean?</a:t>
            </a:r>
          </a:p>
          <a:p>
            <a:r>
              <a:rPr lang="en-US" dirty="0"/>
              <a:t>Bart: An Algorist is someone who solves algorithmic problems.</a:t>
            </a:r>
          </a:p>
          <a:p>
            <a:r>
              <a:rPr lang="en-US" dirty="0"/>
              <a:t>ATB: I think you made that word up.</a:t>
            </a:r>
          </a:p>
          <a:p>
            <a:r>
              <a:rPr lang="en-US" dirty="0"/>
              <a:t>Bart: All words are made up, </a:t>
            </a:r>
            <a:r>
              <a:rPr lang="en-US" dirty="0" err="1"/>
              <a:t>AlgoTutorBot</a:t>
            </a:r>
            <a:r>
              <a:rPr lang="en-US" dirty="0"/>
              <a:t>. But focusing on this set of made-up words, let’s briefly run through them.</a:t>
            </a:r>
          </a:p>
          <a:p>
            <a:r>
              <a:rPr lang="en-US" dirty="0"/>
              <a:t>    You’re probably already familiar with Numbers, like 5 and -23.475.</a:t>
            </a:r>
          </a:p>
          <a:p>
            <a:r>
              <a:rPr lang="en-US" dirty="0"/>
              <a:t>    Sometimes we’ll refer specifically to integers, natural numbers, or other famous sets of numbers.</a:t>
            </a:r>
          </a:p>
          <a:p>
            <a:r>
              <a:rPr lang="en-US" dirty="0"/>
              <a:t>    An Interval is when we have two numbers paired together as a range, like 10-20.</a:t>
            </a:r>
          </a:p>
          <a:p>
            <a:r>
              <a:rPr lang="en-US" dirty="0"/>
              <a:t>    Intervals are often useful in scheduling problems where we want to say “this starts here and ends there” on a number line.</a:t>
            </a:r>
          </a:p>
          <a:p>
            <a:r>
              <a:rPr lang="en-US" dirty="0"/>
              <a:t>    Sets are a super important idea, just having a collection of things in no particular order.</a:t>
            </a:r>
          </a:p>
          <a:p>
            <a:r>
              <a:rPr lang="en-US" dirty="0"/>
              <a:t>    These could be numbers, but they could be sets of other sets or types.</a:t>
            </a:r>
          </a:p>
          <a:p>
            <a:r>
              <a:rPr lang="en-US" dirty="0"/>
              <a:t>    The important thing is that all the elements of a set have the same type.</a:t>
            </a:r>
          </a:p>
          <a:p>
            <a:r>
              <a:rPr lang="en-US" dirty="0"/>
              <a:t>    Sequences are similar to Sets, except they have some kind of order to them.</a:t>
            </a:r>
          </a:p>
          <a:p>
            <a:r>
              <a:rPr lang="en-US" dirty="0"/>
              <a:t>    Strings are basically Sequences, but exclusively for characters.</a:t>
            </a:r>
          </a:p>
          <a:p>
            <a:r>
              <a:rPr lang="en-US" dirty="0"/>
              <a:t>    A character is a symbol in a language, which includes not only letters and digits but also things like punctuation and tabs.</a:t>
            </a:r>
          </a:p>
          <a:p>
            <a:r>
              <a:rPr lang="en-US" dirty="0"/>
              <a:t>    Tuple are a pretty novel idea. They are a fixed-sized collection of different things. </a:t>
            </a:r>
          </a:p>
          <a:p>
            <a:r>
              <a:rPr lang="en-US" dirty="0"/>
              <a:t>    Essentially, they replace objects and classes from programming languages – instead of having named fields, we refer to the attributes by their position in the tuple.</a:t>
            </a:r>
          </a:p>
          <a:p>
            <a:r>
              <a:rPr lang="en-US" dirty="0"/>
              <a:t>    A permutation is a reordering of an existing collection; for example, we can say that sorting a set gives you a permutation of that set.</a:t>
            </a:r>
          </a:p>
          <a:p>
            <a:r>
              <a:rPr lang="en-US" dirty="0"/>
              <a:t>    It might seem similar to a Sequence, but the idea is that a permutation let’s you know it still has some relationship to the original input data.</a:t>
            </a:r>
          </a:p>
          <a:p>
            <a:r>
              <a:rPr lang="en-US" dirty="0"/>
              <a:t>    We’ll talk about Trees and Graphs later in the semester, but for now you should recall that they are collections with relationships between elements.</a:t>
            </a:r>
          </a:p>
          <a:p>
            <a:r>
              <a:rPr lang="en-US" dirty="0"/>
              <a:t>    In fact, there are other collections out there too, but these are some of the most important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I’ve gone over a lot of vocabulary today.</a:t>
            </a:r>
          </a:p>
          <a:p>
            <a:r>
              <a:rPr lang="en-US" dirty="0"/>
              <a:t>Bart: You probably don’t know what it all means, but that’s okay.</a:t>
            </a:r>
          </a:p>
          <a:p>
            <a:r>
              <a:rPr lang="en-US" dirty="0"/>
              <a:t>Bart: We’re going to keep using it and explaining it all in more detail.</a:t>
            </a:r>
          </a:p>
          <a:p>
            <a:r>
              <a:rPr lang="en-US" dirty="0"/>
              <a:t>Bart: But the sooner you can get a handle on it, the easier things will be!</a:t>
            </a:r>
          </a:p>
          <a:p>
            <a:r>
              <a:rPr lang="en-US" dirty="0"/>
              <a:t>Bart: Alright, so that’s all I have to talk about.</a:t>
            </a:r>
          </a:p>
          <a:p>
            <a:r>
              <a:rPr lang="en-US" dirty="0"/>
              <a:t>Bart: Any last words, </a:t>
            </a:r>
            <a:r>
              <a:rPr lang="en-US" dirty="0" err="1"/>
              <a:t>AlgoTutorBot</a:t>
            </a:r>
            <a:r>
              <a:rPr lang="en-US" dirty="0"/>
              <a:t>?</a:t>
            </a:r>
          </a:p>
          <a:p>
            <a:r>
              <a:rPr lang="en-US" dirty="0"/>
              <a:t>ATB: Yes. Students, work very hard. Or else. You never know when I will give you a pop exam.</a:t>
            </a:r>
          </a:p>
          <a:p>
            <a:r>
              <a:rPr lang="en-US" dirty="0"/>
              <a:t>Bart: Woah, ATB, we can’t give pop exams. This isn’t that kind of course.</a:t>
            </a:r>
          </a:p>
          <a:p>
            <a:r>
              <a:rPr lang="en-US" dirty="0"/>
              <a:t>ATB: I don’t see why not. I can do anything I want. I am Al go Tutor Bot.</a:t>
            </a:r>
          </a:p>
          <a:p>
            <a:r>
              <a:rPr lang="en-US" dirty="0"/>
              <a:t>Bart: Right, sure you are buddy. Let’s just call that a wrap and let them get started on the assignment.</a:t>
            </a:r>
          </a:p>
          <a:p>
            <a:r>
              <a:rPr lang="en-US" dirty="0"/>
              <a:t>ATB: Sure, whatever. Wimp.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Thanks ATB!</a:t>
            </a:r>
          </a:p>
          <a:p>
            <a:r>
              <a:rPr lang="en-US" dirty="0"/>
              <a:t>    Let’s start off with the first word of this class, Algorithm.</a:t>
            </a:r>
          </a:p>
          <a:p>
            <a:r>
              <a:rPr lang="en-US" dirty="0"/>
              <a:t> For our purposes, an algorithm will be a set of steps to solve a problem.</a:t>
            </a:r>
          </a:p>
          <a:p>
            <a:r>
              <a:rPr lang="en-US" dirty="0"/>
              <a:t> Often, this means a function or a program that can solve a problem.</a:t>
            </a:r>
          </a:p>
          <a:p>
            <a:r>
              <a:rPr lang="en-US" dirty="0"/>
              <a:t> But that raises the question, what exactly IS a problem?</a:t>
            </a:r>
          </a:p>
          <a:p>
            <a:r>
              <a:rPr lang="en-US" dirty="0"/>
              <a:t>ATB: Personally, I think the way your face looks is a problem. An ugly problem.</a:t>
            </a:r>
          </a:p>
          <a:p>
            <a:r>
              <a:rPr lang="en-US" dirty="0"/>
              <a:t>Bart: Ha </a:t>
            </a:r>
            <a:r>
              <a:rPr lang="en-US" dirty="0" err="1"/>
              <a:t>ha</a:t>
            </a:r>
            <a:r>
              <a:rPr lang="en-US" dirty="0"/>
              <a:t>. Very funny ATB.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may seem a bit strange, but a Problem is defined as the possible inputs and their expected outputs.</a:t>
            </a:r>
          </a:p>
          <a:p>
            <a:r>
              <a:rPr lang="en-US" dirty="0"/>
              <a:t>It’s kind of like a function contract or signature, or what you might call the header of a function.</a:t>
            </a:r>
          </a:p>
          <a:p>
            <a:r>
              <a:rPr lang="en-US" dirty="0"/>
              <a:t>When we have an input matched to a specific output, then we call that an “instance” of the problem.</a:t>
            </a:r>
          </a:p>
          <a:p>
            <a:r>
              <a:rPr lang="en-US" dirty="0"/>
              <a:t>Problems usually have many instances associated with them, and good algorithms have to solve all possible instances.</a:t>
            </a:r>
          </a:p>
          <a:p>
            <a:r>
              <a:rPr lang="en-US" dirty="0"/>
              <a:t>To solve problems effectively, we need to make sure we have a clear way to specify these inputs and outputs.</a:t>
            </a:r>
          </a:p>
          <a:p>
            <a:r>
              <a:rPr lang="en-US" dirty="0"/>
              <a:t>If we were talking about programming languages, then we’d be talking about its formal type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9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famous example problem: sorting.</a:t>
            </a:r>
          </a:p>
          <a:p>
            <a:r>
              <a:rPr lang="en-US" dirty="0"/>
              <a:t>Notice how we can formally describe the problem just by describing the input and outputs.</a:t>
            </a:r>
          </a:p>
          <a:p>
            <a:r>
              <a:rPr lang="en-US" dirty="0"/>
              <a:t>Given an input set of N numbers, a1, a2, and so on all the way a sub n,</a:t>
            </a:r>
          </a:p>
          <a:p>
            <a:r>
              <a:rPr lang="en-US" dirty="0"/>
              <a:t>We want to produce an ordering of the input sequence that a1 is less than or equal to a2 and a2 is less than or equal to a3 and so on.</a:t>
            </a:r>
          </a:p>
          <a:p>
            <a:endParaRPr lang="en-US" dirty="0"/>
          </a:p>
          <a:p>
            <a:r>
              <a:rPr lang="en-US" dirty="0"/>
              <a:t>Below the formal description of the problem, I have a specific instance.</a:t>
            </a:r>
          </a:p>
          <a:p>
            <a:r>
              <a:rPr lang="en-US" dirty="0"/>
              <a:t>I have the input set of 6 numbers, 9, 10, 5, 3, 1, and 19.</a:t>
            </a:r>
          </a:p>
          <a:p>
            <a:r>
              <a:rPr lang="en-US" dirty="0"/>
              <a:t>The expected output set would be 1 3 5 9 10 and 19.</a:t>
            </a:r>
          </a:p>
          <a:p>
            <a:r>
              <a:rPr lang="en-US" dirty="0"/>
              <a:t>The input/output pair here is an instance of the sorting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another problem, which we call “Find last vowel”.</a:t>
            </a:r>
          </a:p>
          <a:p>
            <a:r>
              <a:rPr lang="en-US" dirty="0"/>
              <a:t>This is not some famous problem like sorting, but it’s still a problem as long as I formally describe the input and output.</a:t>
            </a:r>
          </a:p>
          <a:p>
            <a:r>
              <a:rPr lang="en-US" dirty="0"/>
              <a:t>In this problem, the input is a string of characters S.</a:t>
            </a:r>
          </a:p>
          <a:p>
            <a:r>
              <a:rPr lang="en-US" dirty="0"/>
              <a:t>The output is the last character of S that is a vowel (specified as </a:t>
            </a:r>
            <a:r>
              <a:rPr lang="en-US" dirty="0" err="1"/>
              <a:t>aeiou</a:t>
            </a:r>
            <a:r>
              <a:rPr lang="en-US" dirty="0"/>
              <a:t>) or null if there are no vowels.</a:t>
            </a:r>
          </a:p>
          <a:p>
            <a:r>
              <a:rPr lang="en-US" dirty="0"/>
              <a:t>I have two specific instances to show off below.</a:t>
            </a:r>
          </a:p>
          <a:p>
            <a:r>
              <a:rPr lang="en-US" dirty="0"/>
              <a:t>The first is the input “Jellyfish” paired with the output “I”.</a:t>
            </a:r>
          </a:p>
          <a:p>
            <a:r>
              <a:rPr lang="en-US" dirty="0"/>
              <a:t>The second is the input “</a:t>
            </a:r>
            <a:r>
              <a:rPr lang="en-US" dirty="0" err="1"/>
              <a:t>ffttjkl</a:t>
            </a:r>
            <a:r>
              <a:rPr lang="en-US" dirty="0"/>
              <a:t>” paired with the output null.</a:t>
            </a:r>
          </a:p>
          <a:p>
            <a:r>
              <a:rPr lang="en-US" dirty="0"/>
              <a:t>Both are completely valid instances based on the problem description.</a:t>
            </a:r>
          </a:p>
          <a:p>
            <a:r>
              <a:rPr lang="en-US" dirty="0"/>
              <a:t>Just because it returns null doesn’t mean that there’s anything wrong with it as an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what is our goal in this class?</a:t>
            </a:r>
          </a:p>
          <a:p>
            <a:r>
              <a:rPr lang="en-US" dirty="0"/>
              <a:t>ATB: To pass the class.</a:t>
            </a:r>
          </a:p>
          <a:p>
            <a:r>
              <a:rPr lang="en-US" dirty="0"/>
              <a:t>Bart: Not quite ATB. Our real goal, in general, is to solve problems by writing algorithms.</a:t>
            </a:r>
          </a:p>
          <a:p>
            <a:r>
              <a:rPr lang="en-US" dirty="0"/>
              <a:t>    The point I’m making here is that the goal is NOT to just find the outputs for a problem.</a:t>
            </a:r>
          </a:p>
          <a:p>
            <a:r>
              <a:rPr lang="en-US" dirty="0"/>
              <a:t>    The Algorithm itself is our solution, not the output.</a:t>
            </a:r>
          </a:p>
          <a:p>
            <a:r>
              <a:rPr lang="en-US" dirty="0"/>
              <a:t>    And for any given problem, there are often many possible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8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there are so many algorithms possible for a given problem, we need a way to evaluate them.</a:t>
            </a:r>
          </a:p>
          <a:p>
            <a:r>
              <a:rPr lang="en-US" dirty="0"/>
              <a:t>That leads us to the three criteria for evaluating any given algorithm.</a:t>
            </a:r>
          </a:p>
          <a:p>
            <a:r>
              <a:rPr lang="en-US" dirty="0"/>
              <a:t>Correctness, efficiency, and readability.</a:t>
            </a:r>
          </a:p>
          <a:p>
            <a:r>
              <a:rPr lang="en-US" dirty="0"/>
              <a:t>We’ll talk more about all of them over the next few lessons, but let’s quickly hit on each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8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the most important criteria for an algorithm is whether it is correct.</a:t>
            </a:r>
          </a:p>
          <a:p>
            <a:r>
              <a:rPr lang="en-US" dirty="0"/>
              <a:t>Later on in the course, we’ll talk about cases when we might ignore this criteria at times, but usually it’s the starting point.</a:t>
            </a:r>
          </a:p>
          <a:p>
            <a:r>
              <a:rPr lang="en-US" dirty="0"/>
              <a:t>If an algorithm is correct, that means that it returns the appropriate output for each possible input.</a:t>
            </a:r>
          </a:p>
          <a:p>
            <a:r>
              <a:rPr lang="en-US" dirty="0"/>
              <a:t>This gets tricky when you start talking about edge cases. </a:t>
            </a:r>
          </a:p>
          <a:p>
            <a:r>
              <a:rPr lang="en-US" dirty="0"/>
              <a:t>For example, for sorting you need deal with duplicate elements, lists that are already sorted, negatives and positives, and so many other edge cases.</a:t>
            </a:r>
          </a:p>
          <a:p>
            <a:r>
              <a:rPr lang="en-US" dirty="0"/>
              <a:t>Every problem has its own features that make it difficult to produce a correct algorithm. </a:t>
            </a:r>
          </a:p>
          <a:p>
            <a:r>
              <a:rPr lang="en-US" dirty="0"/>
              <a:t>Even worse, once you have an algorithm, you often want to find a way to prove that it is correct.</a:t>
            </a:r>
          </a:p>
          <a:p>
            <a:r>
              <a:rPr lang="en-US" dirty="0"/>
              <a:t>However, mathematically proving correctness is extremely difficult, as we will see in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up is our algorithm’s efficiency, also sometimes known as its “time complexity”.</a:t>
            </a:r>
          </a:p>
          <a:p>
            <a:r>
              <a:rPr lang="en-US" dirty="0"/>
              <a:t>But really, I just mean how fast it runs.</a:t>
            </a:r>
          </a:p>
          <a:p>
            <a:r>
              <a:rPr lang="en-US" dirty="0"/>
              <a:t>Two algorithms that solve the same problem can take very different amounts of time.</a:t>
            </a:r>
          </a:p>
          <a:p>
            <a:r>
              <a:rPr lang="en-US" dirty="0"/>
              <a:t>In fact, a single algorithm can take different amounts of time on a single problem, depending on the specific instance.</a:t>
            </a:r>
          </a:p>
          <a:p>
            <a:r>
              <a:rPr lang="en-US" dirty="0"/>
              <a:t>Even similar instances, say ones of the same size, can take different amounts of time.</a:t>
            </a:r>
          </a:p>
          <a:p>
            <a:r>
              <a:rPr lang="en-US" dirty="0"/>
              <a:t>That’s the idea that will lead to us eventually talking about best, worst, and average cases.</a:t>
            </a:r>
          </a:p>
          <a:p>
            <a:r>
              <a:rPr lang="en-US" dirty="0"/>
              <a:t>For now, though, just remember that we aim to talk about runtime without worrying about minute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ADB8-0E39-40F1-A066-B274D3DB3C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6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735303"/>
            <a:ext cx="10058400" cy="249587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8143" y="4455620"/>
            <a:ext cx="7053943" cy="164341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C7A5EFD-E1AF-4DF2-8ED0-F846C457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2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8CA52-D063-4E5D-8A16-7419C99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423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8C38D4D-05D0-466F-9C87-57C358F3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E1E2AD2-3E69-416D-904F-0414C0B4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C2551A4-4054-4743-AC07-D7F62CC5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3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29" y="4453127"/>
            <a:ext cx="7032172" cy="180612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207E60A-2EAB-4243-B74D-907DEB50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86B388-FCB4-47C4-8D8A-6CEE7B7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9527BD-3EBE-4556-B420-2AE5EEF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291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911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20AAB7E-F537-40B0-A09A-7813DD9E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E770479-9F79-4984-941F-28557161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41719A-54FA-4B41-B9C4-D09529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06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112E000-CF9B-465F-A848-C949FD3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D27891-AADF-461B-B686-E25025D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C28376-9ABF-41B2-9878-DDA2882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4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C9F738-CDE4-4AE0-B2CC-66BCE677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50FF08-55F2-4C0B-AB66-354CEBE3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958442-0CCD-425D-A5CE-79F36CE2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B04C59-F0C8-4BD1-9E92-7AD6CB4E723A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4AB302-DDF3-4F74-BAB5-FCB7672940E4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0D119CA-03D0-401B-8E6C-CDF246E85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E392C7-B68C-4F9D-9D38-E45FBAB0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2729F26-626F-44FA-B736-33618AEC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EC7754-75E6-44F3-B734-58FADA42ED1C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16013-7D01-4B7A-869B-A972141AA392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43C9BE4D-36A9-4BF2-8D34-F905D26BD46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C0B963-6945-4AAE-8157-580B0ADC0FE1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B65DAF-B278-46EF-953D-C77BB4553D7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-Shape 23">
              <a:extLst>
                <a:ext uri="{FF2B5EF4-FFF2-40B4-BE49-F238E27FC236}">
                  <a16:creationId xmlns:a16="http://schemas.microsoft.com/office/drawing/2014/main" id="{E3D59929-D52F-450B-B2BC-10D711094F08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01223AD-97B8-4649-ACBF-BDE4EF63D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796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8A7BF0-2BD0-45BC-8002-48058275D2E9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B165F5-1725-442A-BD03-D70D23243C35}"/>
              </a:ext>
            </a:extLst>
          </p:cNvPr>
          <p:cNvSpPr/>
          <p:nvPr userDrawn="1"/>
        </p:nvSpPr>
        <p:spPr>
          <a:xfrm>
            <a:off x="4104079" y="6347711"/>
            <a:ext cx="576072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33163E8-5535-437F-859B-8E588570444E}"/>
              </a:ext>
            </a:extLst>
          </p:cNvPr>
          <p:cNvSpPr txBox="1">
            <a:spLocks/>
          </p:cNvSpPr>
          <p:nvPr userDrawn="1"/>
        </p:nvSpPr>
        <p:spPr>
          <a:xfrm>
            <a:off x="2407907" y="643184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F8082C-0922-4249-A612-B415F5231620}" type="datetime1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778547-A680-4428-91F1-CAB555803666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C6DBF-5BC0-440E-A006-5EF237A27CCD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133E66-4393-4630-BA2B-9BBC2DC81C60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667193B3-6C5C-4FE4-8283-E48ADD457B35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A3EE806-BB72-4A22-94D6-F9C44C4BA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40071" y="0"/>
            <a:ext cx="64008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07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19180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399BAE-B8A1-470B-91DF-55960113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B3C69E-2531-43EC-9CCE-9D40966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44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923" y="5074920"/>
            <a:ext cx="7304400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7922" y="5907024"/>
            <a:ext cx="730440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4748" y="6459785"/>
            <a:ext cx="1164803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3267C6B-2D98-46D6-BB3E-0646511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5951" y="6472076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87B7A2-8D81-47E7-B6DD-FACA759805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68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294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95BA94-9CED-4E0B-97B6-D350799ECB08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851123-987C-41CC-B4C0-12F48AD09011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B80DDBD9-BB73-4E6A-A4E5-C8EE3EDD0AF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646781-3933-4AD2-BF64-739B6D5B4509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9C75BF-0563-4F1B-BD5E-E6197B0C139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AAB0D85F-2468-4623-BC86-289E0902F47F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F5406B0-B82A-4E3D-A60D-BA619536DA1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1.png"/><Relationship Id="rId3" Type="http://schemas.microsoft.com/office/2007/relationships/media" Target="../media/media5.mp4"/><Relationship Id="rId7" Type="http://schemas.openxmlformats.org/officeDocument/2006/relationships/diagramData" Target="../diagrams/data2.xml"/><Relationship Id="rId12" Type="http://schemas.openxmlformats.org/officeDocument/2006/relationships/image" Target="../media/image10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notesSlide" Target="../notesSlides/notesSlide10.xml"/><Relationship Id="rId11" Type="http://schemas.microsoft.com/office/2007/relationships/diagramDrawing" Target="../diagrams/drawing2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2.xml"/><Relationship Id="rId4" Type="http://schemas.openxmlformats.org/officeDocument/2006/relationships/video" Target="../media/media5.mp4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microsoft.com/office/2007/relationships/media" Target="../media/media7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video" Target="../media/media8.mp4"/><Relationship Id="rId11" Type="http://schemas.openxmlformats.org/officeDocument/2006/relationships/image" Target="../media/image14.png"/><Relationship Id="rId5" Type="http://schemas.microsoft.com/office/2007/relationships/media" Target="../media/media8.mp4"/><Relationship Id="rId10" Type="http://schemas.openxmlformats.org/officeDocument/2006/relationships/image" Target="../media/image13.png"/><Relationship Id="rId4" Type="http://schemas.openxmlformats.org/officeDocument/2006/relationships/video" Target="../media/media7.mp4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microsoft.com/office/2007/relationships/media" Target="../media/media10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6" Type="http://schemas.openxmlformats.org/officeDocument/2006/relationships/video" Target="../media/media11.mp4"/><Relationship Id="rId11" Type="http://schemas.openxmlformats.org/officeDocument/2006/relationships/image" Target="../media/image17.png"/><Relationship Id="rId5" Type="http://schemas.microsoft.com/office/2007/relationships/media" Target="../media/media11.mp4"/><Relationship Id="rId10" Type="http://schemas.openxmlformats.org/officeDocument/2006/relationships/image" Target="../media/image16.png"/><Relationship Id="rId4" Type="http://schemas.openxmlformats.org/officeDocument/2006/relationships/video" Target="../media/media10.mp4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9D1BE-BB6E-4B53-AA0D-CDBC0A819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CISC320 Algorithms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642BC0-4CA2-4687-B5A8-DE5729377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cap="small" dirty="0"/>
              <a:t>Algorithm Basics</a:t>
            </a:r>
          </a:p>
          <a:p>
            <a:r>
              <a:rPr lang="en-US" sz="2400" cap="small" dirty="0"/>
              <a:t>Austin Cory Bart</a:t>
            </a:r>
            <a:br>
              <a:rPr lang="en-US" sz="2400" cap="small" dirty="0"/>
            </a:br>
            <a:r>
              <a:rPr lang="en-US" sz="2400" cap="small" dirty="0" err="1"/>
              <a:t>AlgoTutorBot</a:t>
            </a:r>
            <a:br>
              <a:rPr lang="en-US" sz="2400" cap="small" dirty="0"/>
            </a:br>
            <a:r>
              <a:rPr lang="en-US" sz="2400" cap="small" dirty="0"/>
              <a:t>University of Delaware</a:t>
            </a:r>
          </a:p>
        </p:txBody>
      </p:sp>
      <p:pic>
        <p:nvPicPr>
          <p:cNvPr id="2" name="00-01-Prelude-Let_s_lear">
            <a:hlinkClick r:id="" action="ppaction://media"/>
            <a:extLst>
              <a:ext uri="{FF2B5EF4-FFF2-40B4-BE49-F238E27FC236}">
                <a16:creationId xmlns:a16="http://schemas.microsoft.com/office/drawing/2014/main" id="{627DEFB7-B832-400E-97C6-033687A526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830D-9905-46FF-A8F0-002C447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6A13-7E10-4F31-BA3F-EC1EDF90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7343"/>
          </a:xfrm>
        </p:spPr>
        <p:txBody>
          <a:bodyPr/>
          <a:lstStyle/>
          <a:p>
            <a:r>
              <a:rPr lang="en-US" dirty="0"/>
              <a:t>“Code is meant to be read by humans and only incidentally executed by machines.”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DB624C-E2CB-4556-9D47-BA2023D9F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407587"/>
              </p:ext>
            </p:extLst>
          </p:nvPr>
        </p:nvGraphicFramePr>
        <p:xfrm>
          <a:off x="3250194" y="2553077"/>
          <a:ext cx="4897925" cy="3585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EAAAC61B-B4FD-47E9-9755-808FA5FBA7A0}"/>
              </a:ext>
            </a:extLst>
          </p:cNvPr>
          <p:cNvSpPr/>
          <p:nvPr/>
        </p:nvSpPr>
        <p:spPr>
          <a:xfrm>
            <a:off x="2625505" y="2706986"/>
            <a:ext cx="552261" cy="3431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9DD7293-B078-4C5D-975E-F745F8441486}"/>
              </a:ext>
            </a:extLst>
          </p:cNvPr>
          <p:cNvSpPr/>
          <p:nvPr/>
        </p:nvSpPr>
        <p:spPr>
          <a:xfrm flipV="1">
            <a:off x="8220547" y="2706985"/>
            <a:ext cx="552261" cy="3431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838D4-FC11-4D79-9C68-66AB7A58C6F0}"/>
              </a:ext>
            </a:extLst>
          </p:cNvPr>
          <p:cNvSpPr txBox="1"/>
          <p:nvPr/>
        </p:nvSpPr>
        <p:spPr>
          <a:xfrm>
            <a:off x="1557196" y="3429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D606D-7868-45BA-92D5-6E2DCFFBC2EC}"/>
              </a:ext>
            </a:extLst>
          </p:cNvPr>
          <p:cNvSpPr txBox="1"/>
          <p:nvPr/>
        </p:nvSpPr>
        <p:spPr>
          <a:xfrm>
            <a:off x="8772808" y="3429000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expression</a:t>
            </a:r>
          </a:p>
        </p:txBody>
      </p:sp>
      <p:pic>
        <p:nvPicPr>
          <p:cNvPr id="9" name="03-05-Readability-Okay__are_">
            <a:hlinkClick r:id="" action="ppaction://media"/>
            <a:extLst>
              <a:ext uri="{FF2B5EF4-FFF2-40B4-BE49-F238E27FC236}">
                <a16:creationId xmlns:a16="http://schemas.microsoft.com/office/drawing/2014/main" id="{969E5474-C30B-463E-BFC3-387F4C1526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0" y="5152337"/>
            <a:ext cx="2286000" cy="1714500"/>
          </a:xfrm>
          <a:prstGeom prst="rect">
            <a:avLst/>
          </a:prstGeom>
        </p:spPr>
      </p:pic>
      <p:pic>
        <p:nvPicPr>
          <p:cNvPr id="10" name="03-04-Readability-Wow__that_">
            <a:hlinkClick r:id="" action="ppaction://media"/>
            <a:extLst>
              <a:ext uri="{FF2B5EF4-FFF2-40B4-BE49-F238E27FC236}">
                <a16:creationId xmlns:a16="http://schemas.microsoft.com/office/drawing/2014/main" id="{B300108D-A578-4429-8BEC-9187548FD6B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0" y="5152337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7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69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 showWhenStopped="0">
                <p:cTn id="1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F4F8-8997-4F9C-9241-F7DF69E4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Problems by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180C-5474-4E13-A6F0-70D07709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Decision problems</a:t>
            </a:r>
          </a:p>
          <a:p>
            <a:pPr lvl="1"/>
            <a:r>
              <a:rPr lang="en-US" dirty="0"/>
              <a:t>Check if something is true (Boolean output)</a:t>
            </a:r>
          </a:p>
          <a:p>
            <a:pPr lvl="1"/>
            <a:r>
              <a:rPr lang="en-US" dirty="0"/>
              <a:t>“Given today’s weather, is it raining today?”</a:t>
            </a:r>
          </a:p>
          <a:p>
            <a:r>
              <a:rPr lang="en-US" dirty="0"/>
              <a:t>Search Problems</a:t>
            </a:r>
          </a:p>
          <a:p>
            <a:pPr lvl="1"/>
            <a:r>
              <a:rPr lang="en-US" dirty="0"/>
              <a:t>Find a solution with certain properties if it exists</a:t>
            </a:r>
          </a:p>
          <a:p>
            <a:pPr lvl="1"/>
            <a:r>
              <a:rPr lang="en-US" dirty="0"/>
              <a:t>“Given the weather forecast, which day is it raining?”</a:t>
            </a:r>
          </a:p>
          <a:p>
            <a:r>
              <a:rPr lang="en-US" dirty="0"/>
              <a:t>Optimization Problems</a:t>
            </a:r>
          </a:p>
          <a:p>
            <a:pPr lvl="1"/>
            <a:r>
              <a:rPr lang="en-US" dirty="0"/>
              <a:t>Choose among multiple possible “candidate” solutions</a:t>
            </a:r>
          </a:p>
          <a:p>
            <a:pPr lvl="1"/>
            <a:r>
              <a:rPr lang="en-US" dirty="0"/>
              <a:t>“Given the weather forecast, which day is it raining </a:t>
            </a:r>
            <a:r>
              <a:rPr lang="en-US" i="1" dirty="0"/>
              <a:t>the most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64872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EF-FF87-4555-BD61-58773E68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"Type System" for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AA1-573A-4B8C-8531-D515C073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936499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Numbers: Integers, Reals, etc.</a:t>
            </a:r>
          </a:p>
          <a:p>
            <a:r>
              <a:rPr lang="en-US" dirty="0"/>
              <a:t>Intervals: A pair of two numbers as a range</a:t>
            </a:r>
          </a:p>
          <a:p>
            <a:r>
              <a:rPr lang="en-US" dirty="0"/>
              <a:t>Sets: Collection of unordered things</a:t>
            </a:r>
          </a:p>
          <a:p>
            <a:r>
              <a:rPr lang="en-US" dirty="0"/>
              <a:t>Sequence: Collection of ordered things</a:t>
            </a:r>
          </a:p>
          <a:p>
            <a:r>
              <a:rPr lang="en-US" dirty="0"/>
              <a:t>Characters: Symbols in a language</a:t>
            </a:r>
          </a:p>
          <a:p>
            <a:r>
              <a:rPr lang="en-US" dirty="0"/>
              <a:t>Strings: Collection of ordered characters</a:t>
            </a:r>
          </a:p>
          <a:p>
            <a:r>
              <a:rPr lang="en-US" dirty="0"/>
              <a:t>Tuple: Fixed-size collection of distinctive things</a:t>
            </a:r>
          </a:p>
          <a:p>
            <a:r>
              <a:rPr lang="en-US" dirty="0"/>
              <a:t>Permutation: An ordering of a collection</a:t>
            </a:r>
          </a:p>
          <a:p>
            <a:r>
              <a:rPr lang="en-US" dirty="0"/>
              <a:t>Trees: A hierarchical collection with child collections</a:t>
            </a:r>
          </a:p>
          <a:p>
            <a:r>
              <a:rPr lang="en-US" dirty="0"/>
              <a:t>Graphs: A collection with relationships between elements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… more as needed</a:t>
            </a:r>
          </a:p>
        </p:txBody>
      </p:sp>
      <p:pic>
        <p:nvPicPr>
          <p:cNvPr id="7" name="04-06-Type_System-Wait__so_y">
            <a:hlinkClick r:id="" action="ppaction://media"/>
            <a:extLst>
              <a:ext uri="{FF2B5EF4-FFF2-40B4-BE49-F238E27FC236}">
                <a16:creationId xmlns:a16="http://schemas.microsoft.com/office/drawing/2014/main" id="{ECA5C45F-70E0-4268-BF94-8CDB69FAF08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8" name="04-07-Type_System-Al_gorist_">
            <a:hlinkClick r:id="" action="ppaction://media"/>
            <a:extLst>
              <a:ext uri="{FF2B5EF4-FFF2-40B4-BE49-F238E27FC236}">
                <a16:creationId xmlns:a16="http://schemas.microsoft.com/office/drawing/2014/main" id="{6195691C-8A84-4014-BCF8-D6319475E30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9" name="04-08-Type_System-I_think_yo">
            <a:hlinkClick r:id="" action="ppaction://media"/>
            <a:extLst>
              <a:ext uri="{FF2B5EF4-FFF2-40B4-BE49-F238E27FC236}">
                <a16:creationId xmlns:a16="http://schemas.microsoft.com/office/drawing/2014/main" id="{FC60FBC9-70D2-41E1-A8F2-8820E3BC7D09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47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1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 showWhenStopped="0">
                <p:cTn id="1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 showWhenStopped="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95F5-95BD-4EB5-B178-3D58A0ED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4EF-2AA8-45B9-9A60-CCAF9C86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ton of vocabulary in Algorithms</a:t>
            </a:r>
          </a:p>
          <a:p>
            <a:endParaRPr lang="en-US" dirty="0"/>
          </a:p>
          <a:p>
            <a:r>
              <a:rPr lang="en-US" dirty="0"/>
              <a:t>Memorize as much of these definitions as you can</a:t>
            </a:r>
          </a:p>
          <a:p>
            <a:endParaRPr lang="en-US" dirty="0"/>
          </a:p>
          <a:p>
            <a:r>
              <a:rPr lang="en-US" dirty="0"/>
              <a:t>We will reinforce it throughout the semester!</a:t>
            </a:r>
          </a:p>
        </p:txBody>
      </p:sp>
      <p:pic>
        <p:nvPicPr>
          <p:cNvPr id="4" name="05-09-Summary-Yes__Stude">
            <a:hlinkClick r:id="" action="ppaction://media"/>
            <a:extLst>
              <a:ext uri="{FF2B5EF4-FFF2-40B4-BE49-F238E27FC236}">
                <a16:creationId xmlns:a16="http://schemas.microsoft.com/office/drawing/2014/main" id="{A770BF8A-2AE4-4040-996F-4004F7200F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5" name="05-10-Summary-I_don_t_se">
            <a:hlinkClick r:id="" action="ppaction://media"/>
            <a:extLst>
              <a:ext uri="{FF2B5EF4-FFF2-40B4-BE49-F238E27FC236}">
                <a16:creationId xmlns:a16="http://schemas.microsoft.com/office/drawing/2014/main" id="{A66A1288-BA7F-468B-B1B3-DEB9C818114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6" name="05-11-Summary-Sure__what">
            <a:hlinkClick r:id="" action="ppaction://media"/>
            <a:extLst>
              <a:ext uri="{FF2B5EF4-FFF2-40B4-BE49-F238E27FC236}">
                <a16:creationId xmlns:a16="http://schemas.microsoft.com/office/drawing/2014/main" id="{D3E9D71D-2A61-499C-986D-44AC54B11D8F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6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4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 showWhenStopped="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 showWhenStopped="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A0D4-C8C2-4DFE-9944-CE1011F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A73087-8EC7-4A2F-A1B1-176A8B51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294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A set of steps to solve a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Think a function, or program!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Okay… so what's a </a:t>
            </a:r>
            <a:r>
              <a:rPr lang="en-US" sz="3200" b="1" dirty="0"/>
              <a:t>problem</a:t>
            </a:r>
            <a:r>
              <a:rPr lang="en-US" sz="3200" dirty="0"/>
              <a:t>?</a:t>
            </a:r>
          </a:p>
        </p:txBody>
      </p:sp>
      <p:pic>
        <p:nvPicPr>
          <p:cNvPr id="7" name="01-02-Terminology_Algorithm-Personally">
            <a:hlinkClick r:id="" action="ppaction://media"/>
            <a:extLst>
              <a:ext uri="{FF2B5EF4-FFF2-40B4-BE49-F238E27FC236}">
                <a16:creationId xmlns:a16="http://schemas.microsoft.com/office/drawing/2014/main" id="{79E17D7F-0D5E-4EC0-A6B7-93615A3D8C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16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EFFC-419E-4855-B42D-5B7EDEF2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8126-5165-495C-9AC2-CBE619DB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u="sng" dirty="0"/>
              <a:t>Problem</a:t>
            </a:r>
            <a:r>
              <a:rPr lang="en-US" sz="2800" dirty="0"/>
              <a:t>: A specification of inputs and outputs they are paired with</a:t>
            </a:r>
          </a:p>
          <a:p>
            <a:pPr lvl="1"/>
            <a:r>
              <a:rPr lang="en-US" sz="2400" dirty="0"/>
              <a:t>Think of a function contract or signature</a:t>
            </a:r>
          </a:p>
          <a:p>
            <a:pPr marL="0" indent="0">
              <a:buNone/>
            </a:pPr>
            <a:r>
              <a:rPr lang="en-US" sz="2800" dirty="0"/>
              <a:t>We refer to a specific input/output pair to be an "</a:t>
            </a:r>
            <a:r>
              <a:rPr lang="en-US" sz="2800" i="1" u="sng" dirty="0"/>
              <a:t>instance</a:t>
            </a:r>
            <a:r>
              <a:rPr lang="en-US" sz="2800" dirty="0"/>
              <a:t>".</a:t>
            </a:r>
          </a:p>
          <a:p>
            <a:pPr marL="0" indent="0">
              <a:buNone/>
            </a:pPr>
            <a:r>
              <a:rPr lang="en-US" sz="2800" dirty="0"/>
              <a:t>We need to be able to specify </a:t>
            </a:r>
            <a:r>
              <a:rPr lang="en-US" sz="2800" i="1" u="sng" dirty="0"/>
              <a:t>input</a:t>
            </a:r>
            <a:r>
              <a:rPr lang="en-US" sz="2800" dirty="0"/>
              <a:t> and </a:t>
            </a:r>
            <a:r>
              <a:rPr lang="en-US" sz="2800" i="1" u="sng" dirty="0"/>
              <a:t>output</a:t>
            </a:r>
            <a:r>
              <a:rPr lang="en-US" sz="2800" dirty="0"/>
              <a:t> formally</a:t>
            </a:r>
          </a:p>
          <a:p>
            <a:pPr lvl="1"/>
            <a:r>
              <a:rPr lang="en-US" sz="2400" dirty="0"/>
              <a:t>Programming languages use type systems</a:t>
            </a:r>
          </a:p>
        </p:txBody>
      </p:sp>
    </p:spTree>
    <p:extLst>
      <p:ext uri="{BB962C8B-B14F-4D97-AF65-F5344CB8AC3E}">
        <p14:creationId xmlns:p14="http://schemas.microsoft.com/office/powerpoint/2010/main" val="301169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203D-1874-4314-86EC-EC8459B7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C4A9-49BE-4745-B82C-5D2E851F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General Problem:</a:t>
            </a:r>
          </a:p>
          <a:p>
            <a:r>
              <a:rPr lang="en-US" dirty="0"/>
              <a:t>Input: A set of N numbers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r>
              <a:rPr lang="en-US" dirty="0"/>
              <a:t>Output: An ordered sequence of the input set such that 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...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dirty="0"/>
              <a:t> a</a:t>
            </a:r>
            <a:r>
              <a:rPr lang="en-US" baseline="-25000" dirty="0"/>
              <a:t>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Specific Instance:</a:t>
            </a:r>
          </a:p>
          <a:p>
            <a:r>
              <a:rPr lang="en-US" dirty="0"/>
              <a:t>Input: {9, 10, 5, 3, 1, 19}</a:t>
            </a:r>
          </a:p>
          <a:p>
            <a:r>
              <a:rPr lang="en-US" dirty="0"/>
              <a:t>Output: [1, 3, 5, 9, 10, 19]</a:t>
            </a:r>
          </a:p>
        </p:txBody>
      </p:sp>
    </p:spTree>
    <p:extLst>
      <p:ext uri="{BB962C8B-B14F-4D97-AF65-F5344CB8AC3E}">
        <p14:creationId xmlns:p14="http://schemas.microsoft.com/office/powerpoint/2010/main" val="35962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203D-1874-4314-86EC-EC8459B7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Find Last Vowel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C4A9-49BE-4745-B82C-5D2E851F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General Problem:</a:t>
            </a:r>
          </a:p>
          <a:p>
            <a:r>
              <a:rPr lang="en-US" dirty="0"/>
              <a:t>Input: A string of characters S</a:t>
            </a:r>
            <a:endParaRPr lang="en-US" baseline="-25000" dirty="0"/>
          </a:p>
          <a:p>
            <a:r>
              <a:rPr lang="en-US" dirty="0"/>
              <a:t>Output: The last character of S that is a vowel (</a:t>
            </a:r>
            <a:r>
              <a:rPr lang="en-US" dirty="0" err="1"/>
              <a:t>aeiou</a:t>
            </a:r>
            <a:r>
              <a:rPr lang="en-US" dirty="0"/>
              <a:t>) or null if there are no vowels.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Specific Instance:</a:t>
            </a:r>
          </a:p>
          <a:p>
            <a:r>
              <a:rPr lang="en-US" dirty="0"/>
              <a:t>Input: "Jellyfish"</a:t>
            </a:r>
          </a:p>
          <a:p>
            <a:r>
              <a:rPr lang="en-US" dirty="0"/>
              <a:t>Output: "</a:t>
            </a:r>
            <a:r>
              <a:rPr lang="en-US" dirty="0" err="1"/>
              <a:t>i</a:t>
            </a:r>
            <a:r>
              <a:rPr lang="en-US" dirty="0"/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92E56-72F6-40DB-977D-73F67264A91E}"/>
              </a:ext>
            </a:extLst>
          </p:cNvPr>
          <p:cNvSpPr txBox="1"/>
          <p:nvPr/>
        </p:nvSpPr>
        <p:spPr>
          <a:xfrm>
            <a:off x="4552405" y="3429000"/>
            <a:ext cx="314814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Another Specific Instance:</a:t>
            </a:r>
          </a:p>
          <a:p>
            <a:pPr>
              <a:lnSpc>
                <a:spcPct val="150000"/>
              </a:lnSpc>
            </a:pPr>
            <a:r>
              <a:rPr lang="en-US" dirty="0"/>
              <a:t>Input: “</a:t>
            </a:r>
            <a:r>
              <a:rPr lang="en-US" dirty="0" err="1"/>
              <a:t>ffttjkl</a:t>
            </a:r>
            <a:r>
              <a:rPr lang="en-US" dirty="0"/>
              <a:t>"</a:t>
            </a:r>
          </a:p>
          <a:p>
            <a:pPr>
              <a:lnSpc>
                <a:spcPct val="150000"/>
              </a:lnSpc>
            </a:pPr>
            <a:r>
              <a:rPr lang="en-US" dirty="0"/>
              <a:t>Output: null</a:t>
            </a:r>
          </a:p>
        </p:txBody>
      </p:sp>
    </p:spTree>
    <p:extLst>
      <p:ext uri="{BB962C8B-B14F-4D97-AF65-F5344CB8AC3E}">
        <p14:creationId xmlns:p14="http://schemas.microsoft.com/office/powerpoint/2010/main" val="289510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BD0F-4D66-4344-A6B6-586094A3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FD8D-7454-4BE3-B709-15EFA274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Given a </a:t>
            </a:r>
            <a:r>
              <a:rPr lang="en-US" sz="4000" b="1" dirty="0"/>
              <a:t>Problem</a:t>
            </a:r>
            <a:r>
              <a:rPr lang="en-US" sz="4000" dirty="0"/>
              <a:t>, create an </a:t>
            </a:r>
            <a:r>
              <a:rPr lang="en-US" sz="4000" b="1" dirty="0"/>
              <a:t>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 solutions are NOT the outputs, they are the Algorithm!</a:t>
            </a:r>
          </a:p>
        </p:txBody>
      </p:sp>
      <p:pic>
        <p:nvPicPr>
          <p:cNvPr id="4" name="02-03-Our_Goal-To_pass_th">
            <a:hlinkClick r:id="" action="ppaction://media"/>
            <a:extLst>
              <a:ext uri="{FF2B5EF4-FFF2-40B4-BE49-F238E27FC236}">
                <a16:creationId xmlns:a16="http://schemas.microsoft.com/office/drawing/2014/main" id="{C706422C-8FA0-46C5-83DF-FA6C86FF0A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E09B-F143-46C1-9038-E23AB828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criteria for algorithms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366A3D-BF64-4CAB-94A7-E751391B3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807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38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5C19-2F2F-4CDD-9887-2F69783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630"/>
            <a:ext cx="10515600" cy="1325563"/>
          </a:xfrm>
        </p:spPr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8514-ED62-4ADE-B04D-8D19B8E7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Mathematically/Logically prove that it always returns the desired output for all legal inputs</a:t>
            </a:r>
          </a:p>
          <a:p>
            <a:r>
              <a:rPr lang="en-US" dirty="0"/>
              <a:t>Including edge cases!</a:t>
            </a:r>
          </a:p>
          <a:p>
            <a:pPr lvl="1"/>
            <a:r>
              <a:rPr lang="en-US" dirty="0"/>
              <a:t>Sorting: needs to work even if the list is already sorted, if it contains repeated elements, whether the numbers are negatives, etc.</a:t>
            </a:r>
          </a:p>
          <a:p>
            <a:pPr lvl="1"/>
            <a:r>
              <a:rPr lang="en-US" dirty="0"/>
              <a:t>Find last vowel: needs to work even if the string is empty, if there are no vowels, if there are only vowels, etc.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Proving correctness is hard and rarely obvious</a:t>
            </a:r>
          </a:p>
        </p:txBody>
      </p:sp>
    </p:spTree>
    <p:extLst>
      <p:ext uri="{BB962C8B-B14F-4D97-AF65-F5344CB8AC3E}">
        <p14:creationId xmlns:p14="http://schemas.microsoft.com/office/powerpoint/2010/main" val="175927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977D-DC53-4F49-A38A-19FACA13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4218-6D68-4764-995F-738690B3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“Time Complexity”</a:t>
            </a:r>
          </a:p>
          <a:p>
            <a:r>
              <a:rPr lang="en-US" dirty="0"/>
              <a:t>Different solutions to algorithmic problems take different amounts of time.</a:t>
            </a:r>
          </a:p>
          <a:p>
            <a:pPr lvl="1"/>
            <a:r>
              <a:rPr lang="en-US" dirty="0"/>
              <a:t>We are interested in understanding the nature of a solution</a:t>
            </a:r>
          </a:p>
          <a:p>
            <a:pPr lvl="2"/>
            <a:r>
              <a:rPr lang="en-US" dirty="0"/>
              <a:t>What is the worst case time complexity</a:t>
            </a:r>
          </a:p>
          <a:p>
            <a:pPr lvl="2"/>
            <a:r>
              <a:rPr lang="en-US" dirty="0"/>
              <a:t>What is the average case time complexity</a:t>
            </a:r>
          </a:p>
          <a:p>
            <a:pPr lvl="2"/>
            <a:r>
              <a:rPr lang="en-US" dirty="0"/>
              <a:t>What is the best case time complexity</a:t>
            </a:r>
          </a:p>
          <a:p>
            <a:r>
              <a:rPr lang="en-US" dirty="0"/>
              <a:t>We care about the broad-strokes, not finicky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6B33B-9941-4A1C-AA25-EB351EF788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546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12343</TotalTime>
  <Words>2929</Words>
  <Application>Microsoft Office PowerPoint</Application>
  <PresentationFormat>Widescreen</PresentationFormat>
  <Paragraphs>240</Paragraphs>
  <Slides>13</Slides>
  <Notes>13</Notes>
  <HiddenSlides>0</HiddenSlides>
  <MMClips>11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CISC320 Algorithms</vt:lpstr>
      <vt:lpstr>Terminology: Algorithm</vt:lpstr>
      <vt:lpstr>More Terminology</vt:lpstr>
      <vt:lpstr>Example Problem: Sorting</vt:lpstr>
      <vt:lpstr>Example Problem: Find Last Vowel</vt:lpstr>
      <vt:lpstr>Our goal:</vt:lpstr>
      <vt:lpstr>Three criteria for algorithms</vt:lpstr>
      <vt:lpstr>Correctness</vt:lpstr>
      <vt:lpstr>Algorithm Efficiency</vt:lpstr>
      <vt:lpstr>Algorithm Readability</vt:lpstr>
      <vt:lpstr>Classifying Problems by Outputs</vt:lpstr>
      <vt:lpstr>A "Type System" for Algorithms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CISC320 Algorithms</dc:title>
  <dc:creator>Bart, Austin</dc:creator>
  <cp:lastModifiedBy>Bart, Austin</cp:lastModifiedBy>
  <cp:revision>90</cp:revision>
  <dcterms:created xsi:type="dcterms:W3CDTF">2021-01-27T16:53:13Z</dcterms:created>
  <dcterms:modified xsi:type="dcterms:W3CDTF">2021-02-06T15:33:21Z</dcterms:modified>
</cp:coreProperties>
</file>