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0" r:id="rId1"/>
  </p:sldMasterIdLst>
  <p:notesMasterIdLst>
    <p:notesMasterId r:id="rId19"/>
  </p:notesMasterIdLst>
  <p:sldIdLst>
    <p:sldId id="260" r:id="rId2"/>
    <p:sldId id="269" r:id="rId3"/>
    <p:sldId id="276" r:id="rId4"/>
    <p:sldId id="278" r:id="rId5"/>
    <p:sldId id="279" r:id="rId6"/>
    <p:sldId id="280" r:id="rId7"/>
    <p:sldId id="282" r:id="rId8"/>
    <p:sldId id="281" r:id="rId9"/>
    <p:sldId id="283" r:id="rId10"/>
    <p:sldId id="301" r:id="rId11"/>
    <p:sldId id="303" r:id="rId12"/>
    <p:sldId id="305" r:id="rId13"/>
    <p:sldId id="306" r:id="rId14"/>
    <p:sldId id="307" r:id="rId15"/>
    <p:sldId id="308" r:id="rId16"/>
    <p:sldId id="309" r:id="rId17"/>
    <p:sldId id="31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C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51" autoAdjust="0"/>
  </p:normalViewPr>
  <p:slideViewPr>
    <p:cSldViewPr snapToGrid="0">
      <p:cViewPr varScale="1">
        <p:scale>
          <a:sx n="100" d="100"/>
          <a:sy n="100" d="100"/>
        </p:scale>
        <p:origin x="11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148A7-A4EC-4573-B78E-773B81633C6F}" type="datetimeFigureOut">
              <a:rPr lang="en-US" smtClean="0"/>
              <a:t>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F6166-1B5C-4009-A8B7-7260C971043E}" type="slidenum">
              <a:rPr lang="en-US" smtClean="0"/>
              <a:t>‹#›</a:t>
            </a:fld>
            <a:endParaRPr lang="en-US"/>
          </a:p>
        </p:txBody>
      </p:sp>
    </p:spTree>
    <p:extLst>
      <p:ext uri="{BB962C8B-B14F-4D97-AF65-F5344CB8AC3E}">
        <p14:creationId xmlns:p14="http://schemas.microsoft.com/office/powerpoint/2010/main" val="142208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ATB: Let’s learn about runtime analysis.</a:t>
            </a:r>
          </a:p>
        </p:txBody>
      </p:sp>
      <p:sp>
        <p:nvSpPr>
          <p:cNvPr id="4" name="Slide Number Placeholder 3"/>
          <p:cNvSpPr>
            <a:spLocks noGrp="1"/>
          </p:cNvSpPr>
          <p:nvPr>
            <p:ph type="sldNum" sz="quarter" idx="5"/>
          </p:nvPr>
        </p:nvSpPr>
        <p:spPr/>
        <p:txBody>
          <a:bodyPr/>
          <a:lstStyle/>
          <a:p>
            <a:fld id="{04CF6166-1B5C-4009-A8B7-7260C971043E}" type="slidenum">
              <a:rPr lang="en-US" smtClean="0"/>
              <a:t>1</a:t>
            </a:fld>
            <a:endParaRPr lang="en-US"/>
          </a:p>
        </p:txBody>
      </p:sp>
    </p:spTree>
    <p:extLst>
      <p:ext uri="{BB962C8B-B14F-4D97-AF65-F5344CB8AC3E}">
        <p14:creationId xmlns:p14="http://schemas.microsoft.com/office/powerpoint/2010/main" val="3945608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Now, some algorithms take the same amount of steps no matter what inputs you give them. We call those constant time </a:t>
            </a:r>
            <a:r>
              <a:rPr lang="en-US" dirty="0" err="1"/>
              <a:t>algortihms</a:t>
            </a:r>
            <a:r>
              <a:rPr lang="en-US" dirty="0"/>
              <a:t>.</a:t>
            </a:r>
          </a:p>
          <a:p>
            <a:r>
              <a:rPr lang="en-US" dirty="0"/>
              <a:t>Bart: They are usually quite boring.</a:t>
            </a:r>
          </a:p>
          <a:p>
            <a:r>
              <a:rPr lang="en-US" dirty="0"/>
              <a:t>ATB: Kind of like you, Dr. Bart, and this presentation.</a:t>
            </a:r>
          </a:p>
          <a:p>
            <a:r>
              <a:rPr lang="en-US" dirty="0"/>
              <a:t>Bart: Ignoring that and moving on.</a:t>
            </a:r>
          </a:p>
          <a:p>
            <a:r>
              <a:rPr lang="en-US" dirty="0"/>
              <a:t>Bart: Most algorithms take different amounts of time depending on what case of input they are given.</a:t>
            </a:r>
          </a:p>
          <a:p>
            <a:r>
              <a:rPr lang="en-US" dirty="0"/>
              <a:t>Bart: These cases vary not only on the specific values, but also the size of the data structures they are given.</a:t>
            </a:r>
          </a:p>
          <a:p>
            <a:r>
              <a:rPr lang="en-US" dirty="0"/>
              <a:t>Bart: So we need to be able to specify the input size in some way that can vary too.</a:t>
            </a:r>
          </a:p>
        </p:txBody>
      </p:sp>
      <p:sp>
        <p:nvSpPr>
          <p:cNvPr id="4" name="Slide Number Placeholder 3"/>
          <p:cNvSpPr>
            <a:spLocks noGrp="1"/>
          </p:cNvSpPr>
          <p:nvPr>
            <p:ph type="sldNum" sz="quarter" idx="5"/>
          </p:nvPr>
        </p:nvSpPr>
        <p:spPr/>
        <p:txBody>
          <a:bodyPr/>
          <a:lstStyle/>
          <a:p>
            <a:fld id="{04CF6166-1B5C-4009-A8B7-7260C971043E}" type="slidenum">
              <a:rPr lang="en-US" smtClean="0"/>
              <a:t>10</a:t>
            </a:fld>
            <a:endParaRPr lang="en-US"/>
          </a:p>
        </p:txBody>
      </p:sp>
    </p:spTree>
    <p:extLst>
      <p:ext uri="{BB962C8B-B14F-4D97-AF65-F5344CB8AC3E}">
        <p14:creationId xmlns:p14="http://schemas.microsoft.com/office/powerpoint/2010/main" val="2862974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All of this builds up to using the variable “n” to refer to the size of the input.</a:t>
            </a:r>
          </a:p>
          <a:p>
            <a:r>
              <a:rPr lang="en-US" dirty="0"/>
              <a:t>Bart: Note that I am not saying the value of the input, but the size.</a:t>
            </a:r>
          </a:p>
          <a:p>
            <a:r>
              <a:rPr lang="en-US" dirty="0"/>
              <a:t>Bart: This means different things depending on the input of the problem.</a:t>
            </a:r>
          </a:p>
          <a:p>
            <a:r>
              <a:rPr lang="en-US" dirty="0"/>
              <a:t>Bart: It might mean the number of elements in the set or sequence, or the length of a string, or even the number of digits in a number.</a:t>
            </a:r>
          </a:p>
          <a:p>
            <a:r>
              <a:rPr lang="en-US" dirty="0"/>
              <a:t>Bart: Everyone tends to use N, even though other variables would have been fine too. In fact, sometimes when we have multiple input data structures, we’ll also use things like M.</a:t>
            </a:r>
          </a:p>
          <a:p>
            <a:r>
              <a:rPr lang="en-US" dirty="0"/>
              <a:t>Bart: As an example, think about the problem of taking in a set of numbers and finding their sum. The work required is going to be based on N, the number of elements you were given. Each new element we add will increase the steps required by a constant amount. </a:t>
            </a:r>
          </a:p>
        </p:txBody>
      </p:sp>
      <p:sp>
        <p:nvSpPr>
          <p:cNvPr id="4" name="Slide Number Placeholder 3"/>
          <p:cNvSpPr>
            <a:spLocks noGrp="1"/>
          </p:cNvSpPr>
          <p:nvPr>
            <p:ph type="sldNum" sz="quarter" idx="5"/>
          </p:nvPr>
        </p:nvSpPr>
        <p:spPr/>
        <p:txBody>
          <a:bodyPr/>
          <a:lstStyle/>
          <a:p>
            <a:fld id="{04CF6166-1B5C-4009-A8B7-7260C971043E}" type="slidenum">
              <a:rPr lang="en-US" smtClean="0"/>
              <a:t>11</a:t>
            </a:fld>
            <a:endParaRPr lang="en-US"/>
          </a:p>
        </p:txBody>
      </p:sp>
    </p:spTree>
    <p:extLst>
      <p:ext uri="{BB962C8B-B14F-4D97-AF65-F5344CB8AC3E}">
        <p14:creationId xmlns:p14="http://schemas.microsoft.com/office/powerpoint/2010/main" val="2415417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A big thing I want to mention right now is that we’re going to start seeing a lot more mathematical plots.</a:t>
            </a:r>
          </a:p>
          <a:p>
            <a:r>
              <a:rPr lang="en-US" dirty="0"/>
              <a:t>Bart: Fundamentally, we’re relating the input size N to the number of steps. This is a mathematical function, and one that we can plot as a line.</a:t>
            </a:r>
          </a:p>
          <a:p>
            <a:r>
              <a:rPr lang="en-US" dirty="0"/>
              <a:t>Bart: The X-Axis is gonna be the input, and the Y-axis is gonna be the number of operations.</a:t>
            </a:r>
          </a:p>
          <a:p>
            <a:r>
              <a:rPr lang="en-US" dirty="0"/>
              <a:t>Bart: For some kinds of algorithms, the size of the input is the only thing that affects the number of steps. However, sometimes the specific values themselves matter too.</a:t>
            </a:r>
          </a:p>
        </p:txBody>
      </p:sp>
      <p:sp>
        <p:nvSpPr>
          <p:cNvPr id="4" name="Slide Number Placeholder 3"/>
          <p:cNvSpPr>
            <a:spLocks noGrp="1"/>
          </p:cNvSpPr>
          <p:nvPr>
            <p:ph type="sldNum" sz="quarter" idx="5"/>
          </p:nvPr>
        </p:nvSpPr>
        <p:spPr/>
        <p:txBody>
          <a:bodyPr/>
          <a:lstStyle/>
          <a:p>
            <a:fld id="{04CF6166-1B5C-4009-A8B7-7260C971043E}" type="slidenum">
              <a:rPr lang="en-US" smtClean="0"/>
              <a:t>12</a:t>
            </a:fld>
            <a:endParaRPr lang="en-US"/>
          </a:p>
        </p:txBody>
      </p:sp>
    </p:spTree>
    <p:extLst>
      <p:ext uri="{BB962C8B-B14F-4D97-AF65-F5344CB8AC3E}">
        <p14:creationId xmlns:p14="http://schemas.microsoft.com/office/powerpoint/2010/main" val="2652479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The fact that values matter gives rise to the fact that there can be very different cases.</a:t>
            </a:r>
          </a:p>
          <a:p>
            <a:r>
              <a:rPr lang="en-US" dirty="0"/>
              <a:t>Bart: We call certain cases the worst-case, best-case, and average-case.</a:t>
            </a:r>
          </a:p>
          <a:p>
            <a:r>
              <a:rPr lang="en-US" dirty="0"/>
              <a:t>Bart: When I say case, I mean not just one instance, but a set of instances that are related in some way.</a:t>
            </a:r>
          </a:p>
          <a:p>
            <a:r>
              <a:rPr lang="en-US" dirty="0"/>
              <a:t>Bart: If you look at this graph, you’ll see that for any given input size N, like say 3 and 4, there are many dots.</a:t>
            </a:r>
          </a:p>
          <a:p>
            <a:r>
              <a:rPr lang="en-US" dirty="0"/>
              <a:t>Bart: Each dot represents an instance, since there are many instances possible for a given input size.</a:t>
            </a:r>
          </a:p>
          <a:p>
            <a:r>
              <a:rPr lang="en-US" dirty="0"/>
              <a:t>Bart: But they have different Y-coordinates because the number of steps they take is different.</a:t>
            </a:r>
          </a:p>
          <a:p>
            <a:r>
              <a:rPr lang="en-US" dirty="0"/>
              <a:t>Bart: Whatever algorithm this is, it has very different worst case and best case behavior.</a:t>
            </a:r>
          </a:p>
          <a:p>
            <a:r>
              <a:rPr lang="en-US" dirty="0"/>
              <a:t>Bart: We describe the best case as all the points that minimize the number of steps, and the worst case as all the points that maximize the number of steps.</a:t>
            </a:r>
          </a:p>
          <a:p>
            <a:r>
              <a:rPr lang="en-US" dirty="0"/>
              <a:t>Bart: They form their own lines, meaning they have their own functions.</a:t>
            </a:r>
          </a:p>
          <a:p>
            <a:r>
              <a:rPr lang="en-US" dirty="0"/>
              <a:t>ATB: Dr. Bart, I need to interrupt. You are clearly just talking about Big Oh notation. Everyone already knows this stuff.</a:t>
            </a:r>
          </a:p>
        </p:txBody>
      </p:sp>
      <p:sp>
        <p:nvSpPr>
          <p:cNvPr id="4" name="Slide Number Placeholder 3"/>
          <p:cNvSpPr>
            <a:spLocks noGrp="1"/>
          </p:cNvSpPr>
          <p:nvPr>
            <p:ph type="sldNum" sz="quarter" idx="5"/>
          </p:nvPr>
        </p:nvSpPr>
        <p:spPr/>
        <p:txBody>
          <a:bodyPr/>
          <a:lstStyle/>
          <a:p>
            <a:fld id="{04CF6166-1B5C-4009-A8B7-7260C971043E}" type="slidenum">
              <a:rPr lang="en-US" smtClean="0"/>
              <a:t>13</a:t>
            </a:fld>
            <a:endParaRPr lang="en-US"/>
          </a:p>
        </p:txBody>
      </p:sp>
    </p:spTree>
    <p:extLst>
      <p:ext uri="{BB962C8B-B14F-4D97-AF65-F5344CB8AC3E}">
        <p14:creationId xmlns:p14="http://schemas.microsoft.com/office/powerpoint/2010/main" val="1888996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No! We’re not talking about Big Oh. Worst case and best case are not the same thing as Big Oh.</a:t>
            </a:r>
          </a:p>
          <a:p>
            <a:r>
              <a:rPr lang="en-US" dirty="0"/>
              <a:t>Bart: The are distinct concepts that are related but not equivalent.</a:t>
            </a:r>
          </a:p>
          <a:p>
            <a:r>
              <a:rPr lang="en-US" dirty="0"/>
              <a:t>Bart: We’ll talk about Big Oh soon, but their relationship is way more complicated than most people think.</a:t>
            </a:r>
          </a:p>
          <a:p>
            <a:r>
              <a:rPr lang="en-US" dirty="0"/>
              <a:t>ATB: Oh. Well, excuse me. Sorry for trying to be helpful. Jerk.</a:t>
            </a:r>
          </a:p>
        </p:txBody>
      </p:sp>
      <p:sp>
        <p:nvSpPr>
          <p:cNvPr id="4" name="Slide Number Placeholder 3"/>
          <p:cNvSpPr>
            <a:spLocks noGrp="1"/>
          </p:cNvSpPr>
          <p:nvPr>
            <p:ph type="sldNum" sz="quarter" idx="5"/>
          </p:nvPr>
        </p:nvSpPr>
        <p:spPr/>
        <p:txBody>
          <a:bodyPr/>
          <a:lstStyle/>
          <a:p>
            <a:fld id="{04CF6166-1B5C-4009-A8B7-7260C971043E}" type="slidenum">
              <a:rPr lang="en-US" smtClean="0"/>
              <a:t>14</a:t>
            </a:fld>
            <a:endParaRPr lang="en-US"/>
          </a:p>
        </p:txBody>
      </p:sp>
    </p:spTree>
    <p:extLst>
      <p:ext uri="{BB962C8B-B14F-4D97-AF65-F5344CB8AC3E}">
        <p14:creationId xmlns:p14="http://schemas.microsoft.com/office/powerpoint/2010/main" val="3808214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If you look at any given algorithm, you can do an exact time analysis.</a:t>
            </a:r>
          </a:p>
          <a:p>
            <a:r>
              <a:rPr lang="en-US" dirty="0"/>
              <a:t>Bart: If you are given a specific input, then you can get an answer in a number of steps.</a:t>
            </a:r>
          </a:p>
          <a:p>
            <a:r>
              <a:rPr lang="en-US" dirty="0"/>
              <a:t>Bart: But if you are not given specific inputs, then you have to give the answer in terms of the variable N.</a:t>
            </a:r>
          </a:p>
          <a:p>
            <a:r>
              <a:rPr lang="en-US" dirty="0"/>
              <a:t>Bart: For example, this algorithm here that finds the maximum value of an array takes N steps. </a:t>
            </a:r>
          </a:p>
          <a:p>
            <a:r>
              <a:rPr lang="en-US" dirty="0"/>
              <a:t>Bart: If the array had 20 elements, then we might say it took 20 steps (or perhaps 40 or 60, but at least some constant multiple of 20).</a:t>
            </a:r>
          </a:p>
          <a:p>
            <a:endParaRPr lang="en-US" dirty="0"/>
          </a:p>
        </p:txBody>
      </p:sp>
      <p:sp>
        <p:nvSpPr>
          <p:cNvPr id="4" name="Slide Number Placeholder 3"/>
          <p:cNvSpPr>
            <a:spLocks noGrp="1"/>
          </p:cNvSpPr>
          <p:nvPr>
            <p:ph type="sldNum" sz="quarter" idx="5"/>
          </p:nvPr>
        </p:nvSpPr>
        <p:spPr/>
        <p:txBody>
          <a:bodyPr/>
          <a:lstStyle/>
          <a:p>
            <a:fld id="{04CF6166-1B5C-4009-A8B7-7260C971043E}" type="slidenum">
              <a:rPr lang="en-US" smtClean="0"/>
              <a:t>15</a:t>
            </a:fld>
            <a:endParaRPr lang="en-US"/>
          </a:p>
        </p:txBody>
      </p:sp>
    </p:spTree>
    <p:extLst>
      <p:ext uri="{BB962C8B-B14F-4D97-AF65-F5344CB8AC3E}">
        <p14:creationId xmlns:p14="http://schemas.microsoft.com/office/powerpoint/2010/main" val="325578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But of course, if the algorithm’s values also affect the number of steps, then we have different best and worst cases.</a:t>
            </a:r>
          </a:p>
          <a:p>
            <a:r>
              <a:rPr lang="en-US" dirty="0"/>
              <a:t>Bart: Here we are trying to find an element in an array. In the best case, the first element is what we are looking for and we only need one step.</a:t>
            </a:r>
          </a:p>
          <a:p>
            <a:r>
              <a:rPr lang="en-US" dirty="0"/>
              <a:t>Bart: But in the worst case, it’s all the way at the very end, and we need N steps.</a:t>
            </a:r>
          </a:p>
          <a:p>
            <a:r>
              <a:rPr lang="en-US" dirty="0"/>
              <a:t>Bart: Notice how I give some example cases here to demonstrate the best and worst case more clearly.</a:t>
            </a:r>
          </a:p>
          <a:p>
            <a:r>
              <a:rPr lang="en-US" dirty="0"/>
              <a:t>Bart: But remember, there’s not a single best or worst case. For each input size, there is some maximum number of steps. And relationship between input size and steps defines that worst case.</a:t>
            </a:r>
          </a:p>
        </p:txBody>
      </p:sp>
      <p:sp>
        <p:nvSpPr>
          <p:cNvPr id="4" name="Slide Number Placeholder 3"/>
          <p:cNvSpPr>
            <a:spLocks noGrp="1"/>
          </p:cNvSpPr>
          <p:nvPr>
            <p:ph type="sldNum" sz="quarter" idx="5"/>
          </p:nvPr>
        </p:nvSpPr>
        <p:spPr/>
        <p:txBody>
          <a:bodyPr/>
          <a:lstStyle/>
          <a:p>
            <a:fld id="{04CF6166-1B5C-4009-A8B7-7260C971043E}" type="slidenum">
              <a:rPr lang="en-US" smtClean="0"/>
              <a:t>16</a:t>
            </a:fld>
            <a:endParaRPr lang="en-US"/>
          </a:p>
        </p:txBody>
      </p:sp>
    </p:spTree>
    <p:extLst>
      <p:ext uri="{BB962C8B-B14F-4D97-AF65-F5344CB8AC3E}">
        <p14:creationId xmlns:p14="http://schemas.microsoft.com/office/powerpoint/2010/main" val="1792308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For the activity today, you’re going to be using a tool that we developed.</a:t>
            </a:r>
          </a:p>
          <a:p>
            <a:r>
              <a:rPr lang="en-US" dirty="0"/>
              <a:t>ATB: I developed it.</a:t>
            </a:r>
          </a:p>
          <a:p>
            <a:r>
              <a:rPr lang="en-US" dirty="0"/>
              <a:t>Bart: Okay, but I helped. The point is, the tool let’s you put in an algorithm and some instances, and it calculates the number of steps that the instance took.</a:t>
            </a:r>
          </a:p>
          <a:p>
            <a:r>
              <a:rPr lang="en-US" dirty="0"/>
              <a:t>Bart: Then, you can plot the instance’s input size against the steps and make a graph of the runtime.</a:t>
            </a:r>
          </a:p>
          <a:p>
            <a:r>
              <a:rPr lang="en-US" dirty="0"/>
              <a:t>Bart: You’ll use this tool to visually demonstrate the best case and worst case functions compared to the algorithm.</a:t>
            </a:r>
          </a:p>
          <a:p>
            <a:r>
              <a:rPr lang="en-US" dirty="0"/>
              <a:t>Bart: So, let’s get started!</a:t>
            </a:r>
          </a:p>
        </p:txBody>
      </p:sp>
      <p:sp>
        <p:nvSpPr>
          <p:cNvPr id="4" name="Slide Number Placeholder 3"/>
          <p:cNvSpPr>
            <a:spLocks noGrp="1"/>
          </p:cNvSpPr>
          <p:nvPr>
            <p:ph type="sldNum" sz="quarter" idx="5"/>
          </p:nvPr>
        </p:nvSpPr>
        <p:spPr/>
        <p:txBody>
          <a:bodyPr/>
          <a:lstStyle/>
          <a:p>
            <a:fld id="{04CF6166-1B5C-4009-A8B7-7260C971043E}" type="slidenum">
              <a:rPr lang="en-US" smtClean="0"/>
              <a:t>17</a:t>
            </a:fld>
            <a:endParaRPr lang="en-US"/>
          </a:p>
        </p:txBody>
      </p:sp>
    </p:spTree>
    <p:extLst>
      <p:ext uri="{BB962C8B-B14F-4D97-AF65-F5344CB8AC3E}">
        <p14:creationId xmlns:p14="http://schemas.microsoft.com/office/powerpoint/2010/main" val="87935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Last week, we looked at this problem, Shortest Campus Tour.</a:t>
            </a:r>
          </a:p>
          <a:p>
            <a:r>
              <a:rPr lang="en-US" dirty="0"/>
              <a:t>Bart: The goal was to connect all the points together in the shortest sequence possible.</a:t>
            </a:r>
          </a:p>
        </p:txBody>
      </p:sp>
      <p:sp>
        <p:nvSpPr>
          <p:cNvPr id="4" name="Slide Number Placeholder 3"/>
          <p:cNvSpPr>
            <a:spLocks noGrp="1"/>
          </p:cNvSpPr>
          <p:nvPr>
            <p:ph type="sldNum" sz="quarter" idx="5"/>
          </p:nvPr>
        </p:nvSpPr>
        <p:spPr/>
        <p:txBody>
          <a:bodyPr/>
          <a:lstStyle/>
          <a:p>
            <a:fld id="{04CF6166-1B5C-4009-A8B7-7260C971043E}" type="slidenum">
              <a:rPr lang="en-US" smtClean="0"/>
              <a:t>2</a:t>
            </a:fld>
            <a:endParaRPr lang="en-US"/>
          </a:p>
        </p:txBody>
      </p:sp>
    </p:spTree>
    <p:extLst>
      <p:ext uri="{BB962C8B-B14F-4D97-AF65-F5344CB8AC3E}">
        <p14:creationId xmlns:p14="http://schemas.microsoft.com/office/powerpoint/2010/main" val="1842877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The algorithm we showed as a solution found every possible permutation of the N points, and then checked which one had had the shortest total distance.</a:t>
            </a:r>
          </a:p>
          <a:p>
            <a:r>
              <a:rPr lang="en-US" dirty="0"/>
              <a:t>Bart: This guaranteed that it was correct, but there’s a terrible cost to this solution. </a:t>
            </a:r>
          </a:p>
        </p:txBody>
      </p:sp>
      <p:sp>
        <p:nvSpPr>
          <p:cNvPr id="4" name="Slide Number Placeholder 3"/>
          <p:cNvSpPr>
            <a:spLocks noGrp="1"/>
          </p:cNvSpPr>
          <p:nvPr>
            <p:ph type="sldNum" sz="quarter" idx="5"/>
          </p:nvPr>
        </p:nvSpPr>
        <p:spPr/>
        <p:txBody>
          <a:bodyPr/>
          <a:lstStyle/>
          <a:p>
            <a:fld id="{04CF6166-1B5C-4009-A8B7-7260C971043E}" type="slidenum">
              <a:rPr lang="en-US" smtClean="0"/>
              <a:t>3</a:t>
            </a:fld>
            <a:endParaRPr lang="en-US"/>
          </a:p>
        </p:txBody>
      </p:sp>
    </p:spTree>
    <p:extLst>
      <p:ext uri="{BB962C8B-B14F-4D97-AF65-F5344CB8AC3E}">
        <p14:creationId xmlns:p14="http://schemas.microsoft.com/office/powerpoint/2010/main" val="179713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Let’s think of a second about how many permutations there are for N points. It turns out you can calculate the quantity of orderings by using the factorial function.</a:t>
            </a:r>
          </a:p>
          <a:p>
            <a:r>
              <a:rPr lang="en-US" dirty="0"/>
              <a:t>Bart: In other words, N times N-1 times N-2 all the way down to 1.</a:t>
            </a:r>
          </a:p>
          <a:p>
            <a:r>
              <a:rPr lang="en-US" dirty="0"/>
              <a:t>Bart: The factorial function is really bad. For just 5 points, there are 120 different orderings.</a:t>
            </a:r>
          </a:p>
          <a:p>
            <a:r>
              <a:rPr lang="en-US" dirty="0"/>
              <a:t>Bart: For 20 points, there are more than 2 quintillion orderings.</a:t>
            </a:r>
          </a:p>
          <a:p>
            <a:r>
              <a:rPr lang="en-US" dirty="0"/>
              <a:t>Bart: UD’s campus has 62 buildings, which is a 3 followed by 85 more digits.</a:t>
            </a:r>
          </a:p>
          <a:p>
            <a:r>
              <a:rPr lang="en-US" dirty="0"/>
              <a:t>Bart: And Stanford’s campus, with just 144 buildings, requires 246 digits to represent their orderings. </a:t>
            </a:r>
          </a:p>
        </p:txBody>
      </p:sp>
      <p:sp>
        <p:nvSpPr>
          <p:cNvPr id="4" name="Slide Number Placeholder 3"/>
          <p:cNvSpPr>
            <a:spLocks noGrp="1"/>
          </p:cNvSpPr>
          <p:nvPr>
            <p:ph type="sldNum" sz="quarter" idx="5"/>
          </p:nvPr>
        </p:nvSpPr>
        <p:spPr/>
        <p:txBody>
          <a:bodyPr/>
          <a:lstStyle/>
          <a:p>
            <a:fld id="{04CF6166-1B5C-4009-A8B7-7260C971043E}" type="slidenum">
              <a:rPr lang="en-US" smtClean="0"/>
              <a:t>4</a:t>
            </a:fld>
            <a:endParaRPr lang="en-US"/>
          </a:p>
        </p:txBody>
      </p:sp>
    </p:spTree>
    <p:extLst>
      <p:ext uri="{BB962C8B-B14F-4D97-AF65-F5344CB8AC3E}">
        <p14:creationId xmlns:p14="http://schemas.microsoft.com/office/powerpoint/2010/main" val="85369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The exhaustive search solution is correct, but it’s just absolutely terrible in runtime.</a:t>
            </a:r>
            <a:br>
              <a:rPr lang="en-US" dirty="0"/>
            </a:br>
            <a:r>
              <a:rPr lang="en-US" dirty="0"/>
              <a:t>Bart: And even worse, we’ll eventually learn that the best algorithms for solving the Shortest Campus Tour can’t really do much better in practice, if we are determined to get an absolutely correct answer for all possible instances.</a:t>
            </a:r>
          </a:p>
          <a:p>
            <a:r>
              <a:rPr lang="en-US" dirty="0"/>
              <a:t>Bart: The runtime for that problem is really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ATB: Yeah, but what if you have a supercomputer or a hyper intelligent AI, like me?</a:t>
            </a:r>
          </a:p>
        </p:txBody>
      </p:sp>
      <p:sp>
        <p:nvSpPr>
          <p:cNvPr id="4" name="Slide Number Placeholder 3"/>
          <p:cNvSpPr>
            <a:spLocks noGrp="1"/>
          </p:cNvSpPr>
          <p:nvPr>
            <p:ph type="sldNum" sz="quarter" idx="5"/>
          </p:nvPr>
        </p:nvSpPr>
        <p:spPr/>
        <p:txBody>
          <a:bodyPr/>
          <a:lstStyle/>
          <a:p>
            <a:fld id="{04CF6166-1B5C-4009-A8B7-7260C971043E}" type="slidenum">
              <a:rPr lang="en-US" smtClean="0"/>
              <a:t>5</a:t>
            </a:fld>
            <a:endParaRPr lang="en-US"/>
          </a:p>
        </p:txBody>
      </p:sp>
    </p:spTree>
    <p:extLst>
      <p:ext uri="{BB962C8B-B14F-4D97-AF65-F5344CB8AC3E}">
        <p14:creationId xmlns:p14="http://schemas.microsoft.com/office/powerpoint/2010/main" val="3399104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Sorry, nope. It doesn’t matter what kind of hardware resources or fancy algorithms you have. Sometimes, the problem is just hard or the algorithm is just too slow.</a:t>
            </a:r>
          </a:p>
          <a:p>
            <a:r>
              <a:rPr lang="en-US" dirty="0"/>
              <a:t>Bart: It’s really important that we try to find faster algorithms when we can, even as hardware improves.</a:t>
            </a:r>
          </a:p>
        </p:txBody>
      </p:sp>
      <p:sp>
        <p:nvSpPr>
          <p:cNvPr id="4" name="Slide Number Placeholder 3"/>
          <p:cNvSpPr>
            <a:spLocks noGrp="1"/>
          </p:cNvSpPr>
          <p:nvPr>
            <p:ph type="sldNum" sz="quarter" idx="5"/>
          </p:nvPr>
        </p:nvSpPr>
        <p:spPr/>
        <p:txBody>
          <a:bodyPr/>
          <a:lstStyle/>
          <a:p>
            <a:fld id="{04CF6166-1B5C-4009-A8B7-7260C971043E}" type="slidenum">
              <a:rPr lang="en-US" smtClean="0"/>
              <a:t>6</a:t>
            </a:fld>
            <a:endParaRPr lang="en-US"/>
          </a:p>
        </p:txBody>
      </p:sp>
    </p:spTree>
    <p:extLst>
      <p:ext uri="{BB962C8B-B14F-4D97-AF65-F5344CB8AC3E}">
        <p14:creationId xmlns:p14="http://schemas.microsoft.com/office/powerpoint/2010/main" val="601551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So if we want faster algorithms, we need a way to compare two algorithms and find out how fast they are.</a:t>
            </a:r>
          </a:p>
          <a:p>
            <a:r>
              <a:rPr lang="en-US" dirty="0"/>
              <a:t>Bart: We’ll call this runtime, or time complexity, or efficiency, or in this case Exact Time Analysis. </a:t>
            </a:r>
          </a:p>
          <a:p>
            <a:r>
              <a:rPr lang="en-US" dirty="0"/>
              <a:t>Bart: Our analysis needs to account for the fact that hardware keeps improving, and there’s a lot of variation between individual computers.</a:t>
            </a:r>
          </a:p>
          <a:p>
            <a:r>
              <a:rPr lang="en-US" dirty="0"/>
              <a:t>Bart: It’s important to recognize that some algorithms are fundamentally a certain speed, even if they run faster on some hardware than others.</a:t>
            </a:r>
          </a:p>
          <a:p>
            <a:r>
              <a:rPr lang="en-US" dirty="0"/>
              <a:t>Bart: If you want to find the smallest element of a set, you need to check every element of the set, no matter what.</a:t>
            </a:r>
          </a:p>
          <a:p>
            <a:r>
              <a:rPr lang="en-US" dirty="0"/>
              <a:t>Bart: This is what leads us to the trick of how we can effectively measure runtime ignoring hardware.</a:t>
            </a:r>
          </a:p>
        </p:txBody>
      </p:sp>
      <p:sp>
        <p:nvSpPr>
          <p:cNvPr id="4" name="Slide Number Placeholder 3"/>
          <p:cNvSpPr>
            <a:spLocks noGrp="1"/>
          </p:cNvSpPr>
          <p:nvPr>
            <p:ph type="sldNum" sz="quarter" idx="5"/>
          </p:nvPr>
        </p:nvSpPr>
        <p:spPr/>
        <p:txBody>
          <a:bodyPr/>
          <a:lstStyle/>
          <a:p>
            <a:fld id="{04CF6166-1B5C-4009-A8B7-7260C971043E}" type="slidenum">
              <a:rPr lang="en-US" smtClean="0"/>
              <a:t>7</a:t>
            </a:fld>
            <a:endParaRPr lang="en-US"/>
          </a:p>
        </p:txBody>
      </p:sp>
    </p:spTree>
    <p:extLst>
      <p:ext uri="{BB962C8B-B14F-4D97-AF65-F5344CB8AC3E}">
        <p14:creationId xmlns:p14="http://schemas.microsoft.com/office/powerpoint/2010/main" val="2352292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The basic idea is that we count the steps of a program instead of the seconds. </a:t>
            </a:r>
          </a:p>
          <a:p>
            <a:r>
              <a:rPr lang="en-US" dirty="0"/>
              <a:t>Bart: Each time we execute a statement or a step in an expression, we are doing a step.</a:t>
            </a:r>
          </a:p>
          <a:p>
            <a:r>
              <a:rPr lang="en-US" dirty="0"/>
              <a:t>Bart: Now, in actual execution, two different kinds of steps might take different time to execute in the CPU.</a:t>
            </a:r>
          </a:p>
          <a:p>
            <a:r>
              <a:rPr lang="en-US" dirty="0"/>
              <a:t>Bart: But we ignore all those unnecessary details in what we call the “RAM Model of Computation”.</a:t>
            </a:r>
          </a:p>
          <a:p>
            <a:r>
              <a:rPr lang="en-US" dirty="0"/>
              <a:t>Bart: In this model, we say that all of the following are a single step.</a:t>
            </a:r>
          </a:p>
          <a:p>
            <a:r>
              <a:rPr lang="en-US" dirty="0"/>
              <a:t>Bart: Simple math and binary operations like addition or XOR, specifically on fixed-size integers.</a:t>
            </a:r>
          </a:p>
          <a:p>
            <a:r>
              <a:rPr lang="en-US" dirty="0"/>
              <a:t>Bart: A single jump, like you would get from an IF statement or for starting a function call.</a:t>
            </a:r>
          </a:p>
          <a:p>
            <a:r>
              <a:rPr lang="en-US" dirty="0"/>
              <a:t>Bart: And reading or writing a variable or array cell.</a:t>
            </a:r>
          </a:p>
          <a:p>
            <a:r>
              <a:rPr lang="en-US" dirty="0"/>
              <a:t>Bart: The name of this model comes from the last operation I mentioned.</a:t>
            </a:r>
          </a:p>
          <a:p>
            <a:r>
              <a:rPr lang="en-US" dirty="0"/>
              <a:t>Bart: It’s an important fact of modern computers that accessing a specific position in memory by its address is a single step.</a:t>
            </a:r>
          </a:p>
          <a:p>
            <a:r>
              <a:rPr lang="en-US" dirty="0"/>
              <a:t>Bart: We take it for granted now, but that’s actually a huge deal.</a:t>
            </a:r>
          </a:p>
          <a:p>
            <a:r>
              <a:rPr lang="en-US" dirty="0"/>
              <a:t>Bart: On the other hand, some operations are potentially more expensive.</a:t>
            </a:r>
          </a:p>
          <a:p>
            <a:r>
              <a:rPr lang="en-US" dirty="0"/>
              <a:t>Bart: Loops, for example, can take many mor steps to execute entirely, depending on how the loop is iterating.</a:t>
            </a:r>
          </a:p>
          <a:p>
            <a:r>
              <a:rPr lang="en-US" dirty="0"/>
              <a:t>Bart: And even though starting a function call only takes a single step, actually executing the entire body could take any number of steps.</a:t>
            </a:r>
          </a:p>
          <a:p>
            <a:r>
              <a:rPr lang="en-US" dirty="0"/>
              <a:t>Bart: It really depends on what the body is doing.</a:t>
            </a:r>
          </a:p>
        </p:txBody>
      </p:sp>
      <p:sp>
        <p:nvSpPr>
          <p:cNvPr id="4" name="Slide Number Placeholder 3"/>
          <p:cNvSpPr>
            <a:spLocks noGrp="1"/>
          </p:cNvSpPr>
          <p:nvPr>
            <p:ph type="sldNum" sz="quarter" idx="5"/>
          </p:nvPr>
        </p:nvSpPr>
        <p:spPr/>
        <p:txBody>
          <a:bodyPr/>
          <a:lstStyle/>
          <a:p>
            <a:fld id="{04CF6166-1B5C-4009-A8B7-7260C971043E}" type="slidenum">
              <a:rPr lang="en-US" smtClean="0"/>
              <a:t>8</a:t>
            </a:fld>
            <a:endParaRPr lang="en-US"/>
          </a:p>
        </p:txBody>
      </p:sp>
    </p:spTree>
    <p:extLst>
      <p:ext uri="{BB962C8B-B14F-4D97-AF65-F5344CB8AC3E}">
        <p14:creationId xmlns:p14="http://schemas.microsoft.com/office/powerpoint/2010/main" val="274240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Bart: Now, the RAM Model is a lie.</a:t>
            </a:r>
          </a:p>
          <a:p>
            <a:r>
              <a:rPr lang="en-US" dirty="0"/>
              <a:t>ATB: I knew it, Dr. Bart. You are a liar and a crook.</a:t>
            </a:r>
          </a:p>
          <a:p>
            <a:r>
              <a:rPr lang="en-US" dirty="0"/>
              <a:t>Bart: Woah, calm down ATB. I just meant that it’s glossing over some details.</a:t>
            </a:r>
          </a:p>
          <a:p>
            <a:r>
              <a:rPr lang="en-US" dirty="0"/>
              <a:t>Bart: For example, modern hardware uses 64-bit integers, even though the RAM model doesn’t really talk about how big integers are.</a:t>
            </a:r>
          </a:p>
          <a:p>
            <a:r>
              <a:rPr lang="en-US" dirty="0"/>
              <a:t>Bart: Under the RAM model, adding together the number 2 to a thousand by 2 to ten million would be a lot more than one step or risk being inaccurate due to overflow.</a:t>
            </a:r>
          </a:p>
          <a:p>
            <a:r>
              <a:rPr lang="en-US" dirty="0"/>
              <a:t>Bart: But that situation is unusual and we don’t worry about it in our approximation.</a:t>
            </a:r>
          </a:p>
          <a:p>
            <a:r>
              <a:rPr lang="en-US" dirty="0"/>
              <a:t>ATB: For the record, I still think you are a liar.</a:t>
            </a:r>
          </a:p>
        </p:txBody>
      </p:sp>
      <p:sp>
        <p:nvSpPr>
          <p:cNvPr id="4" name="Slide Number Placeholder 3"/>
          <p:cNvSpPr>
            <a:spLocks noGrp="1"/>
          </p:cNvSpPr>
          <p:nvPr>
            <p:ph type="sldNum" sz="quarter" idx="5"/>
          </p:nvPr>
        </p:nvSpPr>
        <p:spPr/>
        <p:txBody>
          <a:bodyPr/>
          <a:lstStyle/>
          <a:p>
            <a:fld id="{04CF6166-1B5C-4009-A8B7-7260C971043E}" type="slidenum">
              <a:rPr lang="en-US" smtClean="0"/>
              <a:t>9</a:t>
            </a:fld>
            <a:endParaRPr lang="en-US"/>
          </a:p>
        </p:txBody>
      </p:sp>
    </p:spTree>
    <p:extLst>
      <p:ext uri="{BB962C8B-B14F-4D97-AF65-F5344CB8AC3E}">
        <p14:creationId xmlns:p14="http://schemas.microsoft.com/office/powerpoint/2010/main" val="55654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735303"/>
            <a:ext cx="10058400" cy="2495874"/>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2558143" y="4455620"/>
            <a:ext cx="7053943" cy="164341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5" name="Footer Placeholder 4"/>
          <p:cNvSpPr>
            <a:spLocks noGrp="1"/>
          </p:cNvSpPr>
          <p:nvPr>
            <p:ph type="ftr" sz="quarter" idx="11"/>
          </p:nvPr>
        </p:nvSpPr>
        <p:spPr>
          <a:xfrm>
            <a:off x="5072743" y="6459786"/>
            <a:ext cx="3436246" cy="365124"/>
          </a:xfrm>
        </p:spPr>
        <p:txBody>
          <a:bodyPr/>
          <a:lstStyle/>
          <a:p>
            <a:pPr algn="l"/>
            <a:endParaRPr lang="en-US" dirty="0"/>
          </a:p>
        </p:txBody>
      </p:sp>
      <p:sp>
        <p:nvSpPr>
          <p:cNvPr id="6" name="Slide Number Placeholder 5"/>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91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Slide Number Placeholder 8">
            <a:extLst>
              <a:ext uri="{FF2B5EF4-FFF2-40B4-BE49-F238E27FC236}">
                <a16:creationId xmlns:a16="http://schemas.microsoft.com/office/drawing/2014/main" id="{BC7A5EFD-E1AF-4DF2-8ED0-F846C4572AF0}"/>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80520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F8082C-0922-4249-A612-B415F5231620}" type="datetime1">
              <a:rPr lang="en-US" smtClean="0"/>
              <a:t>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8D8CA52-D063-4E5D-8A16-7419C998286E}"/>
              </a:ext>
            </a:extLst>
          </p:cNvPr>
          <p:cNvSpPr>
            <a:spLocks noGrp="1"/>
          </p:cNvSpPr>
          <p:nvPr>
            <p:ph type="sldNum" sz="quarter" idx="12"/>
          </p:nvPr>
        </p:nvSpPr>
        <p:spPr>
          <a:xfrm>
            <a:off x="7196964" y="645978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074423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3">
            <a:extLst>
              <a:ext uri="{FF2B5EF4-FFF2-40B4-BE49-F238E27FC236}">
                <a16:creationId xmlns:a16="http://schemas.microsoft.com/office/drawing/2014/main" id="{F8C38D4D-05D0-466F-9C87-57C358F3F031}"/>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15" name="Footer Placeholder 4">
            <a:extLst>
              <a:ext uri="{FF2B5EF4-FFF2-40B4-BE49-F238E27FC236}">
                <a16:creationId xmlns:a16="http://schemas.microsoft.com/office/drawing/2014/main" id="{AE1E2AD2-3E69-416D-904F-0414C0B4D97C}"/>
              </a:ext>
            </a:extLst>
          </p:cNvPr>
          <p:cNvSpPr>
            <a:spLocks noGrp="1"/>
          </p:cNvSpPr>
          <p:nvPr>
            <p:ph type="ftr" sz="quarter" idx="11"/>
          </p:nvPr>
        </p:nvSpPr>
        <p:spPr>
          <a:xfrm>
            <a:off x="5072743" y="6459786"/>
            <a:ext cx="3436246" cy="365124"/>
          </a:xfrm>
        </p:spPr>
        <p:txBody>
          <a:bodyPr/>
          <a:lstStyle/>
          <a:p>
            <a:pPr algn="l"/>
            <a:endParaRPr lang="en-US" dirty="0"/>
          </a:p>
        </p:txBody>
      </p:sp>
      <p:sp>
        <p:nvSpPr>
          <p:cNvPr id="16" name="Slide Number Placeholder 5">
            <a:extLst>
              <a:ext uri="{FF2B5EF4-FFF2-40B4-BE49-F238E27FC236}">
                <a16:creationId xmlns:a16="http://schemas.microsoft.com/office/drawing/2014/main" id="{0C2551A4-4054-4743-AC07-D7F62CC56C8D}"/>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233539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69029" y="4453127"/>
            <a:ext cx="7032172" cy="180612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207E60A-2EAB-4243-B74D-907DEB506BF5}"/>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12" name="Footer Placeholder 4">
            <a:extLst>
              <a:ext uri="{FF2B5EF4-FFF2-40B4-BE49-F238E27FC236}">
                <a16:creationId xmlns:a16="http://schemas.microsoft.com/office/drawing/2014/main" id="{3886B388-FCB4-47C4-8D8A-6CEE7B75757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3" name="Slide Number Placeholder 5">
            <a:extLst>
              <a:ext uri="{FF2B5EF4-FFF2-40B4-BE49-F238E27FC236}">
                <a16:creationId xmlns:a16="http://schemas.microsoft.com/office/drawing/2014/main" id="{949527BD-3EBE-4556-B420-2AE5EEF59189}"/>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26056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2911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2911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F20AAB7E-F537-40B0-A09A-7813DD9E4426}"/>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11" name="Footer Placeholder 4">
            <a:extLst>
              <a:ext uri="{FF2B5EF4-FFF2-40B4-BE49-F238E27FC236}">
                <a16:creationId xmlns:a16="http://schemas.microsoft.com/office/drawing/2014/main" id="{CE770479-9F79-4984-941F-285571614542}"/>
              </a:ext>
            </a:extLst>
          </p:cNvPr>
          <p:cNvSpPr>
            <a:spLocks noGrp="1"/>
          </p:cNvSpPr>
          <p:nvPr>
            <p:ph type="ftr" sz="quarter" idx="11"/>
          </p:nvPr>
        </p:nvSpPr>
        <p:spPr>
          <a:xfrm>
            <a:off x="5072743" y="6459786"/>
            <a:ext cx="3436246" cy="365124"/>
          </a:xfrm>
        </p:spPr>
        <p:txBody>
          <a:bodyPr/>
          <a:lstStyle/>
          <a:p>
            <a:pPr algn="l"/>
            <a:endParaRPr lang="en-US" dirty="0"/>
          </a:p>
        </p:txBody>
      </p:sp>
      <p:sp>
        <p:nvSpPr>
          <p:cNvPr id="12" name="Slide Number Placeholder 5">
            <a:extLst>
              <a:ext uri="{FF2B5EF4-FFF2-40B4-BE49-F238E27FC236}">
                <a16:creationId xmlns:a16="http://schemas.microsoft.com/office/drawing/2014/main" id="{5841719A-54FA-4B41-B9C4-D095291B4F5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990406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2218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3">
            <a:extLst>
              <a:ext uri="{FF2B5EF4-FFF2-40B4-BE49-F238E27FC236}">
                <a16:creationId xmlns:a16="http://schemas.microsoft.com/office/drawing/2014/main" id="{3112E000-CF9B-465F-A848-C949FD35460D}"/>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13" name="Footer Placeholder 4">
            <a:extLst>
              <a:ext uri="{FF2B5EF4-FFF2-40B4-BE49-F238E27FC236}">
                <a16:creationId xmlns:a16="http://schemas.microsoft.com/office/drawing/2014/main" id="{58D27891-AADF-461B-B686-E25025D28A74}"/>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08C28376-9ABF-41B2-9878-DDA2882A5860}"/>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662142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3">
            <a:extLst>
              <a:ext uri="{FF2B5EF4-FFF2-40B4-BE49-F238E27FC236}">
                <a16:creationId xmlns:a16="http://schemas.microsoft.com/office/drawing/2014/main" id="{C5C9F738-CDE4-4AE0-B2CC-66BCE677806F}"/>
              </a:ext>
            </a:extLst>
          </p:cNvPr>
          <p:cNvSpPr>
            <a:spLocks noGrp="1"/>
          </p:cNvSpPr>
          <p:nvPr>
            <p:ph type="dt" sz="half" idx="10"/>
          </p:nvPr>
        </p:nvSpPr>
        <p:spPr>
          <a:xfrm>
            <a:off x="2450049" y="6459784"/>
            <a:ext cx="2472271" cy="365125"/>
          </a:xfrm>
        </p:spPr>
        <p:txBody>
          <a:bodyPr/>
          <a:lstStyle/>
          <a:p>
            <a:pPr algn="l"/>
            <a:fld id="{0DCFB061-4267-4D9F-8017-6F550D3068DF}" type="datetime1">
              <a:rPr lang="en-US" smtClean="0"/>
              <a:t>2/6/2021</a:t>
            </a:fld>
            <a:endParaRPr lang="en-US" dirty="0"/>
          </a:p>
        </p:txBody>
      </p:sp>
      <p:sp>
        <p:nvSpPr>
          <p:cNvPr id="8" name="Footer Placeholder 4">
            <a:extLst>
              <a:ext uri="{FF2B5EF4-FFF2-40B4-BE49-F238E27FC236}">
                <a16:creationId xmlns:a16="http://schemas.microsoft.com/office/drawing/2014/main" id="{3450FF08-55F2-4C0B-AB66-354CEBE34CF7}"/>
              </a:ext>
            </a:extLst>
          </p:cNvPr>
          <p:cNvSpPr>
            <a:spLocks noGrp="1"/>
          </p:cNvSpPr>
          <p:nvPr>
            <p:ph type="ftr" sz="quarter" idx="11"/>
          </p:nvPr>
        </p:nvSpPr>
        <p:spPr>
          <a:xfrm>
            <a:off x="5072743" y="6459786"/>
            <a:ext cx="3436246" cy="365124"/>
          </a:xfrm>
        </p:spPr>
        <p:txBody>
          <a:bodyPr/>
          <a:lstStyle/>
          <a:p>
            <a:pPr algn="l"/>
            <a:endParaRPr lang="en-US" dirty="0"/>
          </a:p>
        </p:txBody>
      </p:sp>
      <p:sp>
        <p:nvSpPr>
          <p:cNvPr id="9" name="Slide Number Placeholder 5">
            <a:extLst>
              <a:ext uri="{FF2B5EF4-FFF2-40B4-BE49-F238E27FC236}">
                <a16:creationId xmlns:a16="http://schemas.microsoft.com/office/drawing/2014/main" id="{7A958442-0CCD-425D-A5CE-79F36CE20194}"/>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51027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B04C59-F0C8-4BD1-9E92-7AD6CB4E723A}"/>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A4AB302-DDF3-4F74-BAB5-FCB7672940E4}"/>
              </a:ext>
            </a:extLst>
          </p:cNvPr>
          <p:cNvSpPr/>
          <p:nvPr userDrawn="1"/>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Date Placeholder 3">
            <a:extLst>
              <a:ext uri="{FF2B5EF4-FFF2-40B4-BE49-F238E27FC236}">
                <a16:creationId xmlns:a16="http://schemas.microsoft.com/office/drawing/2014/main" id="{00D119CA-03D0-401B-8E6C-CDF246E8513F}"/>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2/6/2021</a:t>
            </a:fld>
            <a:endParaRPr lang="en-US" dirty="0"/>
          </a:p>
        </p:txBody>
      </p:sp>
      <p:sp>
        <p:nvSpPr>
          <p:cNvPr id="17" name="Footer Placeholder 4">
            <a:extLst>
              <a:ext uri="{FF2B5EF4-FFF2-40B4-BE49-F238E27FC236}">
                <a16:creationId xmlns:a16="http://schemas.microsoft.com/office/drawing/2014/main" id="{4BE392C7-B68C-4F9D-9D38-E45FBAB0BE34}"/>
              </a:ext>
            </a:extLst>
          </p:cNvPr>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8" name="Slide Number Placeholder 5">
            <a:extLst>
              <a:ext uri="{FF2B5EF4-FFF2-40B4-BE49-F238E27FC236}">
                <a16:creationId xmlns:a16="http://schemas.microsoft.com/office/drawing/2014/main" id="{B2729F26-626F-44FA-B736-33618AEC5C2A}"/>
              </a:ext>
            </a:extLst>
          </p:cNvPr>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6EC7754-75E6-44F3-B734-58FADA42ED1C}"/>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1D16013-7D01-4B7A-869B-A972141AA392}"/>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43C9BE4D-36A9-4BF2-8D34-F905D26BD46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AC0B963-6945-4AAE-8157-580B0ADC0FE1}"/>
              </a:ext>
            </a:extLst>
          </p:cNvPr>
          <p:cNvGrpSpPr/>
          <p:nvPr userDrawn="1"/>
        </p:nvGrpSpPr>
        <p:grpSpPr>
          <a:xfrm>
            <a:off x="-16631" y="4848224"/>
            <a:ext cx="2493129" cy="2009776"/>
            <a:chOff x="-15927" y="5021789"/>
            <a:chExt cx="2387651" cy="1817161"/>
          </a:xfrm>
        </p:grpSpPr>
        <p:sp>
          <p:nvSpPr>
            <p:cNvPr id="23" name="Rectangle 22">
              <a:extLst>
                <a:ext uri="{FF2B5EF4-FFF2-40B4-BE49-F238E27FC236}">
                  <a16:creationId xmlns:a16="http://schemas.microsoft.com/office/drawing/2014/main" id="{28B65DAF-B278-46EF-953D-C77BB4553D7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Shape 23">
              <a:extLst>
                <a:ext uri="{FF2B5EF4-FFF2-40B4-BE49-F238E27FC236}">
                  <a16:creationId xmlns:a16="http://schemas.microsoft.com/office/drawing/2014/main" id="{E3D59929-D52F-450B-B2BC-10D711094F08}"/>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401223AD-97B8-4649-ACBF-BDE4EF63DBFD}"/>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373406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79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018A7BF0-2BD0-45BC-8002-48058275D2E9}"/>
              </a:ext>
            </a:extLst>
          </p:cNvPr>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48B165F5-1725-442A-BD03-D70D23243C35}"/>
              </a:ext>
            </a:extLst>
          </p:cNvPr>
          <p:cNvSpPr/>
          <p:nvPr userDrawn="1"/>
        </p:nvSpPr>
        <p:spPr>
          <a:xfrm>
            <a:off x="4104079" y="6347711"/>
            <a:ext cx="576072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Date Placeholder 3">
            <a:extLst>
              <a:ext uri="{FF2B5EF4-FFF2-40B4-BE49-F238E27FC236}">
                <a16:creationId xmlns:a16="http://schemas.microsoft.com/office/drawing/2014/main" id="{233163E8-5535-437F-859B-8E588570444E}"/>
              </a:ext>
            </a:extLst>
          </p:cNvPr>
          <p:cNvSpPr txBox="1">
            <a:spLocks/>
          </p:cNvSpPr>
          <p:nvPr userDrawn="1"/>
        </p:nvSpPr>
        <p:spPr>
          <a:xfrm>
            <a:off x="2407907" y="6431845"/>
            <a:ext cx="2472271"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F8082C-0922-4249-A612-B415F5231620}" type="datetime1">
              <a:rPr lang="en-US" smtClean="0"/>
              <a:pPr/>
              <a:t>2/6/2021</a:t>
            </a:fld>
            <a:endParaRPr lang="en-US" dirty="0"/>
          </a:p>
        </p:txBody>
      </p:sp>
      <p:sp>
        <p:nvSpPr>
          <p:cNvPr id="18" name="Slide Number Placeholder 5">
            <a:extLst>
              <a:ext uri="{FF2B5EF4-FFF2-40B4-BE49-F238E27FC236}">
                <a16:creationId xmlns:a16="http://schemas.microsoft.com/office/drawing/2014/main" id="{BB778547-A680-4428-91F1-CAB555803666}"/>
              </a:ext>
            </a:extLst>
          </p:cNvPr>
          <p:cNvSpPr txBox="1">
            <a:spLocks/>
          </p:cNvSpPr>
          <p:nvPr userDrawn="1"/>
        </p:nvSpPr>
        <p:spPr>
          <a:xfrm>
            <a:off x="9900458" y="6459785"/>
            <a:ext cx="1312025"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EF9944-A4F6-4C59-AEBD-678D6480B8EA}" type="slidenum">
              <a:rPr lang="en-US" smtClean="0"/>
              <a:pPr/>
              <a:t>‹#›</a:t>
            </a:fld>
            <a:endParaRPr lang="en-US" dirty="0"/>
          </a:p>
        </p:txBody>
      </p:sp>
      <p:grpSp>
        <p:nvGrpSpPr>
          <p:cNvPr id="19" name="Group 18">
            <a:extLst>
              <a:ext uri="{FF2B5EF4-FFF2-40B4-BE49-F238E27FC236}">
                <a16:creationId xmlns:a16="http://schemas.microsoft.com/office/drawing/2014/main" id="{A38C6DBF-5BC0-440E-A006-5EF237A27CCD}"/>
              </a:ext>
            </a:extLst>
          </p:cNvPr>
          <p:cNvGrpSpPr/>
          <p:nvPr userDrawn="1"/>
        </p:nvGrpSpPr>
        <p:grpSpPr>
          <a:xfrm flipH="1">
            <a:off x="9715496" y="4848224"/>
            <a:ext cx="2476503" cy="2009776"/>
            <a:chOff x="-4" y="5021789"/>
            <a:chExt cx="2371728" cy="1817161"/>
          </a:xfrm>
        </p:grpSpPr>
        <p:sp>
          <p:nvSpPr>
            <p:cNvPr id="20" name="Rectangle 19">
              <a:extLst>
                <a:ext uri="{FF2B5EF4-FFF2-40B4-BE49-F238E27FC236}">
                  <a16:creationId xmlns:a16="http://schemas.microsoft.com/office/drawing/2014/main" id="{89133E66-4393-4630-BA2B-9BBC2DC81C60}"/>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Shape 20">
              <a:extLst>
                <a:ext uri="{FF2B5EF4-FFF2-40B4-BE49-F238E27FC236}">
                  <a16:creationId xmlns:a16="http://schemas.microsoft.com/office/drawing/2014/main" id="{667193B3-6C5C-4FE4-8283-E48ADD457B35}"/>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1A3EE806-BB72-4A22-94D6-F9C44C4BA25A}"/>
              </a:ext>
            </a:extLst>
          </p:cNvPr>
          <p:cNvPicPr>
            <a:picLocks noChangeAspect="1"/>
          </p:cNvPicPr>
          <p:nvPr userDrawn="1"/>
        </p:nvPicPr>
        <p:blipFill>
          <a:blip r:embed="rId2"/>
          <a:stretch>
            <a:fillRect/>
          </a:stretch>
        </p:blipFill>
        <p:spPr>
          <a:xfrm>
            <a:off x="0" y="5143500"/>
            <a:ext cx="2286000" cy="1714500"/>
          </a:xfrm>
          <a:prstGeom prst="rect">
            <a:avLst/>
          </a:prstGeom>
        </p:spPr>
      </p:pic>
      <p:sp>
        <p:nvSpPr>
          <p:cNvPr id="9" name="Rectangle 8"/>
          <p:cNvSpPr/>
          <p:nvPr/>
        </p:nvSpPr>
        <p:spPr>
          <a:xfrm>
            <a:off x="4040071" y="0"/>
            <a:ext cx="64008" cy="640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4071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191806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Footer Placeholder 4">
            <a:extLst>
              <a:ext uri="{FF2B5EF4-FFF2-40B4-BE49-F238E27FC236}">
                <a16:creationId xmlns:a16="http://schemas.microsoft.com/office/drawing/2014/main" id="{84399BAE-B8A1-470B-91DF-559601136151}"/>
              </a:ext>
            </a:extLst>
          </p:cNvPr>
          <p:cNvSpPr>
            <a:spLocks noGrp="1"/>
          </p:cNvSpPr>
          <p:nvPr>
            <p:ph type="ftr" sz="quarter" idx="11"/>
          </p:nvPr>
        </p:nvSpPr>
        <p:spPr>
          <a:xfrm>
            <a:off x="5072743" y="6459786"/>
            <a:ext cx="3436246" cy="365124"/>
          </a:xfrm>
        </p:spPr>
        <p:txBody>
          <a:bodyPr/>
          <a:lstStyle/>
          <a:p>
            <a:pPr algn="l"/>
            <a:endParaRPr lang="en-US" dirty="0"/>
          </a:p>
        </p:txBody>
      </p:sp>
      <p:sp>
        <p:nvSpPr>
          <p:cNvPr id="14" name="Slide Number Placeholder 5">
            <a:extLst>
              <a:ext uri="{FF2B5EF4-FFF2-40B4-BE49-F238E27FC236}">
                <a16:creationId xmlns:a16="http://schemas.microsoft.com/office/drawing/2014/main" id="{FCB3C69E-2531-43EC-9CCE-9D40966D6FF8}"/>
              </a:ext>
            </a:extLst>
          </p:cNvPr>
          <p:cNvSpPr>
            <a:spLocks noGrp="1"/>
          </p:cNvSpPr>
          <p:nvPr>
            <p:ph type="sldNum" sz="quarter" idx="12"/>
          </p:nvPr>
        </p:nvSpPr>
        <p:spPr>
          <a:xfrm>
            <a:off x="8429926" y="6475225"/>
            <a:ext cx="1312025" cy="365125"/>
          </a:xfrm>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424445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07923" y="5074920"/>
            <a:ext cx="7304400"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407922" y="5907024"/>
            <a:ext cx="730440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2404748" y="6459785"/>
            <a:ext cx="1164803" cy="365125"/>
          </a:xfrm>
        </p:spPr>
        <p:txBody>
          <a:bodyPr/>
          <a:lstStyle/>
          <a:p>
            <a:fld id="{4AF8082C-0922-4249-A612-B415F5231620}" type="datetime1">
              <a:rPr lang="en-US" smtClean="0"/>
              <a:t>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Slide Number Placeholder 8">
            <a:extLst>
              <a:ext uri="{FF2B5EF4-FFF2-40B4-BE49-F238E27FC236}">
                <a16:creationId xmlns:a16="http://schemas.microsoft.com/office/drawing/2014/main" id="{A3267C6B-2D98-46D6-BB3E-0646511CEC53}"/>
              </a:ext>
            </a:extLst>
          </p:cNvPr>
          <p:cNvSpPr>
            <a:spLocks noGrp="1"/>
          </p:cNvSpPr>
          <p:nvPr>
            <p:ph type="sldNum" sz="quarter" idx="12"/>
          </p:nvPr>
        </p:nvSpPr>
        <p:spPr>
          <a:xfrm>
            <a:off x="8345951" y="6472076"/>
            <a:ext cx="1312025" cy="365125"/>
          </a:xfrm>
        </p:spPr>
        <p:txBody>
          <a:bodyPr/>
          <a:lstStyle/>
          <a:p>
            <a:fld id="{FAEF9944-A4F6-4C59-AEBD-678D6480B8EA}" type="slidenum">
              <a:rPr lang="en-US" smtClean="0"/>
              <a:pPr/>
              <a:t>‹#›</a:t>
            </a:fld>
            <a:endParaRPr lang="en-US" dirty="0"/>
          </a:p>
        </p:txBody>
      </p:sp>
      <p:pic>
        <p:nvPicPr>
          <p:cNvPr id="15" name="Picture 14">
            <a:extLst>
              <a:ext uri="{FF2B5EF4-FFF2-40B4-BE49-F238E27FC236}">
                <a16:creationId xmlns:a16="http://schemas.microsoft.com/office/drawing/2014/main" id="{E287B7A2-8D81-47E7-B6DD-FACA7598057A}"/>
              </a:ext>
            </a:extLst>
          </p:cNvPr>
          <p:cNvPicPr>
            <a:picLocks noChangeAspect="1"/>
          </p:cNvPicPr>
          <p:nvPr userDrawn="1"/>
        </p:nvPicPr>
        <p:blipFill>
          <a:blip r:embed="rId2"/>
          <a:stretch>
            <a:fillRect/>
          </a:stretch>
        </p:blipFill>
        <p:spPr>
          <a:xfrm>
            <a:off x="0" y="5143500"/>
            <a:ext cx="2286000" cy="1714500"/>
          </a:xfrm>
          <a:prstGeom prst="rect">
            <a:avLst/>
          </a:prstGeom>
        </p:spPr>
      </p:pic>
    </p:spTree>
    <p:extLst>
      <p:ext uri="{BB962C8B-B14F-4D97-AF65-F5344CB8AC3E}">
        <p14:creationId xmlns:p14="http://schemas.microsoft.com/office/powerpoint/2010/main" val="2422256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294350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F8082C-0922-4249-A612-B415F5231620}" type="datetime1">
              <a:rPr lang="en-US" smtClean="0"/>
              <a:t>2/6/2021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EF9944-A4F6-4C59-AEBD-678D6480B8EA}"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B95BA94-9CED-4E0B-97B6-D350799ECB08}"/>
              </a:ext>
            </a:extLst>
          </p:cNvPr>
          <p:cNvGrpSpPr/>
          <p:nvPr userDrawn="1"/>
        </p:nvGrpSpPr>
        <p:grpSpPr>
          <a:xfrm flipH="1">
            <a:off x="9715496" y="4848224"/>
            <a:ext cx="2476503" cy="2009776"/>
            <a:chOff x="-4" y="5021789"/>
            <a:chExt cx="2371728" cy="1817161"/>
          </a:xfrm>
        </p:grpSpPr>
        <p:sp>
          <p:nvSpPr>
            <p:cNvPr id="13" name="Rectangle 12">
              <a:extLst>
                <a:ext uri="{FF2B5EF4-FFF2-40B4-BE49-F238E27FC236}">
                  <a16:creationId xmlns:a16="http://schemas.microsoft.com/office/drawing/2014/main" id="{8D851123-987C-41CC-B4C0-12F48AD09011}"/>
                </a:ext>
              </a:extLst>
            </p:cNvPr>
            <p:cNvSpPr/>
            <p:nvPr/>
          </p:nvSpPr>
          <p:spPr>
            <a:xfrm>
              <a:off x="3665"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B80DDBD9-BB73-4E6A-A4E5-C8EE3EDD0AF9}"/>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B5646781-3933-4AD2-BF64-739B6D5B4509}"/>
              </a:ext>
            </a:extLst>
          </p:cNvPr>
          <p:cNvGrpSpPr/>
          <p:nvPr userDrawn="1"/>
        </p:nvGrpSpPr>
        <p:grpSpPr>
          <a:xfrm>
            <a:off x="-16631" y="4848224"/>
            <a:ext cx="2493129" cy="2009776"/>
            <a:chOff x="-15927" y="5021789"/>
            <a:chExt cx="2387651" cy="1817161"/>
          </a:xfrm>
        </p:grpSpPr>
        <p:sp>
          <p:nvSpPr>
            <p:cNvPr id="16" name="Rectangle 15">
              <a:extLst>
                <a:ext uri="{FF2B5EF4-FFF2-40B4-BE49-F238E27FC236}">
                  <a16:creationId xmlns:a16="http://schemas.microsoft.com/office/drawing/2014/main" id="{299C75BF-0563-4F1B-BD5E-E6197B0C1394}"/>
                </a:ext>
              </a:extLst>
            </p:cNvPr>
            <p:cNvSpPr/>
            <p:nvPr/>
          </p:nvSpPr>
          <p:spPr>
            <a:xfrm>
              <a:off x="-15927" y="5090687"/>
              <a:ext cx="2337549" cy="1748263"/>
            </a:xfrm>
            <a:prstGeom prst="rect">
              <a:avLst/>
            </a:prstGeom>
            <a:solidFill>
              <a:srgbClr val="5ECCF3"/>
            </a:solidFill>
            <a:ln>
              <a:solidFill>
                <a:srgbClr val="5ECC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Shape 16">
              <a:extLst>
                <a:ext uri="{FF2B5EF4-FFF2-40B4-BE49-F238E27FC236}">
                  <a16:creationId xmlns:a16="http://schemas.microsoft.com/office/drawing/2014/main" id="{AAB0D85F-2468-4623-BC86-289E0902F47F}"/>
                </a:ext>
              </a:extLst>
            </p:cNvPr>
            <p:cNvSpPr/>
            <p:nvPr/>
          </p:nvSpPr>
          <p:spPr>
            <a:xfrm rot="10800000">
              <a:off x="-4" y="5021789"/>
              <a:ext cx="2371728" cy="1403778"/>
            </a:xfrm>
            <a:prstGeom prst="corner">
              <a:avLst>
                <a:gd name="adj1" fmla="val 4787"/>
                <a:gd name="adj2" fmla="val 368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17">
            <a:extLst>
              <a:ext uri="{FF2B5EF4-FFF2-40B4-BE49-F238E27FC236}">
                <a16:creationId xmlns:a16="http://schemas.microsoft.com/office/drawing/2014/main" id="{DF5406B0-B82A-4E3D-A60D-BA619536DA1E}"/>
              </a:ext>
            </a:extLst>
          </p:cNvPr>
          <p:cNvPicPr>
            <a:picLocks noChangeAspect="1"/>
          </p:cNvPicPr>
          <p:nvPr userDrawn="1"/>
        </p:nvPicPr>
        <p:blipFill>
          <a:blip r:embed="rId13"/>
          <a:stretch>
            <a:fillRect/>
          </a:stretch>
        </p:blipFill>
        <p:spPr>
          <a:xfrm>
            <a:off x="0" y="5143500"/>
            <a:ext cx="2286000" cy="1714500"/>
          </a:xfrm>
          <a:prstGeom prst="rect">
            <a:avLst/>
          </a:prstGeom>
        </p:spPr>
      </p:pic>
    </p:spTree>
    <p:extLst>
      <p:ext uri="{BB962C8B-B14F-4D97-AF65-F5344CB8AC3E}">
        <p14:creationId xmlns:p14="http://schemas.microsoft.com/office/powerpoint/2010/main" val="3003150283"/>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5.mp4"/><Relationship Id="rId1" Type="http://schemas.microsoft.com/office/2007/relationships/media" Target="../media/media5.mp4"/><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6.mp4"/><Relationship Id="rId1" Type="http://schemas.microsoft.com/office/2007/relationships/media" Target="../media/media6.mp4"/><Relationship Id="rId5" Type="http://schemas.openxmlformats.org/officeDocument/2006/relationships/image" Target="../media/image9.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7.mp4"/><Relationship Id="rId1" Type="http://schemas.microsoft.com/office/2007/relationships/media" Target="../media/media7.mp4"/><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8.mp4"/><Relationship Id="rId1" Type="http://schemas.microsoft.com/office/2007/relationships/media" Target="../media/media8.mp4"/><Relationship Id="rId5" Type="http://schemas.openxmlformats.org/officeDocument/2006/relationships/image" Target="../media/image11.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s://mscistundebamgboye.wordpress.com/tag/isjuly13/page/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media" Target="../media/media4.mp4"/><Relationship Id="rId7" Type="http://schemas.openxmlformats.org/officeDocument/2006/relationships/image" Target="../media/image5.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video" Target="../media/media4.mp4"/></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9D1BE-BB6E-4B53-AA0D-CDBC0A819924}"/>
              </a:ext>
            </a:extLst>
          </p:cNvPr>
          <p:cNvSpPr>
            <a:spLocks noGrp="1"/>
          </p:cNvSpPr>
          <p:nvPr>
            <p:ph type="ctrTitle"/>
          </p:nvPr>
        </p:nvSpPr>
        <p:spPr/>
        <p:txBody>
          <a:bodyPr/>
          <a:lstStyle/>
          <a:p>
            <a:r>
              <a:rPr lang="en-US" dirty="0"/>
              <a:t>CISC320 Algorithms</a:t>
            </a:r>
          </a:p>
        </p:txBody>
      </p:sp>
      <p:sp>
        <p:nvSpPr>
          <p:cNvPr id="5" name="Subtitle 4">
            <a:extLst>
              <a:ext uri="{FF2B5EF4-FFF2-40B4-BE49-F238E27FC236}">
                <a16:creationId xmlns:a16="http://schemas.microsoft.com/office/drawing/2014/main" id="{B6642BC0-4CA2-4687-B5A8-DE57293776A8}"/>
              </a:ext>
            </a:extLst>
          </p:cNvPr>
          <p:cNvSpPr>
            <a:spLocks noGrp="1"/>
          </p:cNvSpPr>
          <p:nvPr>
            <p:ph type="subTitle" idx="1"/>
          </p:nvPr>
        </p:nvSpPr>
        <p:spPr/>
        <p:txBody>
          <a:bodyPr>
            <a:normAutofit fontScale="92500" lnSpcReduction="20000"/>
          </a:bodyPr>
          <a:lstStyle/>
          <a:p>
            <a:r>
              <a:rPr lang="en-US" sz="5400" cap="small" dirty="0"/>
              <a:t>Runtime Analysis</a:t>
            </a:r>
          </a:p>
          <a:p>
            <a:r>
              <a:rPr lang="en-US" sz="2400" cap="small" dirty="0"/>
              <a:t>Austin Cory Bart</a:t>
            </a:r>
            <a:br>
              <a:rPr lang="en-US" sz="2400" cap="small" dirty="0"/>
            </a:br>
            <a:r>
              <a:rPr lang="en-US" sz="2400" cap="small" dirty="0" err="1"/>
              <a:t>AlgoTutorBot</a:t>
            </a:r>
            <a:br>
              <a:rPr lang="en-US" sz="2400" cap="small" dirty="0"/>
            </a:br>
            <a:r>
              <a:rPr lang="en-US" sz="2400" cap="small" dirty="0"/>
              <a:t>University of Delaware</a:t>
            </a:r>
          </a:p>
        </p:txBody>
      </p:sp>
      <p:pic>
        <p:nvPicPr>
          <p:cNvPr id="2" name="01-01-CISC320_Algorithms-Let_s_lear">
            <a:hlinkClick r:id="" action="ppaction://media"/>
            <a:extLst>
              <a:ext uri="{FF2B5EF4-FFF2-40B4-BE49-F238E27FC236}">
                <a16:creationId xmlns:a16="http://schemas.microsoft.com/office/drawing/2014/main" id="{8238A923-5B91-49F0-AB69-C66786FAB19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33687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9969-C84A-4C40-8009-731A62E95B33}"/>
              </a:ext>
            </a:extLst>
          </p:cNvPr>
          <p:cNvSpPr>
            <a:spLocks noGrp="1"/>
          </p:cNvSpPr>
          <p:nvPr>
            <p:ph type="title"/>
          </p:nvPr>
        </p:nvSpPr>
        <p:spPr/>
        <p:txBody>
          <a:bodyPr/>
          <a:lstStyle/>
          <a:p>
            <a:r>
              <a:rPr lang="en-US" dirty="0"/>
              <a:t>Exact Time Analysis</a:t>
            </a:r>
          </a:p>
        </p:txBody>
      </p:sp>
      <p:sp>
        <p:nvSpPr>
          <p:cNvPr id="3" name="Content Placeholder 2">
            <a:extLst>
              <a:ext uri="{FF2B5EF4-FFF2-40B4-BE49-F238E27FC236}">
                <a16:creationId xmlns:a16="http://schemas.microsoft.com/office/drawing/2014/main" id="{E07725C8-CB00-45AF-9F6B-09327FFE8D76}"/>
              </a:ext>
            </a:extLst>
          </p:cNvPr>
          <p:cNvSpPr>
            <a:spLocks noGrp="1"/>
          </p:cNvSpPr>
          <p:nvPr>
            <p:ph idx="1"/>
          </p:nvPr>
        </p:nvSpPr>
        <p:spPr/>
        <p:txBody>
          <a:bodyPr/>
          <a:lstStyle/>
          <a:p>
            <a:r>
              <a:rPr lang="en-US" dirty="0"/>
              <a:t>Some algorithms perform the same way no matter the inputs:</a:t>
            </a:r>
          </a:p>
          <a:p>
            <a:pPr lvl="1"/>
            <a:r>
              <a:rPr lang="en-US" dirty="0"/>
              <a:t>In the RAM model, addition of three numbers will always take three operations.</a:t>
            </a:r>
          </a:p>
          <a:p>
            <a:pPr lvl="1"/>
            <a:r>
              <a:rPr lang="en-US" dirty="0"/>
              <a:t>These are "constant time" functions</a:t>
            </a:r>
          </a:p>
          <a:p>
            <a:endParaRPr lang="en-US" dirty="0"/>
          </a:p>
          <a:p>
            <a:r>
              <a:rPr lang="en-US" dirty="0"/>
              <a:t>But most vary based on the </a:t>
            </a:r>
            <a:r>
              <a:rPr lang="en-US" b="1" dirty="0"/>
              <a:t>cases </a:t>
            </a:r>
            <a:r>
              <a:rPr lang="en-US" dirty="0"/>
              <a:t>of Input:</a:t>
            </a:r>
          </a:p>
          <a:p>
            <a:pPr lvl="1"/>
            <a:r>
              <a:rPr lang="en-US" dirty="0"/>
              <a:t>The specific values that are given</a:t>
            </a:r>
          </a:p>
          <a:p>
            <a:pPr lvl="1"/>
            <a:r>
              <a:rPr lang="en-US" dirty="0"/>
              <a:t>The size of the data structures</a:t>
            </a:r>
          </a:p>
        </p:txBody>
      </p:sp>
      <p:pic>
        <p:nvPicPr>
          <p:cNvPr id="4" name="10-05-Exact_Time_Analysis-Kind_of_li">
            <a:hlinkClick r:id="" action="ppaction://media"/>
            <a:extLst>
              <a:ext uri="{FF2B5EF4-FFF2-40B4-BE49-F238E27FC236}">
                <a16:creationId xmlns:a16="http://schemas.microsoft.com/office/drawing/2014/main" id="{0C54D021-F3B6-499C-A145-8678D805027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311377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43030-AB9B-421F-B58B-E3604F19F661}"/>
              </a:ext>
            </a:extLst>
          </p:cNvPr>
          <p:cNvSpPr>
            <a:spLocks noGrp="1"/>
          </p:cNvSpPr>
          <p:nvPr>
            <p:ph type="title"/>
          </p:nvPr>
        </p:nvSpPr>
        <p:spPr/>
        <p:txBody>
          <a:bodyPr/>
          <a:lstStyle/>
          <a:p>
            <a:r>
              <a:rPr lang="en-US" dirty="0"/>
              <a:t>Time Cost in Terms of </a:t>
            </a:r>
            <a:r>
              <a:rPr lang="en-US" b="1" i="1" dirty="0"/>
              <a:t>n</a:t>
            </a:r>
          </a:p>
        </p:txBody>
      </p:sp>
      <p:sp>
        <p:nvSpPr>
          <p:cNvPr id="3" name="Content Placeholder 2">
            <a:extLst>
              <a:ext uri="{FF2B5EF4-FFF2-40B4-BE49-F238E27FC236}">
                <a16:creationId xmlns:a16="http://schemas.microsoft.com/office/drawing/2014/main" id="{ED5EC345-A12D-4280-85E7-12C4C5365A08}"/>
              </a:ext>
            </a:extLst>
          </p:cNvPr>
          <p:cNvSpPr>
            <a:spLocks noGrp="1"/>
          </p:cNvSpPr>
          <p:nvPr>
            <p:ph idx="1"/>
          </p:nvPr>
        </p:nvSpPr>
        <p:spPr/>
        <p:txBody>
          <a:bodyPr>
            <a:normAutofit fontScale="92500" lnSpcReduction="20000"/>
          </a:bodyPr>
          <a:lstStyle/>
          <a:p>
            <a:r>
              <a:rPr lang="en-US" dirty="0"/>
              <a:t>We frequently refer to the time cost of an algorithm as a function of n</a:t>
            </a:r>
          </a:p>
          <a:p>
            <a:r>
              <a:rPr lang="en-US" dirty="0"/>
              <a:t>This n is the "</a:t>
            </a:r>
            <a:r>
              <a:rPr lang="en-US" b="1" dirty="0"/>
              <a:t>size of the input</a:t>
            </a:r>
            <a:r>
              <a:rPr lang="en-US" dirty="0"/>
              <a:t>", such as</a:t>
            </a:r>
          </a:p>
          <a:p>
            <a:pPr lvl="1"/>
            <a:r>
              <a:rPr lang="en-US" dirty="0"/>
              <a:t>The number of elements in a sequence or set (if the input is a sequence or set)</a:t>
            </a:r>
          </a:p>
          <a:p>
            <a:pPr lvl="1"/>
            <a:r>
              <a:rPr lang="en-US" dirty="0"/>
              <a:t>The length of a string (if the input is a string)</a:t>
            </a:r>
          </a:p>
          <a:p>
            <a:pPr lvl="1"/>
            <a:r>
              <a:rPr lang="en-US" dirty="0"/>
              <a:t>The size of a number (if the input is an integer)</a:t>
            </a:r>
          </a:p>
          <a:p>
            <a:r>
              <a:rPr lang="en-US" dirty="0"/>
              <a:t>Could have chosen a different random variable, but they chose N</a:t>
            </a:r>
          </a:p>
          <a:p>
            <a:pPr lvl="1"/>
            <a:r>
              <a:rPr lang="en-US" dirty="0"/>
              <a:t>Sometimes they'll refer to M as an additional variable</a:t>
            </a:r>
          </a:p>
          <a:p>
            <a:r>
              <a:rPr lang="en-US" dirty="0"/>
              <a:t>Classic example:</a:t>
            </a:r>
          </a:p>
          <a:p>
            <a:pPr lvl="1"/>
            <a:r>
              <a:rPr lang="en-US" dirty="0"/>
              <a:t>Summing a set of numbers requires N operations because you have to add each element at least once. The more elements, the more work required.</a:t>
            </a:r>
          </a:p>
        </p:txBody>
      </p:sp>
    </p:spTree>
    <p:extLst>
      <p:ext uri="{BB962C8B-B14F-4D97-AF65-F5344CB8AC3E}">
        <p14:creationId xmlns:p14="http://schemas.microsoft.com/office/powerpoint/2010/main" val="412212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C16F-7239-4DCB-83FE-C202D17A54EE}"/>
              </a:ext>
            </a:extLst>
          </p:cNvPr>
          <p:cNvSpPr>
            <a:spLocks noGrp="1"/>
          </p:cNvSpPr>
          <p:nvPr>
            <p:ph type="title"/>
          </p:nvPr>
        </p:nvSpPr>
        <p:spPr/>
        <p:txBody>
          <a:bodyPr/>
          <a:lstStyle/>
          <a:p>
            <a:r>
              <a:rPr lang="en-US" dirty="0"/>
              <a:t>Case Analysis is a FUNCTION of N</a:t>
            </a:r>
          </a:p>
        </p:txBody>
      </p:sp>
      <p:sp>
        <p:nvSpPr>
          <p:cNvPr id="3" name="Content Placeholder 2">
            <a:extLst>
              <a:ext uri="{FF2B5EF4-FFF2-40B4-BE49-F238E27FC236}">
                <a16:creationId xmlns:a16="http://schemas.microsoft.com/office/drawing/2014/main" id="{0959CA06-52BF-4355-B342-5B483E14D00B}"/>
              </a:ext>
            </a:extLst>
          </p:cNvPr>
          <p:cNvSpPr>
            <a:spLocks noGrp="1"/>
          </p:cNvSpPr>
          <p:nvPr>
            <p:ph sz="half" idx="1"/>
          </p:nvPr>
        </p:nvSpPr>
        <p:spPr/>
        <p:txBody>
          <a:bodyPr/>
          <a:lstStyle/>
          <a:p>
            <a:r>
              <a:rPr lang="en-US" dirty="0"/>
              <a:t>We are going to see mathematical plots</a:t>
            </a:r>
          </a:p>
          <a:p>
            <a:r>
              <a:rPr lang="en-US" dirty="0"/>
              <a:t>The X-axis is the size of the input (n)</a:t>
            </a:r>
          </a:p>
          <a:p>
            <a:r>
              <a:rPr lang="en-US" dirty="0"/>
              <a:t>The Y-axis is the number of operations or time</a:t>
            </a:r>
          </a:p>
          <a:p>
            <a:r>
              <a:rPr lang="en-US" dirty="0"/>
              <a:t>Sometimes, the size of N is the only thing that affects the time cost</a:t>
            </a:r>
          </a:p>
          <a:p>
            <a:pPr lvl="1"/>
            <a:r>
              <a:rPr lang="en-US" dirty="0">
                <a:solidFill>
                  <a:srgbClr val="FF0000"/>
                </a:solidFill>
              </a:rPr>
              <a:t>But that might not be the case!</a:t>
            </a:r>
          </a:p>
        </p:txBody>
      </p:sp>
      <p:pic>
        <p:nvPicPr>
          <p:cNvPr id="1026" name="Picture 2" descr="Image result for exact time analysis input">
            <a:extLst>
              <a:ext uri="{FF2B5EF4-FFF2-40B4-BE49-F238E27FC236}">
                <a16:creationId xmlns:a16="http://schemas.microsoft.com/office/drawing/2014/main" id="{E9364F9D-89D5-42DB-A62E-DCF606C4A67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813264" y="1845734"/>
            <a:ext cx="3567711" cy="291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0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5912"/>
            <a:r>
              <a:rPr lang="en-US" sz="3070" b="1" spc="-226" dirty="0">
                <a:solidFill>
                  <a:srgbClr val="0000FF"/>
                </a:solidFill>
              </a:rPr>
              <a:t>Best-case, </a:t>
            </a:r>
            <a:r>
              <a:rPr sz="3070" b="1" spc="-226" dirty="0">
                <a:solidFill>
                  <a:srgbClr val="0000FF"/>
                </a:solidFill>
              </a:rPr>
              <a:t>W</a:t>
            </a:r>
            <a:r>
              <a:rPr sz="3070" b="1" spc="13" dirty="0">
                <a:solidFill>
                  <a:srgbClr val="0000FF"/>
                </a:solidFill>
              </a:rPr>
              <a:t>orst-Case</a:t>
            </a:r>
            <a:r>
              <a:rPr lang="en-US" sz="3070" b="1" spc="13" dirty="0">
                <a:solidFill>
                  <a:srgbClr val="0000FF"/>
                </a:solidFill>
              </a:rPr>
              <a:t>, and Average-case </a:t>
            </a:r>
            <a:r>
              <a:rPr sz="3070" b="1" spc="13" dirty="0">
                <a:solidFill>
                  <a:srgbClr val="0000FF"/>
                </a:solidFill>
              </a:rPr>
              <a:t>Complexity</a:t>
            </a:r>
            <a:endParaRPr sz="3070" dirty="0"/>
          </a:p>
        </p:txBody>
      </p:sp>
      <p:sp>
        <p:nvSpPr>
          <p:cNvPr id="3" name="Content Placeholder 2">
            <a:extLst>
              <a:ext uri="{FF2B5EF4-FFF2-40B4-BE49-F238E27FC236}">
                <a16:creationId xmlns:a16="http://schemas.microsoft.com/office/drawing/2014/main" id="{57C0B5E5-3E46-4717-9CAE-3F736B1A23F6}"/>
              </a:ext>
            </a:extLst>
          </p:cNvPr>
          <p:cNvSpPr>
            <a:spLocks noGrp="1"/>
          </p:cNvSpPr>
          <p:nvPr>
            <p:ph sz="half" idx="1"/>
          </p:nvPr>
        </p:nvSpPr>
        <p:spPr/>
        <p:txBody>
          <a:bodyPr>
            <a:normAutofit fontScale="92500" lnSpcReduction="20000"/>
          </a:bodyPr>
          <a:lstStyle/>
          <a:p>
            <a:r>
              <a:rPr lang="en-US" dirty="0"/>
              <a:t>The </a:t>
            </a:r>
            <a:r>
              <a:rPr lang="en-US" b="1" dirty="0"/>
              <a:t>worst-case </a:t>
            </a:r>
            <a:r>
              <a:rPr lang="en-US" dirty="0"/>
              <a:t>complexity of an algorithm is the function defined by the </a:t>
            </a:r>
            <a:r>
              <a:rPr lang="en-US" b="1" dirty="0"/>
              <a:t>maximum</a:t>
            </a:r>
            <a:r>
              <a:rPr lang="en-US" dirty="0"/>
              <a:t> number of steps taken on any instance of size n.</a:t>
            </a:r>
          </a:p>
          <a:p>
            <a:r>
              <a:rPr lang="en-US" dirty="0"/>
              <a:t>The </a:t>
            </a:r>
            <a:r>
              <a:rPr lang="en-US" b="1" dirty="0"/>
              <a:t>best-case</a:t>
            </a:r>
            <a:r>
              <a:rPr lang="en-US" dirty="0"/>
              <a:t> complexity of an algorithm is the function defined by the </a:t>
            </a:r>
            <a:r>
              <a:rPr lang="en-US" b="1" dirty="0"/>
              <a:t>minimum </a:t>
            </a:r>
            <a:r>
              <a:rPr lang="en-US" dirty="0"/>
              <a:t>number of steps taken on any instance of size n.</a:t>
            </a:r>
          </a:p>
          <a:p>
            <a:r>
              <a:rPr lang="en-US" dirty="0"/>
              <a:t>The </a:t>
            </a:r>
            <a:r>
              <a:rPr lang="en-US" b="1" dirty="0"/>
              <a:t>average-case </a:t>
            </a:r>
            <a:r>
              <a:rPr lang="en-US" dirty="0"/>
              <a:t>complexity of the algorithm is the function defined by an </a:t>
            </a:r>
            <a:r>
              <a:rPr lang="en-US" b="1" dirty="0"/>
              <a:t>average </a:t>
            </a:r>
            <a:r>
              <a:rPr lang="en-US" dirty="0"/>
              <a:t>number of steps taken on any instance of size n.</a:t>
            </a:r>
          </a:p>
          <a:p>
            <a:r>
              <a:rPr lang="en-US" dirty="0"/>
              <a:t>The values themselves can affect the runtime, which is why there are multiple dots at each X!</a:t>
            </a:r>
          </a:p>
        </p:txBody>
      </p:sp>
      <p:sp>
        <p:nvSpPr>
          <p:cNvPr id="5" name="object 5"/>
          <p:cNvSpPr/>
          <p:nvPr/>
        </p:nvSpPr>
        <p:spPr>
          <a:xfrm>
            <a:off x="7788650" y="3766684"/>
            <a:ext cx="2189373" cy="228501"/>
          </a:xfrm>
          <a:custGeom>
            <a:avLst/>
            <a:gdLst/>
            <a:ahLst/>
            <a:cxnLst/>
            <a:rect l="l" t="t" r="r" b="b"/>
            <a:pathLst>
              <a:path w="1747507" h="182384">
                <a:moveTo>
                  <a:pt x="0" y="90792"/>
                </a:moveTo>
                <a:lnTo>
                  <a:pt x="406" y="90792"/>
                </a:lnTo>
                <a:lnTo>
                  <a:pt x="1206" y="90398"/>
                </a:lnTo>
                <a:lnTo>
                  <a:pt x="2819" y="89585"/>
                </a:lnTo>
                <a:lnTo>
                  <a:pt x="5626" y="88379"/>
                </a:lnTo>
                <a:lnTo>
                  <a:pt x="9245" y="86779"/>
                </a:lnTo>
                <a:lnTo>
                  <a:pt x="14058" y="84772"/>
                </a:lnTo>
                <a:lnTo>
                  <a:pt x="20497" y="81953"/>
                </a:lnTo>
                <a:lnTo>
                  <a:pt x="27724" y="79146"/>
                </a:lnTo>
                <a:lnTo>
                  <a:pt x="36563" y="75526"/>
                </a:lnTo>
                <a:lnTo>
                  <a:pt x="46202" y="71513"/>
                </a:lnTo>
                <a:lnTo>
                  <a:pt x="57454" y="67500"/>
                </a:lnTo>
                <a:lnTo>
                  <a:pt x="69100" y="62674"/>
                </a:lnTo>
                <a:lnTo>
                  <a:pt x="81953" y="58254"/>
                </a:lnTo>
                <a:lnTo>
                  <a:pt x="95618" y="53428"/>
                </a:lnTo>
                <a:lnTo>
                  <a:pt x="110070" y="48615"/>
                </a:lnTo>
                <a:lnTo>
                  <a:pt x="125336" y="43395"/>
                </a:lnTo>
                <a:lnTo>
                  <a:pt x="141008" y="38569"/>
                </a:lnTo>
                <a:lnTo>
                  <a:pt x="157073" y="34150"/>
                </a:lnTo>
                <a:lnTo>
                  <a:pt x="174358" y="29337"/>
                </a:lnTo>
                <a:lnTo>
                  <a:pt x="191630" y="24917"/>
                </a:lnTo>
                <a:lnTo>
                  <a:pt x="229387" y="16878"/>
                </a:lnTo>
                <a:lnTo>
                  <a:pt x="270370" y="10045"/>
                </a:lnTo>
                <a:lnTo>
                  <a:pt x="316166" y="4419"/>
                </a:lnTo>
                <a:lnTo>
                  <a:pt x="367182" y="812"/>
                </a:lnTo>
                <a:lnTo>
                  <a:pt x="394500" y="0"/>
                </a:lnTo>
                <a:lnTo>
                  <a:pt x="423024" y="0"/>
                </a:lnTo>
                <a:lnTo>
                  <a:pt x="479259" y="1612"/>
                </a:lnTo>
                <a:lnTo>
                  <a:pt x="531482" y="5626"/>
                </a:lnTo>
                <a:lnTo>
                  <a:pt x="576478" y="11252"/>
                </a:lnTo>
                <a:lnTo>
                  <a:pt x="595757" y="14465"/>
                </a:lnTo>
                <a:lnTo>
                  <a:pt x="613029" y="17284"/>
                </a:lnTo>
                <a:lnTo>
                  <a:pt x="650798" y="26924"/>
                </a:lnTo>
                <a:lnTo>
                  <a:pt x="684949" y="44996"/>
                </a:lnTo>
                <a:lnTo>
                  <a:pt x="690968" y="51028"/>
                </a:lnTo>
                <a:lnTo>
                  <a:pt x="694588" y="54241"/>
                </a:lnTo>
                <a:lnTo>
                  <a:pt x="737171" y="75526"/>
                </a:lnTo>
                <a:lnTo>
                  <a:pt x="782967" y="89192"/>
                </a:lnTo>
                <a:lnTo>
                  <a:pt x="825550" y="99237"/>
                </a:lnTo>
                <a:lnTo>
                  <a:pt x="876973" y="110083"/>
                </a:lnTo>
                <a:lnTo>
                  <a:pt x="934008" y="120929"/>
                </a:lnTo>
                <a:lnTo>
                  <a:pt x="991857" y="130962"/>
                </a:lnTo>
                <a:lnTo>
                  <a:pt x="1018781" y="135382"/>
                </a:lnTo>
                <a:lnTo>
                  <a:pt x="1044486" y="139801"/>
                </a:lnTo>
                <a:lnTo>
                  <a:pt x="1067790" y="143421"/>
                </a:lnTo>
                <a:lnTo>
                  <a:pt x="1089075" y="146634"/>
                </a:lnTo>
                <a:lnTo>
                  <a:pt x="1107960" y="149847"/>
                </a:lnTo>
                <a:lnTo>
                  <a:pt x="1124826" y="152260"/>
                </a:lnTo>
                <a:lnTo>
                  <a:pt x="1139698" y="154266"/>
                </a:lnTo>
                <a:lnTo>
                  <a:pt x="1152144" y="156273"/>
                </a:lnTo>
                <a:lnTo>
                  <a:pt x="1163396" y="157886"/>
                </a:lnTo>
                <a:lnTo>
                  <a:pt x="1172641" y="159092"/>
                </a:lnTo>
                <a:lnTo>
                  <a:pt x="1180668" y="160299"/>
                </a:lnTo>
                <a:lnTo>
                  <a:pt x="1187907" y="161493"/>
                </a:lnTo>
                <a:lnTo>
                  <a:pt x="1193927" y="162306"/>
                </a:lnTo>
                <a:lnTo>
                  <a:pt x="1199946" y="163106"/>
                </a:lnTo>
                <a:lnTo>
                  <a:pt x="1205179" y="163512"/>
                </a:lnTo>
                <a:lnTo>
                  <a:pt x="1210398" y="164312"/>
                </a:lnTo>
                <a:lnTo>
                  <a:pt x="1216025" y="164706"/>
                </a:lnTo>
                <a:lnTo>
                  <a:pt x="1222044" y="165519"/>
                </a:lnTo>
                <a:lnTo>
                  <a:pt x="1228877" y="166319"/>
                </a:lnTo>
                <a:lnTo>
                  <a:pt x="1236510" y="166725"/>
                </a:lnTo>
                <a:lnTo>
                  <a:pt x="1244942" y="167525"/>
                </a:lnTo>
                <a:lnTo>
                  <a:pt x="1255395" y="168732"/>
                </a:lnTo>
                <a:lnTo>
                  <a:pt x="1267040" y="169532"/>
                </a:lnTo>
                <a:lnTo>
                  <a:pt x="1280299" y="170738"/>
                </a:lnTo>
                <a:lnTo>
                  <a:pt x="1295565" y="171945"/>
                </a:lnTo>
                <a:lnTo>
                  <a:pt x="1312837" y="173151"/>
                </a:lnTo>
                <a:lnTo>
                  <a:pt x="1331722" y="174752"/>
                </a:lnTo>
                <a:lnTo>
                  <a:pt x="1352207" y="175958"/>
                </a:lnTo>
                <a:lnTo>
                  <a:pt x="1374698" y="177571"/>
                </a:lnTo>
                <a:lnTo>
                  <a:pt x="1398003" y="178777"/>
                </a:lnTo>
                <a:lnTo>
                  <a:pt x="1422107" y="179971"/>
                </a:lnTo>
                <a:lnTo>
                  <a:pt x="1446212" y="181178"/>
                </a:lnTo>
                <a:lnTo>
                  <a:pt x="1476743" y="181991"/>
                </a:lnTo>
                <a:lnTo>
                  <a:pt x="1505267" y="182384"/>
                </a:lnTo>
                <a:lnTo>
                  <a:pt x="1531378" y="182384"/>
                </a:lnTo>
                <a:lnTo>
                  <a:pt x="1577174" y="181178"/>
                </a:lnTo>
                <a:lnTo>
                  <a:pt x="1630197" y="177165"/>
                </a:lnTo>
                <a:lnTo>
                  <a:pt x="1670367" y="171538"/>
                </a:lnTo>
                <a:lnTo>
                  <a:pt x="1681619" y="169125"/>
                </a:lnTo>
                <a:lnTo>
                  <a:pt x="1692059" y="167119"/>
                </a:lnTo>
                <a:lnTo>
                  <a:pt x="1701304" y="164706"/>
                </a:lnTo>
                <a:lnTo>
                  <a:pt x="1710143" y="162699"/>
                </a:lnTo>
                <a:lnTo>
                  <a:pt x="1718183" y="160299"/>
                </a:lnTo>
                <a:lnTo>
                  <a:pt x="1725002" y="158280"/>
                </a:lnTo>
                <a:lnTo>
                  <a:pt x="1731035" y="156679"/>
                </a:lnTo>
                <a:lnTo>
                  <a:pt x="1735848" y="155067"/>
                </a:lnTo>
                <a:lnTo>
                  <a:pt x="1739874" y="153860"/>
                </a:lnTo>
                <a:lnTo>
                  <a:pt x="1743087" y="152666"/>
                </a:lnTo>
                <a:lnTo>
                  <a:pt x="1747507" y="151053"/>
                </a:lnTo>
              </a:path>
            </a:pathLst>
          </a:custGeom>
          <a:ln w="3175">
            <a:solidFill>
              <a:srgbClr val="000000"/>
            </a:solidFill>
          </a:ln>
        </p:spPr>
        <p:txBody>
          <a:bodyPr wrap="square" lIns="0" tIns="0" rIns="0" bIns="0" rtlCol="0">
            <a:noAutofit/>
          </a:bodyPr>
          <a:lstStyle/>
          <a:p>
            <a:endParaRPr sz="2255"/>
          </a:p>
        </p:txBody>
      </p:sp>
      <p:sp>
        <p:nvSpPr>
          <p:cNvPr id="6" name="object 6"/>
          <p:cNvSpPr/>
          <p:nvPr/>
        </p:nvSpPr>
        <p:spPr>
          <a:xfrm>
            <a:off x="9908062" y="3958961"/>
            <a:ext cx="62403" cy="34718"/>
          </a:xfrm>
          <a:custGeom>
            <a:avLst/>
            <a:gdLst/>
            <a:ahLst/>
            <a:cxnLst/>
            <a:rect l="l" t="t" r="r" b="b"/>
            <a:pathLst>
              <a:path w="49809" h="27711">
                <a:moveTo>
                  <a:pt x="49809" y="0"/>
                </a:moveTo>
                <a:lnTo>
                  <a:pt x="0" y="4813"/>
                </a:lnTo>
                <a:lnTo>
                  <a:pt x="8432" y="27711"/>
                </a:lnTo>
                <a:lnTo>
                  <a:pt x="49809" y="0"/>
                </a:lnTo>
                <a:close/>
              </a:path>
            </a:pathLst>
          </a:custGeom>
          <a:solidFill>
            <a:srgbClr val="000000"/>
          </a:solidFill>
        </p:spPr>
        <p:txBody>
          <a:bodyPr wrap="square" lIns="0" tIns="0" rIns="0" bIns="0" rtlCol="0">
            <a:noAutofit/>
          </a:bodyPr>
          <a:lstStyle/>
          <a:p>
            <a:endParaRPr sz="2255"/>
          </a:p>
        </p:txBody>
      </p:sp>
      <p:sp>
        <p:nvSpPr>
          <p:cNvPr id="7" name="object 7"/>
          <p:cNvSpPr/>
          <p:nvPr/>
        </p:nvSpPr>
        <p:spPr>
          <a:xfrm>
            <a:off x="9908062" y="3958961"/>
            <a:ext cx="62403" cy="34718"/>
          </a:xfrm>
          <a:custGeom>
            <a:avLst/>
            <a:gdLst/>
            <a:ahLst/>
            <a:cxnLst/>
            <a:rect l="l" t="t" r="r" b="b"/>
            <a:pathLst>
              <a:path w="49809" h="27711">
                <a:moveTo>
                  <a:pt x="8432" y="27711"/>
                </a:moveTo>
                <a:lnTo>
                  <a:pt x="49809" y="0"/>
                </a:lnTo>
                <a:lnTo>
                  <a:pt x="0" y="4813"/>
                </a:lnTo>
                <a:lnTo>
                  <a:pt x="8432" y="27711"/>
                </a:lnTo>
                <a:close/>
              </a:path>
            </a:pathLst>
          </a:custGeom>
          <a:ln w="3175">
            <a:solidFill>
              <a:srgbClr val="000000"/>
            </a:solidFill>
          </a:ln>
        </p:spPr>
        <p:txBody>
          <a:bodyPr wrap="square" lIns="0" tIns="0" rIns="0" bIns="0" rtlCol="0">
            <a:noAutofit/>
          </a:bodyPr>
          <a:lstStyle/>
          <a:p>
            <a:endParaRPr sz="2255"/>
          </a:p>
        </p:txBody>
      </p:sp>
      <p:sp>
        <p:nvSpPr>
          <p:cNvPr id="8" name="object 8"/>
          <p:cNvSpPr/>
          <p:nvPr/>
        </p:nvSpPr>
        <p:spPr>
          <a:xfrm>
            <a:off x="7788646" y="2974500"/>
            <a:ext cx="2151615" cy="905938"/>
          </a:xfrm>
          <a:custGeom>
            <a:avLst/>
            <a:gdLst/>
            <a:ahLst/>
            <a:cxnLst/>
            <a:rect l="l" t="t" r="r" b="b"/>
            <a:pathLst>
              <a:path w="1717370" h="723099">
                <a:moveTo>
                  <a:pt x="0" y="723099"/>
                </a:moveTo>
                <a:lnTo>
                  <a:pt x="406" y="723099"/>
                </a:lnTo>
                <a:lnTo>
                  <a:pt x="1206" y="722706"/>
                </a:lnTo>
                <a:lnTo>
                  <a:pt x="2413" y="721893"/>
                </a:lnTo>
                <a:lnTo>
                  <a:pt x="4826" y="720686"/>
                </a:lnTo>
                <a:lnTo>
                  <a:pt x="8039" y="719493"/>
                </a:lnTo>
                <a:lnTo>
                  <a:pt x="12052" y="717473"/>
                </a:lnTo>
                <a:lnTo>
                  <a:pt x="17272" y="714667"/>
                </a:lnTo>
                <a:lnTo>
                  <a:pt x="23710" y="711860"/>
                </a:lnTo>
                <a:lnTo>
                  <a:pt x="31343" y="708240"/>
                </a:lnTo>
                <a:lnTo>
                  <a:pt x="39776" y="704227"/>
                </a:lnTo>
                <a:lnTo>
                  <a:pt x="49415" y="699808"/>
                </a:lnTo>
                <a:lnTo>
                  <a:pt x="59855" y="694982"/>
                </a:lnTo>
                <a:lnTo>
                  <a:pt x="71513" y="689762"/>
                </a:lnTo>
                <a:lnTo>
                  <a:pt x="83566" y="684136"/>
                </a:lnTo>
                <a:lnTo>
                  <a:pt x="96418" y="678510"/>
                </a:lnTo>
                <a:lnTo>
                  <a:pt x="110070" y="672084"/>
                </a:lnTo>
                <a:lnTo>
                  <a:pt x="124142" y="666064"/>
                </a:lnTo>
                <a:lnTo>
                  <a:pt x="139001" y="659625"/>
                </a:lnTo>
                <a:lnTo>
                  <a:pt x="154266" y="652805"/>
                </a:lnTo>
                <a:lnTo>
                  <a:pt x="169938" y="646379"/>
                </a:lnTo>
                <a:lnTo>
                  <a:pt x="186397" y="639546"/>
                </a:lnTo>
                <a:lnTo>
                  <a:pt x="203682" y="632307"/>
                </a:lnTo>
                <a:lnTo>
                  <a:pt x="221348" y="625081"/>
                </a:lnTo>
                <a:lnTo>
                  <a:pt x="239839" y="617855"/>
                </a:lnTo>
                <a:lnTo>
                  <a:pt x="259118" y="610222"/>
                </a:lnTo>
                <a:lnTo>
                  <a:pt x="279603" y="602589"/>
                </a:lnTo>
                <a:lnTo>
                  <a:pt x="300901" y="594550"/>
                </a:lnTo>
                <a:lnTo>
                  <a:pt x="323392" y="586117"/>
                </a:lnTo>
                <a:lnTo>
                  <a:pt x="347091" y="577684"/>
                </a:lnTo>
                <a:lnTo>
                  <a:pt x="371995" y="569239"/>
                </a:lnTo>
                <a:lnTo>
                  <a:pt x="397713" y="560400"/>
                </a:lnTo>
                <a:lnTo>
                  <a:pt x="424624" y="551167"/>
                </a:lnTo>
                <a:lnTo>
                  <a:pt x="451942" y="542328"/>
                </a:lnTo>
                <a:lnTo>
                  <a:pt x="479259" y="533488"/>
                </a:lnTo>
                <a:lnTo>
                  <a:pt x="531088" y="517817"/>
                </a:lnTo>
                <a:lnTo>
                  <a:pt x="575271" y="505764"/>
                </a:lnTo>
                <a:lnTo>
                  <a:pt x="609815" y="497738"/>
                </a:lnTo>
                <a:lnTo>
                  <a:pt x="623074" y="494919"/>
                </a:lnTo>
                <a:lnTo>
                  <a:pt x="634326" y="493318"/>
                </a:lnTo>
                <a:lnTo>
                  <a:pt x="643166" y="492518"/>
                </a:lnTo>
                <a:lnTo>
                  <a:pt x="649998" y="492518"/>
                </a:lnTo>
                <a:lnTo>
                  <a:pt x="665264" y="502158"/>
                </a:lnTo>
                <a:lnTo>
                  <a:pt x="666457" y="504164"/>
                </a:lnTo>
                <a:lnTo>
                  <a:pt x="667664" y="506171"/>
                </a:lnTo>
                <a:lnTo>
                  <a:pt x="670077" y="507784"/>
                </a:lnTo>
                <a:lnTo>
                  <a:pt x="673290" y="508977"/>
                </a:lnTo>
                <a:lnTo>
                  <a:pt x="677710" y="509384"/>
                </a:lnTo>
                <a:lnTo>
                  <a:pt x="684136" y="509384"/>
                </a:lnTo>
                <a:lnTo>
                  <a:pt x="733145" y="497738"/>
                </a:lnTo>
                <a:lnTo>
                  <a:pt x="775335" y="484073"/>
                </a:lnTo>
                <a:lnTo>
                  <a:pt x="830770" y="463994"/>
                </a:lnTo>
                <a:lnTo>
                  <a:pt x="897458" y="437070"/>
                </a:lnTo>
                <a:lnTo>
                  <a:pt x="934008" y="421805"/>
                </a:lnTo>
                <a:lnTo>
                  <a:pt x="989850" y="397306"/>
                </a:lnTo>
                <a:lnTo>
                  <a:pt x="1017574" y="384454"/>
                </a:lnTo>
                <a:lnTo>
                  <a:pt x="1045692" y="371589"/>
                </a:lnTo>
                <a:lnTo>
                  <a:pt x="1073010" y="358736"/>
                </a:lnTo>
                <a:lnTo>
                  <a:pt x="1099921" y="345478"/>
                </a:lnTo>
                <a:lnTo>
                  <a:pt x="1126832" y="332625"/>
                </a:lnTo>
                <a:lnTo>
                  <a:pt x="1152956" y="319773"/>
                </a:lnTo>
                <a:lnTo>
                  <a:pt x="1178255" y="306514"/>
                </a:lnTo>
                <a:lnTo>
                  <a:pt x="1203172" y="293662"/>
                </a:lnTo>
                <a:lnTo>
                  <a:pt x="1228077" y="281203"/>
                </a:lnTo>
                <a:lnTo>
                  <a:pt x="1252181" y="268351"/>
                </a:lnTo>
                <a:lnTo>
                  <a:pt x="1275880" y="255892"/>
                </a:lnTo>
                <a:lnTo>
                  <a:pt x="1298778" y="243446"/>
                </a:lnTo>
                <a:lnTo>
                  <a:pt x="1321676" y="230593"/>
                </a:lnTo>
                <a:lnTo>
                  <a:pt x="1344574" y="218541"/>
                </a:lnTo>
                <a:lnTo>
                  <a:pt x="1366672" y="206082"/>
                </a:lnTo>
                <a:lnTo>
                  <a:pt x="1388757" y="193636"/>
                </a:lnTo>
                <a:lnTo>
                  <a:pt x="1410055" y="181584"/>
                </a:lnTo>
                <a:lnTo>
                  <a:pt x="1431340" y="169532"/>
                </a:lnTo>
                <a:lnTo>
                  <a:pt x="1452638" y="157480"/>
                </a:lnTo>
                <a:lnTo>
                  <a:pt x="1473123" y="145427"/>
                </a:lnTo>
                <a:lnTo>
                  <a:pt x="1493215" y="133769"/>
                </a:lnTo>
                <a:lnTo>
                  <a:pt x="1512900" y="122123"/>
                </a:lnTo>
                <a:lnTo>
                  <a:pt x="1532178" y="110871"/>
                </a:lnTo>
                <a:lnTo>
                  <a:pt x="1551063" y="100025"/>
                </a:lnTo>
                <a:lnTo>
                  <a:pt x="1568729" y="89179"/>
                </a:lnTo>
                <a:lnTo>
                  <a:pt x="1586014" y="79133"/>
                </a:lnTo>
                <a:lnTo>
                  <a:pt x="1602486" y="69100"/>
                </a:lnTo>
                <a:lnTo>
                  <a:pt x="1618145" y="59855"/>
                </a:lnTo>
                <a:lnTo>
                  <a:pt x="1632610" y="51422"/>
                </a:lnTo>
                <a:lnTo>
                  <a:pt x="1645869" y="43383"/>
                </a:lnTo>
                <a:lnTo>
                  <a:pt x="1658315" y="35750"/>
                </a:lnTo>
                <a:lnTo>
                  <a:pt x="1669567" y="28930"/>
                </a:lnTo>
                <a:lnTo>
                  <a:pt x="1679206" y="23304"/>
                </a:lnTo>
                <a:lnTo>
                  <a:pt x="1688045" y="18072"/>
                </a:lnTo>
                <a:lnTo>
                  <a:pt x="1695272" y="13652"/>
                </a:lnTo>
                <a:lnTo>
                  <a:pt x="1701304" y="9639"/>
                </a:lnTo>
                <a:lnTo>
                  <a:pt x="1706524" y="6832"/>
                </a:lnTo>
                <a:lnTo>
                  <a:pt x="1710143" y="4419"/>
                </a:lnTo>
                <a:lnTo>
                  <a:pt x="1713357" y="2413"/>
                </a:lnTo>
                <a:lnTo>
                  <a:pt x="1717370" y="0"/>
                </a:lnTo>
              </a:path>
            </a:pathLst>
          </a:custGeom>
          <a:ln w="3175">
            <a:solidFill>
              <a:srgbClr val="000000"/>
            </a:solidFill>
          </a:ln>
        </p:spPr>
        <p:txBody>
          <a:bodyPr wrap="square" lIns="0" tIns="0" rIns="0" bIns="0" rtlCol="0">
            <a:noAutofit/>
          </a:bodyPr>
          <a:lstStyle/>
          <a:p>
            <a:endParaRPr sz="2255"/>
          </a:p>
        </p:txBody>
      </p:sp>
      <p:sp>
        <p:nvSpPr>
          <p:cNvPr id="9" name="object 9"/>
          <p:cNvSpPr/>
          <p:nvPr/>
        </p:nvSpPr>
        <p:spPr>
          <a:xfrm>
            <a:off x="9873324" y="2978521"/>
            <a:ext cx="59889" cy="43787"/>
          </a:xfrm>
          <a:custGeom>
            <a:avLst/>
            <a:gdLst/>
            <a:ahLst/>
            <a:cxnLst/>
            <a:rect l="l" t="t" r="r" b="b"/>
            <a:pathLst>
              <a:path w="47802" h="34950">
                <a:moveTo>
                  <a:pt x="47802" y="0"/>
                </a:moveTo>
                <a:lnTo>
                  <a:pt x="0" y="14465"/>
                </a:lnTo>
                <a:lnTo>
                  <a:pt x="12458" y="34950"/>
                </a:lnTo>
                <a:lnTo>
                  <a:pt x="47802" y="0"/>
                </a:lnTo>
                <a:close/>
              </a:path>
            </a:pathLst>
          </a:custGeom>
          <a:solidFill>
            <a:srgbClr val="000000"/>
          </a:solidFill>
        </p:spPr>
        <p:txBody>
          <a:bodyPr wrap="square" lIns="0" tIns="0" rIns="0" bIns="0" rtlCol="0">
            <a:noAutofit/>
          </a:bodyPr>
          <a:lstStyle/>
          <a:p>
            <a:endParaRPr sz="2255"/>
          </a:p>
        </p:txBody>
      </p:sp>
      <p:sp>
        <p:nvSpPr>
          <p:cNvPr id="10" name="object 10"/>
          <p:cNvSpPr/>
          <p:nvPr/>
        </p:nvSpPr>
        <p:spPr>
          <a:xfrm>
            <a:off x="9873324" y="2978521"/>
            <a:ext cx="59889" cy="43787"/>
          </a:xfrm>
          <a:custGeom>
            <a:avLst/>
            <a:gdLst/>
            <a:ahLst/>
            <a:cxnLst/>
            <a:rect l="l" t="t" r="r" b="b"/>
            <a:pathLst>
              <a:path w="47802" h="34950">
                <a:moveTo>
                  <a:pt x="12458" y="34950"/>
                </a:moveTo>
                <a:lnTo>
                  <a:pt x="47802" y="0"/>
                </a:lnTo>
                <a:lnTo>
                  <a:pt x="0" y="14465"/>
                </a:lnTo>
                <a:lnTo>
                  <a:pt x="12458" y="34950"/>
                </a:lnTo>
                <a:close/>
              </a:path>
            </a:pathLst>
          </a:custGeom>
          <a:ln w="3175">
            <a:solidFill>
              <a:srgbClr val="000000"/>
            </a:solidFill>
          </a:ln>
        </p:spPr>
        <p:txBody>
          <a:bodyPr wrap="square" lIns="0" tIns="0" rIns="0" bIns="0" rtlCol="0">
            <a:noAutofit/>
          </a:bodyPr>
          <a:lstStyle/>
          <a:p>
            <a:endParaRPr sz="2255"/>
          </a:p>
        </p:txBody>
      </p:sp>
      <p:sp>
        <p:nvSpPr>
          <p:cNvPr id="11" name="object 11"/>
          <p:cNvSpPr/>
          <p:nvPr/>
        </p:nvSpPr>
        <p:spPr>
          <a:xfrm flipH="1">
            <a:off x="7252209" y="1993061"/>
            <a:ext cx="45719" cy="2145495"/>
          </a:xfrm>
          <a:custGeom>
            <a:avLst/>
            <a:gdLst/>
            <a:ahLst/>
            <a:cxnLst/>
            <a:rect l="l" t="t" r="r" b="b"/>
            <a:pathLst>
              <a:path h="2048791">
                <a:moveTo>
                  <a:pt x="0" y="2048791"/>
                </a:moveTo>
                <a:lnTo>
                  <a:pt x="0" y="0"/>
                </a:lnTo>
              </a:path>
            </a:pathLst>
          </a:custGeom>
          <a:ln w="3175">
            <a:solidFill>
              <a:srgbClr val="000000"/>
            </a:solidFill>
          </a:ln>
        </p:spPr>
        <p:txBody>
          <a:bodyPr wrap="square" lIns="0" tIns="0" rIns="0" bIns="0" rtlCol="0">
            <a:noAutofit/>
          </a:bodyPr>
          <a:lstStyle/>
          <a:p>
            <a:endParaRPr sz="2255"/>
          </a:p>
        </p:txBody>
      </p:sp>
      <p:sp>
        <p:nvSpPr>
          <p:cNvPr id="12" name="object 12"/>
          <p:cNvSpPr/>
          <p:nvPr/>
        </p:nvSpPr>
        <p:spPr>
          <a:xfrm>
            <a:off x="7278806" y="2000603"/>
            <a:ext cx="37757" cy="67956"/>
          </a:xfrm>
          <a:custGeom>
            <a:avLst/>
            <a:gdLst/>
            <a:ahLst/>
            <a:cxnLst/>
            <a:rect l="l" t="t" r="r" b="b"/>
            <a:pathLst>
              <a:path w="30137" h="54241">
                <a:moveTo>
                  <a:pt x="30137" y="54241"/>
                </a:moveTo>
                <a:lnTo>
                  <a:pt x="15265" y="0"/>
                </a:lnTo>
                <a:lnTo>
                  <a:pt x="0" y="54241"/>
                </a:lnTo>
              </a:path>
            </a:pathLst>
          </a:custGeom>
          <a:ln w="3175">
            <a:solidFill>
              <a:srgbClr val="000000"/>
            </a:solidFill>
          </a:ln>
        </p:spPr>
        <p:txBody>
          <a:bodyPr wrap="square" lIns="0" tIns="0" rIns="0" bIns="0" rtlCol="0">
            <a:noAutofit/>
          </a:bodyPr>
          <a:lstStyle/>
          <a:p>
            <a:endParaRPr sz="2255"/>
          </a:p>
        </p:txBody>
      </p:sp>
      <p:sp>
        <p:nvSpPr>
          <p:cNvPr id="13" name="object 13"/>
          <p:cNvSpPr/>
          <p:nvPr/>
        </p:nvSpPr>
        <p:spPr>
          <a:xfrm>
            <a:off x="7826399" y="4110208"/>
            <a:ext cx="0" cy="75493"/>
          </a:xfrm>
          <a:custGeom>
            <a:avLst/>
            <a:gdLst/>
            <a:ahLst/>
            <a:cxnLst/>
            <a:rect l="l" t="t" r="r" b="b"/>
            <a:pathLst>
              <a:path h="60257">
                <a:moveTo>
                  <a:pt x="0" y="0"/>
                </a:moveTo>
                <a:lnTo>
                  <a:pt x="0" y="60257"/>
                </a:lnTo>
              </a:path>
            </a:pathLst>
          </a:custGeom>
          <a:ln w="3175">
            <a:solidFill>
              <a:srgbClr val="000000"/>
            </a:solidFill>
          </a:ln>
        </p:spPr>
        <p:txBody>
          <a:bodyPr wrap="square" lIns="0" tIns="0" rIns="0" bIns="0" rtlCol="0">
            <a:noAutofit/>
          </a:bodyPr>
          <a:lstStyle/>
          <a:p>
            <a:endParaRPr sz="2255"/>
          </a:p>
        </p:txBody>
      </p:sp>
      <p:sp>
        <p:nvSpPr>
          <p:cNvPr id="14" name="object 14"/>
          <p:cNvSpPr/>
          <p:nvPr/>
        </p:nvSpPr>
        <p:spPr>
          <a:xfrm>
            <a:off x="8392602" y="4110208"/>
            <a:ext cx="0" cy="75493"/>
          </a:xfrm>
          <a:custGeom>
            <a:avLst/>
            <a:gdLst/>
            <a:ahLst/>
            <a:cxnLst/>
            <a:rect l="l" t="t" r="r" b="b"/>
            <a:pathLst>
              <a:path h="60257">
                <a:moveTo>
                  <a:pt x="0" y="0"/>
                </a:moveTo>
                <a:lnTo>
                  <a:pt x="0" y="60257"/>
                </a:lnTo>
              </a:path>
            </a:pathLst>
          </a:custGeom>
          <a:ln w="3175">
            <a:solidFill>
              <a:srgbClr val="000000"/>
            </a:solidFill>
          </a:ln>
        </p:spPr>
        <p:txBody>
          <a:bodyPr wrap="square" lIns="0" tIns="0" rIns="0" bIns="0" rtlCol="0">
            <a:noAutofit/>
          </a:bodyPr>
          <a:lstStyle/>
          <a:p>
            <a:endParaRPr sz="2255"/>
          </a:p>
        </p:txBody>
      </p:sp>
      <p:sp>
        <p:nvSpPr>
          <p:cNvPr id="15" name="object 15"/>
          <p:cNvSpPr/>
          <p:nvPr/>
        </p:nvSpPr>
        <p:spPr>
          <a:xfrm>
            <a:off x="8958820" y="4110208"/>
            <a:ext cx="0" cy="75493"/>
          </a:xfrm>
          <a:custGeom>
            <a:avLst/>
            <a:gdLst/>
            <a:ahLst/>
            <a:cxnLst/>
            <a:rect l="l" t="t" r="r" b="b"/>
            <a:pathLst>
              <a:path h="60257">
                <a:moveTo>
                  <a:pt x="0" y="0"/>
                </a:moveTo>
                <a:lnTo>
                  <a:pt x="0" y="60257"/>
                </a:lnTo>
              </a:path>
            </a:pathLst>
          </a:custGeom>
          <a:ln w="3175">
            <a:solidFill>
              <a:srgbClr val="000000"/>
            </a:solidFill>
          </a:ln>
        </p:spPr>
        <p:txBody>
          <a:bodyPr wrap="square" lIns="0" tIns="0" rIns="0" bIns="0" rtlCol="0">
            <a:noAutofit/>
          </a:bodyPr>
          <a:lstStyle/>
          <a:p>
            <a:endParaRPr sz="2255"/>
          </a:p>
        </p:txBody>
      </p:sp>
      <p:sp>
        <p:nvSpPr>
          <p:cNvPr id="16" name="object 16"/>
          <p:cNvSpPr/>
          <p:nvPr/>
        </p:nvSpPr>
        <p:spPr>
          <a:xfrm>
            <a:off x="9525037" y="4110208"/>
            <a:ext cx="0" cy="75493"/>
          </a:xfrm>
          <a:custGeom>
            <a:avLst/>
            <a:gdLst/>
            <a:ahLst/>
            <a:cxnLst/>
            <a:rect l="l" t="t" r="r" b="b"/>
            <a:pathLst>
              <a:path h="60257">
                <a:moveTo>
                  <a:pt x="0" y="0"/>
                </a:moveTo>
                <a:lnTo>
                  <a:pt x="0" y="60257"/>
                </a:lnTo>
              </a:path>
            </a:pathLst>
          </a:custGeom>
          <a:ln w="3175">
            <a:solidFill>
              <a:srgbClr val="000000"/>
            </a:solidFill>
          </a:ln>
        </p:spPr>
        <p:txBody>
          <a:bodyPr wrap="square" lIns="0" tIns="0" rIns="0" bIns="0" rtlCol="0">
            <a:noAutofit/>
          </a:bodyPr>
          <a:lstStyle/>
          <a:p>
            <a:endParaRPr sz="2255"/>
          </a:p>
        </p:txBody>
      </p:sp>
      <p:sp>
        <p:nvSpPr>
          <p:cNvPr id="17" name="object 17"/>
          <p:cNvSpPr/>
          <p:nvPr/>
        </p:nvSpPr>
        <p:spPr>
          <a:xfrm>
            <a:off x="7297928" y="4147951"/>
            <a:ext cx="3472790" cy="0"/>
          </a:xfrm>
          <a:custGeom>
            <a:avLst/>
            <a:gdLst/>
            <a:ahLst/>
            <a:cxnLst/>
            <a:rect l="l" t="t" r="r" b="b"/>
            <a:pathLst>
              <a:path w="2771901">
                <a:moveTo>
                  <a:pt x="0" y="0"/>
                </a:moveTo>
                <a:lnTo>
                  <a:pt x="2771901" y="0"/>
                </a:lnTo>
              </a:path>
            </a:pathLst>
          </a:custGeom>
          <a:ln w="3175">
            <a:solidFill>
              <a:srgbClr val="000000"/>
            </a:solidFill>
          </a:ln>
        </p:spPr>
        <p:txBody>
          <a:bodyPr wrap="square" lIns="0" tIns="0" rIns="0" bIns="0" rtlCol="0">
            <a:noAutofit/>
          </a:bodyPr>
          <a:lstStyle/>
          <a:p>
            <a:endParaRPr sz="2255"/>
          </a:p>
        </p:txBody>
      </p:sp>
      <p:sp>
        <p:nvSpPr>
          <p:cNvPr id="18" name="object 18"/>
          <p:cNvSpPr/>
          <p:nvPr/>
        </p:nvSpPr>
        <p:spPr>
          <a:xfrm>
            <a:off x="8166129" y="3389720"/>
            <a:ext cx="301979" cy="113239"/>
          </a:xfrm>
          <a:custGeom>
            <a:avLst/>
            <a:gdLst/>
            <a:ahLst/>
            <a:cxnLst/>
            <a:rect l="l" t="t" r="r" b="b"/>
            <a:pathLst>
              <a:path w="241033" h="90385">
                <a:moveTo>
                  <a:pt x="0" y="90385"/>
                </a:moveTo>
                <a:lnTo>
                  <a:pt x="241033" y="0"/>
                </a:lnTo>
              </a:path>
            </a:pathLst>
          </a:custGeom>
          <a:ln w="3175">
            <a:solidFill>
              <a:srgbClr val="000000"/>
            </a:solidFill>
          </a:ln>
        </p:spPr>
        <p:txBody>
          <a:bodyPr wrap="square" lIns="0" tIns="0" rIns="0" bIns="0" rtlCol="0">
            <a:noAutofit/>
          </a:bodyPr>
          <a:lstStyle/>
          <a:p>
            <a:endParaRPr sz="2255"/>
          </a:p>
        </p:txBody>
      </p:sp>
      <p:sp>
        <p:nvSpPr>
          <p:cNvPr id="19" name="object 19"/>
          <p:cNvSpPr/>
          <p:nvPr/>
        </p:nvSpPr>
        <p:spPr>
          <a:xfrm>
            <a:off x="8468110" y="3049999"/>
            <a:ext cx="528475" cy="339720"/>
          </a:xfrm>
          <a:custGeom>
            <a:avLst/>
            <a:gdLst/>
            <a:ahLst/>
            <a:cxnLst/>
            <a:rect l="l" t="t" r="r" b="b"/>
            <a:pathLst>
              <a:path w="421817" h="271157">
                <a:moveTo>
                  <a:pt x="0" y="271157"/>
                </a:moveTo>
                <a:lnTo>
                  <a:pt x="812" y="270764"/>
                </a:lnTo>
                <a:lnTo>
                  <a:pt x="3213" y="269151"/>
                </a:lnTo>
                <a:lnTo>
                  <a:pt x="7239" y="266738"/>
                </a:lnTo>
                <a:lnTo>
                  <a:pt x="13665" y="263131"/>
                </a:lnTo>
                <a:lnTo>
                  <a:pt x="22098" y="258305"/>
                </a:lnTo>
                <a:lnTo>
                  <a:pt x="32943" y="251879"/>
                </a:lnTo>
                <a:lnTo>
                  <a:pt x="45796" y="244246"/>
                </a:lnTo>
                <a:lnTo>
                  <a:pt x="60667" y="235813"/>
                </a:lnTo>
                <a:lnTo>
                  <a:pt x="77139" y="226161"/>
                </a:lnTo>
                <a:lnTo>
                  <a:pt x="94411" y="216128"/>
                </a:lnTo>
                <a:lnTo>
                  <a:pt x="112077" y="205676"/>
                </a:lnTo>
                <a:lnTo>
                  <a:pt x="129755" y="195630"/>
                </a:lnTo>
                <a:lnTo>
                  <a:pt x="147027" y="185191"/>
                </a:lnTo>
                <a:lnTo>
                  <a:pt x="163906" y="175552"/>
                </a:lnTo>
                <a:lnTo>
                  <a:pt x="179971" y="165912"/>
                </a:lnTo>
                <a:lnTo>
                  <a:pt x="195237" y="157073"/>
                </a:lnTo>
                <a:lnTo>
                  <a:pt x="209296" y="149034"/>
                </a:lnTo>
                <a:lnTo>
                  <a:pt x="222554" y="141401"/>
                </a:lnTo>
                <a:lnTo>
                  <a:pt x="234607" y="134175"/>
                </a:lnTo>
                <a:lnTo>
                  <a:pt x="245859" y="127749"/>
                </a:lnTo>
                <a:lnTo>
                  <a:pt x="255905" y="122123"/>
                </a:lnTo>
                <a:lnTo>
                  <a:pt x="265137" y="116497"/>
                </a:lnTo>
                <a:lnTo>
                  <a:pt x="273570" y="111671"/>
                </a:lnTo>
                <a:lnTo>
                  <a:pt x="281203" y="106857"/>
                </a:lnTo>
                <a:lnTo>
                  <a:pt x="288442" y="102844"/>
                </a:lnTo>
                <a:lnTo>
                  <a:pt x="295275" y="98818"/>
                </a:lnTo>
                <a:lnTo>
                  <a:pt x="301294" y="95605"/>
                </a:lnTo>
                <a:lnTo>
                  <a:pt x="312547" y="88773"/>
                </a:lnTo>
                <a:lnTo>
                  <a:pt x="322186" y="83159"/>
                </a:lnTo>
                <a:lnTo>
                  <a:pt x="330619" y="78333"/>
                </a:lnTo>
                <a:lnTo>
                  <a:pt x="338251" y="73914"/>
                </a:lnTo>
                <a:lnTo>
                  <a:pt x="344678" y="69900"/>
                </a:lnTo>
                <a:lnTo>
                  <a:pt x="349910" y="66687"/>
                </a:lnTo>
                <a:lnTo>
                  <a:pt x="354723" y="63868"/>
                </a:lnTo>
                <a:lnTo>
                  <a:pt x="358343" y="61061"/>
                </a:lnTo>
                <a:lnTo>
                  <a:pt x="361556" y="59055"/>
                </a:lnTo>
                <a:lnTo>
                  <a:pt x="363969" y="57035"/>
                </a:lnTo>
                <a:lnTo>
                  <a:pt x="365975" y="55435"/>
                </a:lnTo>
                <a:lnTo>
                  <a:pt x="367982" y="53822"/>
                </a:lnTo>
                <a:lnTo>
                  <a:pt x="369582" y="52222"/>
                </a:lnTo>
                <a:lnTo>
                  <a:pt x="371602" y="50215"/>
                </a:lnTo>
                <a:lnTo>
                  <a:pt x="374002" y="47802"/>
                </a:lnTo>
                <a:lnTo>
                  <a:pt x="377215" y="44589"/>
                </a:lnTo>
                <a:lnTo>
                  <a:pt x="380834" y="40970"/>
                </a:lnTo>
                <a:lnTo>
                  <a:pt x="385254" y="36550"/>
                </a:lnTo>
                <a:lnTo>
                  <a:pt x="390880" y="30924"/>
                </a:lnTo>
                <a:lnTo>
                  <a:pt x="397306" y="24498"/>
                </a:lnTo>
                <a:lnTo>
                  <a:pt x="404139" y="17678"/>
                </a:lnTo>
                <a:lnTo>
                  <a:pt x="410972" y="10845"/>
                </a:lnTo>
                <a:lnTo>
                  <a:pt x="416191" y="5626"/>
                </a:lnTo>
                <a:lnTo>
                  <a:pt x="419798" y="2006"/>
                </a:lnTo>
                <a:lnTo>
                  <a:pt x="421411" y="393"/>
                </a:lnTo>
                <a:lnTo>
                  <a:pt x="421817" y="0"/>
                </a:lnTo>
              </a:path>
            </a:pathLst>
          </a:custGeom>
          <a:ln w="3175">
            <a:solidFill>
              <a:srgbClr val="000000"/>
            </a:solidFill>
          </a:ln>
        </p:spPr>
        <p:txBody>
          <a:bodyPr wrap="square" lIns="0" tIns="0" rIns="0" bIns="0" rtlCol="0">
            <a:noAutofit/>
          </a:bodyPr>
          <a:lstStyle/>
          <a:p>
            <a:endParaRPr sz="2255"/>
          </a:p>
        </p:txBody>
      </p:sp>
      <p:sp>
        <p:nvSpPr>
          <p:cNvPr id="20" name="object 20"/>
          <p:cNvSpPr/>
          <p:nvPr/>
        </p:nvSpPr>
        <p:spPr>
          <a:xfrm>
            <a:off x="8996586" y="2446034"/>
            <a:ext cx="528460" cy="603959"/>
          </a:xfrm>
          <a:custGeom>
            <a:avLst/>
            <a:gdLst/>
            <a:ahLst/>
            <a:cxnLst/>
            <a:rect l="l" t="t" r="r" b="b"/>
            <a:pathLst>
              <a:path w="421805" h="482066">
                <a:moveTo>
                  <a:pt x="0" y="482066"/>
                </a:moveTo>
                <a:lnTo>
                  <a:pt x="421805" y="0"/>
                </a:lnTo>
              </a:path>
            </a:pathLst>
          </a:custGeom>
          <a:ln w="3175">
            <a:solidFill>
              <a:srgbClr val="000000"/>
            </a:solidFill>
          </a:ln>
        </p:spPr>
        <p:txBody>
          <a:bodyPr wrap="square" lIns="0" tIns="0" rIns="0" bIns="0" rtlCol="0">
            <a:noAutofit/>
          </a:bodyPr>
          <a:lstStyle/>
          <a:p>
            <a:endParaRPr sz="2255"/>
          </a:p>
        </p:txBody>
      </p:sp>
      <p:sp>
        <p:nvSpPr>
          <p:cNvPr id="21" name="object 21"/>
          <p:cNvSpPr/>
          <p:nvPr/>
        </p:nvSpPr>
        <p:spPr>
          <a:xfrm>
            <a:off x="10695219" y="4128826"/>
            <a:ext cx="67941" cy="37746"/>
          </a:xfrm>
          <a:custGeom>
            <a:avLst/>
            <a:gdLst/>
            <a:ahLst/>
            <a:cxnLst/>
            <a:rect l="l" t="t" r="r" b="b"/>
            <a:pathLst>
              <a:path w="54229" h="30128">
                <a:moveTo>
                  <a:pt x="0" y="30128"/>
                </a:moveTo>
                <a:lnTo>
                  <a:pt x="54229" y="15265"/>
                </a:lnTo>
                <a:lnTo>
                  <a:pt x="0" y="0"/>
                </a:lnTo>
              </a:path>
            </a:pathLst>
          </a:custGeom>
          <a:ln w="3175">
            <a:solidFill>
              <a:srgbClr val="000000"/>
            </a:solidFill>
          </a:ln>
        </p:spPr>
        <p:txBody>
          <a:bodyPr wrap="square" lIns="0" tIns="0" rIns="0" bIns="0" rtlCol="0">
            <a:noAutofit/>
          </a:bodyPr>
          <a:lstStyle/>
          <a:p>
            <a:endParaRPr sz="2255"/>
          </a:p>
        </p:txBody>
      </p:sp>
      <p:sp>
        <p:nvSpPr>
          <p:cNvPr id="22" name="object 22"/>
          <p:cNvSpPr/>
          <p:nvPr/>
        </p:nvSpPr>
        <p:spPr>
          <a:xfrm>
            <a:off x="9525041" y="2219538"/>
            <a:ext cx="377478" cy="226496"/>
          </a:xfrm>
          <a:custGeom>
            <a:avLst/>
            <a:gdLst/>
            <a:ahLst/>
            <a:cxnLst/>
            <a:rect l="l" t="t" r="r" b="b"/>
            <a:pathLst>
              <a:path w="301294" h="180784">
                <a:moveTo>
                  <a:pt x="0" y="180784"/>
                </a:moveTo>
                <a:lnTo>
                  <a:pt x="301294" y="0"/>
                </a:lnTo>
              </a:path>
            </a:pathLst>
          </a:custGeom>
          <a:ln w="3175">
            <a:solidFill>
              <a:srgbClr val="000000"/>
            </a:solidFill>
          </a:ln>
        </p:spPr>
        <p:txBody>
          <a:bodyPr wrap="square" lIns="0" tIns="0" rIns="0" bIns="0" rtlCol="0">
            <a:noAutofit/>
          </a:bodyPr>
          <a:lstStyle/>
          <a:p>
            <a:endParaRPr sz="2255"/>
          </a:p>
        </p:txBody>
      </p:sp>
      <p:sp>
        <p:nvSpPr>
          <p:cNvPr id="23" name="object 23"/>
          <p:cNvSpPr/>
          <p:nvPr/>
        </p:nvSpPr>
        <p:spPr>
          <a:xfrm>
            <a:off x="9835581" y="2223564"/>
            <a:ext cx="59889" cy="43787"/>
          </a:xfrm>
          <a:custGeom>
            <a:avLst/>
            <a:gdLst/>
            <a:ahLst/>
            <a:cxnLst/>
            <a:rect l="l" t="t" r="r" b="b"/>
            <a:pathLst>
              <a:path w="47802" h="34950">
                <a:moveTo>
                  <a:pt x="47802" y="0"/>
                </a:moveTo>
                <a:lnTo>
                  <a:pt x="0" y="14465"/>
                </a:lnTo>
                <a:lnTo>
                  <a:pt x="12446" y="34950"/>
                </a:lnTo>
                <a:lnTo>
                  <a:pt x="47802" y="0"/>
                </a:lnTo>
                <a:close/>
              </a:path>
            </a:pathLst>
          </a:custGeom>
          <a:solidFill>
            <a:srgbClr val="000000"/>
          </a:solidFill>
        </p:spPr>
        <p:txBody>
          <a:bodyPr wrap="square" lIns="0" tIns="0" rIns="0" bIns="0" rtlCol="0">
            <a:noAutofit/>
          </a:bodyPr>
          <a:lstStyle/>
          <a:p>
            <a:endParaRPr sz="2255"/>
          </a:p>
        </p:txBody>
      </p:sp>
      <p:sp>
        <p:nvSpPr>
          <p:cNvPr id="24" name="object 24"/>
          <p:cNvSpPr/>
          <p:nvPr/>
        </p:nvSpPr>
        <p:spPr>
          <a:xfrm>
            <a:off x="9835581" y="2223564"/>
            <a:ext cx="59889" cy="43787"/>
          </a:xfrm>
          <a:custGeom>
            <a:avLst/>
            <a:gdLst/>
            <a:ahLst/>
            <a:cxnLst/>
            <a:rect l="l" t="t" r="r" b="b"/>
            <a:pathLst>
              <a:path w="47802" h="34950">
                <a:moveTo>
                  <a:pt x="12446" y="34950"/>
                </a:moveTo>
                <a:lnTo>
                  <a:pt x="47802" y="0"/>
                </a:lnTo>
                <a:lnTo>
                  <a:pt x="0" y="14465"/>
                </a:lnTo>
                <a:lnTo>
                  <a:pt x="12446" y="34950"/>
                </a:lnTo>
                <a:close/>
              </a:path>
            </a:pathLst>
          </a:custGeom>
          <a:ln w="3175">
            <a:solidFill>
              <a:srgbClr val="000000"/>
            </a:solidFill>
          </a:ln>
        </p:spPr>
        <p:txBody>
          <a:bodyPr wrap="square" lIns="0" tIns="0" rIns="0" bIns="0" rtlCol="0">
            <a:noAutofit/>
          </a:bodyPr>
          <a:lstStyle/>
          <a:p>
            <a:endParaRPr sz="2255"/>
          </a:p>
        </p:txBody>
      </p:sp>
      <p:sp>
        <p:nvSpPr>
          <p:cNvPr id="25" name="object 25"/>
          <p:cNvSpPr/>
          <p:nvPr/>
        </p:nvSpPr>
        <p:spPr>
          <a:xfrm>
            <a:off x="7788646" y="3502961"/>
            <a:ext cx="377478" cy="385036"/>
          </a:xfrm>
          <a:custGeom>
            <a:avLst/>
            <a:gdLst/>
            <a:ahLst/>
            <a:cxnLst/>
            <a:rect l="l" t="t" r="r" b="b"/>
            <a:pathLst>
              <a:path w="301294" h="307327">
                <a:moveTo>
                  <a:pt x="0" y="307327"/>
                </a:moveTo>
                <a:lnTo>
                  <a:pt x="301294" y="0"/>
                </a:lnTo>
              </a:path>
            </a:pathLst>
          </a:custGeom>
          <a:ln w="3175">
            <a:solidFill>
              <a:srgbClr val="000000"/>
            </a:solidFill>
          </a:ln>
        </p:spPr>
        <p:txBody>
          <a:bodyPr wrap="square" lIns="0" tIns="0" rIns="0" bIns="0" rtlCol="0">
            <a:noAutofit/>
          </a:bodyPr>
          <a:lstStyle/>
          <a:p>
            <a:endParaRPr sz="2255"/>
          </a:p>
        </p:txBody>
      </p:sp>
      <p:sp>
        <p:nvSpPr>
          <p:cNvPr id="26" name="object 26"/>
          <p:cNvSpPr txBox="1"/>
          <p:nvPr/>
        </p:nvSpPr>
        <p:spPr>
          <a:xfrm>
            <a:off x="7810488" y="4211434"/>
            <a:ext cx="77168" cy="121721"/>
          </a:xfrm>
          <a:prstGeom prst="rect">
            <a:avLst/>
          </a:prstGeom>
        </p:spPr>
        <p:txBody>
          <a:bodyPr vert="horz" wrap="square" lIns="0" tIns="0" rIns="0" bIns="0" rtlCol="0">
            <a:noAutofit/>
          </a:bodyPr>
          <a:lstStyle/>
          <a:p>
            <a:pPr marL="15912"/>
            <a:r>
              <a:rPr sz="689" spc="6" dirty="0">
                <a:latin typeface="Times New Roman"/>
                <a:cs typeface="Times New Roman"/>
              </a:rPr>
              <a:t>1</a:t>
            </a:r>
            <a:endParaRPr sz="689">
              <a:latin typeface="Times New Roman"/>
              <a:cs typeface="Times New Roman"/>
            </a:endParaRPr>
          </a:p>
        </p:txBody>
      </p:sp>
      <p:sp>
        <p:nvSpPr>
          <p:cNvPr id="27" name="object 27"/>
          <p:cNvSpPr txBox="1"/>
          <p:nvPr/>
        </p:nvSpPr>
        <p:spPr>
          <a:xfrm>
            <a:off x="8376703" y="4211434"/>
            <a:ext cx="77168" cy="121721"/>
          </a:xfrm>
          <a:prstGeom prst="rect">
            <a:avLst/>
          </a:prstGeom>
        </p:spPr>
        <p:txBody>
          <a:bodyPr vert="horz" wrap="square" lIns="0" tIns="0" rIns="0" bIns="0" rtlCol="0">
            <a:noAutofit/>
          </a:bodyPr>
          <a:lstStyle/>
          <a:p>
            <a:pPr marL="15912"/>
            <a:r>
              <a:rPr sz="689" spc="6" dirty="0">
                <a:latin typeface="Times New Roman"/>
                <a:cs typeface="Times New Roman"/>
              </a:rPr>
              <a:t>2</a:t>
            </a:r>
            <a:endParaRPr sz="689">
              <a:latin typeface="Times New Roman"/>
              <a:cs typeface="Times New Roman"/>
            </a:endParaRPr>
          </a:p>
        </p:txBody>
      </p:sp>
      <p:sp>
        <p:nvSpPr>
          <p:cNvPr id="28" name="object 28"/>
          <p:cNvSpPr txBox="1"/>
          <p:nvPr/>
        </p:nvSpPr>
        <p:spPr>
          <a:xfrm>
            <a:off x="8942917" y="4211434"/>
            <a:ext cx="77168" cy="121721"/>
          </a:xfrm>
          <a:prstGeom prst="rect">
            <a:avLst/>
          </a:prstGeom>
        </p:spPr>
        <p:txBody>
          <a:bodyPr vert="horz" wrap="square" lIns="0" tIns="0" rIns="0" bIns="0" rtlCol="0">
            <a:noAutofit/>
          </a:bodyPr>
          <a:lstStyle/>
          <a:p>
            <a:pPr marL="15912"/>
            <a:r>
              <a:rPr sz="689" spc="6" dirty="0">
                <a:latin typeface="Times New Roman"/>
                <a:cs typeface="Times New Roman"/>
              </a:rPr>
              <a:t>3</a:t>
            </a:r>
            <a:endParaRPr sz="689">
              <a:latin typeface="Times New Roman"/>
              <a:cs typeface="Times New Roman"/>
            </a:endParaRPr>
          </a:p>
        </p:txBody>
      </p:sp>
      <p:sp>
        <p:nvSpPr>
          <p:cNvPr id="29" name="object 29"/>
          <p:cNvSpPr txBox="1"/>
          <p:nvPr/>
        </p:nvSpPr>
        <p:spPr>
          <a:xfrm>
            <a:off x="9509136" y="4211434"/>
            <a:ext cx="439946" cy="121721"/>
          </a:xfrm>
          <a:prstGeom prst="rect">
            <a:avLst/>
          </a:prstGeom>
        </p:spPr>
        <p:txBody>
          <a:bodyPr vert="horz" wrap="square" lIns="0" tIns="0" rIns="0" bIns="0" rtlCol="0">
            <a:noAutofit/>
          </a:bodyPr>
          <a:lstStyle/>
          <a:p>
            <a:pPr marL="15912"/>
            <a:r>
              <a:rPr sz="689" spc="6" dirty="0">
                <a:latin typeface="Times New Roman"/>
                <a:cs typeface="Times New Roman"/>
              </a:rPr>
              <a:t>4</a:t>
            </a:r>
            <a:r>
              <a:rPr lang="en-US" sz="689" spc="6" dirty="0">
                <a:latin typeface="Times New Roman"/>
                <a:cs typeface="Times New Roman"/>
              </a:rPr>
              <a:t>    </a:t>
            </a:r>
            <a:r>
              <a:rPr lang="en-US" sz="689" spc="25" dirty="0">
                <a:latin typeface="Times New Roman"/>
                <a:cs typeface="Times New Roman"/>
              </a:rPr>
              <a:t> </a:t>
            </a:r>
            <a:r>
              <a:rPr sz="689" dirty="0">
                <a:latin typeface="Times New Roman"/>
                <a:cs typeface="Times New Roman"/>
              </a:rPr>
              <a:t>.</a:t>
            </a:r>
            <a:r>
              <a:rPr lang="en-US" sz="689" dirty="0">
                <a:latin typeface="Times New Roman"/>
                <a:cs typeface="Times New Roman"/>
              </a:rPr>
              <a:t> </a:t>
            </a:r>
            <a:r>
              <a:rPr sz="689" dirty="0">
                <a:latin typeface="Times New Roman"/>
                <a:cs typeface="Times New Roman"/>
              </a:rPr>
              <a:t>.</a:t>
            </a:r>
            <a:r>
              <a:rPr lang="en-US" sz="689" dirty="0">
                <a:latin typeface="Times New Roman"/>
                <a:cs typeface="Times New Roman"/>
              </a:rPr>
              <a:t> </a:t>
            </a:r>
            <a:r>
              <a:rPr sz="689" dirty="0">
                <a:latin typeface="Times New Roman"/>
                <a:cs typeface="Times New Roman"/>
              </a:rPr>
              <a:t>.</a:t>
            </a:r>
            <a:r>
              <a:rPr lang="en-US" sz="689" dirty="0">
                <a:latin typeface="Times New Roman"/>
                <a:cs typeface="Times New Roman"/>
              </a:rPr>
              <a:t> </a:t>
            </a:r>
            <a:r>
              <a:rPr sz="689" dirty="0">
                <a:latin typeface="Times New Roman"/>
                <a:cs typeface="Times New Roman"/>
              </a:rPr>
              <a:t>.</a:t>
            </a:r>
            <a:r>
              <a:rPr lang="en-US" sz="689" dirty="0">
                <a:latin typeface="Times New Roman"/>
                <a:cs typeface="Times New Roman"/>
              </a:rPr>
              <a:t> </a:t>
            </a:r>
            <a:r>
              <a:rPr sz="689" dirty="0">
                <a:latin typeface="Times New Roman"/>
                <a:cs typeface="Times New Roman"/>
              </a:rPr>
              <a:t>.</a:t>
            </a:r>
            <a:r>
              <a:rPr lang="en-US" sz="689" dirty="0">
                <a:latin typeface="Times New Roman"/>
                <a:cs typeface="Times New Roman"/>
              </a:rPr>
              <a:t> </a:t>
            </a:r>
            <a:r>
              <a:rPr sz="689" dirty="0">
                <a:latin typeface="Times New Roman"/>
                <a:cs typeface="Times New Roman"/>
              </a:rPr>
              <a:t>.</a:t>
            </a:r>
          </a:p>
        </p:txBody>
      </p:sp>
      <p:sp>
        <p:nvSpPr>
          <p:cNvPr id="30" name="object 30"/>
          <p:cNvSpPr txBox="1"/>
          <p:nvPr/>
        </p:nvSpPr>
        <p:spPr>
          <a:xfrm>
            <a:off x="10641567" y="4249181"/>
            <a:ext cx="97854" cy="121721"/>
          </a:xfrm>
          <a:prstGeom prst="rect">
            <a:avLst/>
          </a:prstGeom>
        </p:spPr>
        <p:txBody>
          <a:bodyPr vert="horz" wrap="square" lIns="0" tIns="0" rIns="0" bIns="0" rtlCol="0">
            <a:noAutofit/>
          </a:bodyPr>
          <a:lstStyle/>
          <a:p>
            <a:pPr marL="15912"/>
            <a:r>
              <a:rPr sz="689" spc="13" dirty="0">
                <a:latin typeface="Times New Roman"/>
                <a:cs typeface="Times New Roman"/>
              </a:rPr>
              <a:t>N</a:t>
            </a:r>
            <a:endParaRPr sz="689">
              <a:latin typeface="Times New Roman"/>
              <a:cs typeface="Times New Roman"/>
            </a:endParaRPr>
          </a:p>
        </p:txBody>
      </p:sp>
      <p:sp>
        <p:nvSpPr>
          <p:cNvPr id="31" name="object 31"/>
          <p:cNvSpPr txBox="1"/>
          <p:nvPr/>
        </p:nvSpPr>
        <p:spPr>
          <a:xfrm>
            <a:off x="9986345" y="3861575"/>
            <a:ext cx="928537" cy="228502"/>
          </a:xfrm>
          <a:prstGeom prst="rect">
            <a:avLst/>
          </a:prstGeom>
        </p:spPr>
        <p:txBody>
          <a:bodyPr vert="horz" wrap="square" lIns="0" tIns="0" rIns="0" bIns="0" rtlCol="0">
            <a:noAutofit/>
          </a:bodyPr>
          <a:lstStyle/>
          <a:p>
            <a:pPr marL="15912">
              <a:lnSpc>
                <a:spcPts val="771"/>
              </a:lnSpc>
            </a:pPr>
            <a:r>
              <a:rPr lang="en-US" sz="1200" spc="6" dirty="0">
                <a:latin typeface="Courier"/>
                <a:cs typeface="Courier"/>
              </a:rPr>
              <a:t>Be</a:t>
            </a:r>
            <a:r>
              <a:rPr sz="1200" spc="6" dirty="0">
                <a:latin typeface="Courier"/>
                <a:cs typeface="Courier"/>
              </a:rPr>
              <a:t>st</a:t>
            </a:r>
            <a:endParaRPr lang="en-US" sz="1200" spc="13" dirty="0">
              <a:latin typeface="Courier"/>
              <a:cs typeface="Courier"/>
            </a:endParaRPr>
          </a:p>
          <a:p>
            <a:pPr marL="15912">
              <a:lnSpc>
                <a:spcPts val="771"/>
              </a:lnSpc>
            </a:pPr>
            <a:r>
              <a:rPr sz="1200" spc="6" dirty="0">
                <a:latin typeface="Courier"/>
                <a:cs typeface="Courier"/>
              </a:rPr>
              <a:t>Case</a:t>
            </a:r>
            <a:endParaRPr sz="1200" dirty="0">
              <a:latin typeface="Courier"/>
              <a:cs typeface="Courier"/>
            </a:endParaRPr>
          </a:p>
        </p:txBody>
      </p:sp>
      <p:sp>
        <p:nvSpPr>
          <p:cNvPr id="32" name="object 32"/>
          <p:cNvSpPr txBox="1"/>
          <p:nvPr/>
        </p:nvSpPr>
        <p:spPr>
          <a:xfrm>
            <a:off x="6466811" y="1950162"/>
            <a:ext cx="807846" cy="294358"/>
          </a:xfrm>
          <a:prstGeom prst="rect">
            <a:avLst/>
          </a:prstGeom>
        </p:spPr>
        <p:txBody>
          <a:bodyPr vert="horz" wrap="square" lIns="0" tIns="0" rIns="0" bIns="0" rtlCol="0">
            <a:noAutofit/>
          </a:bodyPr>
          <a:lstStyle/>
          <a:p>
            <a:pPr marL="15912" marR="15912">
              <a:lnSpc>
                <a:spcPct val="129400"/>
              </a:lnSpc>
            </a:pPr>
            <a:r>
              <a:rPr sz="1200" spc="6" dirty="0">
                <a:latin typeface="Courier"/>
                <a:cs typeface="Courier"/>
              </a:rPr>
              <a:t>Number</a:t>
            </a:r>
            <a:r>
              <a:rPr lang="en-US" sz="1200" spc="13" dirty="0">
                <a:latin typeface="Courier"/>
                <a:cs typeface="Courier"/>
              </a:rPr>
              <a:t> </a:t>
            </a:r>
            <a:r>
              <a:rPr sz="1200" spc="6" dirty="0">
                <a:latin typeface="Courier"/>
                <a:cs typeface="Courier"/>
              </a:rPr>
              <a:t>of</a:t>
            </a:r>
            <a:r>
              <a:rPr lang="en-US" sz="1200" spc="6" dirty="0">
                <a:latin typeface="Courier"/>
                <a:cs typeface="Courier"/>
              </a:rPr>
              <a:t> </a:t>
            </a:r>
            <a:r>
              <a:rPr sz="1200" spc="6" dirty="0">
                <a:latin typeface="Courier"/>
                <a:cs typeface="Courier"/>
              </a:rPr>
              <a:t>Steps</a:t>
            </a:r>
            <a:endParaRPr sz="1200" dirty="0">
              <a:latin typeface="Courier"/>
              <a:cs typeface="Courier"/>
            </a:endParaRPr>
          </a:p>
        </p:txBody>
      </p:sp>
      <p:sp>
        <p:nvSpPr>
          <p:cNvPr id="33" name="object 33"/>
          <p:cNvSpPr txBox="1"/>
          <p:nvPr/>
        </p:nvSpPr>
        <p:spPr>
          <a:xfrm>
            <a:off x="8226692" y="4437918"/>
            <a:ext cx="1831708" cy="139579"/>
          </a:xfrm>
          <a:prstGeom prst="rect">
            <a:avLst/>
          </a:prstGeom>
        </p:spPr>
        <p:txBody>
          <a:bodyPr vert="horz" wrap="square" lIns="0" tIns="0" rIns="0" bIns="0" rtlCol="0">
            <a:noAutofit/>
          </a:bodyPr>
          <a:lstStyle/>
          <a:p>
            <a:pPr marL="15912"/>
            <a:r>
              <a:rPr sz="1200" spc="6" dirty="0">
                <a:latin typeface="Courier"/>
                <a:cs typeface="Courier"/>
              </a:rPr>
              <a:t>Problem</a:t>
            </a:r>
            <a:r>
              <a:rPr lang="en-US" sz="1200" spc="13" dirty="0">
                <a:latin typeface="Courier"/>
                <a:cs typeface="Courier"/>
              </a:rPr>
              <a:t> </a:t>
            </a:r>
            <a:r>
              <a:rPr sz="1200" spc="6" dirty="0">
                <a:latin typeface="Courier"/>
                <a:cs typeface="Courier"/>
              </a:rPr>
              <a:t>Size</a:t>
            </a:r>
            <a:endParaRPr sz="1200" dirty="0">
              <a:latin typeface="Courier"/>
              <a:cs typeface="Courier"/>
            </a:endParaRPr>
          </a:p>
        </p:txBody>
      </p:sp>
      <p:sp>
        <p:nvSpPr>
          <p:cNvPr id="34" name="object 34"/>
          <p:cNvSpPr txBox="1"/>
          <p:nvPr/>
        </p:nvSpPr>
        <p:spPr>
          <a:xfrm>
            <a:off x="9940830" y="2855948"/>
            <a:ext cx="1060683" cy="128086"/>
          </a:xfrm>
          <a:prstGeom prst="rect">
            <a:avLst/>
          </a:prstGeom>
        </p:spPr>
        <p:txBody>
          <a:bodyPr vert="horz" wrap="square" lIns="0" tIns="0" rIns="0" bIns="0" rtlCol="0">
            <a:noAutofit/>
          </a:bodyPr>
          <a:lstStyle/>
          <a:p>
            <a:pPr marL="15912"/>
            <a:r>
              <a:rPr sz="1200" spc="6" dirty="0">
                <a:latin typeface="Courier"/>
                <a:cs typeface="Courier"/>
              </a:rPr>
              <a:t>Average</a:t>
            </a:r>
            <a:r>
              <a:rPr lang="en-US" sz="1200" spc="13" dirty="0">
                <a:latin typeface="Courier"/>
                <a:cs typeface="Courier"/>
              </a:rPr>
              <a:t> </a:t>
            </a:r>
            <a:r>
              <a:rPr sz="1200" spc="6" dirty="0">
                <a:latin typeface="Courier"/>
                <a:cs typeface="Courier"/>
              </a:rPr>
              <a:t>Case</a:t>
            </a:r>
            <a:endParaRPr sz="1200" dirty="0">
              <a:latin typeface="Courier"/>
              <a:cs typeface="Courier"/>
            </a:endParaRPr>
          </a:p>
        </p:txBody>
      </p:sp>
      <p:sp>
        <p:nvSpPr>
          <p:cNvPr id="35" name="object 35"/>
          <p:cNvSpPr txBox="1"/>
          <p:nvPr/>
        </p:nvSpPr>
        <p:spPr>
          <a:xfrm>
            <a:off x="9970465" y="2096203"/>
            <a:ext cx="976815" cy="128086"/>
          </a:xfrm>
          <a:prstGeom prst="rect">
            <a:avLst/>
          </a:prstGeom>
        </p:spPr>
        <p:txBody>
          <a:bodyPr vert="horz" wrap="square" lIns="0" tIns="0" rIns="0" bIns="0" rtlCol="0">
            <a:noAutofit/>
          </a:bodyPr>
          <a:lstStyle/>
          <a:p>
            <a:pPr marL="15912"/>
            <a:r>
              <a:rPr sz="1200" spc="6" dirty="0">
                <a:latin typeface="Courier"/>
                <a:cs typeface="Courier"/>
              </a:rPr>
              <a:t>Worst</a:t>
            </a:r>
            <a:r>
              <a:rPr lang="en-US" sz="1200" spc="6" dirty="0">
                <a:latin typeface="Courier"/>
                <a:cs typeface="Courier"/>
              </a:rPr>
              <a:t> </a:t>
            </a:r>
            <a:r>
              <a:rPr lang="en-US" sz="1200" spc="25" dirty="0">
                <a:latin typeface="Courier"/>
                <a:cs typeface="Courier"/>
              </a:rPr>
              <a:t> </a:t>
            </a:r>
            <a:r>
              <a:rPr sz="1200" spc="6" dirty="0">
                <a:latin typeface="Courier"/>
                <a:cs typeface="Courier"/>
              </a:rPr>
              <a:t>Case</a:t>
            </a:r>
            <a:endParaRPr sz="1200" dirty="0">
              <a:latin typeface="Courier"/>
              <a:cs typeface="Courier"/>
            </a:endParaRPr>
          </a:p>
        </p:txBody>
      </p:sp>
      <p:sp>
        <p:nvSpPr>
          <p:cNvPr id="36" name="object 36"/>
          <p:cNvSpPr/>
          <p:nvPr/>
        </p:nvSpPr>
        <p:spPr>
          <a:xfrm>
            <a:off x="9582418" y="3522591"/>
            <a:ext cx="36245" cy="36245"/>
          </a:xfrm>
          <a:custGeom>
            <a:avLst/>
            <a:gdLst/>
            <a:ahLst/>
            <a:cxnLst/>
            <a:rect l="l" t="t" r="r" b="b"/>
            <a:pathLst>
              <a:path w="28930" h="28930">
                <a:moveTo>
                  <a:pt x="22453" y="0"/>
                </a:moveTo>
                <a:lnTo>
                  <a:pt x="6477" y="0"/>
                </a:lnTo>
                <a:lnTo>
                  <a:pt x="0" y="6477"/>
                </a:lnTo>
                <a:lnTo>
                  <a:pt x="0" y="22453"/>
                </a:lnTo>
                <a:lnTo>
                  <a:pt x="6477" y="28930"/>
                </a:lnTo>
                <a:lnTo>
                  <a:pt x="22453" y="28930"/>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37" name="object 37"/>
          <p:cNvSpPr/>
          <p:nvPr/>
        </p:nvSpPr>
        <p:spPr>
          <a:xfrm>
            <a:off x="9582418" y="3522591"/>
            <a:ext cx="36245" cy="36245"/>
          </a:xfrm>
          <a:custGeom>
            <a:avLst/>
            <a:gdLst/>
            <a:ahLst/>
            <a:cxnLst/>
            <a:rect l="l" t="t" r="r" b="b"/>
            <a:pathLst>
              <a:path w="28930" h="28930">
                <a:moveTo>
                  <a:pt x="28930" y="14465"/>
                </a:moveTo>
                <a:lnTo>
                  <a:pt x="28930" y="22453"/>
                </a:lnTo>
                <a:lnTo>
                  <a:pt x="22453" y="28930"/>
                </a:lnTo>
                <a:lnTo>
                  <a:pt x="14465" y="28930"/>
                </a:lnTo>
                <a:lnTo>
                  <a:pt x="6477" y="28930"/>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38" name="object 38"/>
          <p:cNvSpPr/>
          <p:nvPr/>
        </p:nvSpPr>
        <p:spPr>
          <a:xfrm>
            <a:off x="8940720" y="3900073"/>
            <a:ext cx="36229" cy="36229"/>
          </a:xfrm>
          <a:custGeom>
            <a:avLst/>
            <a:gdLst/>
            <a:ahLst/>
            <a:cxnLst/>
            <a:rect l="l" t="t" r="r" b="b"/>
            <a:pathLst>
              <a:path w="28917" h="28917">
                <a:moveTo>
                  <a:pt x="22440" y="0"/>
                </a:moveTo>
                <a:lnTo>
                  <a:pt x="6464" y="0"/>
                </a:lnTo>
                <a:lnTo>
                  <a:pt x="0" y="6477"/>
                </a:lnTo>
                <a:lnTo>
                  <a:pt x="0" y="22453"/>
                </a:lnTo>
                <a:lnTo>
                  <a:pt x="6464" y="28917"/>
                </a:lnTo>
                <a:lnTo>
                  <a:pt x="22440" y="28917"/>
                </a:lnTo>
                <a:lnTo>
                  <a:pt x="28917" y="22453"/>
                </a:lnTo>
                <a:lnTo>
                  <a:pt x="28917" y="6477"/>
                </a:lnTo>
                <a:lnTo>
                  <a:pt x="22440" y="0"/>
                </a:lnTo>
                <a:close/>
              </a:path>
            </a:pathLst>
          </a:custGeom>
          <a:solidFill>
            <a:srgbClr val="000000"/>
          </a:solidFill>
        </p:spPr>
        <p:txBody>
          <a:bodyPr wrap="square" lIns="0" tIns="0" rIns="0" bIns="0" rtlCol="0">
            <a:noAutofit/>
          </a:bodyPr>
          <a:lstStyle/>
          <a:p>
            <a:endParaRPr sz="2255"/>
          </a:p>
        </p:txBody>
      </p:sp>
      <p:sp>
        <p:nvSpPr>
          <p:cNvPr id="39" name="object 39"/>
          <p:cNvSpPr/>
          <p:nvPr/>
        </p:nvSpPr>
        <p:spPr>
          <a:xfrm>
            <a:off x="8940720" y="3900073"/>
            <a:ext cx="36229" cy="36229"/>
          </a:xfrm>
          <a:custGeom>
            <a:avLst/>
            <a:gdLst/>
            <a:ahLst/>
            <a:cxnLst/>
            <a:rect l="l" t="t" r="r" b="b"/>
            <a:pathLst>
              <a:path w="28917" h="28917">
                <a:moveTo>
                  <a:pt x="28917" y="14465"/>
                </a:moveTo>
                <a:lnTo>
                  <a:pt x="28917" y="22453"/>
                </a:lnTo>
                <a:lnTo>
                  <a:pt x="22440" y="28917"/>
                </a:lnTo>
                <a:lnTo>
                  <a:pt x="14452" y="28917"/>
                </a:lnTo>
                <a:lnTo>
                  <a:pt x="6464" y="28917"/>
                </a:lnTo>
                <a:lnTo>
                  <a:pt x="0" y="22453"/>
                </a:lnTo>
                <a:lnTo>
                  <a:pt x="0" y="14465"/>
                </a:lnTo>
                <a:lnTo>
                  <a:pt x="0" y="6477"/>
                </a:lnTo>
                <a:lnTo>
                  <a:pt x="6464" y="0"/>
                </a:lnTo>
                <a:lnTo>
                  <a:pt x="14452" y="0"/>
                </a:lnTo>
                <a:lnTo>
                  <a:pt x="22440" y="0"/>
                </a:lnTo>
                <a:lnTo>
                  <a:pt x="28917" y="6477"/>
                </a:lnTo>
                <a:lnTo>
                  <a:pt x="28917" y="14465"/>
                </a:lnTo>
                <a:close/>
              </a:path>
            </a:pathLst>
          </a:custGeom>
          <a:ln w="3175">
            <a:solidFill>
              <a:srgbClr val="000000"/>
            </a:solidFill>
          </a:ln>
        </p:spPr>
        <p:txBody>
          <a:bodyPr wrap="square" lIns="0" tIns="0" rIns="0" bIns="0" rtlCol="0">
            <a:noAutofit/>
          </a:bodyPr>
          <a:lstStyle/>
          <a:p>
            <a:endParaRPr sz="2255"/>
          </a:p>
        </p:txBody>
      </p:sp>
      <p:sp>
        <p:nvSpPr>
          <p:cNvPr id="40" name="object 40"/>
          <p:cNvSpPr/>
          <p:nvPr/>
        </p:nvSpPr>
        <p:spPr>
          <a:xfrm>
            <a:off x="8940720" y="3069613"/>
            <a:ext cx="36229" cy="36245"/>
          </a:xfrm>
          <a:custGeom>
            <a:avLst/>
            <a:gdLst/>
            <a:ahLst/>
            <a:cxnLst/>
            <a:rect l="l" t="t" r="r" b="b"/>
            <a:pathLst>
              <a:path w="28917" h="28930">
                <a:moveTo>
                  <a:pt x="22440" y="0"/>
                </a:moveTo>
                <a:lnTo>
                  <a:pt x="6464" y="0"/>
                </a:lnTo>
                <a:lnTo>
                  <a:pt x="0" y="6477"/>
                </a:lnTo>
                <a:lnTo>
                  <a:pt x="0" y="22453"/>
                </a:lnTo>
                <a:lnTo>
                  <a:pt x="6464" y="28930"/>
                </a:lnTo>
                <a:lnTo>
                  <a:pt x="22440" y="28930"/>
                </a:lnTo>
                <a:lnTo>
                  <a:pt x="28917" y="22453"/>
                </a:lnTo>
                <a:lnTo>
                  <a:pt x="28917" y="6477"/>
                </a:lnTo>
                <a:lnTo>
                  <a:pt x="22440" y="0"/>
                </a:lnTo>
                <a:close/>
              </a:path>
            </a:pathLst>
          </a:custGeom>
          <a:solidFill>
            <a:srgbClr val="000000"/>
          </a:solidFill>
        </p:spPr>
        <p:txBody>
          <a:bodyPr wrap="square" lIns="0" tIns="0" rIns="0" bIns="0" rtlCol="0">
            <a:noAutofit/>
          </a:bodyPr>
          <a:lstStyle/>
          <a:p>
            <a:endParaRPr sz="2255"/>
          </a:p>
        </p:txBody>
      </p:sp>
      <p:sp>
        <p:nvSpPr>
          <p:cNvPr id="41" name="object 41"/>
          <p:cNvSpPr/>
          <p:nvPr/>
        </p:nvSpPr>
        <p:spPr>
          <a:xfrm>
            <a:off x="8940720" y="3069613"/>
            <a:ext cx="36229" cy="36245"/>
          </a:xfrm>
          <a:custGeom>
            <a:avLst/>
            <a:gdLst/>
            <a:ahLst/>
            <a:cxnLst/>
            <a:rect l="l" t="t" r="r" b="b"/>
            <a:pathLst>
              <a:path w="28917" h="28930">
                <a:moveTo>
                  <a:pt x="28917" y="14465"/>
                </a:moveTo>
                <a:lnTo>
                  <a:pt x="28917" y="22453"/>
                </a:lnTo>
                <a:lnTo>
                  <a:pt x="22440" y="28930"/>
                </a:lnTo>
                <a:lnTo>
                  <a:pt x="14452" y="28930"/>
                </a:lnTo>
                <a:lnTo>
                  <a:pt x="6464" y="28930"/>
                </a:lnTo>
                <a:lnTo>
                  <a:pt x="0" y="22453"/>
                </a:lnTo>
                <a:lnTo>
                  <a:pt x="0" y="14465"/>
                </a:lnTo>
                <a:lnTo>
                  <a:pt x="0" y="6477"/>
                </a:lnTo>
                <a:lnTo>
                  <a:pt x="6464" y="0"/>
                </a:lnTo>
                <a:lnTo>
                  <a:pt x="14452" y="0"/>
                </a:lnTo>
                <a:lnTo>
                  <a:pt x="22440" y="0"/>
                </a:lnTo>
                <a:lnTo>
                  <a:pt x="28917" y="6477"/>
                </a:lnTo>
                <a:lnTo>
                  <a:pt x="28917" y="14465"/>
                </a:lnTo>
                <a:close/>
              </a:path>
            </a:pathLst>
          </a:custGeom>
          <a:ln w="3175">
            <a:solidFill>
              <a:srgbClr val="000000"/>
            </a:solidFill>
          </a:ln>
        </p:spPr>
        <p:txBody>
          <a:bodyPr wrap="square" lIns="0" tIns="0" rIns="0" bIns="0" rtlCol="0">
            <a:noAutofit/>
          </a:bodyPr>
          <a:lstStyle/>
          <a:p>
            <a:endParaRPr sz="2255"/>
          </a:p>
        </p:txBody>
      </p:sp>
      <p:sp>
        <p:nvSpPr>
          <p:cNvPr id="42" name="object 42"/>
          <p:cNvSpPr/>
          <p:nvPr/>
        </p:nvSpPr>
        <p:spPr>
          <a:xfrm>
            <a:off x="8940720" y="3220615"/>
            <a:ext cx="36229" cy="36229"/>
          </a:xfrm>
          <a:custGeom>
            <a:avLst/>
            <a:gdLst/>
            <a:ahLst/>
            <a:cxnLst/>
            <a:rect l="l" t="t" r="r" b="b"/>
            <a:pathLst>
              <a:path w="28917" h="28917">
                <a:moveTo>
                  <a:pt x="22440" y="0"/>
                </a:moveTo>
                <a:lnTo>
                  <a:pt x="6464" y="0"/>
                </a:lnTo>
                <a:lnTo>
                  <a:pt x="0" y="6477"/>
                </a:lnTo>
                <a:lnTo>
                  <a:pt x="0" y="22453"/>
                </a:lnTo>
                <a:lnTo>
                  <a:pt x="6464" y="28917"/>
                </a:lnTo>
                <a:lnTo>
                  <a:pt x="22440" y="28917"/>
                </a:lnTo>
                <a:lnTo>
                  <a:pt x="28917" y="22453"/>
                </a:lnTo>
                <a:lnTo>
                  <a:pt x="28917" y="6477"/>
                </a:lnTo>
                <a:lnTo>
                  <a:pt x="22440" y="0"/>
                </a:lnTo>
                <a:close/>
              </a:path>
            </a:pathLst>
          </a:custGeom>
          <a:solidFill>
            <a:srgbClr val="000000"/>
          </a:solidFill>
        </p:spPr>
        <p:txBody>
          <a:bodyPr wrap="square" lIns="0" tIns="0" rIns="0" bIns="0" rtlCol="0">
            <a:noAutofit/>
          </a:bodyPr>
          <a:lstStyle/>
          <a:p>
            <a:endParaRPr sz="2255"/>
          </a:p>
        </p:txBody>
      </p:sp>
      <p:sp>
        <p:nvSpPr>
          <p:cNvPr id="43" name="object 43"/>
          <p:cNvSpPr/>
          <p:nvPr/>
        </p:nvSpPr>
        <p:spPr>
          <a:xfrm>
            <a:off x="8940720" y="3220615"/>
            <a:ext cx="36229" cy="36229"/>
          </a:xfrm>
          <a:custGeom>
            <a:avLst/>
            <a:gdLst/>
            <a:ahLst/>
            <a:cxnLst/>
            <a:rect l="l" t="t" r="r" b="b"/>
            <a:pathLst>
              <a:path w="28917" h="28917">
                <a:moveTo>
                  <a:pt x="28917" y="14465"/>
                </a:moveTo>
                <a:lnTo>
                  <a:pt x="28917" y="22453"/>
                </a:lnTo>
                <a:lnTo>
                  <a:pt x="22440" y="28917"/>
                </a:lnTo>
                <a:lnTo>
                  <a:pt x="14452" y="28917"/>
                </a:lnTo>
                <a:lnTo>
                  <a:pt x="6464" y="28917"/>
                </a:lnTo>
                <a:lnTo>
                  <a:pt x="0" y="22453"/>
                </a:lnTo>
                <a:lnTo>
                  <a:pt x="0" y="14465"/>
                </a:lnTo>
                <a:lnTo>
                  <a:pt x="0" y="6477"/>
                </a:lnTo>
                <a:lnTo>
                  <a:pt x="6464" y="0"/>
                </a:lnTo>
                <a:lnTo>
                  <a:pt x="14452" y="0"/>
                </a:lnTo>
                <a:lnTo>
                  <a:pt x="22440" y="0"/>
                </a:lnTo>
                <a:lnTo>
                  <a:pt x="28917" y="6477"/>
                </a:lnTo>
                <a:lnTo>
                  <a:pt x="28917" y="14465"/>
                </a:lnTo>
                <a:close/>
              </a:path>
            </a:pathLst>
          </a:custGeom>
          <a:ln w="3175">
            <a:solidFill>
              <a:srgbClr val="000000"/>
            </a:solidFill>
          </a:ln>
        </p:spPr>
        <p:txBody>
          <a:bodyPr wrap="square" lIns="0" tIns="0" rIns="0" bIns="0" rtlCol="0">
            <a:noAutofit/>
          </a:bodyPr>
          <a:lstStyle/>
          <a:p>
            <a:endParaRPr sz="2255"/>
          </a:p>
        </p:txBody>
      </p:sp>
      <p:sp>
        <p:nvSpPr>
          <p:cNvPr id="44" name="object 44"/>
          <p:cNvSpPr/>
          <p:nvPr/>
        </p:nvSpPr>
        <p:spPr>
          <a:xfrm>
            <a:off x="8940720" y="3635830"/>
            <a:ext cx="36229" cy="36245"/>
          </a:xfrm>
          <a:custGeom>
            <a:avLst/>
            <a:gdLst/>
            <a:ahLst/>
            <a:cxnLst/>
            <a:rect l="l" t="t" r="r" b="b"/>
            <a:pathLst>
              <a:path w="28917" h="28930">
                <a:moveTo>
                  <a:pt x="22440" y="0"/>
                </a:moveTo>
                <a:lnTo>
                  <a:pt x="6464" y="0"/>
                </a:lnTo>
                <a:lnTo>
                  <a:pt x="0" y="6477"/>
                </a:lnTo>
                <a:lnTo>
                  <a:pt x="0" y="22453"/>
                </a:lnTo>
                <a:lnTo>
                  <a:pt x="6464" y="28930"/>
                </a:lnTo>
                <a:lnTo>
                  <a:pt x="22440" y="28930"/>
                </a:lnTo>
                <a:lnTo>
                  <a:pt x="28917" y="22453"/>
                </a:lnTo>
                <a:lnTo>
                  <a:pt x="28917" y="6477"/>
                </a:lnTo>
                <a:lnTo>
                  <a:pt x="22440" y="0"/>
                </a:lnTo>
                <a:close/>
              </a:path>
            </a:pathLst>
          </a:custGeom>
          <a:solidFill>
            <a:srgbClr val="000000"/>
          </a:solidFill>
        </p:spPr>
        <p:txBody>
          <a:bodyPr wrap="square" lIns="0" tIns="0" rIns="0" bIns="0" rtlCol="0">
            <a:noAutofit/>
          </a:bodyPr>
          <a:lstStyle/>
          <a:p>
            <a:endParaRPr sz="2255"/>
          </a:p>
        </p:txBody>
      </p:sp>
      <p:sp>
        <p:nvSpPr>
          <p:cNvPr id="45" name="object 45"/>
          <p:cNvSpPr/>
          <p:nvPr/>
        </p:nvSpPr>
        <p:spPr>
          <a:xfrm>
            <a:off x="8940720" y="3635830"/>
            <a:ext cx="36229" cy="36245"/>
          </a:xfrm>
          <a:custGeom>
            <a:avLst/>
            <a:gdLst/>
            <a:ahLst/>
            <a:cxnLst/>
            <a:rect l="l" t="t" r="r" b="b"/>
            <a:pathLst>
              <a:path w="28917" h="28930">
                <a:moveTo>
                  <a:pt x="28917" y="14465"/>
                </a:moveTo>
                <a:lnTo>
                  <a:pt x="28917" y="22453"/>
                </a:lnTo>
                <a:lnTo>
                  <a:pt x="22440" y="28930"/>
                </a:lnTo>
                <a:lnTo>
                  <a:pt x="14452" y="28930"/>
                </a:lnTo>
                <a:lnTo>
                  <a:pt x="6464" y="28930"/>
                </a:lnTo>
                <a:lnTo>
                  <a:pt x="0" y="22453"/>
                </a:lnTo>
                <a:lnTo>
                  <a:pt x="0" y="14465"/>
                </a:lnTo>
                <a:lnTo>
                  <a:pt x="0" y="6477"/>
                </a:lnTo>
                <a:lnTo>
                  <a:pt x="6464" y="0"/>
                </a:lnTo>
                <a:lnTo>
                  <a:pt x="14452" y="0"/>
                </a:lnTo>
                <a:lnTo>
                  <a:pt x="22440" y="0"/>
                </a:lnTo>
                <a:lnTo>
                  <a:pt x="28917" y="6477"/>
                </a:lnTo>
                <a:lnTo>
                  <a:pt x="28917" y="14465"/>
                </a:lnTo>
                <a:close/>
              </a:path>
            </a:pathLst>
          </a:custGeom>
          <a:ln w="3175">
            <a:solidFill>
              <a:srgbClr val="000000"/>
            </a:solidFill>
          </a:ln>
        </p:spPr>
        <p:txBody>
          <a:bodyPr wrap="square" lIns="0" tIns="0" rIns="0" bIns="0" rtlCol="0">
            <a:noAutofit/>
          </a:bodyPr>
          <a:lstStyle/>
          <a:p>
            <a:endParaRPr sz="2255"/>
          </a:p>
        </p:txBody>
      </p:sp>
      <p:sp>
        <p:nvSpPr>
          <p:cNvPr id="46" name="object 46"/>
          <p:cNvSpPr/>
          <p:nvPr/>
        </p:nvSpPr>
        <p:spPr>
          <a:xfrm>
            <a:off x="8940720" y="3409355"/>
            <a:ext cx="36229" cy="36229"/>
          </a:xfrm>
          <a:custGeom>
            <a:avLst/>
            <a:gdLst/>
            <a:ahLst/>
            <a:cxnLst/>
            <a:rect l="l" t="t" r="r" b="b"/>
            <a:pathLst>
              <a:path w="28917" h="28917">
                <a:moveTo>
                  <a:pt x="22440" y="0"/>
                </a:moveTo>
                <a:lnTo>
                  <a:pt x="6464" y="0"/>
                </a:lnTo>
                <a:lnTo>
                  <a:pt x="0" y="6477"/>
                </a:lnTo>
                <a:lnTo>
                  <a:pt x="0" y="22453"/>
                </a:lnTo>
                <a:lnTo>
                  <a:pt x="6464" y="28917"/>
                </a:lnTo>
                <a:lnTo>
                  <a:pt x="22440" y="28917"/>
                </a:lnTo>
                <a:lnTo>
                  <a:pt x="28917" y="22453"/>
                </a:lnTo>
                <a:lnTo>
                  <a:pt x="28917" y="6477"/>
                </a:lnTo>
                <a:lnTo>
                  <a:pt x="22440" y="0"/>
                </a:lnTo>
                <a:close/>
              </a:path>
            </a:pathLst>
          </a:custGeom>
          <a:solidFill>
            <a:srgbClr val="000000"/>
          </a:solidFill>
        </p:spPr>
        <p:txBody>
          <a:bodyPr wrap="square" lIns="0" tIns="0" rIns="0" bIns="0" rtlCol="0">
            <a:noAutofit/>
          </a:bodyPr>
          <a:lstStyle/>
          <a:p>
            <a:endParaRPr sz="2255"/>
          </a:p>
        </p:txBody>
      </p:sp>
      <p:sp>
        <p:nvSpPr>
          <p:cNvPr id="47" name="object 47"/>
          <p:cNvSpPr/>
          <p:nvPr/>
        </p:nvSpPr>
        <p:spPr>
          <a:xfrm>
            <a:off x="8940720" y="3409355"/>
            <a:ext cx="36229" cy="36229"/>
          </a:xfrm>
          <a:custGeom>
            <a:avLst/>
            <a:gdLst/>
            <a:ahLst/>
            <a:cxnLst/>
            <a:rect l="l" t="t" r="r" b="b"/>
            <a:pathLst>
              <a:path w="28917" h="28917">
                <a:moveTo>
                  <a:pt x="28917" y="14465"/>
                </a:moveTo>
                <a:lnTo>
                  <a:pt x="28917" y="22453"/>
                </a:lnTo>
                <a:lnTo>
                  <a:pt x="22440" y="28917"/>
                </a:lnTo>
                <a:lnTo>
                  <a:pt x="14452" y="28917"/>
                </a:lnTo>
                <a:lnTo>
                  <a:pt x="6464" y="28917"/>
                </a:lnTo>
                <a:lnTo>
                  <a:pt x="0" y="22453"/>
                </a:lnTo>
                <a:lnTo>
                  <a:pt x="0" y="14465"/>
                </a:lnTo>
                <a:lnTo>
                  <a:pt x="0" y="6477"/>
                </a:lnTo>
                <a:lnTo>
                  <a:pt x="6464" y="0"/>
                </a:lnTo>
                <a:lnTo>
                  <a:pt x="14452" y="0"/>
                </a:lnTo>
                <a:lnTo>
                  <a:pt x="22440" y="0"/>
                </a:lnTo>
                <a:lnTo>
                  <a:pt x="28917" y="6477"/>
                </a:lnTo>
                <a:lnTo>
                  <a:pt x="28917" y="14465"/>
                </a:lnTo>
                <a:close/>
              </a:path>
            </a:pathLst>
          </a:custGeom>
          <a:ln w="3175">
            <a:solidFill>
              <a:srgbClr val="000000"/>
            </a:solidFill>
          </a:ln>
        </p:spPr>
        <p:txBody>
          <a:bodyPr wrap="square" lIns="0" tIns="0" rIns="0" bIns="0" rtlCol="0">
            <a:noAutofit/>
          </a:bodyPr>
          <a:lstStyle/>
          <a:p>
            <a:endParaRPr sz="2255"/>
          </a:p>
        </p:txBody>
      </p:sp>
      <p:sp>
        <p:nvSpPr>
          <p:cNvPr id="48" name="object 48"/>
          <p:cNvSpPr/>
          <p:nvPr/>
        </p:nvSpPr>
        <p:spPr>
          <a:xfrm>
            <a:off x="8940720" y="3522591"/>
            <a:ext cx="36229" cy="36245"/>
          </a:xfrm>
          <a:custGeom>
            <a:avLst/>
            <a:gdLst/>
            <a:ahLst/>
            <a:cxnLst/>
            <a:rect l="l" t="t" r="r" b="b"/>
            <a:pathLst>
              <a:path w="28917" h="28930">
                <a:moveTo>
                  <a:pt x="22440" y="0"/>
                </a:moveTo>
                <a:lnTo>
                  <a:pt x="6464" y="0"/>
                </a:lnTo>
                <a:lnTo>
                  <a:pt x="0" y="6477"/>
                </a:lnTo>
                <a:lnTo>
                  <a:pt x="0" y="22453"/>
                </a:lnTo>
                <a:lnTo>
                  <a:pt x="6464" y="28930"/>
                </a:lnTo>
                <a:lnTo>
                  <a:pt x="22440" y="28930"/>
                </a:lnTo>
                <a:lnTo>
                  <a:pt x="28917" y="22453"/>
                </a:lnTo>
                <a:lnTo>
                  <a:pt x="28917" y="6477"/>
                </a:lnTo>
                <a:lnTo>
                  <a:pt x="22440" y="0"/>
                </a:lnTo>
                <a:close/>
              </a:path>
            </a:pathLst>
          </a:custGeom>
          <a:solidFill>
            <a:srgbClr val="000000"/>
          </a:solidFill>
        </p:spPr>
        <p:txBody>
          <a:bodyPr wrap="square" lIns="0" tIns="0" rIns="0" bIns="0" rtlCol="0">
            <a:noAutofit/>
          </a:bodyPr>
          <a:lstStyle/>
          <a:p>
            <a:endParaRPr sz="2255"/>
          </a:p>
        </p:txBody>
      </p:sp>
      <p:sp>
        <p:nvSpPr>
          <p:cNvPr id="49" name="object 49"/>
          <p:cNvSpPr/>
          <p:nvPr/>
        </p:nvSpPr>
        <p:spPr>
          <a:xfrm>
            <a:off x="8940720" y="3522591"/>
            <a:ext cx="36229" cy="36245"/>
          </a:xfrm>
          <a:custGeom>
            <a:avLst/>
            <a:gdLst/>
            <a:ahLst/>
            <a:cxnLst/>
            <a:rect l="l" t="t" r="r" b="b"/>
            <a:pathLst>
              <a:path w="28917" h="28930">
                <a:moveTo>
                  <a:pt x="28917" y="14465"/>
                </a:moveTo>
                <a:lnTo>
                  <a:pt x="28917" y="22453"/>
                </a:lnTo>
                <a:lnTo>
                  <a:pt x="22440" y="28930"/>
                </a:lnTo>
                <a:lnTo>
                  <a:pt x="14452" y="28930"/>
                </a:lnTo>
                <a:lnTo>
                  <a:pt x="6464" y="28930"/>
                </a:lnTo>
                <a:lnTo>
                  <a:pt x="0" y="22453"/>
                </a:lnTo>
                <a:lnTo>
                  <a:pt x="0" y="14465"/>
                </a:lnTo>
                <a:lnTo>
                  <a:pt x="0" y="6477"/>
                </a:lnTo>
                <a:lnTo>
                  <a:pt x="6464" y="0"/>
                </a:lnTo>
                <a:lnTo>
                  <a:pt x="14452" y="0"/>
                </a:lnTo>
                <a:lnTo>
                  <a:pt x="22440" y="0"/>
                </a:lnTo>
                <a:lnTo>
                  <a:pt x="28917" y="6477"/>
                </a:lnTo>
                <a:lnTo>
                  <a:pt x="28917" y="14465"/>
                </a:lnTo>
                <a:close/>
              </a:path>
            </a:pathLst>
          </a:custGeom>
          <a:ln w="3175">
            <a:solidFill>
              <a:srgbClr val="000000"/>
            </a:solidFill>
          </a:ln>
        </p:spPr>
        <p:txBody>
          <a:bodyPr wrap="square" lIns="0" tIns="0" rIns="0" bIns="0" rtlCol="0">
            <a:noAutofit/>
          </a:bodyPr>
          <a:lstStyle/>
          <a:p>
            <a:endParaRPr sz="2255"/>
          </a:p>
        </p:txBody>
      </p:sp>
      <p:sp>
        <p:nvSpPr>
          <p:cNvPr id="50" name="object 50"/>
          <p:cNvSpPr/>
          <p:nvPr/>
        </p:nvSpPr>
        <p:spPr>
          <a:xfrm>
            <a:off x="9582418" y="2390175"/>
            <a:ext cx="36245" cy="36229"/>
          </a:xfrm>
          <a:custGeom>
            <a:avLst/>
            <a:gdLst/>
            <a:ahLst/>
            <a:cxnLst/>
            <a:rect l="l" t="t" r="r" b="b"/>
            <a:pathLst>
              <a:path w="28930" h="28917">
                <a:moveTo>
                  <a:pt x="22453" y="0"/>
                </a:moveTo>
                <a:lnTo>
                  <a:pt x="6477" y="0"/>
                </a:lnTo>
                <a:lnTo>
                  <a:pt x="0" y="6464"/>
                </a:lnTo>
                <a:lnTo>
                  <a:pt x="0" y="22440"/>
                </a:lnTo>
                <a:lnTo>
                  <a:pt x="6477" y="28917"/>
                </a:lnTo>
                <a:lnTo>
                  <a:pt x="22453" y="28917"/>
                </a:lnTo>
                <a:lnTo>
                  <a:pt x="28930" y="22440"/>
                </a:lnTo>
                <a:lnTo>
                  <a:pt x="28930" y="6464"/>
                </a:lnTo>
                <a:lnTo>
                  <a:pt x="22453" y="0"/>
                </a:lnTo>
                <a:close/>
              </a:path>
            </a:pathLst>
          </a:custGeom>
          <a:solidFill>
            <a:srgbClr val="000000"/>
          </a:solidFill>
        </p:spPr>
        <p:txBody>
          <a:bodyPr wrap="square" lIns="0" tIns="0" rIns="0" bIns="0" rtlCol="0">
            <a:noAutofit/>
          </a:bodyPr>
          <a:lstStyle/>
          <a:p>
            <a:endParaRPr sz="2255"/>
          </a:p>
        </p:txBody>
      </p:sp>
      <p:sp>
        <p:nvSpPr>
          <p:cNvPr id="51" name="object 51"/>
          <p:cNvSpPr/>
          <p:nvPr/>
        </p:nvSpPr>
        <p:spPr>
          <a:xfrm>
            <a:off x="9582418" y="2390175"/>
            <a:ext cx="36245" cy="36229"/>
          </a:xfrm>
          <a:custGeom>
            <a:avLst/>
            <a:gdLst/>
            <a:ahLst/>
            <a:cxnLst/>
            <a:rect l="l" t="t" r="r" b="b"/>
            <a:pathLst>
              <a:path w="28930" h="28917">
                <a:moveTo>
                  <a:pt x="28930" y="14452"/>
                </a:moveTo>
                <a:lnTo>
                  <a:pt x="28930" y="22440"/>
                </a:lnTo>
                <a:lnTo>
                  <a:pt x="22453" y="28917"/>
                </a:lnTo>
                <a:lnTo>
                  <a:pt x="14465" y="28917"/>
                </a:lnTo>
                <a:lnTo>
                  <a:pt x="6477" y="28917"/>
                </a:lnTo>
                <a:lnTo>
                  <a:pt x="0" y="22440"/>
                </a:lnTo>
                <a:lnTo>
                  <a:pt x="0" y="14452"/>
                </a:lnTo>
                <a:lnTo>
                  <a:pt x="0" y="6464"/>
                </a:lnTo>
                <a:lnTo>
                  <a:pt x="6477" y="0"/>
                </a:lnTo>
                <a:lnTo>
                  <a:pt x="14465" y="0"/>
                </a:lnTo>
                <a:lnTo>
                  <a:pt x="22453" y="0"/>
                </a:lnTo>
                <a:lnTo>
                  <a:pt x="28930" y="6464"/>
                </a:lnTo>
                <a:lnTo>
                  <a:pt x="28930" y="14452"/>
                </a:lnTo>
                <a:close/>
              </a:path>
            </a:pathLst>
          </a:custGeom>
          <a:ln w="3175">
            <a:solidFill>
              <a:srgbClr val="000000"/>
            </a:solidFill>
          </a:ln>
        </p:spPr>
        <p:txBody>
          <a:bodyPr wrap="square" lIns="0" tIns="0" rIns="0" bIns="0" rtlCol="0">
            <a:noAutofit/>
          </a:bodyPr>
          <a:lstStyle/>
          <a:p>
            <a:endParaRPr sz="2255"/>
          </a:p>
        </p:txBody>
      </p:sp>
      <p:sp>
        <p:nvSpPr>
          <p:cNvPr id="52" name="object 52"/>
          <p:cNvSpPr/>
          <p:nvPr/>
        </p:nvSpPr>
        <p:spPr>
          <a:xfrm>
            <a:off x="9582418" y="2503415"/>
            <a:ext cx="36245" cy="36229"/>
          </a:xfrm>
          <a:custGeom>
            <a:avLst/>
            <a:gdLst/>
            <a:ahLst/>
            <a:cxnLst/>
            <a:rect l="l" t="t" r="r" b="b"/>
            <a:pathLst>
              <a:path w="28930" h="28917">
                <a:moveTo>
                  <a:pt x="22453" y="0"/>
                </a:moveTo>
                <a:lnTo>
                  <a:pt x="6477" y="0"/>
                </a:lnTo>
                <a:lnTo>
                  <a:pt x="0" y="6477"/>
                </a:lnTo>
                <a:lnTo>
                  <a:pt x="0" y="22440"/>
                </a:lnTo>
                <a:lnTo>
                  <a:pt x="6477" y="28917"/>
                </a:lnTo>
                <a:lnTo>
                  <a:pt x="22453" y="28917"/>
                </a:lnTo>
                <a:lnTo>
                  <a:pt x="28930" y="22440"/>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53" name="object 53"/>
          <p:cNvSpPr/>
          <p:nvPr/>
        </p:nvSpPr>
        <p:spPr>
          <a:xfrm>
            <a:off x="9582418" y="2503415"/>
            <a:ext cx="36245" cy="36229"/>
          </a:xfrm>
          <a:custGeom>
            <a:avLst/>
            <a:gdLst/>
            <a:ahLst/>
            <a:cxnLst/>
            <a:rect l="l" t="t" r="r" b="b"/>
            <a:pathLst>
              <a:path w="28930" h="28917">
                <a:moveTo>
                  <a:pt x="28930" y="14452"/>
                </a:moveTo>
                <a:lnTo>
                  <a:pt x="28930" y="22440"/>
                </a:lnTo>
                <a:lnTo>
                  <a:pt x="22453" y="28917"/>
                </a:lnTo>
                <a:lnTo>
                  <a:pt x="14465" y="28917"/>
                </a:lnTo>
                <a:lnTo>
                  <a:pt x="6477" y="28917"/>
                </a:lnTo>
                <a:lnTo>
                  <a:pt x="0" y="22440"/>
                </a:lnTo>
                <a:lnTo>
                  <a:pt x="0" y="14452"/>
                </a:lnTo>
                <a:lnTo>
                  <a:pt x="0" y="6477"/>
                </a:lnTo>
                <a:lnTo>
                  <a:pt x="6477" y="0"/>
                </a:lnTo>
                <a:lnTo>
                  <a:pt x="14465" y="0"/>
                </a:lnTo>
                <a:lnTo>
                  <a:pt x="22453" y="0"/>
                </a:lnTo>
                <a:lnTo>
                  <a:pt x="28930" y="6477"/>
                </a:lnTo>
                <a:lnTo>
                  <a:pt x="28930" y="14452"/>
                </a:lnTo>
                <a:close/>
              </a:path>
            </a:pathLst>
          </a:custGeom>
          <a:ln w="3175">
            <a:solidFill>
              <a:srgbClr val="000000"/>
            </a:solidFill>
          </a:ln>
        </p:spPr>
        <p:txBody>
          <a:bodyPr wrap="square" lIns="0" tIns="0" rIns="0" bIns="0" rtlCol="0">
            <a:noAutofit/>
          </a:bodyPr>
          <a:lstStyle/>
          <a:p>
            <a:endParaRPr sz="2255"/>
          </a:p>
        </p:txBody>
      </p:sp>
      <p:sp>
        <p:nvSpPr>
          <p:cNvPr id="54" name="object 54"/>
          <p:cNvSpPr/>
          <p:nvPr/>
        </p:nvSpPr>
        <p:spPr>
          <a:xfrm>
            <a:off x="9582418" y="2654393"/>
            <a:ext cx="36245" cy="36245"/>
          </a:xfrm>
          <a:custGeom>
            <a:avLst/>
            <a:gdLst/>
            <a:ahLst/>
            <a:cxnLst/>
            <a:rect l="l" t="t" r="r" b="b"/>
            <a:pathLst>
              <a:path w="28930" h="28930">
                <a:moveTo>
                  <a:pt x="22453" y="0"/>
                </a:moveTo>
                <a:lnTo>
                  <a:pt x="6477" y="0"/>
                </a:lnTo>
                <a:lnTo>
                  <a:pt x="0" y="6477"/>
                </a:lnTo>
                <a:lnTo>
                  <a:pt x="0" y="22453"/>
                </a:lnTo>
                <a:lnTo>
                  <a:pt x="6477" y="28930"/>
                </a:lnTo>
                <a:lnTo>
                  <a:pt x="22453" y="28930"/>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55" name="object 55"/>
          <p:cNvSpPr/>
          <p:nvPr/>
        </p:nvSpPr>
        <p:spPr>
          <a:xfrm>
            <a:off x="9582418" y="2654393"/>
            <a:ext cx="36245" cy="36245"/>
          </a:xfrm>
          <a:custGeom>
            <a:avLst/>
            <a:gdLst/>
            <a:ahLst/>
            <a:cxnLst/>
            <a:rect l="l" t="t" r="r" b="b"/>
            <a:pathLst>
              <a:path w="28930" h="28930">
                <a:moveTo>
                  <a:pt x="28930" y="14465"/>
                </a:moveTo>
                <a:lnTo>
                  <a:pt x="28930" y="22453"/>
                </a:lnTo>
                <a:lnTo>
                  <a:pt x="22453" y="28930"/>
                </a:lnTo>
                <a:lnTo>
                  <a:pt x="14465" y="28930"/>
                </a:lnTo>
                <a:lnTo>
                  <a:pt x="6477" y="28930"/>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56" name="object 56"/>
          <p:cNvSpPr/>
          <p:nvPr/>
        </p:nvSpPr>
        <p:spPr>
          <a:xfrm>
            <a:off x="9582418" y="2729896"/>
            <a:ext cx="36245" cy="36229"/>
          </a:xfrm>
          <a:custGeom>
            <a:avLst/>
            <a:gdLst/>
            <a:ahLst/>
            <a:cxnLst/>
            <a:rect l="l" t="t" r="r" b="b"/>
            <a:pathLst>
              <a:path w="28930" h="28917">
                <a:moveTo>
                  <a:pt x="22453" y="0"/>
                </a:moveTo>
                <a:lnTo>
                  <a:pt x="6477" y="0"/>
                </a:lnTo>
                <a:lnTo>
                  <a:pt x="0" y="6477"/>
                </a:lnTo>
                <a:lnTo>
                  <a:pt x="0" y="22453"/>
                </a:lnTo>
                <a:lnTo>
                  <a:pt x="6477" y="28917"/>
                </a:lnTo>
                <a:lnTo>
                  <a:pt x="22453" y="28917"/>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57" name="object 57"/>
          <p:cNvSpPr/>
          <p:nvPr/>
        </p:nvSpPr>
        <p:spPr>
          <a:xfrm>
            <a:off x="9582418" y="2729896"/>
            <a:ext cx="36245" cy="36229"/>
          </a:xfrm>
          <a:custGeom>
            <a:avLst/>
            <a:gdLst/>
            <a:ahLst/>
            <a:cxnLst/>
            <a:rect l="l" t="t" r="r" b="b"/>
            <a:pathLst>
              <a:path w="28930" h="28917">
                <a:moveTo>
                  <a:pt x="28930" y="14465"/>
                </a:moveTo>
                <a:lnTo>
                  <a:pt x="28930" y="22453"/>
                </a:lnTo>
                <a:lnTo>
                  <a:pt x="22453" y="28917"/>
                </a:lnTo>
                <a:lnTo>
                  <a:pt x="14465" y="28917"/>
                </a:lnTo>
                <a:lnTo>
                  <a:pt x="6477" y="28917"/>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58" name="object 58"/>
          <p:cNvSpPr/>
          <p:nvPr/>
        </p:nvSpPr>
        <p:spPr>
          <a:xfrm>
            <a:off x="9582418" y="2805395"/>
            <a:ext cx="36245" cy="36229"/>
          </a:xfrm>
          <a:custGeom>
            <a:avLst/>
            <a:gdLst/>
            <a:ahLst/>
            <a:cxnLst/>
            <a:rect l="l" t="t" r="r" b="b"/>
            <a:pathLst>
              <a:path w="28930" h="28917">
                <a:moveTo>
                  <a:pt x="22453" y="0"/>
                </a:moveTo>
                <a:lnTo>
                  <a:pt x="6477" y="0"/>
                </a:lnTo>
                <a:lnTo>
                  <a:pt x="0" y="6477"/>
                </a:lnTo>
                <a:lnTo>
                  <a:pt x="0" y="22440"/>
                </a:lnTo>
                <a:lnTo>
                  <a:pt x="6477" y="28917"/>
                </a:lnTo>
                <a:lnTo>
                  <a:pt x="22453" y="28917"/>
                </a:lnTo>
                <a:lnTo>
                  <a:pt x="28930" y="22440"/>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59" name="object 59"/>
          <p:cNvSpPr/>
          <p:nvPr/>
        </p:nvSpPr>
        <p:spPr>
          <a:xfrm>
            <a:off x="9582418" y="2805395"/>
            <a:ext cx="36245" cy="36229"/>
          </a:xfrm>
          <a:custGeom>
            <a:avLst/>
            <a:gdLst/>
            <a:ahLst/>
            <a:cxnLst/>
            <a:rect l="l" t="t" r="r" b="b"/>
            <a:pathLst>
              <a:path w="28930" h="28917">
                <a:moveTo>
                  <a:pt x="28930" y="14452"/>
                </a:moveTo>
                <a:lnTo>
                  <a:pt x="28930" y="22440"/>
                </a:lnTo>
                <a:lnTo>
                  <a:pt x="22453" y="28917"/>
                </a:lnTo>
                <a:lnTo>
                  <a:pt x="14465" y="28917"/>
                </a:lnTo>
                <a:lnTo>
                  <a:pt x="6477" y="28917"/>
                </a:lnTo>
                <a:lnTo>
                  <a:pt x="0" y="22440"/>
                </a:lnTo>
                <a:lnTo>
                  <a:pt x="0" y="14452"/>
                </a:lnTo>
                <a:lnTo>
                  <a:pt x="0" y="6477"/>
                </a:lnTo>
                <a:lnTo>
                  <a:pt x="6477" y="0"/>
                </a:lnTo>
                <a:lnTo>
                  <a:pt x="14465" y="0"/>
                </a:lnTo>
                <a:lnTo>
                  <a:pt x="22453" y="0"/>
                </a:lnTo>
                <a:lnTo>
                  <a:pt x="28930" y="6477"/>
                </a:lnTo>
                <a:lnTo>
                  <a:pt x="28930" y="14452"/>
                </a:lnTo>
                <a:close/>
              </a:path>
            </a:pathLst>
          </a:custGeom>
          <a:ln w="3175">
            <a:solidFill>
              <a:srgbClr val="000000"/>
            </a:solidFill>
          </a:ln>
        </p:spPr>
        <p:txBody>
          <a:bodyPr wrap="square" lIns="0" tIns="0" rIns="0" bIns="0" rtlCol="0">
            <a:noAutofit/>
          </a:bodyPr>
          <a:lstStyle/>
          <a:p>
            <a:endParaRPr sz="2255"/>
          </a:p>
        </p:txBody>
      </p:sp>
      <p:sp>
        <p:nvSpPr>
          <p:cNvPr id="60" name="object 60"/>
          <p:cNvSpPr/>
          <p:nvPr/>
        </p:nvSpPr>
        <p:spPr>
          <a:xfrm>
            <a:off x="9582418" y="2918635"/>
            <a:ext cx="36245" cy="36229"/>
          </a:xfrm>
          <a:custGeom>
            <a:avLst/>
            <a:gdLst/>
            <a:ahLst/>
            <a:cxnLst/>
            <a:rect l="l" t="t" r="r" b="b"/>
            <a:pathLst>
              <a:path w="28930" h="28917">
                <a:moveTo>
                  <a:pt x="22453" y="0"/>
                </a:moveTo>
                <a:lnTo>
                  <a:pt x="6477" y="0"/>
                </a:lnTo>
                <a:lnTo>
                  <a:pt x="0" y="6477"/>
                </a:lnTo>
                <a:lnTo>
                  <a:pt x="0" y="22453"/>
                </a:lnTo>
                <a:lnTo>
                  <a:pt x="6477" y="28917"/>
                </a:lnTo>
                <a:lnTo>
                  <a:pt x="22453" y="28917"/>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61" name="object 61"/>
          <p:cNvSpPr/>
          <p:nvPr/>
        </p:nvSpPr>
        <p:spPr>
          <a:xfrm>
            <a:off x="9582418" y="2918635"/>
            <a:ext cx="36245" cy="36229"/>
          </a:xfrm>
          <a:custGeom>
            <a:avLst/>
            <a:gdLst/>
            <a:ahLst/>
            <a:cxnLst/>
            <a:rect l="l" t="t" r="r" b="b"/>
            <a:pathLst>
              <a:path w="28930" h="28917">
                <a:moveTo>
                  <a:pt x="28930" y="14465"/>
                </a:moveTo>
                <a:lnTo>
                  <a:pt x="28930" y="22453"/>
                </a:lnTo>
                <a:lnTo>
                  <a:pt x="22453" y="28917"/>
                </a:lnTo>
                <a:lnTo>
                  <a:pt x="14465" y="28917"/>
                </a:lnTo>
                <a:lnTo>
                  <a:pt x="6477" y="28917"/>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62" name="object 62"/>
          <p:cNvSpPr/>
          <p:nvPr/>
        </p:nvSpPr>
        <p:spPr>
          <a:xfrm>
            <a:off x="9582418" y="3031872"/>
            <a:ext cx="36245" cy="36245"/>
          </a:xfrm>
          <a:custGeom>
            <a:avLst/>
            <a:gdLst/>
            <a:ahLst/>
            <a:cxnLst/>
            <a:rect l="l" t="t" r="r" b="b"/>
            <a:pathLst>
              <a:path w="28930" h="28930">
                <a:moveTo>
                  <a:pt x="22453" y="0"/>
                </a:moveTo>
                <a:lnTo>
                  <a:pt x="6477" y="0"/>
                </a:lnTo>
                <a:lnTo>
                  <a:pt x="0" y="6477"/>
                </a:lnTo>
                <a:lnTo>
                  <a:pt x="0" y="22453"/>
                </a:lnTo>
                <a:lnTo>
                  <a:pt x="6477" y="28930"/>
                </a:lnTo>
                <a:lnTo>
                  <a:pt x="22453" y="28930"/>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63" name="object 63"/>
          <p:cNvSpPr/>
          <p:nvPr/>
        </p:nvSpPr>
        <p:spPr>
          <a:xfrm>
            <a:off x="9582418" y="3031872"/>
            <a:ext cx="36245" cy="36245"/>
          </a:xfrm>
          <a:custGeom>
            <a:avLst/>
            <a:gdLst/>
            <a:ahLst/>
            <a:cxnLst/>
            <a:rect l="l" t="t" r="r" b="b"/>
            <a:pathLst>
              <a:path w="28930" h="28930">
                <a:moveTo>
                  <a:pt x="28930" y="14465"/>
                </a:moveTo>
                <a:lnTo>
                  <a:pt x="28930" y="22453"/>
                </a:lnTo>
                <a:lnTo>
                  <a:pt x="22453" y="28930"/>
                </a:lnTo>
                <a:lnTo>
                  <a:pt x="14465" y="28930"/>
                </a:lnTo>
                <a:lnTo>
                  <a:pt x="6477" y="28930"/>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64" name="object 64"/>
          <p:cNvSpPr/>
          <p:nvPr/>
        </p:nvSpPr>
        <p:spPr>
          <a:xfrm>
            <a:off x="9582418" y="3107374"/>
            <a:ext cx="36245" cy="36229"/>
          </a:xfrm>
          <a:custGeom>
            <a:avLst/>
            <a:gdLst/>
            <a:ahLst/>
            <a:cxnLst/>
            <a:rect l="l" t="t" r="r" b="b"/>
            <a:pathLst>
              <a:path w="28930" h="28917">
                <a:moveTo>
                  <a:pt x="22453" y="0"/>
                </a:moveTo>
                <a:lnTo>
                  <a:pt x="6477" y="0"/>
                </a:lnTo>
                <a:lnTo>
                  <a:pt x="0" y="6477"/>
                </a:lnTo>
                <a:lnTo>
                  <a:pt x="0" y="22440"/>
                </a:lnTo>
                <a:lnTo>
                  <a:pt x="6477" y="28917"/>
                </a:lnTo>
                <a:lnTo>
                  <a:pt x="22453" y="28917"/>
                </a:lnTo>
                <a:lnTo>
                  <a:pt x="28930" y="22440"/>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65" name="object 65"/>
          <p:cNvSpPr/>
          <p:nvPr/>
        </p:nvSpPr>
        <p:spPr>
          <a:xfrm>
            <a:off x="9582418" y="3107374"/>
            <a:ext cx="36245" cy="36229"/>
          </a:xfrm>
          <a:custGeom>
            <a:avLst/>
            <a:gdLst/>
            <a:ahLst/>
            <a:cxnLst/>
            <a:rect l="l" t="t" r="r" b="b"/>
            <a:pathLst>
              <a:path w="28930" h="28917">
                <a:moveTo>
                  <a:pt x="28930" y="14465"/>
                </a:moveTo>
                <a:lnTo>
                  <a:pt x="28930" y="22440"/>
                </a:lnTo>
                <a:lnTo>
                  <a:pt x="22453" y="28917"/>
                </a:lnTo>
                <a:lnTo>
                  <a:pt x="14465" y="28917"/>
                </a:lnTo>
                <a:lnTo>
                  <a:pt x="6477" y="28917"/>
                </a:lnTo>
                <a:lnTo>
                  <a:pt x="0" y="22440"/>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66" name="object 66"/>
          <p:cNvSpPr/>
          <p:nvPr/>
        </p:nvSpPr>
        <p:spPr>
          <a:xfrm>
            <a:off x="9582418" y="3220615"/>
            <a:ext cx="36245" cy="36229"/>
          </a:xfrm>
          <a:custGeom>
            <a:avLst/>
            <a:gdLst/>
            <a:ahLst/>
            <a:cxnLst/>
            <a:rect l="l" t="t" r="r" b="b"/>
            <a:pathLst>
              <a:path w="28930" h="28917">
                <a:moveTo>
                  <a:pt x="22453" y="0"/>
                </a:moveTo>
                <a:lnTo>
                  <a:pt x="6477" y="0"/>
                </a:lnTo>
                <a:lnTo>
                  <a:pt x="0" y="6477"/>
                </a:lnTo>
                <a:lnTo>
                  <a:pt x="0" y="22453"/>
                </a:lnTo>
                <a:lnTo>
                  <a:pt x="6477" y="28917"/>
                </a:lnTo>
                <a:lnTo>
                  <a:pt x="22453" y="28917"/>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67" name="object 67"/>
          <p:cNvSpPr/>
          <p:nvPr/>
        </p:nvSpPr>
        <p:spPr>
          <a:xfrm>
            <a:off x="9582418" y="3220615"/>
            <a:ext cx="36245" cy="36229"/>
          </a:xfrm>
          <a:custGeom>
            <a:avLst/>
            <a:gdLst/>
            <a:ahLst/>
            <a:cxnLst/>
            <a:rect l="l" t="t" r="r" b="b"/>
            <a:pathLst>
              <a:path w="28930" h="28917">
                <a:moveTo>
                  <a:pt x="28930" y="14465"/>
                </a:moveTo>
                <a:lnTo>
                  <a:pt x="28930" y="22453"/>
                </a:lnTo>
                <a:lnTo>
                  <a:pt x="22453" y="28917"/>
                </a:lnTo>
                <a:lnTo>
                  <a:pt x="14465" y="28917"/>
                </a:lnTo>
                <a:lnTo>
                  <a:pt x="6477" y="28917"/>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68" name="object 68"/>
          <p:cNvSpPr/>
          <p:nvPr/>
        </p:nvSpPr>
        <p:spPr>
          <a:xfrm>
            <a:off x="9582418" y="3371612"/>
            <a:ext cx="36245" cy="36229"/>
          </a:xfrm>
          <a:custGeom>
            <a:avLst/>
            <a:gdLst/>
            <a:ahLst/>
            <a:cxnLst/>
            <a:rect l="l" t="t" r="r" b="b"/>
            <a:pathLst>
              <a:path w="28930" h="28917">
                <a:moveTo>
                  <a:pt x="22453" y="0"/>
                </a:moveTo>
                <a:lnTo>
                  <a:pt x="6477" y="0"/>
                </a:lnTo>
                <a:lnTo>
                  <a:pt x="0" y="6464"/>
                </a:lnTo>
                <a:lnTo>
                  <a:pt x="0" y="22440"/>
                </a:lnTo>
                <a:lnTo>
                  <a:pt x="6477" y="28917"/>
                </a:lnTo>
                <a:lnTo>
                  <a:pt x="22453" y="28917"/>
                </a:lnTo>
                <a:lnTo>
                  <a:pt x="28930" y="22440"/>
                </a:lnTo>
                <a:lnTo>
                  <a:pt x="28930" y="6464"/>
                </a:lnTo>
                <a:lnTo>
                  <a:pt x="22453" y="0"/>
                </a:lnTo>
                <a:close/>
              </a:path>
            </a:pathLst>
          </a:custGeom>
          <a:solidFill>
            <a:srgbClr val="000000"/>
          </a:solidFill>
        </p:spPr>
        <p:txBody>
          <a:bodyPr wrap="square" lIns="0" tIns="0" rIns="0" bIns="0" rtlCol="0">
            <a:noAutofit/>
          </a:bodyPr>
          <a:lstStyle/>
          <a:p>
            <a:endParaRPr sz="2255"/>
          </a:p>
        </p:txBody>
      </p:sp>
      <p:sp>
        <p:nvSpPr>
          <p:cNvPr id="69" name="object 69"/>
          <p:cNvSpPr/>
          <p:nvPr/>
        </p:nvSpPr>
        <p:spPr>
          <a:xfrm>
            <a:off x="9582418" y="3371612"/>
            <a:ext cx="36245" cy="36229"/>
          </a:xfrm>
          <a:custGeom>
            <a:avLst/>
            <a:gdLst/>
            <a:ahLst/>
            <a:cxnLst/>
            <a:rect l="l" t="t" r="r" b="b"/>
            <a:pathLst>
              <a:path w="28930" h="28917">
                <a:moveTo>
                  <a:pt x="28930" y="14452"/>
                </a:moveTo>
                <a:lnTo>
                  <a:pt x="28930" y="22440"/>
                </a:lnTo>
                <a:lnTo>
                  <a:pt x="22453" y="28917"/>
                </a:lnTo>
                <a:lnTo>
                  <a:pt x="14465" y="28917"/>
                </a:lnTo>
                <a:lnTo>
                  <a:pt x="6477" y="28917"/>
                </a:lnTo>
                <a:lnTo>
                  <a:pt x="0" y="22440"/>
                </a:lnTo>
                <a:lnTo>
                  <a:pt x="0" y="14452"/>
                </a:lnTo>
                <a:lnTo>
                  <a:pt x="0" y="6464"/>
                </a:lnTo>
                <a:lnTo>
                  <a:pt x="6477" y="0"/>
                </a:lnTo>
                <a:lnTo>
                  <a:pt x="14465" y="0"/>
                </a:lnTo>
                <a:lnTo>
                  <a:pt x="22453" y="0"/>
                </a:lnTo>
                <a:lnTo>
                  <a:pt x="28930" y="6464"/>
                </a:lnTo>
                <a:lnTo>
                  <a:pt x="28930" y="14452"/>
                </a:lnTo>
                <a:close/>
              </a:path>
            </a:pathLst>
          </a:custGeom>
          <a:ln w="3175">
            <a:solidFill>
              <a:srgbClr val="000000"/>
            </a:solidFill>
          </a:ln>
        </p:spPr>
        <p:txBody>
          <a:bodyPr wrap="square" lIns="0" tIns="0" rIns="0" bIns="0" rtlCol="0">
            <a:noAutofit/>
          </a:bodyPr>
          <a:lstStyle/>
          <a:p>
            <a:endParaRPr sz="2255"/>
          </a:p>
        </p:txBody>
      </p:sp>
      <p:sp>
        <p:nvSpPr>
          <p:cNvPr id="70" name="object 70"/>
          <p:cNvSpPr/>
          <p:nvPr/>
        </p:nvSpPr>
        <p:spPr>
          <a:xfrm>
            <a:off x="9582418" y="3484853"/>
            <a:ext cx="36245" cy="36229"/>
          </a:xfrm>
          <a:custGeom>
            <a:avLst/>
            <a:gdLst/>
            <a:ahLst/>
            <a:cxnLst/>
            <a:rect l="l" t="t" r="r" b="b"/>
            <a:pathLst>
              <a:path w="28930" h="28917">
                <a:moveTo>
                  <a:pt x="22453" y="0"/>
                </a:moveTo>
                <a:lnTo>
                  <a:pt x="6477" y="0"/>
                </a:lnTo>
                <a:lnTo>
                  <a:pt x="0" y="6477"/>
                </a:lnTo>
                <a:lnTo>
                  <a:pt x="0" y="22440"/>
                </a:lnTo>
                <a:lnTo>
                  <a:pt x="6477" y="28917"/>
                </a:lnTo>
                <a:lnTo>
                  <a:pt x="22453" y="28917"/>
                </a:lnTo>
                <a:lnTo>
                  <a:pt x="28930" y="22440"/>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71" name="object 71"/>
          <p:cNvSpPr/>
          <p:nvPr/>
        </p:nvSpPr>
        <p:spPr>
          <a:xfrm>
            <a:off x="9582418" y="3484853"/>
            <a:ext cx="36245" cy="36229"/>
          </a:xfrm>
          <a:custGeom>
            <a:avLst/>
            <a:gdLst/>
            <a:ahLst/>
            <a:cxnLst/>
            <a:rect l="l" t="t" r="r" b="b"/>
            <a:pathLst>
              <a:path w="28930" h="28917">
                <a:moveTo>
                  <a:pt x="28930" y="14452"/>
                </a:moveTo>
                <a:lnTo>
                  <a:pt x="28930" y="22440"/>
                </a:lnTo>
                <a:lnTo>
                  <a:pt x="22453" y="28917"/>
                </a:lnTo>
                <a:lnTo>
                  <a:pt x="14465" y="28917"/>
                </a:lnTo>
                <a:lnTo>
                  <a:pt x="6477" y="28917"/>
                </a:lnTo>
                <a:lnTo>
                  <a:pt x="0" y="22440"/>
                </a:lnTo>
                <a:lnTo>
                  <a:pt x="0" y="14452"/>
                </a:lnTo>
                <a:lnTo>
                  <a:pt x="0" y="6477"/>
                </a:lnTo>
                <a:lnTo>
                  <a:pt x="6477" y="0"/>
                </a:lnTo>
                <a:lnTo>
                  <a:pt x="14465" y="0"/>
                </a:lnTo>
                <a:lnTo>
                  <a:pt x="22453" y="0"/>
                </a:lnTo>
                <a:lnTo>
                  <a:pt x="28930" y="6477"/>
                </a:lnTo>
                <a:lnTo>
                  <a:pt x="28930" y="14452"/>
                </a:lnTo>
                <a:close/>
              </a:path>
            </a:pathLst>
          </a:custGeom>
          <a:ln w="3175">
            <a:solidFill>
              <a:srgbClr val="000000"/>
            </a:solidFill>
          </a:ln>
        </p:spPr>
        <p:txBody>
          <a:bodyPr wrap="square" lIns="0" tIns="0" rIns="0" bIns="0" rtlCol="0">
            <a:noAutofit/>
          </a:bodyPr>
          <a:lstStyle/>
          <a:p>
            <a:endParaRPr sz="2255"/>
          </a:p>
        </p:txBody>
      </p:sp>
      <p:sp>
        <p:nvSpPr>
          <p:cNvPr id="72" name="object 72"/>
          <p:cNvSpPr/>
          <p:nvPr/>
        </p:nvSpPr>
        <p:spPr>
          <a:xfrm>
            <a:off x="9582418" y="3635830"/>
            <a:ext cx="36245" cy="36245"/>
          </a:xfrm>
          <a:custGeom>
            <a:avLst/>
            <a:gdLst/>
            <a:ahLst/>
            <a:cxnLst/>
            <a:rect l="l" t="t" r="r" b="b"/>
            <a:pathLst>
              <a:path w="28930" h="28930">
                <a:moveTo>
                  <a:pt x="22453" y="0"/>
                </a:moveTo>
                <a:lnTo>
                  <a:pt x="6477" y="0"/>
                </a:lnTo>
                <a:lnTo>
                  <a:pt x="0" y="6477"/>
                </a:lnTo>
                <a:lnTo>
                  <a:pt x="0" y="22453"/>
                </a:lnTo>
                <a:lnTo>
                  <a:pt x="6477" y="28930"/>
                </a:lnTo>
                <a:lnTo>
                  <a:pt x="22453" y="28930"/>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73" name="object 73"/>
          <p:cNvSpPr/>
          <p:nvPr/>
        </p:nvSpPr>
        <p:spPr>
          <a:xfrm>
            <a:off x="9582418" y="3635830"/>
            <a:ext cx="36245" cy="36245"/>
          </a:xfrm>
          <a:custGeom>
            <a:avLst/>
            <a:gdLst/>
            <a:ahLst/>
            <a:cxnLst/>
            <a:rect l="l" t="t" r="r" b="b"/>
            <a:pathLst>
              <a:path w="28930" h="28930">
                <a:moveTo>
                  <a:pt x="28930" y="14465"/>
                </a:moveTo>
                <a:lnTo>
                  <a:pt x="28930" y="22453"/>
                </a:lnTo>
                <a:lnTo>
                  <a:pt x="22453" y="28930"/>
                </a:lnTo>
                <a:lnTo>
                  <a:pt x="14465" y="28930"/>
                </a:lnTo>
                <a:lnTo>
                  <a:pt x="6477" y="28930"/>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74" name="object 74"/>
          <p:cNvSpPr/>
          <p:nvPr/>
        </p:nvSpPr>
        <p:spPr>
          <a:xfrm>
            <a:off x="9582418" y="3786832"/>
            <a:ext cx="36245" cy="36229"/>
          </a:xfrm>
          <a:custGeom>
            <a:avLst/>
            <a:gdLst/>
            <a:ahLst/>
            <a:cxnLst/>
            <a:rect l="l" t="t" r="r" b="b"/>
            <a:pathLst>
              <a:path w="28930" h="28917">
                <a:moveTo>
                  <a:pt x="22453" y="0"/>
                </a:moveTo>
                <a:lnTo>
                  <a:pt x="6477" y="0"/>
                </a:lnTo>
                <a:lnTo>
                  <a:pt x="0" y="6477"/>
                </a:lnTo>
                <a:lnTo>
                  <a:pt x="0" y="22440"/>
                </a:lnTo>
                <a:lnTo>
                  <a:pt x="6477" y="28917"/>
                </a:lnTo>
                <a:lnTo>
                  <a:pt x="22453" y="28917"/>
                </a:lnTo>
                <a:lnTo>
                  <a:pt x="28930" y="22440"/>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75" name="object 75"/>
          <p:cNvSpPr/>
          <p:nvPr/>
        </p:nvSpPr>
        <p:spPr>
          <a:xfrm>
            <a:off x="9582418" y="3786832"/>
            <a:ext cx="36245" cy="36229"/>
          </a:xfrm>
          <a:custGeom>
            <a:avLst/>
            <a:gdLst/>
            <a:ahLst/>
            <a:cxnLst/>
            <a:rect l="l" t="t" r="r" b="b"/>
            <a:pathLst>
              <a:path w="28930" h="28917">
                <a:moveTo>
                  <a:pt x="28930" y="14452"/>
                </a:moveTo>
                <a:lnTo>
                  <a:pt x="28930" y="22440"/>
                </a:lnTo>
                <a:lnTo>
                  <a:pt x="22453" y="28917"/>
                </a:lnTo>
                <a:lnTo>
                  <a:pt x="14465" y="28917"/>
                </a:lnTo>
                <a:lnTo>
                  <a:pt x="6477" y="28917"/>
                </a:lnTo>
                <a:lnTo>
                  <a:pt x="0" y="22440"/>
                </a:lnTo>
                <a:lnTo>
                  <a:pt x="0" y="14452"/>
                </a:lnTo>
                <a:lnTo>
                  <a:pt x="0" y="6477"/>
                </a:lnTo>
                <a:lnTo>
                  <a:pt x="6477" y="0"/>
                </a:lnTo>
                <a:lnTo>
                  <a:pt x="14465" y="0"/>
                </a:lnTo>
                <a:lnTo>
                  <a:pt x="22453" y="0"/>
                </a:lnTo>
                <a:lnTo>
                  <a:pt x="28930" y="6477"/>
                </a:lnTo>
                <a:lnTo>
                  <a:pt x="28930" y="14452"/>
                </a:lnTo>
                <a:close/>
              </a:path>
            </a:pathLst>
          </a:custGeom>
          <a:ln w="3175">
            <a:solidFill>
              <a:srgbClr val="000000"/>
            </a:solidFill>
          </a:ln>
        </p:spPr>
        <p:txBody>
          <a:bodyPr wrap="square" lIns="0" tIns="0" rIns="0" bIns="0" rtlCol="0">
            <a:noAutofit/>
          </a:bodyPr>
          <a:lstStyle/>
          <a:p>
            <a:endParaRPr sz="2255"/>
          </a:p>
        </p:txBody>
      </p:sp>
      <p:sp>
        <p:nvSpPr>
          <p:cNvPr id="76" name="object 76"/>
          <p:cNvSpPr/>
          <p:nvPr/>
        </p:nvSpPr>
        <p:spPr>
          <a:xfrm>
            <a:off x="9582418" y="3975572"/>
            <a:ext cx="36245" cy="36229"/>
          </a:xfrm>
          <a:custGeom>
            <a:avLst/>
            <a:gdLst/>
            <a:ahLst/>
            <a:cxnLst/>
            <a:rect l="l" t="t" r="r" b="b"/>
            <a:pathLst>
              <a:path w="28930" h="28917">
                <a:moveTo>
                  <a:pt x="22453" y="0"/>
                </a:moveTo>
                <a:lnTo>
                  <a:pt x="6477" y="0"/>
                </a:lnTo>
                <a:lnTo>
                  <a:pt x="0" y="6477"/>
                </a:lnTo>
                <a:lnTo>
                  <a:pt x="0" y="22440"/>
                </a:lnTo>
                <a:lnTo>
                  <a:pt x="6477" y="28917"/>
                </a:lnTo>
                <a:lnTo>
                  <a:pt x="22453" y="28917"/>
                </a:lnTo>
                <a:lnTo>
                  <a:pt x="28930" y="22440"/>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77" name="object 77"/>
          <p:cNvSpPr/>
          <p:nvPr/>
        </p:nvSpPr>
        <p:spPr>
          <a:xfrm>
            <a:off x="9582418" y="3975572"/>
            <a:ext cx="36245" cy="36229"/>
          </a:xfrm>
          <a:custGeom>
            <a:avLst/>
            <a:gdLst/>
            <a:ahLst/>
            <a:cxnLst/>
            <a:rect l="l" t="t" r="r" b="b"/>
            <a:pathLst>
              <a:path w="28930" h="28917">
                <a:moveTo>
                  <a:pt x="28930" y="14452"/>
                </a:moveTo>
                <a:lnTo>
                  <a:pt x="28930" y="22440"/>
                </a:lnTo>
                <a:lnTo>
                  <a:pt x="22453" y="28917"/>
                </a:lnTo>
                <a:lnTo>
                  <a:pt x="14465" y="28917"/>
                </a:lnTo>
                <a:lnTo>
                  <a:pt x="6477" y="28917"/>
                </a:lnTo>
                <a:lnTo>
                  <a:pt x="0" y="22440"/>
                </a:lnTo>
                <a:lnTo>
                  <a:pt x="0" y="14452"/>
                </a:lnTo>
                <a:lnTo>
                  <a:pt x="0" y="6477"/>
                </a:lnTo>
                <a:lnTo>
                  <a:pt x="6477" y="0"/>
                </a:lnTo>
                <a:lnTo>
                  <a:pt x="14465" y="0"/>
                </a:lnTo>
                <a:lnTo>
                  <a:pt x="22453" y="0"/>
                </a:lnTo>
                <a:lnTo>
                  <a:pt x="28930" y="6477"/>
                </a:lnTo>
                <a:lnTo>
                  <a:pt x="28930" y="14452"/>
                </a:lnTo>
                <a:close/>
              </a:path>
            </a:pathLst>
          </a:custGeom>
          <a:ln w="3175">
            <a:solidFill>
              <a:srgbClr val="000000"/>
            </a:solidFill>
          </a:ln>
        </p:spPr>
        <p:txBody>
          <a:bodyPr wrap="square" lIns="0" tIns="0" rIns="0" bIns="0" rtlCol="0">
            <a:noAutofit/>
          </a:bodyPr>
          <a:lstStyle/>
          <a:p>
            <a:endParaRPr sz="2255"/>
          </a:p>
        </p:txBody>
      </p:sp>
      <p:sp>
        <p:nvSpPr>
          <p:cNvPr id="78" name="object 78"/>
          <p:cNvSpPr/>
          <p:nvPr/>
        </p:nvSpPr>
        <p:spPr>
          <a:xfrm>
            <a:off x="9582418" y="3711334"/>
            <a:ext cx="36245" cy="36229"/>
          </a:xfrm>
          <a:custGeom>
            <a:avLst/>
            <a:gdLst/>
            <a:ahLst/>
            <a:cxnLst/>
            <a:rect l="l" t="t" r="r" b="b"/>
            <a:pathLst>
              <a:path w="28930" h="28917">
                <a:moveTo>
                  <a:pt x="22453" y="0"/>
                </a:moveTo>
                <a:lnTo>
                  <a:pt x="6477" y="0"/>
                </a:lnTo>
                <a:lnTo>
                  <a:pt x="0" y="6477"/>
                </a:lnTo>
                <a:lnTo>
                  <a:pt x="0" y="22453"/>
                </a:lnTo>
                <a:lnTo>
                  <a:pt x="6477" y="28917"/>
                </a:lnTo>
                <a:lnTo>
                  <a:pt x="22453" y="28917"/>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79" name="object 79"/>
          <p:cNvSpPr/>
          <p:nvPr/>
        </p:nvSpPr>
        <p:spPr>
          <a:xfrm>
            <a:off x="9582418" y="3711334"/>
            <a:ext cx="36245" cy="36229"/>
          </a:xfrm>
          <a:custGeom>
            <a:avLst/>
            <a:gdLst/>
            <a:ahLst/>
            <a:cxnLst/>
            <a:rect l="l" t="t" r="r" b="b"/>
            <a:pathLst>
              <a:path w="28930" h="28917">
                <a:moveTo>
                  <a:pt x="28930" y="14465"/>
                </a:moveTo>
                <a:lnTo>
                  <a:pt x="28930" y="22453"/>
                </a:lnTo>
                <a:lnTo>
                  <a:pt x="22453" y="28917"/>
                </a:lnTo>
                <a:lnTo>
                  <a:pt x="14465" y="28917"/>
                </a:lnTo>
                <a:lnTo>
                  <a:pt x="6477" y="28917"/>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80" name="object 80"/>
          <p:cNvSpPr/>
          <p:nvPr/>
        </p:nvSpPr>
        <p:spPr>
          <a:xfrm>
            <a:off x="8336741" y="3409355"/>
            <a:ext cx="36245" cy="36229"/>
          </a:xfrm>
          <a:custGeom>
            <a:avLst/>
            <a:gdLst/>
            <a:ahLst/>
            <a:cxnLst/>
            <a:rect l="l" t="t" r="r" b="b"/>
            <a:pathLst>
              <a:path w="28930" h="28917">
                <a:moveTo>
                  <a:pt x="22453" y="0"/>
                </a:moveTo>
                <a:lnTo>
                  <a:pt x="6477" y="0"/>
                </a:lnTo>
                <a:lnTo>
                  <a:pt x="0" y="6477"/>
                </a:lnTo>
                <a:lnTo>
                  <a:pt x="0" y="22453"/>
                </a:lnTo>
                <a:lnTo>
                  <a:pt x="6477" y="28917"/>
                </a:lnTo>
                <a:lnTo>
                  <a:pt x="22453" y="28917"/>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81" name="object 81"/>
          <p:cNvSpPr/>
          <p:nvPr/>
        </p:nvSpPr>
        <p:spPr>
          <a:xfrm>
            <a:off x="8336741" y="3409355"/>
            <a:ext cx="36245" cy="36229"/>
          </a:xfrm>
          <a:custGeom>
            <a:avLst/>
            <a:gdLst/>
            <a:ahLst/>
            <a:cxnLst/>
            <a:rect l="l" t="t" r="r" b="b"/>
            <a:pathLst>
              <a:path w="28930" h="28917">
                <a:moveTo>
                  <a:pt x="28930" y="14465"/>
                </a:moveTo>
                <a:lnTo>
                  <a:pt x="28930" y="22453"/>
                </a:lnTo>
                <a:lnTo>
                  <a:pt x="22453" y="28917"/>
                </a:lnTo>
                <a:lnTo>
                  <a:pt x="14465" y="28917"/>
                </a:lnTo>
                <a:lnTo>
                  <a:pt x="6477" y="28917"/>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82" name="object 82"/>
          <p:cNvSpPr/>
          <p:nvPr/>
        </p:nvSpPr>
        <p:spPr>
          <a:xfrm>
            <a:off x="8336741" y="3749071"/>
            <a:ext cx="36245" cy="36245"/>
          </a:xfrm>
          <a:custGeom>
            <a:avLst/>
            <a:gdLst/>
            <a:ahLst/>
            <a:cxnLst/>
            <a:rect l="l" t="t" r="r" b="b"/>
            <a:pathLst>
              <a:path w="28930" h="28930">
                <a:moveTo>
                  <a:pt x="22453" y="0"/>
                </a:moveTo>
                <a:lnTo>
                  <a:pt x="6477" y="0"/>
                </a:lnTo>
                <a:lnTo>
                  <a:pt x="0" y="6477"/>
                </a:lnTo>
                <a:lnTo>
                  <a:pt x="0" y="22453"/>
                </a:lnTo>
                <a:lnTo>
                  <a:pt x="6477" y="28930"/>
                </a:lnTo>
                <a:lnTo>
                  <a:pt x="22453" y="28930"/>
                </a:lnTo>
                <a:lnTo>
                  <a:pt x="28930" y="22453"/>
                </a:lnTo>
                <a:lnTo>
                  <a:pt x="28930" y="6477"/>
                </a:lnTo>
                <a:lnTo>
                  <a:pt x="22453" y="0"/>
                </a:lnTo>
                <a:close/>
              </a:path>
            </a:pathLst>
          </a:custGeom>
          <a:solidFill>
            <a:srgbClr val="000000"/>
          </a:solidFill>
        </p:spPr>
        <p:txBody>
          <a:bodyPr wrap="square" lIns="0" tIns="0" rIns="0" bIns="0" rtlCol="0">
            <a:noAutofit/>
          </a:bodyPr>
          <a:lstStyle/>
          <a:p>
            <a:endParaRPr sz="2255"/>
          </a:p>
        </p:txBody>
      </p:sp>
      <p:sp>
        <p:nvSpPr>
          <p:cNvPr id="83" name="object 83"/>
          <p:cNvSpPr/>
          <p:nvPr/>
        </p:nvSpPr>
        <p:spPr>
          <a:xfrm>
            <a:off x="8336741" y="3749071"/>
            <a:ext cx="36245" cy="36245"/>
          </a:xfrm>
          <a:custGeom>
            <a:avLst/>
            <a:gdLst/>
            <a:ahLst/>
            <a:cxnLst/>
            <a:rect l="l" t="t" r="r" b="b"/>
            <a:pathLst>
              <a:path w="28930" h="28930">
                <a:moveTo>
                  <a:pt x="28930" y="14465"/>
                </a:moveTo>
                <a:lnTo>
                  <a:pt x="28930" y="22453"/>
                </a:lnTo>
                <a:lnTo>
                  <a:pt x="22453" y="28930"/>
                </a:lnTo>
                <a:lnTo>
                  <a:pt x="14465" y="28930"/>
                </a:lnTo>
                <a:lnTo>
                  <a:pt x="6477" y="28930"/>
                </a:lnTo>
                <a:lnTo>
                  <a:pt x="0" y="22453"/>
                </a:lnTo>
                <a:lnTo>
                  <a:pt x="0" y="14465"/>
                </a:lnTo>
                <a:lnTo>
                  <a:pt x="0" y="6477"/>
                </a:lnTo>
                <a:lnTo>
                  <a:pt x="6477" y="0"/>
                </a:lnTo>
                <a:lnTo>
                  <a:pt x="14465" y="0"/>
                </a:lnTo>
                <a:lnTo>
                  <a:pt x="22453" y="0"/>
                </a:lnTo>
                <a:lnTo>
                  <a:pt x="28930" y="6477"/>
                </a:lnTo>
                <a:lnTo>
                  <a:pt x="28930" y="14465"/>
                </a:lnTo>
                <a:close/>
              </a:path>
            </a:pathLst>
          </a:custGeom>
          <a:ln w="3175">
            <a:solidFill>
              <a:srgbClr val="000000"/>
            </a:solidFill>
          </a:ln>
        </p:spPr>
        <p:txBody>
          <a:bodyPr wrap="square" lIns="0" tIns="0" rIns="0" bIns="0" rtlCol="0">
            <a:noAutofit/>
          </a:bodyPr>
          <a:lstStyle/>
          <a:p>
            <a:endParaRPr sz="2255"/>
          </a:p>
        </p:txBody>
      </p:sp>
      <p:sp>
        <p:nvSpPr>
          <p:cNvPr id="84" name="object 84"/>
          <p:cNvSpPr/>
          <p:nvPr/>
        </p:nvSpPr>
        <p:spPr>
          <a:xfrm>
            <a:off x="7790158" y="3862332"/>
            <a:ext cx="36245" cy="36229"/>
          </a:xfrm>
          <a:custGeom>
            <a:avLst/>
            <a:gdLst/>
            <a:ahLst/>
            <a:cxnLst/>
            <a:rect l="l" t="t" r="r" b="b"/>
            <a:pathLst>
              <a:path w="28930" h="28917">
                <a:moveTo>
                  <a:pt x="22453" y="0"/>
                </a:moveTo>
                <a:lnTo>
                  <a:pt x="6477" y="0"/>
                </a:lnTo>
                <a:lnTo>
                  <a:pt x="0" y="6464"/>
                </a:lnTo>
                <a:lnTo>
                  <a:pt x="0" y="22440"/>
                </a:lnTo>
                <a:lnTo>
                  <a:pt x="6477" y="28917"/>
                </a:lnTo>
                <a:lnTo>
                  <a:pt x="22453" y="28917"/>
                </a:lnTo>
                <a:lnTo>
                  <a:pt x="28930" y="22440"/>
                </a:lnTo>
                <a:lnTo>
                  <a:pt x="28930" y="6464"/>
                </a:lnTo>
                <a:lnTo>
                  <a:pt x="22453" y="0"/>
                </a:lnTo>
                <a:close/>
              </a:path>
            </a:pathLst>
          </a:custGeom>
          <a:solidFill>
            <a:srgbClr val="000000"/>
          </a:solidFill>
        </p:spPr>
        <p:txBody>
          <a:bodyPr wrap="square" lIns="0" tIns="0" rIns="0" bIns="0" rtlCol="0">
            <a:noAutofit/>
          </a:bodyPr>
          <a:lstStyle/>
          <a:p>
            <a:endParaRPr sz="2255"/>
          </a:p>
        </p:txBody>
      </p:sp>
      <p:sp>
        <p:nvSpPr>
          <p:cNvPr id="85" name="object 85"/>
          <p:cNvSpPr/>
          <p:nvPr/>
        </p:nvSpPr>
        <p:spPr>
          <a:xfrm>
            <a:off x="7790158" y="3862332"/>
            <a:ext cx="36245" cy="36229"/>
          </a:xfrm>
          <a:custGeom>
            <a:avLst/>
            <a:gdLst/>
            <a:ahLst/>
            <a:cxnLst/>
            <a:rect l="l" t="t" r="r" b="b"/>
            <a:pathLst>
              <a:path w="28930" h="28917">
                <a:moveTo>
                  <a:pt x="28930" y="14452"/>
                </a:moveTo>
                <a:lnTo>
                  <a:pt x="28930" y="22440"/>
                </a:lnTo>
                <a:lnTo>
                  <a:pt x="22453" y="28917"/>
                </a:lnTo>
                <a:lnTo>
                  <a:pt x="14465" y="28917"/>
                </a:lnTo>
                <a:lnTo>
                  <a:pt x="6477" y="28917"/>
                </a:lnTo>
                <a:lnTo>
                  <a:pt x="0" y="22440"/>
                </a:lnTo>
                <a:lnTo>
                  <a:pt x="0" y="14452"/>
                </a:lnTo>
                <a:lnTo>
                  <a:pt x="0" y="6464"/>
                </a:lnTo>
                <a:lnTo>
                  <a:pt x="6477" y="0"/>
                </a:lnTo>
                <a:lnTo>
                  <a:pt x="14465" y="0"/>
                </a:lnTo>
                <a:lnTo>
                  <a:pt x="22453" y="0"/>
                </a:lnTo>
                <a:lnTo>
                  <a:pt x="28930" y="6464"/>
                </a:lnTo>
                <a:lnTo>
                  <a:pt x="28930" y="14452"/>
                </a:lnTo>
                <a:close/>
              </a:path>
            </a:pathLst>
          </a:custGeom>
          <a:ln w="3175">
            <a:solidFill>
              <a:srgbClr val="000000"/>
            </a:solidFill>
          </a:ln>
        </p:spPr>
        <p:txBody>
          <a:bodyPr wrap="square" lIns="0" tIns="0" rIns="0" bIns="0" rtlCol="0">
            <a:noAutofit/>
          </a:bodyPr>
          <a:lstStyle/>
          <a:p>
            <a:endParaRPr sz="2255"/>
          </a:p>
        </p:txBody>
      </p:sp>
      <p:sp>
        <p:nvSpPr>
          <p:cNvPr id="87" name="TextBox 86">
            <a:extLst>
              <a:ext uri="{FF2B5EF4-FFF2-40B4-BE49-F238E27FC236}">
                <a16:creationId xmlns:a16="http://schemas.microsoft.com/office/drawing/2014/main" id="{193B44F8-7E54-4B2C-8126-2B8835ECF6BA}"/>
              </a:ext>
            </a:extLst>
          </p:cNvPr>
          <p:cNvSpPr txBox="1"/>
          <p:nvPr/>
        </p:nvSpPr>
        <p:spPr>
          <a:xfrm>
            <a:off x="3267448" y="5315062"/>
            <a:ext cx="5766875" cy="646331"/>
          </a:xfrm>
          <a:prstGeom prst="rect">
            <a:avLst/>
          </a:prstGeom>
          <a:noFill/>
        </p:spPr>
        <p:txBody>
          <a:bodyPr wrap="square" rtlCol="0">
            <a:spAutoFit/>
          </a:bodyPr>
          <a:lstStyle/>
          <a:p>
            <a:r>
              <a:rPr lang="en-US" dirty="0">
                <a:solidFill>
                  <a:schemeClr val="accent6">
                    <a:lumMod val="50000"/>
                  </a:schemeClr>
                </a:solidFill>
              </a:rPr>
              <a:t>Notice that “case” is used to refer to an individual instance, but also a set of instances meant to be grouped together!</a:t>
            </a:r>
          </a:p>
        </p:txBody>
      </p:sp>
      <p:pic>
        <p:nvPicPr>
          <p:cNvPr id="4" name="13-06-Best-case_-Dr__Bart__">
            <a:hlinkClick r:id="" action="ppaction://media"/>
            <a:extLst>
              <a:ext uri="{FF2B5EF4-FFF2-40B4-BE49-F238E27FC236}">
                <a16:creationId xmlns:a16="http://schemas.microsoft.com/office/drawing/2014/main" id="{FA0DCF84-21F2-43E7-AF56-C74191D942EF}"/>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61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6801-10E8-43A4-A392-C7948BF2DC27}"/>
              </a:ext>
            </a:extLst>
          </p:cNvPr>
          <p:cNvSpPr>
            <a:spLocks noGrp="1"/>
          </p:cNvSpPr>
          <p:nvPr>
            <p:ph type="title"/>
          </p:nvPr>
        </p:nvSpPr>
        <p:spPr/>
        <p:txBody>
          <a:bodyPr/>
          <a:lstStyle/>
          <a:p>
            <a:r>
              <a:rPr lang="en-US" dirty="0"/>
              <a:t>WE ARE NOT TALKING ABOUT BIG OH</a:t>
            </a:r>
          </a:p>
        </p:txBody>
      </p:sp>
      <p:sp>
        <p:nvSpPr>
          <p:cNvPr id="3" name="Content Placeholder 2">
            <a:extLst>
              <a:ext uri="{FF2B5EF4-FFF2-40B4-BE49-F238E27FC236}">
                <a16:creationId xmlns:a16="http://schemas.microsoft.com/office/drawing/2014/main" id="{F44B12A3-5D1D-4372-9F62-C0BEC63EE0AA}"/>
              </a:ext>
            </a:extLst>
          </p:cNvPr>
          <p:cNvSpPr>
            <a:spLocks noGrp="1"/>
          </p:cNvSpPr>
          <p:nvPr>
            <p:ph idx="1"/>
          </p:nvPr>
        </p:nvSpPr>
        <p:spPr/>
        <p:txBody>
          <a:bodyPr/>
          <a:lstStyle/>
          <a:p>
            <a:r>
              <a:rPr lang="en-US" dirty="0"/>
              <a:t>Worst case does not mean Big Oh.</a:t>
            </a:r>
          </a:p>
          <a:p>
            <a:endParaRPr lang="en-US" dirty="0"/>
          </a:p>
          <a:p>
            <a:r>
              <a:rPr lang="en-US" dirty="0"/>
              <a:t>Best case does not mean Big Oh.</a:t>
            </a:r>
          </a:p>
          <a:p>
            <a:endParaRPr lang="en-US" dirty="0"/>
          </a:p>
          <a:p>
            <a:r>
              <a:rPr lang="en-US" dirty="0"/>
              <a:t>These are DISTINCT CONCEPTS.</a:t>
            </a:r>
          </a:p>
          <a:p>
            <a:r>
              <a:rPr lang="en-US" dirty="0"/>
              <a:t>We will talk about them soon, but they are NOT equivalent.</a:t>
            </a:r>
          </a:p>
        </p:txBody>
      </p:sp>
      <p:pic>
        <p:nvPicPr>
          <p:cNvPr id="4" name="14-07-WE_ARE_NOT_TALKING_ABOUT_BIG_OH-Oh__Well__">
            <a:hlinkClick r:id="" action="ppaction://media"/>
            <a:extLst>
              <a:ext uri="{FF2B5EF4-FFF2-40B4-BE49-F238E27FC236}">
                <a16:creationId xmlns:a16="http://schemas.microsoft.com/office/drawing/2014/main" id="{366718F6-041E-4642-9A26-C9D6D7AF42F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1619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50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3420-476A-4B3F-8BDC-37D4AFCC500F}"/>
              </a:ext>
            </a:extLst>
          </p:cNvPr>
          <p:cNvSpPr>
            <a:spLocks noGrp="1"/>
          </p:cNvSpPr>
          <p:nvPr>
            <p:ph type="title"/>
          </p:nvPr>
        </p:nvSpPr>
        <p:spPr/>
        <p:txBody>
          <a:bodyPr/>
          <a:lstStyle/>
          <a:p>
            <a:r>
              <a:rPr lang="en-US" dirty="0"/>
              <a:t>Analyzing Code</a:t>
            </a:r>
          </a:p>
        </p:txBody>
      </p:sp>
      <p:sp>
        <p:nvSpPr>
          <p:cNvPr id="3" name="Content Placeholder 2">
            <a:extLst>
              <a:ext uri="{FF2B5EF4-FFF2-40B4-BE49-F238E27FC236}">
                <a16:creationId xmlns:a16="http://schemas.microsoft.com/office/drawing/2014/main" id="{40B80692-1786-47DA-9CC5-668B71996505}"/>
              </a:ext>
            </a:extLst>
          </p:cNvPr>
          <p:cNvSpPr>
            <a:spLocks noGrp="1"/>
          </p:cNvSpPr>
          <p:nvPr>
            <p:ph idx="1"/>
          </p:nvPr>
        </p:nvSpPr>
        <p:spPr>
          <a:xfrm>
            <a:off x="1097280" y="1845734"/>
            <a:ext cx="10058400" cy="1095174"/>
          </a:xfrm>
        </p:spPr>
        <p:txBody>
          <a:bodyPr/>
          <a:lstStyle/>
          <a:p>
            <a:r>
              <a:rPr lang="en-US" dirty="0"/>
              <a:t>Given an algorithm (even super long, complex ones)…</a:t>
            </a:r>
          </a:p>
          <a:p>
            <a:r>
              <a:rPr lang="en-US" dirty="0"/>
              <a:t>… You can do an exact time analysis:</a:t>
            </a:r>
          </a:p>
        </p:txBody>
      </p:sp>
      <p:sp>
        <p:nvSpPr>
          <p:cNvPr id="14" name="Rectangle 3">
            <a:extLst>
              <a:ext uri="{FF2B5EF4-FFF2-40B4-BE49-F238E27FC236}">
                <a16:creationId xmlns:a16="http://schemas.microsoft.com/office/drawing/2014/main" id="{F6D441C7-6EED-4E38-AAA5-8AFC5B8EC7DA}"/>
              </a:ext>
            </a:extLst>
          </p:cNvPr>
          <p:cNvSpPr>
            <a:spLocks noChangeArrowheads="1"/>
          </p:cNvSpPr>
          <p:nvPr/>
        </p:nvSpPr>
        <p:spPr bwMode="auto">
          <a:xfrm>
            <a:off x="3649578" y="3919446"/>
            <a:ext cx="4456989"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888C6"/>
                </a:solidFill>
                <a:effectLst/>
                <a:latin typeface="JetBrains Mono"/>
              </a:rPr>
              <a:t>int </a:t>
            </a:r>
            <a:r>
              <a:rPr kumimoji="0" lang="en-US" altLang="en-US" sz="2000" b="0" i="0" u="none" strike="noStrike" cap="none" normalizeH="0" baseline="0" dirty="0">
                <a:ln>
                  <a:noFill/>
                </a:ln>
                <a:solidFill>
                  <a:srgbClr val="A9B7C6"/>
                </a:solidFill>
                <a:effectLst/>
                <a:latin typeface="JetBrains Mono"/>
              </a:rPr>
              <a:t>maximum = </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A9B7C6"/>
                </a:solidFill>
                <a:effectLst/>
                <a:latin typeface="JetBrains Mono"/>
              </a:rPr>
              <a: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CC7832"/>
                </a:solidFill>
                <a:effectLst/>
                <a:latin typeface="JetBrains Mono"/>
              </a:rPr>
              <a:t>for </a:t>
            </a:r>
            <a:r>
              <a:rPr kumimoji="0" lang="en-US" altLang="en-US" sz="2000" b="0" i="0" u="none" strike="noStrike" cap="none" normalizeH="0" baseline="0" dirty="0">
                <a:ln>
                  <a:noFill/>
                </a:ln>
                <a:solidFill>
                  <a:srgbClr val="A9B7C6"/>
                </a:solidFill>
                <a:effectLst/>
                <a:latin typeface="JetBrains Mono"/>
              </a:rPr>
              <a:t>(int </a:t>
            </a:r>
            <a:r>
              <a:rPr kumimoji="0" lang="en-US" altLang="en-US" sz="2000" b="0" i="0" u="none" strike="noStrike" cap="none" normalizeH="0" baseline="0" dirty="0" err="1">
                <a:ln>
                  <a:noFill/>
                </a:ln>
                <a:solidFill>
                  <a:srgbClr val="A9B7C6"/>
                </a:solidFill>
                <a:effectLst/>
                <a:latin typeface="JetBrains Mono"/>
              </a:rPr>
              <a:t>i</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i</a:t>
            </a:r>
            <a:r>
              <a:rPr kumimoji="0" lang="en-US" altLang="en-US" sz="2000" b="0" i="0" u="none" strike="noStrike" cap="none" normalizeH="0" baseline="0" dirty="0">
                <a:ln>
                  <a:noFill/>
                </a:ln>
                <a:solidFill>
                  <a:srgbClr val="A9B7C6"/>
                </a:solidFill>
                <a:effectLst/>
                <a:latin typeface="JetBrains Mono"/>
              </a:rPr>
              <a:t> &lt; n; </a:t>
            </a:r>
            <a:r>
              <a:rPr kumimoji="0" lang="en-US" altLang="en-US" sz="2000" b="0" i="0" u="none" strike="noStrike" cap="none" normalizeH="0" baseline="0" dirty="0" err="1">
                <a:ln>
                  <a:noFill/>
                </a:ln>
                <a:solidFill>
                  <a:srgbClr val="A9B7C6"/>
                </a:solidFill>
                <a:effectLst/>
                <a:latin typeface="JetBrains Mono"/>
              </a:rPr>
              <a:t>i</a:t>
            </a:r>
            <a:r>
              <a:rPr kumimoji="0" lang="en-US" altLang="en-US" sz="2000" b="0" i="0" u="none" strike="noStrike" cap="none" normalizeH="0" baseline="0" dirty="0">
                <a:ln>
                  <a:noFill/>
                </a:ln>
                <a:solidFill>
                  <a:srgbClr val="A9B7C6"/>
                </a:solidFill>
                <a:effectLst/>
                <a:latin typeface="JetBrains Mono"/>
              </a:rPr>
              <a:t>++) {</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if </a:t>
            </a:r>
            <a:r>
              <a:rPr kumimoji="0" lang="en-US" altLang="en-US" sz="2000" b="0" i="0" u="none" strike="noStrike" cap="none" normalizeH="0" baseline="0" dirty="0">
                <a:ln>
                  <a:noFill/>
                </a:ln>
                <a:solidFill>
                  <a:srgbClr val="A9B7C6"/>
                </a:solidFill>
                <a:effectLst/>
                <a:latin typeface="JetBrains Mono"/>
              </a:rPr>
              <a:t>(numbers[</a:t>
            </a:r>
            <a:r>
              <a:rPr kumimoji="0" lang="en-US" altLang="en-US" sz="2000" b="0" i="0" u="none" strike="noStrike" cap="none" normalizeH="0" baseline="0" dirty="0" err="1">
                <a:ln>
                  <a:noFill/>
                </a:ln>
                <a:solidFill>
                  <a:srgbClr val="A9B7C6"/>
                </a:solidFill>
                <a:effectLst/>
                <a:latin typeface="JetBrains Mono"/>
              </a:rPr>
              <a:t>i</a:t>
            </a:r>
            <a:r>
              <a:rPr kumimoji="0" lang="en-US" altLang="en-US" sz="2000" b="0" i="0" u="none" strike="noStrike" cap="none" normalizeH="0" baseline="0" dirty="0">
                <a:ln>
                  <a:noFill/>
                </a:ln>
                <a:solidFill>
                  <a:srgbClr val="A9B7C6"/>
                </a:solidFill>
                <a:effectLst/>
                <a:latin typeface="JetBrains Mono"/>
              </a:rPr>
              <a:t>] &gt; maximum) {</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maximum = numbers[</a:t>
            </a:r>
            <a:r>
              <a:rPr kumimoji="0" lang="en-US" altLang="en-US" sz="2000" b="0" i="0" u="none" strike="noStrike" cap="none" normalizeH="0" baseline="0" dirty="0" err="1">
                <a:ln>
                  <a:noFill/>
                </a:ln>
                <a:solidFill>
                  <a:srgbClr val="A9B7C6"/>
                </a:solidFill>
                <a:effectLst/>
                <a:latin typeface="JetBrains Mono"/>
              </a:rPr>
              <a:t>i</a:t>
            </a:r>
            <a:r>
              <a:rPr kumimoji="0" lang="en-US" altLang="en-US" sz="20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A9B7C6"/>
                </a:solidFill>
                <a:latin typeface="JetBrains Mono"/>
              </a:rPr>
              <a:t>    }</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4E41029A-5DF5-4579-A6A0-289D1070394F}"/>
              </a:ext>
            </a:extLst>
          </p:cNvPr>
          <p:cNvSpPr txBox="1"/>
          <p:nvPr/>
        </p:nvSpPr>
        <p:spPr>
          <a:xfrm>
            <a:off x="3649578" y="2940908"/>
            <a:ext cx="4456989" cy="923330"/>
          </a:xfrm>
          <a:prstGeom prst="rect">
            <a:avLst/>
          </a:prstGeom>
          <a:noFill/>
        </p:spPr>
        <p:txBody>
          <a:bodyPr wrap="none" rtlCol="0">
            <a:spAutoFit/>
          </a:bodyPr>
          <a:lstStyle/>
          <a:p>
            <a:r>
              <a:rPr lang="en-US" dirty="0"/>
              <a:t>Problem: Maximum of Array</a:t>
            </a:r>
          </a:p>
          <a:p>
            <a:pPr marL="285750" indent="-285750">
              <a:buFont typeface="Arial" panose="020B0604020202020204" pitchFamily="34" charset="0"/>
              <a:buChar char="•"/>
            </a:pPr>
            <a:r>
              <a:rPr lang="en-US" dirty="0"/>
              <a:t>Input: Given an array of N integers</a:t>
            </a:r>
          </a:p>
          <a:p>
            <a:pPr marL="285750" indent="-285750">
              <a:buFont typeface="Arial" panose="020B0604020202020204" pitchFamily="34" charset="0"/>
              <a:buChar char="•"/>
            </a:pPr>
            <a:r>
              <a:rPr lang="en-US" dirty="0"/>
              <a:t>Output: The integer with the highest value</a:t>
            </a:r>
          </a:p>
        </p:txBody>
      </p:sp>
    </p:spTree>
    <p:extLst>
      <p:ext uri="{BB962C8B-B14F-4D97-AF65-F5344CB8AC3E}">
        <p14:creationId xmlns:p14="http://schemas.microsoft.com/office/powerpoint/2010/main" val="2638575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79DDE-9CC3-417A-87AA-A3A1ECE00BFE}"/>
              </a:ext>
            </a:extLst>
          </p:cNvPr>
          <p:cNvSpPr>
            <a:spLocks noGrp="1"/>
          </p:cNvSpPr>
          <p:nvPr>
            <p:ph type="title"/>
          </p:nvPr>
        </p:nvSpPr>
        <p:spPr/>
        <p:txBody>
          <a:bodyPr/>
          <a:lstStyle/>
          <a:p>
            <a:r>
              <a:rPr lang="en-US" dirty="0"/>
              <a:t>Best case vs. Worst case</a:t>
            </a:r>
          </a:p>
        </p:txBody>
      </p:sp>
      <p:sp>
        <p:nvSpPr>
          <p:cNvPr id="3" name="Content Placeholder 2">
            <a:extLst>
              <a:ext uri="{FF2B5EF4-FFF2-40B4-BE49-F238E27FC236}">
                <a16:creationId xmlns:a16="http://schemas.microsoft.com/office/drawing/2014/main" id="{57EE6813-2C55-4940-A714-4B1ECF8B40B2}"/>
              </a:ext>
            </a:extLst>
          </p:cNvPr>
          <p:cNvSpPr>
            <a:spLocks noGrp="1"/>
          </p:cNvSpPr>
          <p:nvPr>
            <p:ph idx="1"/>
          </p:nvPr>
        </p:nvSpPr>
        <p:spPr>
          <a:xfrm>
            <a:off x="1097280" y="1845734"/>
            <a:ext cx="10058400" cy="712982"/>
          </a:xfrm>
        </p:spPr>
        <p:txBody>
          <a:bodyPr/>
          <a:lstStyle/>
          <a:p>
            <a:r>
              <a:rPr lang="en-US" dirty="0"/>
              <a:t>We often want you to think about the best case and worst runtimes.</a:t>
            </a:r>
          </a:p>
        </p:txBody>
      </p:sp>
      <p:sp>
        <p:nvSpPr>
          <p:cNvPr id="4" name="TextBox 3">
            <a:extLst>
              <a:ext uri="{FF2B5EF4-FFF2-40B4-BE49-F238E27FC236}">
                <a16:creationId xmlns:a16="http://schemas.microsoft.com/office/drawing/2014/main" id="{E4377A67-7580-4924-BEAF-BA7803B4DB57}"/>
              </a:ext>
            </a:extLst>
          </p:cNvPr>
          <p:cNvSpPr txBox="1"/>
          <p:nvPr/>
        </p:nvSpPr>
        <p:spPr>
          <a:xfrm>
            <a:off x="1097280" y="2558716"/>
            <a:ext cx="5099025" cy="923330"/>
          </a:xfrm>
          <a:prstGeom prst="rect">
            <a:avLst/>
          </a:prstGeom>
          <a:noFill/>
        </p:spPr>
        <p:txBody>
          <a:bodyPr wrap="none" rtlCol="0">
            <a:spAutoFit/>
          </a:bodyPr>
          <a:lstStyle/>
          <a:p>
            <a:r>
              <a:rPr lang="en-US" dirty="0"/>
              <a:t>Problem: Find Element in Array</a:t>
            </a:r>
          </a:p>
          <a:p>
            <a:pPr marL="285750" indent="-285750">
              <a:buFont typeface="Arial" panose="020B0604020202020204" pitchFamily="34" charset="0"/>
              <a:buChar char="•"/>
            </a:pPr>
            <a:r>
              <a:rPr lang="en-US" dirty="0"/>
              <a:t>Input: Given an array of N integers, and a target T</a:t>
            </a:r>
          </a:p>
          <a:p>
            <a:pPr marL="285750" indent="-285750">
              <a:buFont typeface="Arial" panose="020B0604020202020204" pitchFamily="34" charset="0"/>
              <a:buChar char="•"/>
            </a:pPr>
            <a:r>
              <a:rPr lang="en-US" dirty="0"/>
              <a:t>Output: Whether or not the target is in the Array</a:t>
            </a:r>
          </a:p>
        </p:txBody>
      </p:sp>
      <p:sp>
        <p:nvSpPr>
          <p:cNvPr id="5" name="Rectangle 1">
            <a:extLst>
              <a:ext uri="{FF2B5EF4-FFF2-40B4-BE49-F238E27FC236}">
                <a16:creationId xmlns:a16="http://schemas.microsoft.com/office/drawing/2014/main" id="{9B5C0A42-BFD8-4D45-98F6-FA6F86C18525}"/>
              </a:ext>
            </a:extLst>
          </p:cNvPr>
          <p:cNvSpPr>
            <a:spLocks noChangeArrowheads="1"/>
          </p:cNvSpPr>
          <p:nvPr/>
        </p:nvSpPr>
        <p:spPr bwMode="auto">
          <a:xfrm>
            <a:off x="1097280" y="3482046"/>
            <a:ext cx="4940968"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JetBrains Mono"/>
              </a:rPr>
              <a:t>for </a:t>
            </a:r>
            <a:r>
              <a:rPr kumimoji="0" lang="en-US" altLang="en-US" sz="2000" b="0" i="0" u="none" strike="noStrike" cap="none" normalizeH="0" baseline="0" dirty="0">
                <a:ln>
                  <a:noFill/>
                </a:ln>
                <a:solidFill>
                  <a:srgbClr val="A9B7C6"/>
                </a:solidFill>
                <a:effectLst/>
                <a:latin typeface="JetBrains Mono"/>
              </a:rPr>
              <a:t>(int </a:t>
            </a:r>
            <a:r>
              <a:rPr kumimoji="0" lang="en-US" altLang="en-US" sz="2000" b="0" i="0" u="none" strike="noStrike" cap="none" normalizeH="0" baseline="0" dirty="0" err="1">
                <a:ln>
                  <a:noFill/>
                </a:ln>
                <a:solidFill>
                  <a:srgbClr val="A9B7C6"/>
                </a:solidFill>
                <a:effectLst/>
                <a:latin typeface="JetBrains Mono"/>
              </a:rPr>
              <a:t>i</a:t>
            </a:r>
            <a:r>
              <a:rPr kumimoji="0" lang="en-US" altLang="en-US" sz="2000" b="0" i="0" u="none" strike="noStrike" cap="none" normalizeH="0" baseline="0" dirty="0">
                <a:ln>
                  <a:noFill/>
                </a:ln>
                <a:solidFill>
                  <a:srgbClr val="A9B7C6"/>
                </a:solidFill>
                <a:effectLst/>
                <a:latin typeface="JetBrains Mono"/>
              </a:rPr>
              <a:t>=</a:t>
            </a:r>
            <a:r>
              <a:rPr kumimoji="0" lang="en-US" altLang="en-US" sz="2000" b="0" i="0" u="none" strike="noStrike" cap="none" normalizeH="0" baseline="0" dirty="0">
                <a:ln>
                  <a:noFill/>
                </a:ln>
                <a:solidFill>
                  <a:srgbClr val="6897BB"/>
                </a:solidFill>
                <a:effectLst/>
                <a:latin typeface="JetBrains Mono"/>
              </a:rPr>
              <a:t>0</a:t>
            </a: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err="1">
                <a:ln>
                  <a:noFill/>
                </a:ln>
                <a:solidFill>
                  <a:srgbClr val="A9B7C6"/>
                </a:solidFill>
                <a:effectLst/>
                <a:latin typeface="JetBrains Mono"/>
              </a:rPr>
              <a:t>i</a:t>
            </a:r>
            <a:r>
              <a:rPr kumimoji="0" lang="en-US" altLang="en-US" sz="2000" b="0" i="0" u="none" strike="noStrike" cap="none" normalizeH="0" baseline="0" dirty="0">
                <a:ln>
                  <a:noFill/>
                </a:ln>
                <a:solidFill>
                  <a:srgbClr val="A9B7C6"/>
                </a:solidFill>
                <a:effectLst/>
                <a:latin typeface="JetBrains Mono"/>
              </a:rPr>
              <a:t> &lt; n; </a:t>
            </a:r>
            <a:r>
              <a:rPr kumimoji="0" lang="en-US" altLang="en-US" sz="2000" b="0" i="0" u="none" strike="noStrike" cap="none" normalizeH="0" baseline="0" dirty="0" err="1">
                <a:ln>
                  <a:noFill/>
                </a:ln>
                <a:solidFill>
                  <a:srgbClr val="A9B7C6"/>
                </a:solidFill>
                <a:effectLst/>
                <a:latin typeface="JetBrains Mono"/>
              </a:rPr>
              <a:t>i</a:t>
            </a:r>
            <a:r>
              <a:rPr kumimoji="0" lang="en-US" altLang="en-US" sz="2000" b="0" i="0" u="none" strike="noStrike" cap="none" normalizeH="0" baseline="0" dirty="0">
                <a:ln>
                  <a:noFill/>
                </a:ln>
                <a:solidFill>
                  <a:srgbClr val="A9B7C6"/>
                </a:solidFill>
                <a:effectLst/>
                <a:latin typeface="JetBrains Mono"/>
              </a:rPr>
              <a:t>++) {</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if </a:t>
            </a:r>
            <a:r>
              <a:rPr kumimoji="0" lang="en-US" altLang="en-US" sz="2000" b="0" i="0" u="none" strike="noStrike" cap="none" normalizeH="0" baseline="0" dirty="0">
                <a:ln>
                  <a:noFill/>
                </a:ln>
                <a:solidFill>
                  <a:srgbClr val="A9B7C6"/>
                </a:solidFill>
                <a:effectLst/>
                <a:latin typeface="JetBrains Mono"/>
              </a:rPr>
              <a:t>(numbers[</a:t>
            </a:r>
            <a:r>
              <a:rPr kumimoji="0" lang="en-US" altLang="en-US" sz="2000" b="0" i="0" u="none" strike="noStrike" cap="none" normalizeH="0" baseline="0" dirty="0" err="1">
                <a:ln>
                  <a:noFill/>
                </a:ln>
                <a:solidFill>
                  <a:srgbClr val="A9B7C6"/>
                </a:solidFill>
                <a:effectLst/>
                <a:latin typeface="JetBrains Mono"/>
              </a:rPr>
              <a:t>i</a:t>
            </a:r>
            <a:r>
              <a:rPr kumimoji="0" lang="en-US" altLang="en-US" sz="2000" b="0" i="0" u="none" strike="noStrike" cap="none" normalizeH="0" baseline="0" dirty="0">
                <a:ln>
                  <a:noFill/>
                </a:ln>
                <a:solidFill>
                  <a:srgbClr val="A9B7C6"/>
                </a:solidFill>
                <a:effectLst/>
                <a:latin typeface="JetBrains Mono"/>
              </a:rPr>
              <a:t>] == T)</a:t>
            </a:r>
            <a:br>
              <a:rPr kumimoji="0" lang="en-US" altLang="en-US" sz="2000" b="0" i="0" u="none" strike="noStrike" cap="none" normalizeH="0" baseline="0" dirty="0">
                <a:ln>
                  <a:noFill/>
                </a:ln>
                <a:solidFill>
                  <a:srgbClr val="A9B7C6"/>
                </a:solidFill>
                <a:effectLst/>
                <a:latin typeface="JetBrains Mono"/>
              </a:rPr>
            </a:br>
            <a:r>
              <a:rPr kumimoji="0" lang="en-US" altLang="en-US" sz="2000" b="0" i="0" u="none" strike="noStrike" cap="none" normalizeH="0" baseline="0" dirty="0">
                <a:ln>
                  <a:noFill/>
                </a:ln>
                <a:solidFill>
                  <a:srgbClr val="A9B7C6"/>
                </a:solidFill>
                <a:effectLst/>
                <a:latin typeface="JetBrains Mono"/>
              </a:rPr>
              <a:t>        </a:t>
            </a:r>
            <a:r>
              <a:rPr kumimoji="0" lang="en-US" altLang="en-US" sz="2000" b="0" i="0" u="none" strike="noStrike" cap="none" normalizeH="0" baseline="0" dirty="0">
                <a:ln>
                  <a:noFill/>
                </a:ln>
                <a:solidFill>
                  <a:srgbClr val="CC7832"/>
                </a:solidFill>
                <a:effectLst/>
                <a:latin typeface="JetBrains Mono"/>
              </a:rPr>
              <a:t>return True</a:t>
            </a:r>
            <a:br>
              <a:rPr kumimoji="0" lang="en-US" altLang="en-US" sz="2000" b="0" i="0" u="none" strike="noStrike" cap="none" normalizeH="0" baseline="0" dirty="0">
                <a:ln>
                  <a:noFill/>
                </a:ln>
                <a:solidFill>
                  <a:srgbClr val="CC7832"/>
                </a:solidFill>
                <a:effectLst/>
                <a:latin typeface="JetBrains Mono"/>
              </a:rPr>
            </a:br>
            <a:r>
              <a:rPr kumimoji="0" lang="en-US" altLang="en-US" sz="2000" b="0" i="0" u="none" strike="noStrike" cap="none" normalizeH="0" baseline="0" dirty="0">
                <a:ln>
                  <a:noFill/>
                </a:ln>
                <a:solidFill>
                  <a:srgbClr val="CC7832"/>
                </a:solidFill>
                <a:effectLst/>
                <a:latin typeface="JetBrains Mono"/>
              </a:rPr>
              <a:t>return False</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6" name="Flowchart: Process 5">
            <a:extLst>
              <a:ext uri="{FF2B5EF4-FFF2-40B4-BE49-F238E27FC236}">
                <a16:creationId xmlns:a16="http://schemas.microsoft.com/office/drawing/2014/main" id="{ACBEADF1-E10C-431B-ACE6-F3968FD9229A}"/>
              </a:ext>
            </a:extLst>
          </p:cNvPr>
          <p:cNvSpPr/>
          <p:nvPr/>
        </p:nvSpPr>
        <p:spPr>
          <a:xfrm>
            <a:off x="6392778" y="2362111"/>
            <a:ext cx="3136233" cy="182880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t"/>
          <a:lstStyle/>
          <a:p>
            <a:r>
              <a:rPr lang="en-US" u="sng" dirty="0"/>
              <a:t>Best Cases</a:t>
            </a:r>
          </a:p>
        </p:txBody>
      </p:sp>
      <p:sp>
        <p:nvSpPr>
          <p:cNvPr id="7" name="Flowchart: Process 6">
            <a:extLst>
              <a:ext uri="{FF2B5EF4-FFF2-40B4-BE49-F238E27FC236}">
                <a16:creationId xmlns:a16="http://schemas.microsoft.com/office/drawing/2014/main" id="{2264C6F0-8B21-4D16-9558-56070DC4D899}"/>
              </a:ext>
            </a:extLst>
          </p:cNvPr>
          <p:cNvSpPr/>
          <p:nvPr/>
        </p:nvSpPr>
        <p:spPr>
          <a:xfrm>
            <a:off x="6392779" y="4407477"/>
            <a:ext cx="3136232" cy="1828800"/>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t"/>
          <a:lstStyle/>
          <a:p>
            <a:r>
              <a:rPr lang="en-US" u="sng" dirty="0"/>
              <a:t>Worst Cases</a:t>
            </a:r>
          </a:p>
        </p:txBody>
      </p:sp>
      <p:sp>
        <p:nvSpPr>
          <p:cNvPr id="8" name="TextBox 7">
            <a:extLst>
              <a:ext uri="{FF2B5EF4-FFF2-40B4-BE49-F238E27FC236}">
                <a16:creationId xmlns:a16="http://schemas.microsoft.com/office/drawing/2014/main" id="{1376C4B0-1963-4B8C-88DA-BD8F0E9BFE43}"/>
              </a:ext>
            </a:extLst>
          </p:cNvPr>
          <p:cNvSpPr txBox="1"/>
          <p:nvPr/>
        </p:nvSpPr>
        <p:spPr>
          <a:xfrm>
            <a:off x="6392778" y="2775282"/>
            <a:ext cx="2360774" cy="369332"/>
          </a:xfrm>
          <a:prstGeom prst="rect">
            <a:avLst/>
          </a:prstGeom>
          <a:noFill/>
        </p:spPr>
        <p:txBody>
          <a:bodyPr wrap="none" rtlCol="0">
            <a:spAutoFit/>
          </a:bodyPr>
          <a:lstStyle/>
          <a:p>
            <a:r>
              <a:rPr lang="en-US" dirty="0"/>
              <a:t>numbers = []; n=0; T= 0</a:t>
            </a:r>
          </a:p>
        </p:txBody>
      </p:sp>
      <p:sp>
        <p:nvSpPr>
          <p:cNvPr id="9" name="TextBox 8">
            <a:extLst>
              <a:ext uri="{FF2B5EF4-FFF2-40B4-BE49-F238E27FC236}">
                <a16:creationId xmlns:a16="http://schemas.microsoft.com/office/drawing/2014/main" id="{5F52F820-AC15-416B-A924-B8AA5DA5E8FE}"/>
              </a:ext>
            </a:extLst>
          </p:cNvPr>
          <p:cNvSpPr txBox="1"/>
          <p:nvPr/>
        </p:nvSpPr>
        <p:spPr>
          <a:xfrm>
            <a:off x="6392778" y="3113764"/>
            <a:ext cx="2990755" cy="369332"/>
          </a:xfrm>
          <a:prstGeom prst="rect">
            <a:avLst/>
          </a:prstGeom>
          <a:noFill/>
        </p:spPr>
        <p:txBody>
          <a:bodyPr wrap="none" rtlCol="0">
            <a:spAutoFit/>
          </a:bodyPr>
          <a:lstStyle/>
          <a:p>
            <a:r>
              <a:rPr lang="en-US" dirty="0"/>
              <a:t>numbers = [0, 1, 2]; n=3; T= 0</a:t>
            </a:r>
          </a:p>
        </p:txBody>
      </p:sp>
      <p:sp>
        <p:nvSpPr>
          <p:cNvPr id="10" name="TextBox 9">
            <a:extLst>
              <a:ext uri="{FF2B5EF4-FFF2-40B4-BE49-F238E27FC236}">
                <a16:creationId xmlns:a16="http://schemas.microsoft.com/office/drawing/2014/main" id="{912B6F1D-C42C-44B8-A4B6-CE3D6F37EEE8}"/>
              </a:ext>
            </a:extLst>
          </p:cNvPr>
          <p:cNvSpPr txBox="1"/>
          <p:nvPr/>
        </p:nvSpPr>
        <p:spPr>
          <a:xfrm>
            <a:off x="6392778" y="3452246"/>
            <a:ext cx="3160673" cy="369332"/>
          </a:xfrm>
          <a:prstGeom prst="rect">
            <a:avLst/>
          </a:prstGeom>
          <a:noFill/>
        </p:spPr>
        <p:txBody>
          <a:bodyPr wrap="none" rtlCol="0">
            <a:spAutoFit/>
          </a:bodyPr>
          <a:lstStyle/>
          <a:p>
            <a:r>
              <a:rPr lang="en-US" dirty="0"/>
              <a:t>numbers = [0, 1, 2, 3]; n=4; T= 0</a:t>
            </a:r>
          </a:p>
        </p:txBody>
      </p:sp>
      <p:sp>
        <p:nvSpPr>
          <p:cNvPr id="11" name="TextBox 10">
            <a:extLst>
              <a:ext uri="{FF2B5EF4-FFF2-40B4-BE49-F238E27FC236}">
                <a16:creationId xmlns:a16="http://schemas.microsoft.com/office/drawing/2014/main" id="{75F5A648-F2BB-4273-A896-DAD97997E553}"/>
              </a:ext>
            </a:extLst>
          </p:cNvPr>
          <p:cNvSpPr txBox="1"/>
          <p:nvPr/>
        </p:nvSpPr>
        <p:spPr>
          <a:xfrm>
            <a:off x="6380557" y="3741894"/>
            <a:ext cx="3160673" cy="369332"/>
          </a:xfrm>
          <a:prstGeom prst="rect">
            <a:avLst/>
          </a:prstGeom>
          <a:noFill/>
        </p:spPr>
        <p:txBody>
          <a:bodyPr wrap="none" rtlCol="0">
            <a:spAutoFit/>
          </a:bodyPr>
          <a:lstStyle/>
          <a:p>
            <a:r>
              <a:rPr lang="en-US" dirty="0"/>
              <a:t>numbers = [3, 2, 1, 0]; n=4; T= 3</a:t>
            </a:r>
          </a:p>
        </p:txBody>
      </p:sp>
      <p:sp>
        <p:nvSpPr>
          <p:cNvPr id="12" name="TextBox 11">
            <a:extLst>
              <a:ext uri="{FF2B5EF4-FFF2-40B4-BE49-F238E27FC236}">
                <a16:creationId xmlns:a16="http://schemas.microsoft.com/office/drawing/2014/main" id="{896EBCD3-3E5F-4476-84D7-99B577EBC7E8}"/>
              </a:ext>
            </a:extLst>
          </p:cNvPr>
          <p:cNvSpPr txBox="1"/>
          <p:nvPr/>
        </p:nvSpPr>
        <p:spPr>
          <a:xfrm>
            <a:off x="6380557" y="4761280"/>
            <a:ext cx="2360774" cy="369332"/>
          </a:xfrm>
          <a:prstGeom prst="rect">
            <a:avLst/>
          </a:prstGeom>
          <a:noFill/>
        </p:spPr>
        <p:txBody>
          <a:bodyPr wrap="none" rtlCol="0">
            <a:spAutoFit/>
          </a:bodyPr>
          <a:lstStyle/>
          <a:p>
            <a:r>
              <a:rPr lang="en-US" dirty="0"/>
              <a:t>numbers = []; n=0; T= 0</a:t>
            </a:r>
          </a:p>
        </p:txBody>
      </p:sp>
      <p:sp>
        <p:nvSpPr>
          <p:cNvPr id="13" name="TextBox 12">
            <a:extLst>
              <a:ext uri="{FF2B5EF4-FFF2-40B4-BE49-F238E27FC236}">
                <a16:creationId xmlns:a16="http://schemas.microsoft.com/office/drawing/2014/main" id="{3EA96CCB-2E78-4BA1-8F58-E893062FF110}"/>
              </a:ext>
            </a:extLst>
          </p:cNvPr>
          <p:cNvSpPr txBox="1"/>
          <p:nvPr/>
        </p:nvSpPr>
        <p:spPr>
          <a:xfrm>
            <a:off x="6380557" y="5099762"/>
            <a:ext cx="2933047" cy="369332"/>
          </a:xfrm>
          <a:prstGeom prst="rect">
            <a:avLst/>
          </a:prstGeom>
          <a:noFill/>
        </p:spPr>
        <p:txBody>
          <a:bodyPr wrap="none" rtlCol="0">
            <a:spAutoFit/>
          </a:bodyPr>
          <a:lstStyle/>
          <a:p>
            <a:r>
              <a:rPr lang="en-US" dirty="0"/>
              <a:t>numbers = [0, 1, 2]; n=3; T= 2</a:t>
            </a:r>
          </a:p>
        </p:txBody>
      </p:sp>
      <p:sp>
        <p:nvSpPr>
          <p:cNvPr id="14" name="TextBox 13">
            <a:extLst>
              <a:ext uri="{FF2B5EF4-FFF2-40B4-BE49-F238E27FC236}">
                <a16:creationId xmlns:a16="http://schemas.microsoft.com/office/drawing/2014/main" id="{6866542A-5871-48DC-B2E1-0427F6DEC7A6}"/>
              </a:ext>
            </a:extLst>
          </p:cNvPr>
          <p:cNvSpPr txBox="1"/>
          <p:nvPr/>
        </p:nvSpPr>
        <p:spPr>
          <a:xfrm>
            <a:off x="6380557" y="5438244"/>
            <a:ext cx="3160673" cy="369332"/>
          </a:xfrm>
          <a:prstGeom prst="rect">
            <a:avLst/>
          </a:prstGeom>
          <a:noFill/>
        </p:spPr>
        <p:txBody>
          <a:bodyPr wrap="none" rtlCol="0">
            <a:spAutoFit/>
          </a:bodyPr>
          <a:lstStyle/>
          <a:p>
            <a:r>
              <a:rPr lang="en-US" dirty="0"/>
              <a:t>numbers = [0, 1, 2, 3]; n=4; T= 7</a:t>
            </a:r>
          </a:p>
        </p:txBody>
      </p:sp>
      <p:sp>
        <p:nvSpPr>
          <p:cNvPr id="15" name="TextBox 14">
            <a:extLst>
              <a:ext uri="{FF2B5EF4-FFF2-40B4-BE49-F238E27FC236}">
                <a16:creationId xmlns:a16="http://schemas.microsoft.com/office/drawing/2014/main" id="{11448A4B-697A-4EDE-8FC6-D95FFF04C7C5}"/>
              </a:ext>
            </a:extLst>
          </p:cNvPr>
          <p:cNvSpPr txBox="1"/>
          <p:nvPr/>
        </p:nvSpPr>
        <p:spPr>
          <a:xfrm>
            <a:off x="6368336" y="5727892"/>
            <a:ext cx="3160673" cy="369332"/>
          </a:xfrm>
          <a:prstGeom prst="rect">
            <a:avLst/>
          </a:prstGeom>
          <a:noFill/>
        </p:spPr>
        <p:txBody>
          <a:bodyPr wrap="none" rtlCol="0">
            <a:spAutoFit/>
          </a:bodyPr>
          <a:lstStyle/>
          <a:p>
            <a:r>
              <a:rPr lang="en-US" dirty="0"/>
              <a:t>numbers = [3, 2, 1, 0]; n=4; T= 0</a:t>
            </a:r>
          </a:p>
        </p:txBody>
      </p:sp>
    </p:spTree>
    <p:extLst>
      <p:ext uri="{BB962C8B-B14F-4D97-AF65-F5344CB8AC3E}">
        <p14:creationId xmlns:p14="http://schemas.microsoft.com/office/powerpoint/2010/main" val="243338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F18A-839B-46DD-8D92-BDD1F13C6EE5}"/>
              </a:ext>
            </a:extLst>
          </p:cNvPr>
          <p:cNvSpPr>
            <a:spLocks noGrp="1"/>
          </p:cNvSpPr>
          <p:nvPr>
            <p:ph type="title"/>
          </p:nvPr>
        </p:nvSpPr>
        <p:spPr/>
        <p:txBody>
          <a:bodyPr/>
          <a:lstStyle/>
          <a:p>
            <a:r>
              <a:rPr lang="en-US" dirty="0"/>
              <a:t>Graphing Cases</a:t>
            </a:r>
          </a:p>
        </p:txBody>
      </p:sp>
      <p:sp>
        <p:nvSpPr>
          <p:cNvPr id="3" name="Content Placeholder 2">
            <a:extLst>
              <a:ext uri="{FF2B5EF4-FFF2-40B4-BE49-F238E27FC236}">
                <a16:creationId xmlns:a16="http://schemas.microsoft.com/office/drawing/2014/main" id="{8DA33FB3-4A2A-4E2B-8439-37E93A22236D}"/>
              </a:ext>
            </a:extLst>
          </p:cNvPr>
          <p:cNvSpPr>
            <a:spLocks noGrp="1"/>
          </p:cNvSpPr>
          <p:nvPr>
            <p:ph idx="1"/>
          </p:nvPr>
        </p:nvSpPr>
        <p:spPr/>
        <p:txBody>
          <a:bodyPr/>
          <a:lstStyle/>
          <a:p>
            <a:r>
              <a:rPr lang="en-US" dirty="0"/>
              <a:t>We have prepared a simple tool to let you build up </a:t>
            </a:r>
          </a:p>
          <a:p>
            <a:endParaRPr lang="en-US" dirty="0"/>
          </a:p>
          <a:p>
            <a:r>
              <a:rPr lang="en-US" dirty="0"/>
              <a:t>For each algorithm,</a:t>
            </a:r>
          </a:p>
          <a:p>
            <a:pPr lvl="1"/>
            <a:r>
              <a:rPr lang="en-US" dirty="0"/>
              <a:t>You’ll need to provide a function to describes it best and worst case.</a:t>
            </a:r>
          </a:p>
          <a:p>
            <a:pPr lvl="1"/>
            <a:r>
              <a:rPr lang="en-US" dirty="0"/>
              <a:t>Then use the tool to identify best and worst cases that, when plotted against their execution steps, draw the function you provided.</a:t>
            </a:r>
          </a:p>
        </p:txBody>
      </p:sp>
      <p:pic>
        <p:nvPicPr>
          <p:cNvPr id="4" name="17-08-Graphing_Cases-I_develope">
            <a:hlinkClick r:id="" action="ppaction://media"/>
            <a:extLst>
              <a:ext uri="{FF2B5EF4-FFF2-40B4-BE49-F238E27FC236}">
                <a16:creationId xmlns:a16="http://schemas.microsoft.com/office/drawing/2014/main" id="{37AFC3C6-8BD3-496B-A6FC-1E89E67BC5E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20641"/>
            <a:ext cx="2286000" cy="1714500"/>
          </a:xfrm>
          <a:prstGeom prst="rect">
            <a:avLst/>
          </a:prstGeom>
        </p:spPr>
      </p:pic>
    </p:spTree>
    <p:extLst>
      <p:ext uri="{BB962C8B-B14F-4D97-AF65-F5344CB8AC3E}">
        <p14:creationId xmlns:p14="http://schemas.microsoft.com/office/powerpoint/2010/main" val="121023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2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D774-DEB8-4881-AABF-543CD60B6F34}"/>
              </a:ext>
            </a:extLst>
          </p:cNvPr>
          <p:cNvSpPr>
            <a:spLocks noGrp="1"/>
          </p:cNvSpPr>
          <p:nvPr>
            <p:ph type="title"/>
          </p:nvPr>
        </p:nvSpPr>
        <p:spPr/>
        <p:txBody>
          <a:bodyPr/>
          <a:lstStyle/>
          <a:p>
            <a:r>
              <a:rPr lang="en-US" dirty="0"/>
              <a:t>Revisiting: Shortest Campus Tour</a:t>
            </a:r>
          </a:p>
        </p:txBody>
      </p:sp>
      <p:sp>
        <p:nvSpPr>
          <p:cNvPr id="3" name="Content Placeholder 2">
            <a:extLst>
              <a:ext uri="{FF2B5EF4-FFF2-40B4-BE49-F238E27FC236}">
                <a16:creationId xmlns:a16="http://schemas.microsoft.com/office/drawing/2014/main" id="{27F36F11-0798-4AA4-88FF-DD263BD91C2F}"/>
              </a:ext>
            </a:extLst>
          </p:cNvPr>
          <p:cNvSpPr>
            <a:spLocks noGrp="1"/>
          </p:cNvSpPr>
          <p:nvPr>
            <p:ph sz="half" idx="1"/>
          </p:nvPr>
        </p:nvSpPr>
        <p:spPr>
          <a:xfrm>
            <a:off x="838200" y="1825625"/>
            <a:ext cx="5181600" cy="1878079"/>
          </a:xfrm>
        </p:spPr>
        <p:txBody>
          <a:bodyPr>
            <a:normAutofit/>
          </a:bodyPr>
          <a:lstStyle/>
          <a:p>
            <a:r>
              <a:rPr lang="en-US" dirty="0"/>
              <a:t>Input: A set of points representing the buildings of a college campus.</a:t>
            </a:r>
          </a:p>
        </p:txBody>
      </p:sp>
      <p:sp>
        <p:nvSpPr>
          <p:cNvPr id="4" name="Content Placeholder 3">
            <a:extLst>
              <a:ext uri="{FF2B5EF4-FFF2-40B4-BE49-F238E27FC236}">
                <a16:creationId xmlns:a16="http://schemas.microsoft.com/office/drawing/2014/main" id="{A0E3D84F-2FAB-4186-8427-3D0851062916}"/>
              </a:ext>
            </a:extLst>
          </p:cNvPr>
          <p:cNvSpPr>
            <a:spLocks noGrp="1"/>
          </p:cNvSpPr>
          <p:nvPr>
            <p:ph sz="half" idx="2"/>
          </p:nvPr>
        </p:nvSpPr>
        <p:spPr>
          <a:xfrm>
            <a:off x="6172200" y="1825625"/>
            <a:ext cx="5181600" cy="1878079"/>
          </a:xfrm>
        </p:spPr>
        <p:txBody>
          <a:bodyPr>
            <a:normAutofit/>
          </a:bodyPr>
          <a:lstStyle/>
          <a:p>
            <a:r>
              <a:rPr lang="en-US" dirty="0"/>
              <a:t>Output: A sequence of points representing the shortest tour around campus.</a:t>
            </a:r>
          </a:p>
        </p:txBody>
      </p:sp>
      <p:sp>
        <p:nvSpPr>
          <p:cNvPr id="73" name="object 4">
            <a:extLst>
              <a:ext uri="{FF2B5EF4-FFF2-40B4-BE49-F238E27FC236}">
                <a16:creationId xmlns:a16="http://schemas.microsoft.com/office/drawing/2014/main" id="{7C1E8F6B-3713-4612-927E-15206C7E0879}"/>
              </a:ext>
            </a:extLst>
          </p:cNvPr>
          <p:cNvSpPr/>
          <p:nvPr/>
        </p:nvSpPr>
        <p:spPr>
          <a:xfrm>
            <a:off x="2717021" y="3507660"/>
            <a:ext cx="84895" cy="83894"/>
          </a:xfrm>
          <a:custGeom>
            <a:avLst/>
            <a:gdLst/>
            <a:ahLst/>
            <a:cxnLst/>
            <a:rect l="l" t="t" r="r" b="b"/>
            <a:pathLst>
              <a:path w="84895" h="83894">
                <a:moveTo>
                  <a:pt x="40931" y="0"/>
                </a:moveTo>
                <a:lnTo>
                  <a:pt x="7637" y="19116"/>
                </a:lnTo>
                <a:lnTo>
                  <a:pt x="0" y="48324"/>
                </a:lnTo>
                <a:lnTo>
                  <a:pt x="3587" y="60145"/>
                </a:lnTo>
                <a:lnTo>
                  <a:pt x="10825" y="70208"/>
                </a:lnTo>
                <a:lnTo>
                  <a:pt x="21570" y="77916"/>
                </a:lnTo>
                <a:lnTo>
                  <a:pt x="35677" y="82677"/>
                </a:lnTo>
                <a:lnTo>
                  <a:pt x="53003" y="83894"/>
                </a:lnTo>
                <a:lnTo>
                  <a:pt x="65725" y="78223"/>
                </a:lnTo>
                <a:lnTo>
                  <a:pt x="75828" y="68905"/>
                </a:lnTo>
                <a:lnTo>
                  <a:pt x="82492" y="56761"/>
                </a:lnTo>
                <a:lnTo>
                  <a:pt x="84895" y="42613"/>
                </a:lnTo>
                <a:lnTo>
                  <a:pt x="83293" y="31019"/>
                </a:lnTo>
                <a:lnTo>
                  <a:pt x="77431" y="18614"/>
                </a:lnTo>
                <a:lnTo>
                  <a:pt x="67942" y="8786"/>
                </a:lnTo>
                <a:lnTo>
                  <a:pt x="55539" y="2320"/>
                </a:lnTo>
                <a:lnTo>
                  <a:pt x="40931" y="0"/>
                </a:lnTo>
                <a:close/>
              </a:path>
            </a:pathLst>
          </a:custGeom>
          <a:solidFill>
            <a:srgbClr val="000000"/>
          </a:solidFill>
        </p:spPr>
        <p:txBody>
          <a:bodyPr wrap="square" lIns="0" tIns="0" rIns="0" bIns="0" rtlCol="0">
            <a:noAutofit/>
          </a:bodyPr>
          <a:lstStyle/>
          <a:p>
            <a:endParaRPr/>
          </a:p>
        </p:txBody>
      </p:sp>
      <p:sp>
        <p:nvSpPr>
          <p:cNvPr id="74" name="object 5">
            <a:extLst>
              <a:ext uri="{FF2B5EF4-FFF2-40B4-BE49-F238E27FC236}">
                <a16:creationId xmlns:a16="http://schemas.microsoft.com/office/drawing/2014/main" id="{B216B86B-67C8-4964-8D2A-7A278E699AD5}"/>
              </a:ext>
            </a:extLst>
          </p:cNvPr>
          <p:cNvSpPr/>
          <p:nvPr/>
        </p:nvSpPr>
        <p:spPr>
          <a:xfrm>
            <a:off x="2717021" y="3507660"/>
            <a:ext cx="84895" cy="83894"/>
          </a:xfrm>
          <a:custGeom>
            <a:avLst/>
            <a:gdLst/>
            <a:ahLst/>
            <a:cxnLst/>
            <a:rect l="l" t="t" r="r" b="b"/>
            <a:pathLst>
              <a:path w="84895" h="83894">
                <a:moveTo>
                  <a:pt x="84895" y="42613"/>
                </a:moveTo>
                <a:lnTo>
                  <a:pt x="82492" y="56761"/>
                </a:lnTo>
                <a:lnTo>
                  <a:pt x="75828" y="68905"/>
                </a:lnTo>
                <a:lnTo>
                  <a:pt x="65725" y="78223"/>
                </a:lnTo>
                <a:lnTo>
                  <a:pt x="53003" y="83894"/>
                </a:lnTo>
                <a:lnTo>
                  <a:pt x="35677" y="82677"/>
                </a:lnTo>
                <a:lnTo>
                  <a:pt x="21570" y="77916"/>
                </a:lnTo>
                <a:lnTo>
                  <a:pt x="10825" y="70208"/>
                </a:lnTo>
                <a:lnTo>
                  <a:pt x="3587" y="60145"/>
                </a:lnTo>
                <a:lnTo>
                  <a:pt x="0" y="48324"/>
                </a:lnTo>
                <a:lnTo>
                  <a:pt x="1909" y="32343"/>
                </a:lnTo>
                <a:lnTo>
                  <a:pt x="7637" y="19116"/>
                </a:lnTo>
                <a:lnTo>
                  <a:pt x="16503" y="9047"/>
                </a:lnTo>
                <a:lnTo>
                  <a:pt x="27828" y="2540"/>
                </a:lnTo>
                <a:lnTo>
                  <a:pt x="40931" y="0"/>
                </a:lnTo>
                <a:lnTo>
                  <a:pt x="55539" y="2320"/>
                </a:lnTo>
                <a:lnTo>
                  <a:pt x="67942" y="8786"/>
                </a:lnTo>
                <a:lnTo>
                  <a:pt x="77431" y="18614"/>
                </a:lnTo>
                <a:lnTo>
                  <a:pt x="83293" y="31019"/>
                </a:lnTo>
              </a:path>
            </a:pathLst>
          </a:custGeom>
          <a:ln w="17056">
            <a:solidFill>
              <a:srgbClr val="000000"/>
            </a:solidFill>
          </a:ln>
        </p:spPr>
        <p:txBody>
          <a:bodyPr wrap="square" lIns="0" tIns="0" rIns="0" bIns="0" rtlCol="0">
            <a:noAutofit/>
          </a:bodyPr>
          <a:lstStyle/>
          <a:p>
            <a:endParaRPr/>
          </a:p>
        </p:txBody>
      </p:sp>
      <p:sp>
        <p:nvSpPr>
          <p:cNvPr id="75" name="object 6">
            <a:extLst>
              <a:ext uri="{FF2B5EF4-FFF2-40B4-BE49-F238E27FC236}">
                <a16:creationId xmlns:a16="http://schemas.microsoft.com/office/drawing/2014/main" id="{98DD8CD7-AEEF-4901-BAFF-96653ED479F1}"/>
              </a:ext>
            </a:extLst>
          </p:cNvPr>
          <p:cNvSpPr/>
          <p:nvPr/>
        </p:nvSpPr>
        <p:spPr>
          <a:xfrm>
            <a:off x="2418545" y="3848781"/>
            <a:ext cx="84895" cy="83892"/>
          </a:xfrm>
          <a:custGeom>
            <a:avLst/>
            <a:gdLst/>
            <a:ahLst/>
            <a:cxnLst/>
            <a:rect l="l" t="t" r="r" b="b"/>
            <a:pathLst>
              <a:path w="84895" h="83892">
                <a:moveTo>
                  <a:pt x="40930" y="0"/>
                </a:moveTo>
                <a:lnTo>
                  <a:pt x="7638" y="19113"/>
                </a:lnTo>
                <a:lnTo>
                  <a:pt x="0" y="48323"/>
                </a:lnTo>
                <a:lnTo>
                  <a:pt x="3587" y="60145"/>
                </a:lnTo>
                <a:lnTo>
                  <a:pt x="10824" y="70207"/>
                </a:lnTo>
                <a:lnTo>
                  <a:pt x="21568" y="77916"/>
                </a:lnTo>
                <a:lnTo>
                  <a:pt x="35674" y="82676"/>
                </a:lnTo>
                <a:lnTo>
                  <a:pt x="52999" y="83892"/>
                </a:lnTo>
                <a:lnTo>
                  <a:pt x="65722" y="78220"/>
                </a:lnTo>
                <a:lnTo>
                  <a:pt x="75826" y="68902"/>
                </a:lnTo>
                <a:lnTo>
                  <a:pt x="82491" y="56760"/>
                </a:lnTo>
                <a:lnTo>
                  <a:pt x="84895" y="42613"/>
                </a:lnTo>
                <a:lnTo>
                  <a:pt x="83292" y="31018"/>
                </a:lnTo>
                <a:lnTo>
                  <a:pt x="77427" y="18613"/>
                </a:lnTo>
                <a:lnTo>
                  <a:pt x="67936" y="8786"/>
                </a:lnTo>
                <a:lnTo>
                  <a:pt x="55533" y="2321"/>
                </a:lnTo>
                <a:lnTo>
                  <a:pt x="40930" y="0"/>
                </a:lnTo>
                <a:close/>
              </a:path>
            </a:pathLst>
          </a:custGeom>
          <a:solidFill>
            <a:srgbClr val="000000"/>
          </a:solidFill>
        </p:spPr>
        <p:txBody>
          <a:bodyPr wrap="square" lIns="0" tIns="0" rIns="0" bIns="0" rtlCol="0">
            <a:noAutofit/>
          </a:bodyPr>
          <a:lstStyle/>
          <a:p>
            <a:endParaRPr/>
          </a:p>
        </p:txBody>
      </p:sp>
      <p:sp>
        <p:nvSpPr>
          <p:cNvPr id="76" name="object 7">
            <a:extLst>
              <a:ext uri="{FF2B5EF4-FFF2-40B4-BE49-F238E27FC236}">
                <a16:creationId xmlns:a16="http://schemas.microsoft.com/office/drawing/2014/main" id="{ABA93F0A-F75B-42B1-8B25-15CD931AD6EA}"/>
              </a:ext>
            </a:extLst>
          </p:cNvPr>
          <p:cNvSpPr/>
          <p:nvPr/>
        </p:nvSpPr>
        <p:spPr>
          <a:xfrm>
            <a:off x="2418545" y="3848781"/>
            <a:ext cx="84895" cy="83892"/>
          </a:xfrm>
          <a:custGeom>
            <a:avLst/>
            <a:gdLst/>
            <a:ahLst/>
            <a:cxnLst/>
            <a:rect l="l" t="t" r="r" b="b"/>
            <a:pathLst>
              <a:path w="84895" h="83892">
                <a:moveTo>
                  <a:pt x="84895" y="42613"/>
                </a:moveTo>
                <a:lnTo>
                  <a:pt x="82491" y="56760"/>
                </a:lnTo>
                <a:lnTo>
                  <a:pt x="75826" y="68902"/>
                </a:lnTo>
                <a:lnTo>
                  <a:pt x="65722" y="78220"/>
                </a:lnTo>
                <a:lnTo>
                  <a:pt x="52999" y="83892"/>
                </a:lnTo>
                <a:lnTo>
                  <a:pt x="35674" y="82676"/>
                </a:lnTo>
                <a:lnTo>
                  <a:pt x="21568" y="77916"/>
                </a:lnTo>
                <a:lnTo>
                  <a:pt x="10824" y="70207"/>
                </a:lnTo>
                <a:lnTo>
                  <a:pt x="3587" y="60145"/>
                </a:lnTo>
                <a:lnTo>
                  <a:pt x="0" y="48323"/>
                </a:lnTo>
                <a:lnTo>
                  <a:pt x="1909" y="32341"/>
                </a:lnTo>
                <a:lnTo>
                  <a:pt x="7638" y="19113"/>
                </a:lnTo>
                <a:lnTo>
                  <a:pt x="16505" y="9044"/>
                </a:lnTo>
                <a:lnTo>
                  <a:pt x="27829" y="2538"/>
                </a:lnTo>
                <a:lnTo>
                  <a:pt x="40930" y="0"/>
                </a:lnTo>
                <a:lnTo>
                  <a:pt x="55533" y="2321"/>
                </a:lnTo>
                <a:lnTo>
                  <a:pt x="67936" y="8786"/>
                </a:lnTo>
                <a:lnTo>
                  <a:pt x="77427" y="18613"/>
                </a:lnTo>
                <a:lnTo>
                  <a:pt x="83292" y="31018"/>
                </a:lnTo>
              </a:path>
            </a:pathLst>
          </a:custGeom>
          <a:ln w="17056">
            <a:solidFill>
              <a:srgbClr val="000000"/>
            </a:solidFill>
          </a:ln>
        </p:spPr>
        <p:txBody>
          <a:bodyPr wrap="square" lIns="0" tIns="0" rIns="0" bIns="0" rtlCol="0">
            <a:noAutofit/>
          </a:bodyPr>
          <a:lstStyle/>
          <a:p>
            <a:endParaRPr/>
          </a:p>
        </p:txBody>
      </p:sp>
      <p:sp>
        <p:nvSpPr>
          <p:cNvPr id="77" name="object 8">
            <a:extLst>
              <a:ext uri="{FF2B5EF4-FFF2-40B4-BE49-F238E27FC236}">
                <a16:creationId xmlns:a16="http://schemas.microsoft.com/office/drawing/2014/main" id="{E181555A-1620-4854-900D-BCA2F58424D5}"/>
              </a:ext>
            </a:extLst>
          </p:cNvPr>
          <p:cNvSpPr/>
          <p:nvPr/>
        </p:nvSpPr>
        <p:spPr>
          <a:xfrm>
            <a:off x="2674385" y="4147257"/>
            <a:ext cx="84897" cy="83895"/>
          </a:xfrm>
          <a:custGeom>
            <a:avLst/>
            <a:gdLst/>
            <a:ahLst/>
            <a:cxnLst/>
            <a:rect l="l" t="t" r="r" b="b"/>
            <a:pathLst>
              <a:path w="84897" h="83895">
                <a:moveTo>
                  <a:pt x="40935" y="0"/>
                </a:moveTo>
                <a:lnTo>
                  <a:pt x="7641" y="19111"/>
                </a:lnTo>
                <a:lnTo>
                  <a:pt x="0" y="48321"/>
                </a:lnTo>
                <a:lnTo>
                  <a:pt x="3584" y="60145"/>
                </a:lnTo>
                <a:lnTo>
                  <a:pt x="10819" y="70209"/>
                </a:lnTo>
                <a:lnTo>
                  <a:pt x="21562" y="77918"/>
                </a:lnTo>
                <a:lnTo>
                  <a:pt x="35668" y="82678"/>
                </a:lnTo>
                <a:lnTo>
                  <a:pt x="52993" y="83895"/>
                </a:lnTo>
                <a:lnTo>
                  <a:pt x="65719" y="78228"/>
                </a:lnTo>
                <a:lnTo>
                  <a:pt x="75826" y="68913"/>
                </a:lnTo>
                <a:lnTo>
                  <a:pt x="82492" y="56773"/>
                </a:lnTo>
                <a:lnTo>
                  <a:pt x="84897" y="42626"/>
                </a:lnTo>
                <a:lnTo>
                  <a:pt x="83292" y="31020"/>
                </a:lnTo>
                <a:lnTo>
                  <a:pt x="77427" y="18613"/>
                </a:lnTo>
                <a:lnTo>
                  <a:pt x="67937" y="8786"/>
                </a:lnTo>
                <a:lnTo>
                  <a:pt x="55535" y="2320"/>
                </a:lnTo>
                <a:lnTo>
                  <a:pt x="40935" y="0"/>
                </a:lnTo>
                <a:close/>
              </a:path>
            </a:pathLst>
          </a:custGeom>
          <a:solidFill>
            <a:srgbClr val="000000"/>
          </a:solidFill>
        </p:spPr>
        <p:txBody>
          <a:bodyPr wrap="square" lIns="0" tIns="0" rIns="0" bIns="0" rtlCol="0">
            <a:noAutofit/>
          </a:bodyPr>
          <a:lstStyle/>
          <a:p>
            <a:endParaRPr/>
          </a:p>
        </p:txBody>
      </p:sp>
      <p:sp>
        <p:nvSpPr>
          <p:cNvPr id="78" name="object 9">
            <a:extLst>
              <a:ext uri="{FF2B5EF4-FFF2-40B4-BE49-F238E27FC236}">
                <a16:creationId xmlns:a16="http://schemas.microsoft.com/office/drawing/2014/main" id="{0B328A1E-15A5-41B3-8FC5-E8EA27494B48}"/>
              </a:ext>
            </a:extLst>
          </p:cNvPr>
          <p:cNvSpPr/>
          <p:nvPr/>
        </p:nvSpPr>
        <p:spPr>
          <a:xfrm>
            <a:off x="2674385" y="4147257"/>
            <a:ext cx="84897" cy="83895"/>
          </a:xfrm>
          <a:custGeom>
            <a:avLst/>
            <a:gdLst/>
            <a:ahLst/>
            <a:cxnLst/>
            <a:rect l="l" t="t" r="r" b="b"/>
            <a:pathLst>
              <a:path w="84897" h="83895">
                <a:moveTo>
                  <a:pt x="84897" y="42626"/>
                </a:moveTo>
                <a:lnTo>
                  <a:pt x="82492" y="56773"/>
                </a:lnTo>
                <a:lnTo>
                  <a:pt x="75826" y="68913"/>
                </a:lnTo>
                <a:lnTo>
                  <a:pt x="65719" y="78228"/>
                </a:lnTo>
                <a:lnTo>
                  <a:pt x="52993" y="83895"/>
                </a:lnTo>
                <a:lnTo>
                  <a:pt x="35668" y="82678"/>
                </a:lnTo>
                <a:lnTo>
                  <a:pt x="21562" y="77918"/>
                </a:lnTo>
                <a:lnTo>
                  <a:pt x="10819" y="70209"/>
                </a:lnTo>
                <a:lnTo>
                  <a:pt x="3584" y="60145"/>
                </a:lnTo>
                <a:lnTo>
                  <a:pt x="0" y="48321"/>
                </a:lnTo>
                <a:lnTo>
                  <a:pt x="1910" y="32339"/>
                </a:lnTo>
                <a:lnTo>
                  <a:pt x="7641" y="19111"/>
                </a:lnTo>
                <a:lnTo>
                  <a:pt x="16509" y="9042"/>
                </a:lnTo>
                <a:lnTo>
                  <a:pt x="27834" y="2537"/>
                </a:lnTo>
                <a:lnTo>
                  <a:pt x="40935" y="0"/>
                </a:lnTo>
                <a:lnTo>
                  <a:pt x="55535" y="2320"/>
                </a:lnTo>
                <a:lnTo>
                  <a:pt x="67937" y="8786"/>
                </a:lnTo>
                <a:lnTo>
                  <a:pt x="77427" y="18613"/>
                </a:lnTo>
                <a:lnTo>
                  <a:pt x="83292" y="31020"/>
                </a:lnTo>
              </a:path>
            </a:pathLst>
          </a:custGeom>
          <a:ln w="17056">
            <a:solidFill>
              <a:srgbClr val="000000"/>
            </a:solidFill>
          </a:ln>
        </p:spPr>
        <p:txBody>
          <a:bodyPr wrap="square" lIns="0" tIns="0" rIns="0" bIns="0" rtlCol="0">
            <a:noAutofit/>
          </a:bodyPr>
          <a:lstStyle/>
          <a:p>
            <a:endParaRPr/>
          </a:p>
        </p:txBody>
      </p:sp>
      <p:sp>
        <p:nvSpPr>
          <p:cNvPr id="79" name="object 10">
            <a:extLst>
              <a:ext uri="{FF2B5EF4-FFF2-40B4-BE49-F238E27FC236}">
                <a16:creationId xmlns:a16="http://schemas.microsoft.com/office/drawing/2014/main" id="{7FAE4BD7-0FA1-4878-8453-366780139689}"/>
              </a:ext>
            </a:extLst>
          </p:cNvPr>
          <p:cNvSpPr/>
          <p:nvPr/>
        </p:nvSpPr>
        <p:spPr>
          <a:xfrm>
            <a:off x="2333251" y="4488379"/>
            <a:ext cx="84897" cy="83897"/>
          </a:xfrm>
          <a:custGeom>
            <a:avLst/>
            <a:gdLst/>
            <a:ahLst/>
            <a:cxnLst/>
            <a:rect l="l" t="t" r="r" b="b"/>
            <a:pathLst>
              <a:path w="84897" h="83897">
                <a:moveTo>
                  <a:pt x="40937" y="0"/>
                </a:moveTo>
                <a:lnTo>
                  <a:pt x="7642" y="19120"/>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6"/>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80" name="object 11">
            <a:extLst>
              <a:ext uri="{FF2B5EF4-FFF2-40B4-BE49-F238E27FC236}">
                <a16:creationId xmlns:a16="http://schemas.microsoft.com/office/drawing/2014/main" id="{BB0EF747-49EE-4D37-95B6-1041498B9DFC}"/>
              </a:ext>
            </a:extLst>
          </p:cNvPr>
          <p:cNvSpPr/>
          <p:nvPr/>
        </p:nvSpPr>
        <p:spPr>
          <a:xfrm>
            <a:off x="2333251" y="4488379"/>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6"/>
                </a:lnTo>
                <a:lnTo>
                  <a:pt x="7642" y="19120"/>
                </a:lnTo>
                <a:lnTo>
                  <a:pt x="16512" y="9050"/>
                </a:lnTo>
                <a:lnTo>
                  <a:pt x="27837" y="2541"/>
                </a:lnTo>
                <a:lnTo>
                  <a:pt x="40937" y="0"/>
                </a:lnTo>
                <a:lnTo>
                  <a:pt x="55541" y="2321"/>
                </a:lnTo>
                <a:lnTo>
                  <a:pt x="67943" y="8789"/>
                </a:lnTo>
                <a:lnTo>
                  <a:pt x="77430" y="18619"/>
                </a:lnTo>
                <a:lnTo>
                  <a:pt x="83293" y="31026"/>
                </a:lnTo>
              </a:path>
            </a:pathLst>
          </a:custGeom>
          <a:ln w="17056">
            <a:solidFill>
              <a:srgbClr val="000000"/>
            </a:solidFill>
          </a:ln>
        </p:spPr>
        <p:txBody>
          <a:bodyPr wrap="square" lIns="0" tIns="0" rIns="0" bIns="0" rtlCol="0">
            <a:noAutofit/>
          </a:bodyPr>
          <a:lstStyle/>
          <a:p>
            <a:endParaRPr/>
          </a:p>
        </p:txBody>
      </p:sp>
      <p:sp>
        <p:nvSpPr>
          <p:cNvPr id="81" name="object 12">
            <a:extLst>
              <a:ext uri="{FF2B5EF4-FFF2-40B4-BE49-F238E27FC236}">
                <a16:creationId xmlns:a16="http://schemas.microsoft.com/office/drawing/2014/main" id="{9F457248-4023-40C6-A8E0-0E5D2D0562D4}"/>
              </a:ext>
            </a:extLst>
          </p:cNvPr>
          <p:cNvSpPr/>
          <p:nvPr/>
        </p:nvSpPr>
        <p:spPr>
          <a:xfrm>
            <a:off x="2674385" y="4744220"/>
            <a:ext cx="84897" cy="83895"/>
          </a:xfrm>
          <a:custGeom>
            <a:avLst/>
            <a:gdLst/>
            <a:ahLst/>
            <a:cxnLst/>
            <a:rect l="l" t="t" r="r" b="b"/>
            <a:pathLst>
              <a:path w="84897" h="83895">
                <a:moveTo>
                  <a:pt x="40935" y="0"/>
                </a:moveTo>
                <a:lnTo>
                  <a:pt x="7641" y="19117"/>
                </a:lnTo>
                <a:lnTo>
                  <a:pt x="0" y="48321"/>
                </a:lnTo>
                <a:lnTo>
                  <a:pt x="3584" y="60145"/>
                </a:lnTo>
                <a:lnTo>
                  <a:pt x="10819" y="70209"/>
                </a:lnTo>
                <a:lnTo>
                  <a:pt x="21562" y="77918"/>
                </a:lnTo>
                <a:lnTo>
                  <a:pt x="35668" y="82678"/>
                </a:lnTo>
                <a:lnTo>
                  <a:pt x="52993" y="83895"/>
                </a:lnTo>
                <a:lnTo>
                  <a:pt x="65719" y="78228"/>
                </a:lnTo>
                <a:lnTo>
                  <a:pt x="75826" y="68913"/>
                </a:lnTo>
                <a:lnTo>
                  <a:pt x="82492" y="56773"/>
                </a:lnTo>
                <a:lnTo>
                  <a:pt x="84897" y="42626"/>
                </a:lnTo>
                <a:lnTo>
                  <a:pt x="83292" y="31025"/>
                </a:lnTo>
                <a:lnTo>
                  <a:pt x="77427" y="18619"/>
                </a:lnTo>
                <a:lnTo>
                  <a:pt x="67937" y="8789"/>
                </a:lnTo>
                <a:lnTo>
                  <a:pt x="55535" y="2321"/>
                </a:lnTo>
                <a:lnTo>
                  <a:pt x="40935" y="0"/>
                </a:lnTo>
                <a:close/>
              </a:path>
            </a:pathLst>
          </a:custGeom>
          <a:solidFill>
            <a:srgbClr val="000000"/>
          </a:solidFill>
        </p:spPr>
        <p:txBody>
          <a:bodyPr wrap="square" lIns="0" tIns="0" rIns="0" bIns="0" rtlCol="0">
            <a:noAutofit/>
          </a:bodyPr>
          <a:lstStyle/>
          <a:p>
            <a:endParaRPr/>
          </a:p>
        </p:txBody>
      </p:sp>
      <p:sp>
        <p:nvSpPr>
          <p:cNvPr id="82" name="object 13">
            <a:extLst>
              <a:ext uri="{FF2B5EF4-FFF2-40B4-BE49-F238E27FC236}">
                <a16:creationId xmlns:a16="http://schemas.microsoft.com/office/drawing/2014/main" id="{6D6FC197-3366-448C-9213-CDCAC6073A59}"/>
              </a:ext>
            </a:extLst>
          </p:cNvPr>
          <p:cNvSpPr/>
          <p:nvPr/>
        </p:nvSpPr>
        <p:spPr>
          <a:xfrm>
            <a:off x="2674385" y="4744220"/>
            <a:ext cx="84897" cy="83895"/>
          </a:xfrm>
          <a:custGeom>
            <a:avLst/>
            <a:gdLst/>
            <a:ahLst/>
            <a:cxnLst/>
            <a:rect l="l" t="t" r="r" b="b"/>
            <a:pathLst>
              <a:path w="84897" h="83895">
                <a:moveTo>
                  <a:pt x="84897" y="42626"/>
                </a:moveTo>
                <a:lnTo>
                  <a:pt x="82492" y="56773"/>
                </a:lnTo>
                <a:lnTo>
                  <a:pt x="75826" y="68913"/>
                </a:lnTo>
                <a:lnTo>
                  <a:pt x="65719" y="78228"/>
                </a:lnTo>
                <a:lnTo>
                  <a:pt x="52993" y="83895"/>
                </a:lnTo>
                <a:lnTo>
                  <a:pt x="35668" y="82678"/>
                </a:lnTo>
                <a:lnTo>
                  <a:pt x="21562" y="77918"/>
                </a:lnTo>
                <a:lnTo>
                  <a:pt x="10819" y="70209"/>
                </a:lnTo>
                <a:lnTo>
                  <a:pt x="3584" y="60145"/>
                </a:lnTo>
                <a:lnTo>
                  <a:pt x="0" y="48321"/>
                </a:lnTo>
                <a:lnTo>
                  <a:pt x="1910" y="32344"/>
                </a:lnTo>
                <a:lnTo>
                  <a:pt x="7641" y="19117"/>
                </a:lnTo>
                <a:lnTo>
                  <a:pt x="16509" y="9046"/>
                </a:lnTo>
                <a:lnTo>
                  <a:pt x="27834" y="2538"/>
                </a:lnTo>
                <a:lnTo>
                  <a:pt x="40935" y="0"/>
                </a:lnTo>
                <a:lnTo>
                  <a:pt x="55535" y="2321"/>
                </a:lnTo>
                <a:lnTo>
                  <a:pt x="67937" y="8789"/>
                </a:lnTo>
                <a:lnTo>
                  <a:pt x="77427" y="18619"/>
                </a:lnTo>
                <a:lnTo>
                  <a:pt x="83292" y="31025"/>
                </a:lnTo>
              </a:path>
            </a:pathLst>
          </a:custGeom>
          <a:ln w="17056">
            <a:solidFill>
              <a:srgbClr val="000000"/>
            </a:solidFill>
          </a:ln>
        </p:spPr>
        <p:txBody>
          <a:bodyPr wrap="square" lIns="0" tIns="0" rIns="0" bIns="0" rtlCol="0">
            <a:noAutofit/>
          </a:bodyPr>
          <a:lstStyle/>
          <a:p>
            <a:endParaRPr/>
          </a:p>
        </p:txBody>
      </p:sp>
      <p:sp>
        <p:nvSpPr>
          <p:cNvPr id="83" name="object 14">
            <a:extLst>
              <a:ext uri="{FF2B5EF4-FFF2-40B4-BE49-F238E27FC236}">
                <a16:creationId xmlns:a16="http://schemas.microsoft.com/office/drawing/2014/main" id="{612DFA6A-3E80-46BD-A82C-969D7CC3D024}"/>
              </a:ext>
            </a:extLst>
          </p:cNvPr>
          <p:cNvSpPr/>
          <p:nvPr/>
        </p:nvSpPr>
        <p:spPr>
          <a:xfrm>
            <a:off x="3058141" y="4658940"/>
            <a:ext cx="84897" cy="83897"/>
          </a:xfrm>
          <a:custGeom>
            <a:avLst/>
            <a:gdLst/>
            <a:ahLst/>
            <a:cxnLst/>
            <a:rect l="l" t="t" r="r" b="b"/>
            <a:pathLst>
              <a:path w="84897" h="83897">
                <a:moveTo>
                  <a:pt x="40937" y="0"/>
                </a:moveTo>
                <a:lnTo>
                  <a:pt x="7639" y="19120"/>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5"/>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84" name="object 15">
            <a:extLst>
              <a:ext uri="{FF2B5EF4-FFF2-40B4-BE49-F238E27FC236}">
                <a16:creationId xmlns:a16="http://schemas.microsoft.com/office/drawing/2014/main" id="{C11F7ED5-DF81-4B15-A5E5-B39B1B360790}"/>
              </a:ext>
            </a:extLst>
          </p:cNvPr>
          <p:cNvSpPr/>
          <p:nvPr/>
        </p:nvSpPr>
        <p:spPr>
          <a:xfrm>
            <a:off x="3058141" y="4658940"/>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6"/>
                </a:lnTo>
                <a:lnTo>
                  <a:pt x="7639" y="19120"/>
                </a:lnTo>
                <a:lnTo>
                  <a:pt x="16506" y="9050"/>
                </a:lnTo>
                <a:lnTo>
                  <a:pt x="27832" y="2541"/>
                </a:lnTo>
                <a:lnTo>
                  <a:pt x="40937" y="0"/>
                </a:lnTo>
                <a:lnTo>
                  <a:pt x="55541" y="2321"/>
                </a:lnTo>
                <a:lnTo>
                  <a:pt x="67943" y="8789"/>
                </a:lnTo>
                <a:lnTo>
                  <a:pt x="77430" y="18619"/>
                </a:lnTo>
                <a:lnTo>
                  <a:pt x="83293" y="31025"/>
                </a:lnTo>
              </a:path>
            </a:pathLst>
          </a:custGeom>
          <a:ln w="17056">
            <a:solidFill>
              <a:srgbClr val="000000"/>
            </a:solidFill>
          </a:ln>
        </p:spPr>
        <p:txBody>
          <a:bodyPr wrap="square" lIns="0" tIns="0" rIns="0" bIns="0" rtlCol="0">
            <a:noAutofit/>
          </a:bodyPr>
          <a:lstStyle/>
          <a:p>
            <a:endParaRPr/>
          </a:p>
        </p:txBody>
      </p:sp>
      <p:sp>
        <p:nvSpPr>
          <p:cNvPr id="85" name="object 16">
            <a:extLst>
              <a:ext uri="{FF2B5EF4-FFF2-40B4-BE49-F238E27FC236}">
                <a16:creationId xmlns:a16="http://schemas.microsoft.com/office/drawing/2014/main" id="{A4147422-91DF-4B2A-A6B2-2EFA18F7F3A9}"/>
              </a:ext>
            </a:extLst>
          </p:cNvPr>
          <p:cNvSpPr/>
          <p:nvPr/>
        </p:nvSpPr>
        <p:spPr>
          <a:xfrm>
            <a:off x="3015509" y="4275184"/>
            <a:ext cx="84895" cy="83893"/>
          </a:xfrm>
          <a:custGeom>
            <a:avLst/>
            <a:gdLst/>
            <a:ahLst/>
            <a:cxnLst/>
            <a:rect l="l" t="t" r="r" b="b"/>
            <a:pathLst>
              <a:path w="84895" h="83893">
                <a:moveTo>
                  <a:pt x="40928" y="0"/>
                </a:moveTo>
                <a:lnTo>
                  <a:pt x="7638" y="19114"/>
                </a:lnTo>
                <a:lnTo>
                  <a:pt x="0" y="48325"/>
                </a:lnTo>
                <a:lnTo>
                  <a:pt x="3587" y="60150"/>
                </a:lnTo>
                <a:lnTo>
                  <a:pt x="10824" y="70212"/>
                </a:lnTo>
                <a:lnTo>
                  <a:pt x="21568" y="77919"/>
                </a:lnTo>
                <a:lnTo>
                  <a:pt x="35674" y="82677"/>
                </a:lnTo>
                <a:lnTo>
                  <a:pt x="52999" y="83893"/>
                </a:lnTo>
                <a:lnTo>
                  <a:pt x="65722" y="78223"/>
                </a:lnTo>
                <a:lnTo>
                  <a:pt x="75826" y="68908"/>
                </a:lnTo>
                <a:lnTo>
                  <a:pt x="82491" y="56765"/>
                </a:lnTo>
                <a:lnTo>
                  <a:pt x="84895" y="42613"/>
                </a:lnTo>
                <a:lnTo>
                  <a:pt x="83291" y="31017"/>
                </a:lnTo>
                <a:lnTo>
                  <a:pt x="77426" y="18613"/>
                </a:lnTo>
                <a:lnTo>
                  <a:pt x="67935" y="8786"/>
                </a:lnTo>
                <a:lnTo>
                  <a:pt x="55532" y="2320"/>
                </a:lnTo>
                <a:lnTo>
                  <a:pt x="40928" y="0"/>
                </a:lnTo>
                <a:close/>
              </a:path>
            </a:pathLst>
          </a:custGeom>
          <a:solidFill>
            <a:srgbClr val="000000"/>
          </a:solidFill>
        </p:spPr>
        <p:txBody>
          <a:bodyPr wrap="square" lIns="0" tIns="0" rIns="0" bIns="0" rtlCol="0">
            <a:noAutofit/>
          </a:bodyPr>
          <a:lstStyle/>
          <a:p>
            <a:endParaRPr/>
          </a:p>
        </p:txBody>
      </p:sp>
      <p:sp>
        <p:nvSpPr>
          <p:cNvPr id="86" name="object 17">
            <a:extLst>
              <a:ext uri="{FF2B5EF4-FFF2-40B4-BE49-F238E27FC236}">
                <a16:creationId xmlns:a16="http://schemas.microsoft.com/office/drawing/2014/main" id="{74A7AFD5-7F82-4F00-AAA6-3FC2C72478A7}"/>
              </a:ext>
            </a:extLst>
          </p:cNvPr>
          <p:cNvSpPr/>
          <p:nvPr/>
        </p:nvSpPr>
        <p:spPr>
          <a:xfrm>
            <a:off x="3015509" y="4275184"/>
            <a:ext cx="84895" cy="83893"/>
          </a:xfrm>
          <a:custGeom>
            <a:avLst/>
            <a:gdLst/>
            <a:ahLst/>
            <a:cxnLst/>
            <a:rect l="l" t="t" r="r" b="b"/>
            <a:pathLst>
              <a:path w="84895" h="83893">
                <a:moveTo>
                  <a:pt x="84895" y="42613"/>
                </a:moveTo>
                <a:lnTo>
                  <a:pt x="82491" y="56765"/>
                </a:lnTo>
                <a:lnTo>
                  <a:pt x="75826" y="68908"/>
                </a:lnTo>
                <a:lnTo>
                  <a:pt x="65722" y="78223"/>
                </a:lnTo>
                <a:lnTo>
                  <a:pt x="52999" y="83893"/>
                </a:lnTo>
                <a:lnTo>
                  <a:pt x="35674" y="82677"/>
                </a:lnTo>
                <a:lnTo>
                  <a:pt x="21568" y="77919"/>
                </a:lnTo>
                <a:lnTo>
                  <a:pt x="10824" y="70212"/>
                </a:lnTo>
                <a:lnTo>
                  <a:pt x="3587" y="60150"/>
                </a:lnTo>
                <a:lnTo>
                  <a:pt x="0" y="48325"/>
                </a:lnTo>
                <a:lnTo>
                  <a:pt x="1909" y="32342"/>
                </a:lnTo>
                <a:lnTo>
                  <a:pt x="7638" y="19114"/>
                </a:lnTo>
                <a:lnTo>
                  <a:pt x="16505" y="9044"/>
                </a:lnTo>
                <a:lnTo>
                  <a:pt x="27828" y="2538"/>
                </a:lnTo>
                <a:lnTo>
                  <a:pt x="40928" y="0"/>
                </a:lnTo>
                <a:lnTo>
                  <a:pt x="55532" y="2320"/>
                </a:lnTo>
                <a:lnTo>
                  <a:pt x="67935" y="8786"/>
                </a:lnTo>
                <a:lnTo>
                  <a:pt x="77426" y="18613"/>
                </a:lnTo>
                <a:lnTo>
                  <a:pt x="83291" y="31017"/>
                </a:lnTo>
              </a:path>
            </a:pathLst>
          </a:custGeom>
          <a:ln w="17056">
            <a:solidFill>
              <a:srgbClr val="000000"/>
            </a:solidFill>
          </a:ln>
        </p:spPr>
        <p:txBody>
          <a:bodyPr wrap="square" lIns="0" tIns="0" rIns="0" bIns="0" rtlCol="0">
            <a:noAutofit/>
          </a:bodyPr>
          <a:lstStyle/>
          <a:p>
            <a:endParaRPr/>
          </a:p>
        </p:txBody>
      </p:sp>
      <p:sp>
        <p:nvSpPr>
          <p:cNvPr id="87" name="object 18">
            <a:extLst>
              <a:ext uri="{FF2B5EF4-FFF2-40B4-BE49-F238E27FC236}">
                <a16:creationId xmlns:a16="http://schemas.microsoft.com/office/drawing/2014/main" id="{3657FFE5-FEEC-4B29-940E-3834DD338E6E}"/>
              </a:ext>
            </a:extLst>
          </p:cNvPr>
          <p:cNvSpPr/>
          <p:nvPr/>
        </p:nvSpPr>
        <p:spPr>
          <a:xfrm>
            <a:off x="3356631" y="4360464"/>
            <a:ext cx="84895" cy="83893"/>
          </a:xfrm>
          <a:custGeom>
            <a:avLst/>
            <a:gdLst/>
            <a:ahLst/>
            <a:cxnLst/>
            <a:rect l="l" t="t" r="r" b="b"/>
            <a:pathLst>
              <a:path w="84895" h="83893">
                <a:moveTo>
                  <a:pt x="40925" y="0"/>
                </a:moveTo>
                <a:lnTo>
                  <a:pt x="7637" y="19115"/>
                </a:lnTo>
                <a:lnTo>
                  <a:pt x="0" y="48328"/>
                </a:lnTo>
                <a:lnTo>
                  <a:pt x="3587" y="60152"/>
                </a:lnTo>
                <a:lnTo>
                  <a:pt x="10826" y="70214"/>
                </a:lnTo>
                <a:lnTo>
                  <a:pt x="21570" y="77920"/>
                </a:lnTo>
                <a:lnTo>
                  <a:pt x="35677" y="82677"/>
                </a:lnTo>
                <a:lnTo>
                  <a:pt x="53003" y="83893"/>
                </a:lnTo>
                <a:lnTo>
                  <a:pt x="65727" y="78223"/>
                </a:lnTo>
                <a:lnTo>
                  <a:pt x="75830" y="68907"/>
                </a:lnTo>
                <a:lnTo>
                  <a:pt x="82492" y="56764"/>
                </a:lnTo>
                <a:lnTo>
                  <a:pt x="84895" y="42613"/>
                </a:lnTo>
                <a:lnTo>
                  <a:pt x="83291" y="31016"/>
                </a:lnTo>
                <a:lnTo>
                  <a:pt x="77428" y="18611"/>
                </a:lnTo>
                <a:lnTo>
                  <a:pt x="67939" y="8785"/>
                </a:lnTo>
                <a:lnTo>
                  <a:pt x="55534" y="2320"/>
                </a:lnTo>
                <a:lnTo>
                  <a:pt x="40925" y="0"/>
                </a:lnTo>
                <a:close/>
              </a:path>
            </a:pathLst>
          </a:custGeom>
          <a:solidFill>
            <a:srgbClr val="000000"/>
          </a:solidFill>
        </p:spPr>
        <p:txBody>
          <a:bodyPr wrap="square" lIns="0" tIns="0" rIns="0" bIns="0" rtlCol="0">
            <a:noAutofit/>
          </a:bodyPr>
          <a:lstStyle/>
          <a:p>
            <a:endParaRPr/>
          </a:p>
        </p:txBody>
      </p:sp>
      <p:sp>
        <p:nvSpPr>
          <p:cNvPr id="88" name="object 19">
            <a:extLst>
              <a:ext uri="{FF2B5EF4-FFF2-40B4-BE49-F238E27FC236}">
                <a16:creationId xmlns:a16="http://schemas.microsoft.com/office/drawing/2014/main" id="{72CA0DD5-05FF-430F-9A7C-FDC00E667748}"/>
              </a:ext>
            </a:extLst>
          </p:cNvPr>
          <p:cNvSpPr/>
          <p:nvPr/>
        </p:nvSpPr>
        <p:spPr>
          <a:xfrm>
            <a:off x="3356631" y="4360464"/>
            <a:ext cx="84895" cy="83893"/>
          </a:xfrm>
          <a:custGeom>
            <a:avLst/>
            <a:gdLst/>
            <a:ahLst/>
            <a:cxnLst/>
            <a:rect l="l" t="t" r="r" b="b"/>
            <a:pathLst>
              <a:path w="84895" h="83893">
                <a:moveTo>
                  <a:pt x="84895" y="42613"/>
                </a:moveTo>
                <a:lnTo>
                  <a:pt x="82492" y="56764"/>
                </a:lnTo>
                <a:lnTo>
                  <a:pt x="75830" y="68907"/>
                </a:lnTo>
                <a:lnTo>
                  <a:pt x="65727" y="78223"/>
                </a:lnTo>
                <a:lnTo>
                  <a:pt x="53003" y="83893"/>
                </a:lnTo>
                <a:lnTo>
                  <a:pt x="35677" y="82677"/>
                </a:lnTo>
                <a:lnTo>
                  <a:pt x="21570" y="77920"/>
                </a:lnTo>
                <a:lnTo>
                  <a:pt x="10826" y="70214"/>
                </a:lnTo>
                <a:lnTo>
                  <a:pt x="3587" y="60152"/>
                </a:lnTo>
                <a:lnTo>
                  <a:pt x="0" y="48328"/>
                </a:lnTo>
                <a:lnTo>
                  <a:pt x="1909" y="32344"/>
                </a:lnTo>
                <a:lnTo>
                  <a:pt x="7637" y="19115"/>
                </a:lnTo>
                <a:lnTo>
                  <a:pt x="16503" y="9045"/>
                </a:lnTo>
                <a:lnTo>
                  <a:pt x="27826" y="2539"/>
                </a:lnTo>
                <a:lnTo>
                  <a:pt x="40925" y="0"/>
                </a:lnTo>
                <a:lnTo>
                  <a:pt x="55534" y="2320"/>
                </a:lnTo>
                <a:lnTo>
                  <a:pt x="67939" y="8785"/>
                </a:lnTo>
                <a:lnTo>
                  <a:pt x="77428" y="18611"/>
                </a:lnTo>
                <a:lnTo>
                  <a:pt x="83291" y="31016"/>
                </a:lnTo>
              </a:path>
            </a:pathLst>
          </a:custGeom>
          <a:ln w="17056">
            <a:solidFill>
              <a:srgbClr val="000000"/>
            </a:solidFill>
          </a:ln>
        </p:spPr>
        <p:txBody>
          <a:bodyPr wrap="square" lIns="0" tIns="0" rIns="0" bIns="0" rtlCol="0">
            <a:noAutofit/>
          </a:bodyPr>
          <a:lstStyle/>
          <a:p>
            <a:endParaRPr/>
          </a:p>
        </p:txBody>
      </p:sp>
      <p:sp>
        <p:nvSpPr>
          <p:cNvPr id="89" name="object 20">
            <a:extLst>
              <a:ext uri="{FF2B5EF4-FFF2-40B4-BE49-F238E27FC236}">
                <a16:creationId xmlns:a16="http://schemas.microsoft.com/office/drawing/2014/main" id="{06485E26-4348-4831-B224-71520182BAA8}"/>
              </a:ext>
            </a:extLst>
          </p:cNvPr>
          <p:cNvSpPr/>
          <p:nvPr/>
        </p:nvSpPr>
        <p:spPr>
          <a:xfrm>
            <a:off x="3527190" y="4829501"/>
            <a:ext cx="84897" cy="83895"/>
          </a:xfrm>
          <a:custGeom>
            <a:avLst/>
            <a:gdLst/>
            <a:ahLst/>
            <a:cxnLst/>
            <a:rect l="l" t="t" r="r" b="b"/>
            <a:pathLst>
              <a:path w="84897" h="83895">
                <a:moveTo>
                  <a:pt x="40932" y="0"/>
                </a:moveTo>
                <a:lnTo>
                  <a:pt x="7640" y="19118"/>
                </a:lnTo>
                <a:lnTo>
                  <a:pt x="0" y="48323"/>
                </a:lnTo>
                <a:lnTo>
                  <a:pt x="3584" y="60147"/>
                </a:lnTo>
                <a:lnTo>
                  <a:pt x="10821" y="70210"/>
                </a:lnTo>
                <a:lnTo>
                  <a:pt x="21564" y="77918"/>
                </a:lnTo>
                <a:lnTo>
                  <a:pt x="35671" y="82678"/>
                </a:lnTo>
                <a:lnTo>
                  <a:pt x="52997" y="83895"/>
                </a:lnTo>
                <a:lnTo>
                  <a:pt x="65724" y="78227"/>
                </a:lnTo>
                <a:lnTo>
                  <a:pt x="75829" y="68913"/>
                </a:lnTo>
                <a:lnTo>
                  <a:pt x="82493" y="56773"/>
                </a:lnTo>
                <a:lnTo>
                  <a:pt x="84897" y="42626"/>
                </a:lnTo>
                <a:lnTo>
                  <a:pt x="83292" y="31023"/>
                </a:lnTo>
                <a:lnTo>
                  <a:pt x="77429" y="18617"/>
                </a:lnTo>
                <a:lnTo>
                  <a:pt x="67940" y="8789"/>
                </a:lnTo>
                <a:lnTo>
                  <a:pt x="55538" y="2321"/>
                </a:lnTo>
                <a:lnTo>
                  <a:pt x="40932" y="0"/>
                </a:lnTo>
                <a:close/>
              </a:path>
            </a:pathLst>
          </a:custGeom>
          <a:solidFill>
            <a:srgbClr val="000000"/>
          </a:solidFill>
        </p:spPr>
        <p:txBody>
          <a:bodyPr wrap="square" lIns="0" tIns="0" rIns="0" bIns="0" rtlCol="0">
            <a:noAutofit/>
          </a:bodyPr>
          <a:lstStyle/>
          <a:p>
            <a:endParaRPr/>
          </a:p>
        </p:txBody>
      </p:sp>
      <p:sp>
        <p:nvSpPr>
          <p:cNvPr id="90" name="object 21">
            <a:extLst>
              <a:ext uri="{FF2B5EF4-FFF2-40B4-BE49-F238E27FC236}">
                <a16:creationId xmlns:a16="http://schemas.microsoft.com/office/drawing/2014/main" id="{674E5268-064E-4813-BB78-F57FC464BD68}"/>
              </a:ext>
            </a:extLst>
          </p:cNvPr>
          <p:cNvSpPr/>
          <p:nvPr/>
        </p:nvSpPr>
        <p:spPr>
          <a:xfrm>
            <a:off x="3527190" y="4829501"/>
            <a:ext cx="84897" cy="83895"/>
          </a:xfrm>
          <a:custGeom>
            <a:avLst/>
            <a:gdLst/>
            <a:ahLst/>
            <a:cxnLst/>
            <a:rect l="l" t="t" r="r" b="b"/>
            <a:pathLst>
              <a:path w="84897" h="83895">
                <a:moveTo>
                  <a:pt x="84897" y="42626"/>
                </a:moveTo>
                <a:lnTo>
                  <a:pt x="82493" y="56773"/>
                </a:lnTo>
                <a:lnTo>
                  <a:pt x="75829" y="68913"/>
                </a:lnTo>
                <a:lnTo>
                  <a:pt x="65724" y="78227"/>
                </a:lnTo>
                <a:lnTo>
                  <a:pt x="52997" y="83895"/>
                </a:lnTo>
                <a:lnTo>
                  <a:pt x="35671" y="82678"/>
                </a:lnTo>
                <a:lnTo>
                  <a:pt x="21564" y="77918"/>
                </a:lnTo>
                <a:lnTo>
                  <a:pt x="10821" y="70210"/>
                </a:lnTo>
                <a:lnTo>
                  <a:pt x="3584" y="60147"/>
                </a:lnTo>
                <a:lnTo>
                  <a:pt x="0" y="48323"/>
                </a:lnTo>
                <a:lnTo>
                  <a:pt x="1910" y="32346"/>
                </a:lnTo>
                <a:lnTo>
                  <a:pt x="7640" y="19118"/>
                </a:lnTo>
                <a:lnTo>
                  <a:pt x="16507" y="9047"/>
                </a:lnTo>
                <a:lnTo>
                  <a:pt x="27831" y="2539"/>
                </a:lnTo>
                <a:lnTo>
                  <a:pt x="40932" y="0"/>
                </a:lnTo>
                <a:lnTo>
                  <a:pt x="55538" y="2321"/>
                </a:lnTo>
                <a:lnTo>
                  <a:pt x="67940" y="8789"/>
                </a:lnTo>
                <a:lnTo>
                  <a:pt x="77429" y="18617"/>
                </a:lnTo>
                <a:lnTo>
                  <a:pt x="83292" y="31023"/>
                </a:lnTo>
              </a:path>
            </a:pathLst>
          </a:custGeom>
          <a:ln w="17056">
            <a:solidFill>
              <a:srgbClr val="000000"/>
            </a:solidFill>
          </a:ln>
        </p:spPr>
        <p:txBody>
          <a:bodyPr wrap="square" lIns="0" tIns="0" rIns="0" bIns="0" rtlCol="0">
            <a:noAutofit/>
          </a:bodyPr>
          <a:lstStyle/>
          <a:p>
            <a:endParaRPr/>
          </a:p>
        </p:txBody>
      </p:sp>
      <p:sp>
        <p:nvSpPr>
          <p:cNvPr id="91" name="object 22">
            <a:extLst>
              <a:ext uri="{FF2B5EF4-FFF2-40B4-BE49-F238E27FC236}">
                <a16:creationId xmlns:a16="http://schemas.microsoft.com/office/drawing/2014/main" id="{4B7B6E00-E17E-4DA4-99EC-8C842C5198B0}"/>
              </a:ext>
            </a:extLst>
          </p:cNvPr>
          <p:cNvSpPr/>
          <p:nvPr/>
        </p:nvSpPr>
        <p:spPr>
          <a:xfrm>
            <a:off x="3868312" y="4744220"/>
            <a:ext cx="84897" cy="83895"/>
          </a:xfrm>
          <a:custGeom>
            <a:avLst/>
            <a:gdLst/>
            <a:ahLst/>
            <a:cxnLst/>
            <a:rect l="l" t="t" r="r" b="b"/>
            <a:pathLst>
              <a:path w="84897" h="83895">
                <a:moveTo>
                  <a:pt x="40932" y="0"/>
                </a:moveTo>
                <a:lnTo>
                  <a:pt x="7640" y="19118"/>
                </a:lnTo>
                <a:lnTo>
                  <a:pt x="0" y="48323"/>
                </a:lnTo>
                <a:lnTo>
                  <a:pt x="3584" y="60147"/>
                </a:lnTo>
                <a:lnTo>
                  <a:pt x="10821" y="70210"/>
                </a:lnTo>
                <a:lnTo>
                  <a:pt x="21564" y="77918"/>
                </a:lnTo>
                <a:lnTo>
                  <a:pt x="35671" y="82678"/>
                </a:lnTo>
                <a:lnTo>
                  <a:pt x="52997" y="83895"/>
                </a:lnTo>
                <a:lnTo>
                  <a:pt x="65724" y="78227"/>
                </a:lnTo>
                <a:lnTo>
                  <a:pt x="75829" y="68913"/>
                </a:lnTo>
                <a:lnTo>
                  <a:pt x="82493" y="56773"/>
                </a:lnTo>
                <a:lnTo>
                  <a:pt x="84897" y="42626"/>
                </a:lnTo>
                <a:lnTo>
                  <a:pt x="83292" y="31023"/>
                </a:lnTo>
                <a:lnTo>
                  <a:pt x="77429" y="18617"/>
                </a:lnTo>
                <a:lnTo>
                  <a:pt x="67940" y="8789"/>
                </a:lnTo>
                <a:lnTo>
                  <a:pt x="55538" y="2321"/>
                </a:lnTo>
                <a:lnTo>
                  <a:pt x="40932" y="0"/>
                </a:lnTo>
                <a:close/>
              </a:path>
            </a:pathLst>
          </a:custGeom>
          <a:solidFill>
            <a:srgbClr val="000000"/>
          </a:solidFill>
        </p:spPr>
        <p:txBody>
          <a:bodyPr wrap="square" lIns="0" tIns="0" rIns="0" bIns="0" rtlCol="0">
            <a:noAutofit/>
          </a:bodyPr>
          <a:lstStyle/>
          <a:p>
            <a:endParaRPr/>
          </a:p>
        </p:txBody>
      </p:sp>
      <p:sp>
        <p:nvSpPr>
          <p:cNvPr id="92" name="object 23">
            <a:extLst>
              <a:ext uri="{FF2B5EF4-FFF2-40B4-BE49-F238E27FC236}">
                <a16:creationId xmlns:a16="http://schemas.microsoft.com/office/drawing/2014/main" id="{21883521-9CA9-4968-9E59-7DE68D5BAEA2}"/>
              </a:ext>
            </a:extLst>
          </p:cNvPr>
          <p:cNvSpPr/>
          <p:nvPr/>
        </p:nvSpPr>
        <p:spPr>
          <a:xfrm>
            <a:off x="3868312" y="4744220"/>
            <a:ext cx="84897" cy="83895"/>
          </a:xfrm>
          <a:custGeom>
            <a:avLst/>
            <a:gdLst/>
            <a:ahLst/>
            <a:cxnLst/>
            <a:rect l="l" t="t" r="r" b="b"/>
            <a:pathLst>
              <a:path w="84897" h="83895">
                <a:moveTo>
                  <a:pt x="84897" y="42626"/>
                </a:moveTo>
                <a:lnTo>
                  <a:pt x="82493" y="56773"/>
                </a:lnTo>
                <a:lnTo>
                  <a:pt x="75829" y="68913"/>
                </a:lnTo>
                <a:lnTo>
                  <a:pt x="65724" y="78227"/>
                </a:lnTo>
                <a:lnTo>
                  <a:pt x="52997" y="83895"/>
                </a:lnTo>
                <a:lnTo>
                  <a:pt x="35671" y="82678"/>
                </a:lnTo>
                <a:lnTo>
                  <a:pt x="21564" y="77918"/>
                </a:lnTo>
                <a:lnTo>
                  <a:pt x="10821" y="70210"/>
                </a:lnTo>
                <a:lnTo>
                  <a:pt x="3584" y="60147"/>
                </a:lnTo>
                <a:lnTo>
                  <a:pt x="0" y="48323"/>
                </a:lnTo>
                <a:lnTo>
                  <a:pt x="1910" y="32346"/>
                </a:lnTo>
                <a:lnTo>
                  <a:pt x="7640" y="19118"/>
                </a:lnTo>
                <a:lnTo>
                  <a:pt x="16507" y="9047"/>
                </a:lnTo>
                <a:lnTo>
                  <a:pt x="27831" y="2539"/>
                </a:lnTo>
                <a:lnTo>
                  <a:pt x="40932" y="0"/>
                </a:lnTo>
                <a:lnTo>
                  <a:pt x="55538" y="2321"/>
                </a:lnTo>
                <a:lnTo>
                  <a:pt x="67940" y="8789"/>
                </a:lnTo>
                <a:lnTo>
                  <a:pt x="77429" y="18617"/>
                </a:lnTo>
                <a:lnTo>
                  <a:pt x="83292" y="31023"/>
                </a:lnTo>
              </a:path>
            </a:pathLst>
          </a:custGeom>
          <a:ln w="17056">
            <a:solidFill>
              <a:srgbClr val="000000"/>
            </a:solidFill>
          </a:ln>
        </p:spPr>
        <p:txBody>
          <a:bodyPr wrap="square" lIns="0" tIns="0" rIns="0" bIns="0" rtlCol="0">
            <a:noAutofit/>
          </a:bodyPr>
          <a:lstStyle/>
          <a:p>
            <a:endParaRPr/>
          </a:p>
        </p:txBody>
      </p:sp>
      <p:sp>
        <p:nvSpPr>
          <p:cNvPr id="93" name="object 24">
            <a:extLst>
              <a:ext uri="{FF2B5EF4-FFF2-40B4-BE49-F238E27FC236}">
                <a16:creationId xmlns:a16="http://schemas.microsoft.com/office/drawing/2014/main" id="{DCE9B95B-A57D-4F6A-9EB6-D1CF29CD78AD}"/>
              </a:ext>
            </a:extLst>
          </p:cNvPr>
          <p:cNvSpPr/>
          <p:nvPr/>
        </p:nvSpPr>
        <p:spPr>
          <a:xfrm>
            <a:off x="3825666" y="4403098"/>
            <a:ext cx="84897" cy="83897"/>
          </a:xfrm>
          <a:custGeom>
            <a:avLst/>
            <a:gdLst/>
            <a:ahLst/>
            <a:cxnLst/>
            <a:rect l="l" t="t" r="r" b="b"/>
            <a:pathLst>
              <a:path w="84897" h="83897">
                <a:moveTo>
                  <a:pt x="40937" y="0"/>
                </a:moveTo>
                <a:lnTo>
                  <a:pt x="7642" y="19120"/>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6"/>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94" name="object 25">
            <a:extLst>
              <a:ext uri="{FF2B5EF4-FFF2-40B4-BE49-F238E27FC236}">
                <a16:creationId xmlns:a16="http://schemas.microsoft.com/office/drawing/2014/main" id="{2D809B85-D824-429E-9E90-FBB20E8C4FFE}"/>
              </a:ext>
            </a:extLst>
          </p:cNvPr>
          <p:cNvSpPr/>
          <p:nvPr/>
        </p:nvSpPr>
        <p:spPr>
          <a:xfrm>
            <a:off x="3825666" y="4403098"/>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6"/>
                </a:lnTo>
                <a:lnTo>
                  <a:pt x="7642" y="19120"/>
                </a:lnTo>
                <a:lnTo>
                  <a:pt x="16512" y="9050"/>
                </a:lnTo>
                <a:lnTo>
                  <a:pt x="27837" y="2541"/>
                </a:lnTo>
                <a:lnTo>
                  <a:pt x="40937" y="0"/>
                </a:lnTo>
                <a:lnTo>
                  <a:pt x="55541" y="2321"/>
                </a:lnTo>
                <a:lnTo>
                  <a:pt x="67943" y="8789"/>
                </a:lnTo>
                <a:lnTo>
                  <a:pt x="77430" y="18619"/>
                </a:lnTo>
                <a:lnTo>
                  <a:pt x="83293" y="31026"/>
                </a:lnTo>
              </a:path>
            </a:pathLst>
          </a:custGeom>
          <a:ln w="17056">
            <a:solidFill>
              <a:srgbClr val="000000"/>
            </a:solidFill>
          </a:ln>
        </p:spPr>
        <p:txBody>
          <a:bodyPr wrap="square" lIns="0" tIns="0" rIns="0" bIns="0" rtlCol="0">
            <a:noAutofit/>
          </a:bodyPr>
          <a:lstStyle/>
          <a:p>
            <a:endParaRPr/>
          </a:p>
        </p:txBody>
      </p:sp>
      <p:sp>
        <p:nvSpPr>
          <p:cNvPr id="95" name="object 26">
            <a:extLst>
              <a:ext uri="{FF2B5EF4-FFF2-40B4-BE49-F238E27FC236}">
                <a16:creationId xmlns:a16="http://schemas.microsoft.com/office/drawing/2014/main" id="{AFBA564D-A534-4FE7-9B3A-AE7FD0F75AA0}"/>
              </a:ext>
            </a:extLst>
          </p:cNvPr>
          <p:cNvSpPr/>
          <p:nvPr/>
        </p:nvSpPr>
        <p:spPr>
          <a:xfrm>
            <a:off x="3783034" y="4019342"/>
            <a:ext cx="84895" cy="83893"/>
          </a:xfrm>
          <a:custGeom>
            <a:avLst/>
            <a:gdLst/>
            <a:ahLst/>
            <a:cxnLst/>
            <a:rect l="l" t="t" r="r" b="b"/>
            <a:pathLst>
              <a:path w="84895" h="83893">
                <a:moveTo>
                  <a:pt x="40925" y="0"/>
                </a:moveTo>
                <a:lnTo>
                  <a:pt x="7637" y="19115"/>
                </a:lnTo>
                <a:lnTo>
                  <a:pt x="0" y="48328"/>
                </a:lnTo>
                <a:lnTo>
                  <a:pt x="3587" y="60152"/>
                </a:lnTo>
                <a:lnTo>
                  <a:pt x="10826" y="70214"/>
                </a:lnTo>
                <a:lnTo>
                  <a:pt x="21570" y="77920"/>
                </a:lnTo>
                <a:lnTo>
                  <a:pt x="35677" y="82677"/>
                </a:lnTo>
                <a:lnTo>
                  <a:pt x="53003" y="83893"/>
                </a:lnTo>
                <a:lnTo>
                  <a:pt x="65727" y="78223"/>
                </a:lnTo>
                <a:lnTo>
                  <a:pt x="75830" y="68907"/>
                </a:lnTo>
                <a:lnTo>
                  <a:pt x="82492" y="56764"/>
                </a:lnTo>
                <a:lnTo>
                  <a:pt x="84895" y="42613"/>
                </a:lnTo>
                <a:lnTo>
                  <a:pt x="83291" y="31016"/>
                </a:lnTo>
                <a:lnTo>
                  <a:pt x="77428" y="18611"/>
                </a:lnTo>
                <a:lnTo>
                  <a:pt x="67939" y="8785"/>
                </a:lnTo>
                <a:lnTo>
                  <a:pt x="55534" y="2320"/>
                </a:lnTo>
                <a:lnTo>
                  <a:pt x="40925" y="0"/>
                </a:lnTo>
                <a:close/>
              </a:path>
            </a:pathLst>
          </a:custGeom>
          <a:solidFill>
            <a:srgbClr val="000000"/>
          </a:solidFill>
        </p:spPr>
        <p:txBody>
          <a:bodyPr wrap="square" lIns="0" tIns="0" rIns="0" bIns="0" rtlCol="0">
            <a:noAutofit/>
          </a:bodyPr>
          <a:lstStyle/>
          <a:p>
            <a:endParaRPr/>
          </a:p>
        </p:txBody>
      </p:sp>
      <p:sp>
        <p:nvSpPr>
          <p:cNvPr id="96" name="object 27">
            <a:extLst>
              <a:ext uri="{FF2B5EF4-FFF2-40B4-BE49-F238E27FC236}">
                <a16:creationId xmlns:a16="http://schemas.microsoft.com/office/drawing/2014/main" id="{F6A315C3-2DDD-40A0-A2B3-93F8F718F537}"/>
              </a:ext>
            </a:extLst>
          </p:cNvPr>
          <p:cNvSpPr/>
          <p:nvPr/>
        </p:nvSpPr>
        <p:spPr>
          <a:xfrm>
            <a:off x="3783034" y="4019342"/>
            <a:ext cx="84895" cy="83893"/>
          </a:xfrm>
          <a:custGeom>
            <a:avLst/>
            <a:gdLst/>
            <a:ahLst/>
            <a:cxnLst/>
            <a:rect l="l" t="t" r="r" b="b"/>
            <a:pathLst>
              <a:path w="84895" h="83893">
                <a:moveTo>
                  <a:pt x="84895" y="42613"/>
                </a:moveTo>
                <a:lnTo>
                  <a:pt x="82492" y="56764"/>
                </a:lnTo>
                <a:lnTo>
                  <a:pt x="75830" y="68907"/>
                </a:lnTo>
                <a:lnTo>
                  <a:pt x="65727" y="78223"/>
                </a:lnTo>
                <a:lnTo>
                  <a:pt x="53003" y="83893"/>
                </a:lnTo>
                <a:lnTo>
                  <a:pt x="35677" y="82677"/>
                </a:lnTo>
                <a:lnTo>
                  <a:pt x="21570" y="77920"/>
                </a:lnTo>
                <a:lnTo>
                  <a:pt x="10826" y="70214"/>
                </a:lnTo>
                <a:lnTo>
                  <a:pt x="3587" y="60152"/>
                </a:lnTo>
                <a:lnTo>
                  <a:pt x="0" y="48328"/>
                </a:lnTo>
                <a:lnTo>
                  <a:pt x="1909" y="32344"/>
                </a:lnTo>
                <a:lnTo>
                  <a:pt x="7637" y="19115"/>
                </a:lnTo>
                <a:lnTo>
                  <a:pt x="16503" y="9045"/>
                </a:lnTo>
                <a:lnTo>
                  <a:pt x="27826" y="2539"/>
                </a:lnTo>
                <a:lnTo>
                  <a:pt x="40925" y="0"/>
                </a:lnTo>
                <a:lnTo>
                  <a:pt x="55534" y="2320"/>
                </a:lnTo>
                <a:lnTo>
                  <a:pt x="67939" y="8785"/>
                </a:lnTo>
                <a:lnTo>
                  <a:pt x="77428" y="18611"/>
                </a:lnTo>
                <a:lnTo>
                  <a:pt x="83291" y="31016"/>
                </a:lnTo>
              </a:path>
            </a:pathLst>
          </a:custGeom>
          <a:ln w="17056">
            <a:solidFill>
              <a:srgbClr val="000000"/>
            </a:solidFill>
          </a:ln>
        </p:spPr>
        <p:txBody>
          <a:bodyPr wrap="square" lIns="0" tIns="0" rIns="0" bIns="0" rtlCol="0">
            <a:noAutofit/>
          </a:bodyPr>
          <a:lstStyle/>
          <a:p>
            <a:endParaRPr/>
          </a:p>
        </p:txBody>
      </p:sp>
      <p:sp>
        <p:nvSpPr>
          <p:cNvPr id="97" name="object 28">
            <a:extLst>
              <a:ext uri="{FF2B5EF4-FFF2-40B4-BE49-F238E27FC236}">
                <a16:creationId xmlns:a16="http://schemas.microsoft.com/office/drawing/2014/main" id="{05E5CD11-42B4-4FB5-B659-98287FD5E763}"/>
              </a:ext>
            </a:extLst>
          </p:cNvPr>
          <p:cNvSpPr/>
          <p:nvPr/>
        </p:nvSpPr>
        <p:spPr>
          <a:xfrm>
            <a:off x="3313982" y="3891415"/>
            <a:ext cx="84897" cy="83897"/>
          </a:xfrm>
          <a:custGeom>
            <a:avLst/>
            <a:gdLst/>
            <a:ahLst/>
            <a:cxnLst/>
            <a:rect l="l" t="t" r="r" b="b"/>
            <a:pathLst>
              <a:path w="84897" h="83897">
                <a:moveTo>
                  <a:pt x="40937" y="0"/>
                </a:moveTo>
                <a:lnTo>
                  <a:pt x="7639" y="19115"/>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98" name="object 29">
            <a:extLst>
              <a:ext uri="{FF2B5EF4-FFF2-40B4-BE49-F238E27FC236}">
                <a16:creationId xmlns:a16="http://schemas.microsoft.com/office/drawing/2014/main" id="{FB7B0F40-93FC-4EF8-B22E-82961686D087}"/>
              </a:ext>
            </a:extLst>
          </p:cNvPr>
          <p:cNvSpPr/>
          <p:nvPr/>
        </p:nvSpPr>
        <p:spPr>
          <a:xfrm>
            <a:off x="3313982" y="3891415"/>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1"/>
                </a:lnTo>
                <a:lnTo>
                  <a:pt x="7639" y="19115"/>
                </a:lnTo>
                <a:lnTo>
                  <a:pt x="16506" y="9046"/>
                </a:lnTo>
                <a:lnTo>
                  <a:pt x="27832"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99" name="object 30">
            <a:extLst>
              <a:ext uri="{FF2B5EF4-FFF2-40B4-BE49-F238E27FC236}">
                <a16:creationId xmlns:a16="http://schemas.microsoft.com/office/drawing/2014/main" id="{76654026-C930-4AF8-9D96-5BF6C14BF557}"/>
              </a:ext>
            </a:extLst>
          </p:cNvPr>
          <p:cNvSpPr/>
          <p:nvPr/>
        </p:nvSpPr>
        <p:spPr>
          <a:xfrm>
            <a:off x="3527192" y="3678220"/>
            <a:ext cx="84895" cy="83892"/>
          </a:xfrm>
          <a:custGeom>
            <a:avLst/>
            <a:gdLst/>
            <a:ahLst/>
            <a:cxnLst/>
            <a:rect l="l" t="t" r="r" b="b"/>
            <a:pathLst>
              <a:path w="84895" h="83892">
                <a:moveTo>
                  <a:pt x="40927" y="0"/>
                </a:moveTo>
                <a:lnTo>
                  <a:pt x="7637" y="19114"/>
                </a:lnTo>
                <a:lnTo>
                  <a:pt x="0" y="48326"/>
                </a:lnTo>
                <a:lnTo>
                  <a:pt x="3588" y="60147"/>
                </a:lnTo>
                <a:lnTo>
                  <a:pt x="10826" y="70209"/>
                </a:lnTo>
                <a:lnTo>
                  <a:pt x="21570" y="77916"/>
                </a:lnTo>
                <a:lnTo>
                  <a:pt x="35677" y="82676"/>
                </a:lnTo>
                <a:lnTo>
                  <a:pt x="53003" y="83892"/>
                </a:lnTo>
                <a:lnTo>
                  <a:pt x="65727" y="78220"/>
                </a:lnTo>
                <a:lnTo>
                  <a:pt x="75830" y="68902"/>
                </a:lnTo>
                <a:lnTo>
                  <a:pt x="82492" y="56760"/>
                </a:lnTo>
                <a:lnTo>
                  <a:pt x="84895" y="42613"/>
                </a:lnTo>
                <a:lnTo>
                  <a:pt x="83292" y="31017"/>
                </a:lnTo>
                <a:lnTo>
                  <a:pt x="77429" y="18612"/>
                </a:lnTo>
                <a:lnTo>
                  <a:pt x="67940" y="8786"/>
                </a:lnTo>
                <a:lnTo>
                  <a:pt x="55536" y="2320"/>
                </a:lnTo>
                <a:lnTo>
                  <a:pt x="40927" y="0"/>
                </a:lnTo>
                <a:close/>
              </a:path>
            </a:pathLst>
          </a:custGeom>
          <a:solidFill>
            <a:srgbClr val="000000"/>
          </a:solidFill>
        </p:spPr>
        <p:txBody>
          <a:bodyPr wrap="square" lIns="0" tIns="0" rIns="0" bIns="0" rtlCol="0">
            <a:noAutofit/>
          </a:bodyPr>
          <a:lstStyle/>
          <a:p>
            <a:endParaRPr/>
          </a:p>
        </p:txBody>
      </p:sp>
      <p:sp>
        <p:nvSpPr>
          <p:cNvPr id="100" name="object 31">
            <a:extLst>
              <a:ext uri="{FF2B5EF4-FFF2-40B4-BE49-F238E27FC236}">
                <a16:creationId xmlns:a16="http://schemas.microsoft.com/office/drawing/2014/main" id="{1EB8DFA2-5049-4D30-8920-65E17DA14EBB}"/>
              </a:ext>
            </a:extLst>
          </p:cNvPr>
          <p:cNvSpPr/>
          <p:nvPr/>
        </p:nvSpPr>
        <p:spPr>
          <a:xfrm>
            <a:off x="3527192" y="3678220"/>
            <a:ext cx="84895" cy="83892"/>
          </a:xfrm>
          <a:custGeom>
            <a:avLst/>
            <a:gdLst/>
            <a:ahLst/>
            <a:cxnLst/>
            <a:rect l="l" t="t" r="r" b="b"/>
            <a:pathLst>
              <a:path w="84895" h="83892">
                <a:moveTo>
                  <a:pt x="84895" y="42613"/>
                </a:moveTo>
                <a:lnTo>
                  <a:pt x="82492" y="56760"/>
                </a:lnTo>
                <a:lnTo>
                  <a:pt x="75830" y="68902"/>
                </a:lnTo>
                <a:lnTo>
                  <a:pt x="65727" y="78220"/>
                </a:lnTo>
                <a:lnTo>
                  <a:pt x="53003" y="83892"/>
                </a:lnTo>
                <a:lnTo>
                  <a:pt x="35677" y="82676"/>
                </a:lnTo>
                <a:lnTo>
                  <a:pt x="21570" y="77916"/>
                </a:lnTo>
                <a:lnTo>
                  <a:pt x="10826" y="70209"/>
                </a:lnTo>
                <a:lnTo>
                  <a:pt x="3588" y="60147"/>
                </a:lnTo>
                <a:lnTo>
                  <a:pt x="0" y="48326"/>
                </a:lnTo>
                <a:lnTo>
                  <a:pt x="1909" y="32343"/>
                </a:lnTo>
                <a:lnTo>
                  <a:pt x="7637" y="19114"/>
                </a:lnTo>
                <a:lnTo>
                  <a:pt x="16504" y="9045"/>
                </a:lnTo>
                <a:lnTo>
                  <a:pt x="27827" y="2538"/>
                </a:lnTo>
                <a:lnTo>
                  <a:pt x="40927" y="0"/>
                </a:lnTo>
                <a:lnTo>
                  <a:pt x="55536" y="2320"/>
                </a:lnTo>
                <a:lnTo>
                  <a:pt x="67940" y="8786"/>
                </a:lnTo>
                <a:lnTo>
                  <a:pt x="77429" y="18612"/>
                </a:lnTo>
                <a:lnTo>
                  <a:pt x="83292" y="31017"/>
                </a:lnTo>
              </a:path>
            </a:pathLst>
          </a:custGeom>
          <a:ln w="17056">
            <a:solidFill>
              <a:srgbClr val="000000"/>
            </a:solidFill>
          </a:ln>
        </p:spPr>
        <p:txBody>
          <a:bodyPr wrap="square" lIns="0" tIns="0" rIns="0" bIns="0" rtlCol="0">
            <a:noAutofit/>
          </a:bodyPr>
          <a:lstStyle/>
          <a:p>
            <a:endParaRPr/>
          </a:p>
        </p:txBody>
      </p:sp>
      <p:sp>
        <p:nvSpPr>
          <p:cNvPr id="101" name="object 32">
            <a:extLst>
              <a:ext uri="{FF2B5EF4-FFF2-40B4-BE49-F238E27FC236}">
                <a16:creationId xmlns:a16="http://schemas.microsoft.com/office/drawing/2014/main" id="{63F273B5-ECDF-4591-B769-8245876B08C3}"/>
              </a:ext>
            </a:extLst>
          </p:cNvPr>
          <p:cNvSpPr/>
          <p:nvPr/>
        </p:nvSpPr>
        <p:spPr>
          <a:xfrm>
            <a:off x="3740385" y="3379732"/>
            <a:ext cx="84897" cy="83897"/>
          </a:xfrm>
          <a:custGeom>
            <a:avLst/>
            <a:gdLst/>
            <a:ahLst/>
            <a:cxnLst/>
            <a:rect l="l" t="t" r="r" b="b"/>
            <a:pathLst>
              <a:path w="84897" h="83897">
                <a:moveTo>
                  <a:pt x="40937" y="0"/>
                </a:moveTo>
                <a:lnTo>
                  <a:pt x="7642" y="19115"/>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102" name="object 33">
            <a:extLst>
              <a:ext uri="{FF2B5EF4-FFF2-40B4-BE49-F238E27FC236}">
                <a16:creationId xmlns:a16="http://schemas.microsoft.com/office/drawing/2014/main" id="{999ED56E-0BBF-4C1E-9CC1-118B74F5031D}"/>
              </a:ext>
            </a:extLst>
          </p:cNvPr>
          <p:cNvSpPr/>
          <p:nvPr/>
        </p:nvSpPr>
        <p:spPr>
          <a:xfrm>
            <a:off x="3740385" y="3379732"/>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2"/>
                </a:lnTo>
                <a:lnTo>
                  <a:pt x="7642" y="19115"/>
                </a:lnTo>
                <a:lnTo>
                  <a:pt x="16512" y="9046"/>
                </a:lnTo>
                <a:lnTo>
                  <a:pt x="27837"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103" name="object 34">
            <a:extLst>
              <a:ext uri="{FF2B5EF4-FFF2-40B4-BE49-F238E27FC236}">
                <a16:creationId xmlns:a16="http://schemas.microsoft.com/office/drawing/2014/main" id="{2FABD739-CF3C-4941-B8B0-E8059DEFA34E}"/>
              </a:ext>
            </a:extLst>
          </p:cNvPr>
          <p:cNvSpPr/>
          <p:nvPr/>
        </p:nvSpPr>
        <p:spPr>
          <a:xfrm>
            <a:off x="4081518" y="3720854"/>
            <a:ext cx="84885" cy="83898"/>
          </a:xfrm>
          <a:custGeom>
            <a:avLst/>
            <a:gdLst/>
            <a:ahLst/>
            <a:cxnLst/>
            <a:rect l="l" t="t" r="r" b="b"/>
            <a:pathLst>
              <a:path w="84885" h="83898">
                <a:moveTo>
                  <a:pt x="40943" y="0"/>
                </a:moveTo>
                <a:lnTo>
                  <a:pt x="7643" y="19107"/>
                </a:lnTo>
                <a:lnTo>
                  <a:pt x="0" y="48313"/>
                </a:lnTo>
                <a:lnTo>
                  <a:pt x="3582" y="60140"/>
                </a:lnTo>
                <a:lnTo>
                  <a:pt x="10816" y="70206"/>
                </a:lnTo>
                <a:lnTo>
                  <a:pt x="21558" y="77917"/>
                </a:lnTo>
                <a:lnTo>
                  <a:pt x="35663" y="82679"/>
                </a:lnTo>
                <a:lnTo>
                  <a:pt x="52985" y="83898"/>
                </a:lnTo>
                <a:lnTo>
                  <a:pt x="65711" y="78231"/>
                </a:lnTo>
                <a:lnTo>
                  <a:pt x="75816" y="68917"/>
                </a:lnTo>
                <a:lnTo>
                  <a:pt x="82481" y="56775"/>
                </a:lnTo>
                <a:lnTo>
                  <a:pt x="84885" y="42626"/>
                </a:lnTo>
                <a:lnTo>
                  <a:pt x="83285" y="31033"/>
                </a:lnTo>
                <a:lnTo>
                  <a:pt x="77425" y="18621"/>
                </a:lnTo>
                <a:lnTo>
                  <a:pt x="67939" y="8789"/>
                </a:lnTo>
                <a:lnTo>
                  <a:pt x="55541" y="2321"/>
                </a:lnTo>
                <a:lnTo>
                  <a:pt x="40943" y="0"/>
                </a:lnTo>
                <a:close/>
              </a:path>
            </a:pathLst>
          </a:custGeom>
          <a:solidFill>
            <a:srgbClr val="000000"/>
          </a:solidFill>
        </p:spPr>
        <p:txBody>
          <a:bodyPr wrap="square" lIns="0" tIns="0" rIns="0" bIns="0" rtlCol="0">
            <a:noAutofit/>
          </a:bodyPr>
          <a:lstStyle/>
          <a:p>
            <a:endParaRPr/>
          </a:p>
        </p:txBody>
      </p:sp>
      <p:sp>
        <p:nvSpPr>
          <p:cNvPr id="104" name="object 35">
            <a:extLst>
              <a:ext uri="{FF2B5EF4-FFF2-40B4-BE49-F238E27FC236}">
                <a16:creationId xmlns:a16="http://schemas.microsoft.com/office/drawing/2014/main" id="{005D2C7E-768F-4EA6-AA4C-00B09483F34E}"/>
              </a:ext>
            </a:extLst>
          </p:cNvPr>
          <p:cNvSpPr/>
          <p:nvPr/>
        </p:nvSpPr>
        <p:spPr>
          <a:xfrm>
            <a:off x="4081518" y="3720854"/>
            <a:ext cx="84885" cy="83898"/>
          </a:xfrm>
          <a:custGeom>
            <a:avLst/>
            <a:gdLst/>
            <a:ahLst/>
            <a:cxnLst/>
            <a:rect l="l" t="t" r="r" b="b"/>
            <a:pathLst>
              <a:path w="84885" h="83898">
                <a:moveTo>
                  <a:pt x="84885" y="42626"/>
                </a:moveTo>
                <a:lnTo>
                  <a:pt x="82481" y="56775"/>
                </a:lnTo>
                <a:lnTo>
                  <a:pt x="75816" y="68917"/>
                </a:lnTo>
                <a:lnTo>
                  <a:pt x="65711" y="78231"/>
                </a:lnTo>
                <a:lnTo>
                  <a:pt x="52985" y="83898"/>
                </a:lnTo>
                <a:lnTo>
                  <a:pt x="35663" y="82679"/>
                </a:lnTo>
                <a:lnTo>
                  <a:pt x="21558" y="77917"/>
                </a:lnTo>
                <a:lnTo>
                  <a:pt x="10816" y="70206"/>
                </a:lnTo>
                <a:lnTo>
                  <a:pt x="3582" y="60140"/>
                </a:lnTo>
                <a:lnTo>
                  <a:pt x="0" y="48313"/>
                </a:lnTo>
                <a:lnTo>
                  <a:pt x="1911" y="32334"/>
                </a:lnTo>
                <a:lnTo>
                  <a:pt x="7643" y="19107"/>
                </a:lnTo>
                <a:lnTo>
                  <a:pt x="16513" y="9040"/>
                </a:lnTo>
                <a:lnTo>
                  <a:pt x="27840" y="2535"/>
                </a:lnTo>
                <a:lnTo>
                  <a:pt x="40943" y="0"/>
                </a:lnTo>
                <a:lnTo>
                  <a:pt x="55541" y="2321"/>
                </a:lnTo>
                <a:lnTo>
                  <a:pt x="67939" y="8789"/>
                </a:lnTo>
                <a:lnTo>
                  <a:pt x="77425" y="18621"/>
                </a:lnTo>
                <a:lnTo>
                  <a:pt x="83285" y="31033"/>
                </a:lnTo>
              </a:path>
            </a:pathLst>
          </a:custGeom>
          <a:ln w="17056">
            <a:solidFill>
              <a:srgbClr val="000000"/>
            </a:solidFill>
          </a:ln>
        </p:spPr>
        <p:txBody>
          <a:bodyPr wrap="square" lIns="0" tIns="0" rIns="0" bIns="0" rtlCol="0">
            <a:noAutofit/>
          </a:bodyPr>
          <a:lstStyle/>
          <a:p>
            <a:endParaRPr/>
          </a:p>
        </p:txBody>
      </p:sp>
      <p:sp>
        <p:nvSpPr>
          <p:cNvPr id="105" name="object 36">
            <a:extLst>
              <a:ext uri="{FF2B5EF4-FFF2-40B4-BE49-F238E27FC236}">
                <a16:creationId xmlns:a16="http://schemas.microsoft.com/office/drawing/2014/main" id="{20317539-5F0E-4BD2-9D1F-04D6414D3601}"/>
              </a:ext>
            </a:extLst>
          </p:cNvPr>
          <p:cNvSpPr/>
          <p:nvPr/>
        </p:nvSpPr>
        <p:spPr>
          <a:xfrm>
            <a:off x="8068230" y="3592961"/>
            <a:ext cx="84895" cy="83894"/>
          </a:xfrm>
          <a:custGeom>
            <a:avLst/>
            <a:gdLst/>
            <a:ahLst/>
            <a:cxnLst/>
            <a:rect l="l" t="t" r="r" b="b"/>
            <a:pathLst>
              <a:path w="84895" h="83894">
                <a:moveTo>
                  <a:pt x="40931" y="0"/>
                </a:moveTo>
                <a:lnTo>
                  <a:pt x="7637" y="19116"/>
                </a:lnTo>
                <a:lnTo>
                  <a:pt x="0" y="48324"/>
                </a:lnTo>
                <a:lnTo>
                  <a:pt x="3587" y="60145"/>
                </a:lnTo>
                <a:lnTo>
                  <a:pt x="10825" y="70208"/>
                </a:lnTo>
                <a:lnTo>
                  <a:pt x="21570" y="77916"/>
                </a:lnTo>
                <a:lnTo>
                  <a:pt x="35677" y="82677"/>
                </a:lnTo>
                <a:lnTo>
                  <a:pt x="53003" y="83894"/>
                </a:lnTo>
                <a:lnTo>
                  <a:pt x="65725" y="78223"/>
                </a:lnTo>
                <a:lnTo>
                  <a:pt x="75828" y="68905"/>
                </a:lnTo>
                <a:lnTo>
                  <a:pt x="82492" y="56761"/>
                </a:lnTo>
                <a:lnTo>
                  <a:pt x="84895" y="42613"/>
                </a:lnTo>
                <a:lnTo>
                  <a:pt x="83293" y="31019"/>
                </a:lnTo>
                <a:lnTo>
                  <a:pt x="77431" y="18614"/>
                </a:lnTo>
                <a:lnTo>
                  <a:pt x="67942" y="8786"/>
                </a:lnTo>
                <a:lnTo>
                  <a:pt x="55539" y="2320"/>
                </a:lnTo>
                <a:lnTo>
                  <a:pt x="40931" y="0"/>
                </a:lnTo>
                <a:close/>
              </a:path>
            </a:pathLst>
          </a:custGeom>
          <a:solidFill>
            <a:srgbClr val="000000"/>
          </a:solidFill>
        </p:spPr>
        <p:txBody>
          <a:bodyPr wrap="square" lIns="0" tIns="0" rIns="0" bIns="0" rtlCol="0">
            <a:noAutofit/>
          </a:bodyPr>
          <a:lstStyle/>
          <a:p>
            <a:endParaRPr/>
          </a:p>
        </p:txBody>
      </p:sp>
      <p:sp>
        <p:nvSpPr>
          <p:cNvPr id="106" name="object 37">
            <a:extLst>
              <a:ext uri="{FF2B5EF4-FFF2-40B4-BE49-F238E27FC236}">
                <a16:creationId xmlns:a16="http://schemas.microsoft.com/office/drawing/2014/main" id="{46BF50E5-29FC-4852-98D5-4494FA01ED41}"/>
              </a:ext>
            </a:extLst>
          </p:cNvPr>
          <p:cNvSpPr/>
          <p:nvPr/>
        </p:nvSpPr>
        <p:spPr>
          <a:xfrm>
            <a:off x="8068230" y="3592961"/>
            <a:ext cx="84895" cy="83894"/>
          </a:xfrm>
          <a:custGeom>
            <a:avLst/>
            <a:gdLst/>
            <a:ahLst/>
            <a:cxnLst/>
            <a:rect l="l" t="t" r="r" b="b"/>
            <a:pathLst>
              <a:path w="84895" h="83894">
                <a:moveTo>
                  <a:pt x="84895" y="42613"/>
                </a:moveTo>
                <a:lnTo>
                  <a:pt x="82492" y="56761"/>
                </a:lnTo>
                <a:lnTo>
                  <a:pt x="75828" y="68905"/>
                </a:lnTo>
                <a:lnTo>
                  <a:pt x="65725" y="78223"/>
                </a:lnTo>
                <a:lnTo>
                  <a:pt x="53003" y="83894"/>
                </a:lnTo>
                <a:lnTo>
                  <a:pt x="35677" y="82677"/>
                </a:lnTo>
                <a:lnTo>
                  <a:pt x="21570" y="77916"/>
                </a:lnTo>
                <a:lnTo>
                  <a:pt x="10825" y="70208"/>
                </a:lnTo>
                <a:lnTo>
                  <a:pt x="3587" y="60145"/>
                </a:lnTo>
                <a:lnTo>
                  <a:pt x="0" y="48324"/>
                </a:lnTo>
                <a:lnTo>
                  <a:pt x="1909" y="32343"/>
                </a:lnTo>
                <a:lnTo>
                  <a:pt x="7637" y="19116"/>
                </a:lnTo>
                <a:lnTo>
                  <a:pt x="16503" y="9047"/>
                </a:lnTo>
                <a:lnTo>
                  <a:pt x="27828" y="2540"/>
                </a:lnTo>
                <a:lnTo>
                  <a:pt x="40931" y="0"/>
                </a:lnTo>
                <a:lnTo>
                  <a:pt x="55539" y="2320"/>
                </a:lnTo>
                <a:lnTo>
                  <a:pt x="67942" y="8786"/>
                </a:lnTo>
                <a:lnTo>
                  <a:pt x="77431" y="18614"/>
                </a:lnTo>
                <a:lnTo>
                  <a:pt x="83293" y="31019"/>
                </a:lnTo>
              </a:path>
            </a:pathLst>
          </a:custGeom>
          <a:ln w="17056">
            <a:solidFill>
              <a:srgbClr val="000000"/>
            </a:solidFill>
          </a:ln>
        </p:spPr>
        <p:txBody>
          <a:bodyPr wrap="square" lIns="0" tIns="0" rIns="0" bIns="0" rtlCol="0">
            <a:noAutofit/>
          </a:bodyPr>
          <a:lstStyle/>
          <a:p>
            <a:endParaRPr/>
          </a:p>
        </p:txBody>
      </p:sp>
      <p:sp>
        <p:nvSpPr>
          <p:cNvPr id="107" name="object 38">
            <a:extLst>
              <a:ext uri="{FF2B5EF4-FFF2-40B4-BE49-F238E27FC236}">
                <a16:creationId xmlns:a16="http://schemas.microsoft.com/office/drawing/2014/main" id="{80ABA55D-B9F2-4FB9-95D3-7E635B3D9AC3}"/>
              </a:ext>
            </a:extLst>
          </p:cNvPr>
          <p:cNvSpPr/>
          <p:nvPr/>
        </p:nvSpPr>
        <p:spPr>
          <a:xfrm>
            <a:off x="7769742" y="3934083"/>
            <a:ext cx="84895" cy="83894"/>
          </a:xfrm>
          <a:custGeom>
            <a:avLst/>
            <a:gdLst/>
            <a:ahLst/>
            <a:cxnLst/>
            <a:rect l="l" t="t" r="r" b="b"/>
            <a:pathLst>
              <a:path w="84895" h="83894">
                <a:moveTo>
                  <a:pt x="40932" y="0"/>
                </a:moveTo>
                <a:lnTo>
                  <a:pt x="7640" y="19116"/>
                </a:lnTo>
                <a:lnTo>
                  <a:pt x="0" y="48324"/>
                </a:lnTo>
                <a:lnTo>
                  <a:pt x="3589" y="60145"/>
                </a:lnTo>
                <a:lnTo>
                  <a:pt x="10829" y="70208"/>
                </a:lnTo>
                <a:lnTo>
                  <a:pt x="21575" y="77916"/>
                </a:lnTo>
                <a:lnTo>
                  <a:pt x="35681" y="82677"/>
                </a:lnTo>
                <a:lnTo>
                  <a:pt x="53002" y="83894"/>
                </a:lnTo>
                <a:lnTo>
                  <a:pt x="65725" y="78223"/>
                </a:lnTo>
                <a:lnTo>
                  <a:pt x="75828" y="68905"/>
                </a:lnTo>
                <a:lnTo>
                  <a:pt x="82491" y="56761"/>
                </a:lnTo>
                <a:lnTo>
                  <a:pt x="84895" y="42613"/>
                </a:lnTo>
                <a:lnTo>
                  <a:pt x="83293" y="31019"/>
                </a:lnTo>
                <a:lnTo>
                  <a:pt x="77431" y="18614"/>
                </a:lnTo>
                <a:lnTo>
                  <a:pt x="67942" y="8786"/>
                </a:lnTo>
                <a:lnTo>
                  <a:pt x="55539" y="2320"/>
                </a:lnTo>
                <a:lnTo>
                  <a:pt x="40932" y="0"/>
                </a:lnTo>
                <a:close/>
              </a:path>
            </a:pathLst>
          </a:custGeom>
          <a:solidFill>
            <a:srgbClr val="000000"/>
          </a:solidFill>
        </p:spPr>
        <p:txBody>
          <a:bodyPr wrap="square" lIns="0" tIns="0" rIns="0" bIns="0" rtlCol="0">
            <a:noAutofit/>
          </a:bodyPr>
          <a:lstStyle/>
          <a:p>
            <a:endParaRPr/>
          </a:p>
        </p:txBody>
      </p:sp>
      <p:sp>
        <p:nvSpPr>
          <p:cNvPr id="108" name="object 39">
            <a:extLst>
              <a:ext uri="{FF2B5EF4-FFF2-40B4-BE49-F238E27FC236}">
                <a16:creationId xmlns:a16="http://schemas.microsoft.com/office/drawing/2014/main" id="{7F953B62-38F7-4730-8406-BA3B7543ABCD}"/>
              </a:ext>
            </a:extLst>
          </p:cNvPr>
          <p:cNvSpPr/>
          <p:nvPr/>
        </p:nvSpPr>
        <p:spPr>
          <a:xfrm>
            <a:off x="7769742" y="3934083"/>
            <a:ext cx="84895" cy="83894"/>
          </a:xfrm>
          <a:custGeom>
            <a:avLst/>
            <a:gdLst/>
            <a:ahLst/>
            <a:cxnLst/>
            <a:rect l="l" t="t" r="r" b="b"/>
            <a:pathLst>
              <a:path w="84895" h="83894">
                <a:moveTo>
                  <a:pt x="84895" y="42613"/>
                </a:moveTo>
                <a:lnTo>
                  <a:pt x="82491" y="56761"/>
                </a:lnTo>
                <a:lnTo>
                  <a:pt x="75828" y="68905"/>
                </a:lnTo>
                <a:lnTo>
                  <a:pt x="65725" y="78223"/>
                </a:lnTo>
                <a:lnTo>
                  <a:pt x="53002" y="83894"/>
                </a:lnTo>
                <a:lnTo>
                  <a:pt x="35681" y="82677"/>
                </a:lnTo>
                <a:lnTo>
                  <a:pt x="21575" y="77916"/>
                </a:lnTo>
                <a:lnTo>
                  <a:pt x="10829" y="70208"/>
                </a:lnTo>
                <a:lnTo>
                  <a:pt x="3589" y="60145"/>
                </a:lnTo>
                <a:lnTo>
                  <a:pt x="0" y="48324"/>
                </a:lnTo>
                <a:lnTo>
                  <a:pt x="1910" y="32343"/>
                </a:lnTo>
                <a:lnTo>
                  <a:pt x="7640" y="19116"/>
                </a:lnTo>
                <a:lnTo>
                  <a:pt x="16508" y="9047"/>
                </a:lnTo>
                <a:lnTo>
                  <a:pt x="27833" y="2540"/>
                </a:lnTo>
                <a:lnTo>
                  <a:pt x="40932" y="0"/>
                </a:lnTo>
                <a:lnTo>
                  <a:pt x="55539" y="2320"/>
                </a:lnTo>
                <a:lnTo>
                  <a:pt x="67942" y="8786"/>
                </a:lnTo>
                <a:lnTo>
                  <a:pt x="77431" y="18614"/>
                </a:lnTo>
                <a:lnTo>
                  <a:pt x="83293" y="31019"/>
                </a:lnTo>
              </a:path>
            </a:pathLst>
          </a:custGeom>
          <a:ln w="17056">
            <a:solidFill>
              <a:srgbClr val="000000"/>
            </a:solidFill>
          </a:ln>
        </p:spPr>
        <p:txBody>
          <a:bodyPr wrap="square" lIns="0" tIns="0" rIns="0" bIns="0" rtlCol="0">
            <a:noAutofit/>
          </a:bodyPr>
          <a:lstStyle/>
          <a:p>
            <a:endParaRPr/>
          </a:p>
        </p:txBody>
      </p:sp>
      <p:sp>
        <p:nvSpPr>
          <p:cNvPr id="109" name="object 40">
            <a:extLst>
              <a:ext uri="{FF2B5EF4-FFF2-40B4-BE49-F238E27FC236}">
                <a16:creationId xmlns:a16="http://schemas.microsoft.com/office/drawing/2014/main" id="{75A620D5-4568-4CF2-A4C7-71FA177B7C2E}"/>
              </a:ext>
            </a:extLst>
          </p:cNvPr>
          <p:cNvSpPr/>
          <p:nvPr/>
        </p:nvSpPr>
        <p:spPr>
          <a:xfrm>
            <a:off x="8025594" y="4232558"/>
            <a:ext cx="84897" cy="83895"/>
          </a:xfrm>
          <a:custGeom>
            <a:avLst/>
            <a:gdLst/>
            <a:ahLst/>
            <a:cxnLst/>
            <a:rect l="l" t="t" r="r" b="b"/>
            <a:pathLst>
              <a:path w="84897" h="83895">
                <a:moveTo>
                  <a:pt x="40935" y="0"/>
                </a:moveTo>
                <a:lnTo>
                  <a:pt x="7641" y="19111"/>
                </a:lnTo>
                <a:lnTo>
                  <a:pt x="0" y="48321"/>
                </a:lnTo>
                <a:lnTo>
                  <a:pt x="3584" y="60145"/>
                </a:lnTo>
                <a:lnTo>
                  <a:pt x="10819" y="70209"/>
                </a:lnTo>
                <a:lnTo>
                  <a:pt x="21562" y="77918"/>
                </a:lnTo>
                <a:lnTo>
                  <a:pt x="35668" y="82678"/>
                </a:lnTo>
                <a:lnTo>
                  <a:pt x="52993" y="83895"/>
                </a:lnTo>
                <a:lnTo>
                  <a:pt x="65719" y="78228"/>
                </a:lnTo>
                <a:lnTo>
                  <a:pt x="75826" y="68913"/>
                </a:lnTo>
                <a:lnTo>
                  <a:pt x="82492" y="56773"/>
                </a:lnTo>
                <a:lnTo>
                  <a:pt x="84897" y="42626"/>
                </a:lnTo>
                <a:lnTo>
                  <a:pt x="83292" y="31020"/>
                </a:lnTo>
                <a:lnTo>
                  <a:pt x="77427" y="18613"/>
                </a:lnTo>
                <a:lnTo>
                  <a:pt x="67937" y="8786"/>
                </a:lnTo>
                <a:lnTo>
                  <a:pt x="55535" y="2320"/>
                </a:lnTo>
                <a:lnTo>
                  <a:pt x="40935" y="0"/>
                </a:lnTo>
                <a:close/>
              </a:path>
            </a:pathLst>
          </a:custGeom>
          <a:solidFill>
            <a:srgbClr val="000000"/>
          </a:solidFill>
        </p:spPr>
        <p:txBody>
          <a:bodyPr wrap="square" lIns="0" tIns="0" rIns="0" bIns="0" rtlCol="0">
            <a:noAutofit/>
          </a:bodyPr>
          <a:lstStyle/>
          <a:p>
            <a:endParaRPr/>
          </a:p>
        </p:txBody>
      </p:sp>
      <p:sp>
        <p:nvSpPr>
          <p:cNvPr id="110" name="object 41">
            <a:extLst>
              <a:ext uri="{FF2B5EF4-FFF2-40B4-BE49-F238E27FC236}">
                <a16:creationId xmlns:a16="http://schemas.microsoft.com/office/drawing/2014/main" id="{A70A67C0-7C90-4128-83FD-D06A3AF53CC7}"/>
              </a:ext>
            </a:extLst>
          </p:cNvPr>
          <p:cNvSpPr/>
          <p:nvPr/>
        </p:nvSpPr>
        <p:spPr>
          <a:xfrm>
            <a:off x="8025594" y="4232558"/>
            <a:ext cx="84897" cy="83895"/>
          </a:xfrm>
          <a:custGeom>
            <a:avLst/>
            <a:gdLst/>
            <a:ahLst/>
            <a:cxnLst/>
            <a:rect l="l" t="t" r="r" b="b"/>
            <a:pathLst>
              <a:path w="84897" h="83895">
                <a:moveTo>
                  <a:pt x="84897" y="42626"/>
                </a:moveTo>
                <a:lnTo>
                  <a:pt x="82492" y="56773"/>
                </a:lnTo>
                <a:lnTo>
                  <a:pt x="75826" y="68913"/>
                </a:lnTo>
                <a:lnTo>
                  <a:pt x="65719" y="78228"/>
                </a:lnTo>
                <a:lnTo>
                  <a:pt x="52993" y="83895"/>
                </a:lnTo>
                <a:lnTo>
                  <a:pt x="35668" y="82678"/>
                </a:lnTo>
                <a:lnTo>
                  <a:pt x="21562" y="77918"/>
                </a:lnTo>
                <a:lnTo>
                  <a:pt x="10819" y="70209"/>
                </a:lnTo>
                <a:lnTo>
                  <a:pt x="3584" y="60145"/>
                </a:lnTo>
                <a:lnTo>
                  <a:pt x="0" y="48321"/>
                </a:lnTo>
                <a:lnTo>
                  <a:pt x="1910" y="32339"/>
                </a:lnTo>
                <a:lnTo>
                  <a:pt x="7641" y="19111"/>
                </a:lnTo>
                <a:lnTo>
                  <a:pt x="16509" y="9042"/>
                </a:lnTo>
                <a:lnTo>
                  <a:pt x="27834" y="2537"/>
                </a:lnTo>
                <a:lnTo>
                  <a:pt x="40935" y="0"/>
                </a:lnTo>
                <a:lnTo>
                  <a:pt x="55535" y="2320"/>
                </a:lnTo>
                <a:lnTo>
                  <a:pt x="67937" y="8786"/>
                </a:lnTo>
                <a:lnTo>
                  <a:pt x="77427" y="18613"/>
                </a:lnTo>
                <a:lnTo>
                  <a:pt x="83292" y="31020"/>
                </a:lnTo>
              </a:path>
            </a:pathLst>
          </a:custGeom>
          <a:ln w="17056">
            <a:solidFill>
              <a:srgbClr val="000000"/>
            </a:solidFill>
          </a:ln>
        </p:spPr>
        <p:txBody>
          <a:bodyPr wrap="square" lIns="0" tIns="0" rIns="0" bIns="0" rtlCol="0">
            <a:noAutofit/>
          </a:bodyPr>
          <a:lstStyle/>
          <a:p>
            <a:endParaRPr/>
          </a:p>
        </p:txBody>
      </p:sp>
      <p:sp>
        <p:nvSpPr>
          <p:cNvPr id="111" name="object 42">
            <a:extLst>
              <a:ext uri="{FF2B5EF4-FFF2-40B4-BE49-F238E27FC236}">
                <a16:creationId xmlns:a16="http://schemas.microsoft.com/office/drawing/2014/main" id="{68A8680C-DFD5-4BC1-9930-FAD450B56473}"/>
              </a:ext>
            </a:extLst>
          </p:cNvPr>
          <p:cNvSpPr/>
          <p:nvPr/>
        </p:nvSpPr>
        <p:spPr>
          <a:xfrm>
            <a:off x="7684460" y="4573680"/>
            <a:ext cx="84897" cy="83897"/>
          </a:xfrm>
          <a:custGeom>
            <a:avLst/>
            <a:gdLst/>
            <a:ahLst/>
            <a:cxnLst/>
            <a:rect l="l" t="t" r="r" b="b"/>
            <a:pathLst>
              <a:path w="84897" h="83897">
                <a:moveTo>
                  <a:pt x="40937" y="0"/>
                </a:moveTo>
                <a:lnTo>
                  <a:pt x="7642" y="19120"/>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6"/>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112" name="object 43">
            <a:extLst>
              <a:ext uri="{FF2B5EF4-FFF2-40B4-BE49-F238E27FC236}">
                <a16:creationId xmlns:a16="http://schemas.microsoft.com/office/drawing/2014/main" id="{C7E5BDC0-F5F7-4159-936F-47BB94DEC33B}"/>
              </a:ext>
            </a:extLst>
          </p:cNvPr>
          <p:cNvSpPr/>
          <p:nvPr/>
        </p:nvSpPr>
        <p:spPr>
          <a:xfrm>
            <a:off x="7684460" y="4573680"/>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6"/>
                </a:lnTo>
                <a:lnTo>
                  <a:pt x="7642" y="19120"/>
                </a:lnTo>
                <a:lnTo>
                  <a:pt x="16512" y="9050"/>
                </a:lnTo>
                <a:lnTo>
                  <a:pt x="27837" y="2541"/>
                </a:lnTo>
                <a:lnTo>
                  <a:pt x="40937" y="0"/>
                </a:lnTo>
                <a:lnTo>
                  <a:pt x="55541" y="2321"/>
                </a:lnTo>
                <a:lnTo>
                  <a:pt x="67943" y="8789"/>
                </a:lnTo>
                <a:lnTo>
                  <a:pt x="77430" y="18619"/>
                </a:lnTo>
                <a:lnTo>
                  <a:pt x="83293" y="31026"/>
                </a:lnTo>
              </a:path>
            </a:pathLst>
          </a:custGeom>
          <a:ln w="17056">
            <a:solidFill>
              <a:srgbClr val="000000"/>
            </a:solidFill>
          </a:ln>
        </p:spPr>
        <p:txBody>
          <a:bodyPr wrap="square" lIns="0" tIns="0" rIns="0" bIns="0" rtlCol="0">
            <a:noAutofit/>
          </a:bodyPr>
          <a:lstStyle/>
          <a:p>
            <a:endParaRPr/>
          </a:p>
        </p:txBody>
      </p:sp>
      <p:sp>
        <p:nvSpPr>
          <p:cNvPr id="113" name="object 44">
            <a:extLst>
              <a:ext uri="{FF2B5EF4-FFF2-40B4-BE49-F238E27FC236}">
                <a16:creationId xmlns:a16="http://schemas.microsoft.com/office/drawing/2014/main" id="{4286394F-BF99-476B-8D81-B219695D7E9B}"/>
              </a:ext>
            </a:extLst>
          </p:cNvPr>
          <p:cNvSpPr/>
          <p:nvPr/>
        </p:nvSpPr>
        <p:spPr>
          <a:xfrm>
            <a:off x="8409350" y="4744241"/>
            <a:ext cx="84897" cy="83897"/>
          </a:xfrm>
          <a:custGeom>
            <a:avLst/>
            <a:gdLst/>
            <a:ahLst/>
            <a:cxnLst/>
            <a:rect l="l" t="t" r="r" b="b"/>
            <a:pathLst>
              <a:path w="84897" h="83897">
                <a:moveTo>
                  <a:pt x="40937" y="0"/>
                </a:moveTo>
                <a:lnTo>
                  <a:pt x="7639" y="19120"/>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5"/>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114" name="object 45">
            <a:extLst>
              <a:ext uri="{FF2B5EF4-FFF2-40B4-BE49-F238E27FC236}">
                <a16:creationId xmlns:a16="http://schemas.microsoft.com/office/drawing/2014/main" id="{E0C28E49-2487-4428-8519-1CCDDF50DE35}"/>
              </a:ext>
            </a:extLst>
          </p:cNvPr>
          <p:cNvSpPr/>
          <p:nvPr/>
        </p:nvSpPr>
        <p:spPr>
          <a:xfrm>
            <a:off x="8409350" y="4744241"/>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6"/>
                </a:lnTo>
                <a:lnTo>
                  <a:pt x="7639" y="19120"/>
                </a:lnTo>
                <a:lnTo>
                  <a:pt x="16506" y="9050"/>
                </a:lnTo>
                <a:lnTo>
                  <a:pt x="27832" y="2541"/>
                </a:lnTo>
                <a:lnTo>
                  <a:pt x="40937" y="0"/>
                </a:lnTo>
                <a:lnTo>
                  <a:pt x="55541" y="2321"/>
                </a:lnTo>
                <a:lnTo>
                  <a:pt x="67943" y="8789"/>
                </a:lnTo>
                <a:lnTo>
                  <a:pt x="77430" y="18619"/>
                </a:lnTo>
                <a:lnTo>
                  <a:pt x="83293" y="31025"/>
                </a:lnTo>
              </a:path>
            </a:pathLst>
          </a:custGeom>
          <a:ln w="17056">
            <a:solidFill>
              <a:srgbClr val="000000"/>
            </a:solidFill>
          </a:ln>
        </p:spPr>
        <p:txBody>
          <a:bodyPr wrap="square" lIns="0" tIns="0" rIns="0" bIns="0" rtlCol="0">
            <a:noAutofit/>
          </a:bodyPr>
          <a:lstStyle/>
          <a:p>
            <a:endParaRPr/>
          </a:p>
        </p:txBody>
      </p:sp>
      <p:sp>
        <p:nvSpPr>
          <p:cNvPr id="115" name="object 46">
            <a:extLst>
              <a:ext uri="{FF2B5EF4-FFF2-40B4-BE49-F238E27FC236}">
                <a16:creationId xmlns:a16="http://schemas.microsoft.com/office/drawing/2014/main" id="{8426D190-5EA7-4B4B-9DB4-899810DF13A5}"/>
              </a:ext>
            </a:extLst>
          </p:cNvPr>
          <p:cNvSpPr/>
          <p:nvPr/>
        </p:nvSpPr>
        <p:spPr>
          <a:xfrm>
            <a:off x="8366718" y="4360485"/>
            <a:ext cx="84895" cy="83893"/>
          </a:xfrm>
          <a:custGeom>
            <a:avLst/>
            <a:gdLst/>
            <a:ahLst/>
            <a:cxnLst/>
            <a:rect l="l" t="t" r="r" b="b"/>
            <a:pathLst>
              <a:path w="84895" h="83893">
                <a:moveTo>
                  <a:pt x="40928" y="0"/>
                </a:moveTo>
                <a:lnTo>
                  <a:pt x="7638" y="19114"/>
                </a:lnTo>
                <a:lnTo>
                  <a:pt x="0" y="48325"/>
                </a:lnTo>
                <a:lnTo>
                  <a:pt x="3587" y="60150"/>
                </a:lnTo>
                <a:lnTo>
                  <a:pt x="10824" y="70212"/>
                </a:lnTo>
                <a:lnTo>
                  <a:pt x="21568" y="77919"/>
                </a:lnTo>
                <a:lnTo>
                  <a:pt x="35674" y="82677"/>
                </a:lnTo>
                <a:lnTo>
                  <a:pt x="52999" y="83893"/>
                </a:lnTo>
                <a:lnTo>
                  <a:pt x="65722" y="78223"/>
                </a:lnTo>
                <a:lnTo>
                  <a:pt x="75826" y="68908"/>
                </a:lnTo>
                <a:lnTo>
                  <a:pt x="82491" y="56765"/>
                </a:lnTo>
                <a:lnTo>
                  <a:pt x="84895" y="42613"/>
                </a:lnTo>
                <a:lnTo>
                  <a:pt x="83291" y="31017"/>
                </a:lnTo>
                <a:lnTo>
                  <a:pt x="77426" y="18613"/>
                </a:lnTo>
                <a:lnTo>
                  <a:pt x="67935" y="8786"/>
                </a:lnTo>
                <a:lnTo>
                  <a:pt x="55532" y="2320"/>
                </a:lnTo>
                <a:lnTo>
                  <a:pt x="40928" y="0"/>
                </a:lnTo>
                <a:close/>
              </a:path>
            </a:pathLst>
          </a:custGeom>
          <a:solidFill>
            <a:srgbClr val="000000"/>
          </a:solidFill>
        </p:spPr>
        <p:txBody>
          <a:bodyPr wrap="square" lIns="0" tIns="0" rIns="0" bIns="0" rtlCol="0">
            <a:noAutofit/>
          </a:bodyPr>
          <a:lstStyle/>
          <a:p>
            <a:endParaRPr/>
          </a:p>
        </p:txBody>
      </p:sp>
      <p:sp>
        <p:nvSpPr>
          <p:cNvPr id="116" name="object 47">
            <a:extLst>
              <a:ext uri="{FF2B5EF4-FFF2-40B4-BE49-F238E27FC236}">
                <a16:creationId xmlns:a16="http://schemas.microsoft.com/office/drawing/2014/main" id="{6D9587B4-B64A-4585-904D-02752FD884FF}"/>
              </a:ext>
            </a:extLst>
          </p:cNvPr>
          <p:cNvSpPr/>
          <p:nvPr/>
        </p:nvSpPr>
        <p:spPr>
          <a:xfrm>
            <a:off x="8366718" y="4360485"/>
            <a:ext cx="84895" cy="83893"/>
          </a:xfrm>
          <a:custGeom>
            <a:avLst/>
            <a:gdLst/>
            <a:ahLst/>
            <a:cxnLst/>
            <a:rect l="l" t="t" r="r" b="b"/>
            <a:pathLst>
              <a:path w="84895" h="83893">
                <a:moveTo>
                  <a:pt x="84895" y="42613"/>
                </a:moveTo>
                <a:lnTo>
                  <a:pt x="82491" y="56765"/>
                </a:lnTo>
                <a:lnTo>
                  <a:pt x="75826" y="68908"/>
                </a:lnTo>
                <a:lnTo>
                  <a:pt x="65722" y="78223"/>
                </a:lnTo>
                <a:lnTo>
                  <a:pt x="52999" y="83893"/>
                </a:lnTo>
                <a:lnTo>
                  <a:pt x="35674" y="82677"/>
                </a:lnTo>
                <a:lnTo>
                  <a:pt x="21568" y="77919"/>
                </a:lnTo>
                <a:lnTo>
                  <a:pt x="10824" y="70212"/>
                </a:lnTo>
                <a:lnTo>
                  <a:pt x="3587" y="60150"/>
                </a:lnTo>
                <a:lnTo>
                  <a:pt x="0" y="48325"/>
                </a:lnTo>
                <a:lnTo>
                  <a:pt x="1909" y="32342"/>
                </a:lnTo>
                <a:lnTo>
                  <a:pt x="7638" y="19114"/>
                </a:lnTo>
                <a:lnTo>
                  <a:pt x="16505" y="9044"/>
                </a:lnTo>
                <a:lnTo>
                  <a:pt x="27828" y="2538"/>
                </a:lnTo>
                <a:lnTo>
                  <a:pt x="40928" y="0"/>
                </a:lnTo>
                <a:lnTo>
                  <a:pt x="55532" y="2320"/>
                </a:lnTo>
                <a:lnTo>
                  <a:pt x="67935" y="8786"/>
                </a:lnTo>
                <a:lnTo>
                  <a:pt x="77426" y="18613"/>
                </a:lnTo>
                <a:lnTo>
                  <a:pt x="83291" y="31017"/>
                </a:lnTo>
              </a:path>
            </a:pathLst>
          </a:custGeom>
          <a:ln w="17056">
            <a:solidFill>
              <a:srgbClr val="000000"/>
            </a:solidFill>
          </a:ln>
        </p:spPr>
        <p:txBody>
          <a:bodyPr wrap="square" lIns="0" tIns="0" rIns="0" bIns="0" rtlCol="0">
            <a:noAutofit/>
          </a:bodyPr>
          <a:lstStyle/>
          <a:p>
            <a:endParaRPr/>
          </a:p>
        </p:txBody>
      </p:sp>
      <p:sp>
        <p:nvSpPr>
          <p:cNvPr id="117" name="object 48">
            <a:extLst>
              <a:ext uri="{FF2B5EF4-FFF2-40B4-BE49-F238E27FC236}">
                <a16:creationId xmlns:a16="http://schemas.microsoft.com/office/drawing/2014/main" id="{8A7C63C1-B5B6-4498-90DA-65635415D4FB}"/>
              </a:ext>
            </a:extLst>
          </p:cNvPr>
          <p:cNvSpPr/>
          <p:nvPr/>
        </p:nvSpPr>
        <p:spPr>
          <a:xfrm>
            <a:off x="8707840" y="4445765"/>
            <a:ext cx="84895" cy="83893"/>
          </a:xfrm>
          <a:custGeom>
            <a:avLst/>
            <a:gdLst/>
            <a:ahLst/>
            <a:cxnLst/>
            <a:rect l="l" t="t" r="r" b="b"/>
            <a:pathLst>
              <a:path w="84895" h="83893">
                <a:moveTo>
                  <a:pt x="40925" y="0"/>
                </a:moveTo>
                <a:lnTo>
                  <a:pt x="7637" y="19115"/>
                </a:lnTo>
                <a:lnTo>
                  <a:pt x="0" y="48328"/>
                </a:lnTo>
                <a:lnTo>
                  <a:pt x="3587" y="60152"/>
                </a:lnTo>
                <a:lnTo>
                  <a:pt x="10826" y="70214"/>
                </a:lnTo>
                <a:lnTo>
                  <a:pt x="21570" y="77920"/>
                </a:lnTo>
                <a:lnTo>
                  <a:pt x="35677" y="82677"/>
                </a:lnTo>
                <a:lnTo>
                  <a:pt x="53003" y="83893"/>
                </a:lnTo>
                <a:lnTo>
                  <a:pt x="65727" y="78223"/>
                </a:lnTo>
                <a:lnTo>
                  <a:pt x="75830" y="68907"/>
                </a:lnTo>
                <a:lnTo>
                  <a:pt x="82492" y="56764"/>
                </a:lnTo>
                <a:lnTo>
                  <a:pt x="84895" y="42613"/>
                </a:lnTo>
                <a:lnTo>
                  <a:pt x="83291" y="31016"/>
                </a:lnTo>
                <a:lnTo>
                  <a:pt x="77428" y="18611"/>
                </a:lnTo>
                <a:lnTo>
                  <a:pt x="67939" y="8785"/>
                </a:lnTo>
                <a:lnTo>
                  <a:pt x="55534" y="2320"/>
                </a:lnTo>
                <a:lnTo>
                  <a:pt x="40925" y="0"/>
                </a:lnTo>
                <a:close/>
              </a:path>
            </a:pathLst>
          </a:custGeom>
          <a:solidFill>
            <a:srgbClr val="000000"/>
          </a:solidFill>
        </p:spPr>
        <p:txBody>
          <a:bodyPr wrap="square" lIns="0" tIns="0" rIns="0" bIns="0" rtlCol="0">
            <a:noAutofit/>
          </a:bodyPr>
          <a:lstStyle/>
          <a:p>
            <a:endParaRPr/>
          </a:p>
        </p:txBody>
      </p:sp>
      <p:sp>
        <p:nvSpPr>
          <p:cNvPr id="118" name="object 49">
            <a:extLst>
              <a:ext uri="{FF2B5EF4-FFF2-40B4-BE49-F238E27FC236}">
                <a16:creationId xmlns:a16="http://schemas.microsoft.com/office/drawing/2014/main" id="{1E47D5CC-F8F9-46DA-A855-8FC8E12177A5}"/>
              </a:ext>
            </a:extLst>
          </p:cNvPr>
          <p:cNvSpPr/>
          <p:nvPr/>
        </p:nvSpPr>
        <p:spPr>
          <a:xfrm>
            <a:off x="8707840" y="4445765"/>
            <a:ext cx="84895" cy="83893"/>
          </a:xfrm>
          <a:custGeom>
            <a:avLst/>
            <a:gdLst/>
            <a:ahLst/>
            <a:cxnLst/>
            <a:rect l="l" t="t" r="r" b="b"/>
            <a:pathLst>
              <a:path w="84895" h="83893">
                <a:moveTo>
                  <a:pt x="84895" y="42613"/>
                </a:moveTo>
                <a:lnTo>
                  <a:pt x="82492" y="56764"/>
                </a:lnTo>
                <a:lnTo>
                  <a:pt x="75830" y="68907"/>
                </a:lnTo>
                <a:lnTo>
                  <a:pt x="65727" y="78223"/>
                </a:lnTo>
                <a:lnTo>
                  <a:pt x="53003" y="83893"/>
                </a:lnTo>
                <a:lnTo>
                  <a:pt x="35677" y="82677"/>
                </a:lnTo>
                <a:lnTo>
                  <a:pt x="21570" y="77920"/>
                </a:lnTo>
                <a:lnTo>
                  <a:pt x="10826" y="70214"/>
                </a:lnTo>
                <a:lnTo>
                  <a:pt x="3587" y="60152"/>
                </a:lnTo>
                <a:lnTo>
                  <a:pt x="0" y="48328"/>
                </a:lnTo>
                <a:lnTo>
                  <a:pt x="1909" y="32344"/>
                </a:lnTo>
                <a:lnTo>
                  <a:pt x="7637" y="19115"/>
                </a:lnTo>
                <a:lnTo>
                  <a:pt x="16503" y="9045"/>
                </a:lnTo>
                <a:lnTo>
                  <a:pt x="27826" y="2539"/>
                </a:lnTo>
                <a:lnTo>
                  <a:pt x="40925" y="0"/>
                </a:lnTo>
                <a:lnTo>
                  <a:pt x="55534" y="2320"/>
                </a:lnTo>
                <a:lnTo>
                  <a:pt x="67939" y="8785"/>
                </a:lnTo>
                <a:lnTo>
                  <a:pt x="77428" y="18611"/>
                </a:lnTo>
                <a:lnTo>
                  <a:pt x="83291" y="31016"/>
                </a:lnTo>
              </a:path>
            </a:pathLst>
          </a:custGeom>
          <a:ln w="17056">
            <a:solidFill>
              <a:srgbClr val="000000"/>
            </a:solidFill>
          </a:ln>
        </p:spPr>
        <p:txBody>
          <a:bodyPr wrap="square" lIns="0" tIns="0" rIns="0" bIns="0" rtlCol="0">
            <a:noAutofit/>
          </a:bodyPr>
          <a:lstStyle/>
          <a:p>
            <a:endParaRPr/>
          </a:p>
        </p:txBody>
      </p:sp>
      <p:sp>
        <p:nvSpPr>
          <p:cNvPr id="119" name="object 50">
            <a:extLst>
              <a:ext uri="{FF2B5EF4-FFF2-40B4-BE49-F238E27FC236}">
                <a16:creationId xmlns:a16="http://schemas.microsoft.com/office/drawing/2014/main" id="{3F0DDF06-082F-49B9-8B10-7251A37B2492}"/>
              </a:ext>
            </a:extLst>
          </p:cNvPr>
          <p:cNvSpPr/>
          <p:nvPr/>
        </p:nvSpPr>
        <p:spPr>
          <a:xfrm>
            <a:off x="8878399" y="4914802"/>
            <a:ext cx="84897" cy="83895"/>
          </a:xfrm>
          <a:custGeom>
            <a:avLst/>
            <a:gdLst/>
            <a:ahLst/>
            <a:cxnLst/>
            <a:rect l="l" t="t" r="r" b="b"/>
            <a:pathLst>
              <a:path w="84897" h="83895">
                <a:moveTo>
                  <a:pt x="40932" y="0"/>
                </a:moveTo>
                <a:lnTo>
                  <a:pt x="7640" y="19118"/>
                </a:lnTo>
                <a:lnTo>
                  <a:pt x="0" y="48323"/>
                </a:lnTo>
                <a:lnTo>
                  <a:pt x="3584" y="60147"/>
                </a:lnTo>
                <a:lnTo>
                  <a:pt x="10821" y="70210"/>
                </a:lnTo>
                <a:lnTo>
                  <a:pt x="21564" y="77918"/>
                </a:lnTo>
                <a:lnTo>
                  <a:pt x="35671" y="82678"/>
                </a:lnTo>
                <a:lnTo>
                  <a:pt x="52997" y="83895"/>
                </a:lnTo>
                <a:lnTo>
                  <a:pt x="65724" y="78227"/>
                </a:lnTo>
                <a:lnTo>
                  <a:pt x="75829" y="68913"/>
                </a:lnTo>
                <a:lnTo>
                  <a:pt x="82493" y="56773"/>
                </a:lnTo>
                <a:lnTo>
                  <a:pt x="84897" y="42626"/>
                </a:lnTo>
                <a:lnTo>
                  <a:pt x="83292" y="31023"/>
                </a:lnTo>
                <a:lnTo>
                  <a:pt x="77429" y="18617"/>
                </a:lnTo>
                <a:lnTo>
                  <a:pt x="67940" y="8789"/>
                </a:lnTo>
                <a:lnTo>
                  <a:pt x="55538" y="2321"/>
                </a:lnTo>
                <a:lnTo>
                  <a:pt x="40932" y="0"/>
                </a:lnTo>
                <a:close/>
              </a:path>
            </a:pathLst>
          </a:custGeom>
          <a:solidFill>
            <a:srgbClr val="000000"/>
          </a:solidFill>
        </p:spPr>
        <p:txBody>
          <a:bodyPr wrap="square" lIns="0" tIns="0" rIns="0" bIns="0" rtlCol="0">
            <a:noAutofit/>
          </a:bodyPr>
          <a:lstStyle/>
          <a:p>
            <a:endParaRPr/>
          </a:p>
        </p:txBody>
      </p:sp>
      <p:sp>
        <p:nvSpPr>
          <p:cNvPr id="120" name="object 51">
            <a:extLst>
              <a:ext uri="{FF2B5EF4-FFF2-40B4-BE49-F238E27FC236}">
                <a16:creationId xmlns:a16="http://schemas.microsoft.com/office/drawing/2014/main" id="{05A0EB92-D552-4F4A-94E9-08DE4E35E052}"/>
              </a:ext>
            </a:extLst>
          </p:cNvPr>
          <p:cNvSpPr/>
          <p:nvPr/>
        </p:nvSpPr>
        <p:spPr>
          <a:xfrm>
            <a:off x="8878399" y="4914802"/>
            <a:ext cx="84897" cy="83895"/>
          </a:xfrm>
          <a:custGeom>
            <a:avLst/>
            <a:gdLst/>
            <a:ahLst/>
            <a:cxnLst/>
            <a:rect l="l" t="t" r="r" b="b"/>
            <a:pathLst>
              <a:path w="84897" h="83895">
                <a:moveTo>
                  <a:pt x="84897" y="42626"/>
                </a:moveTo>
                <a:lnTo>
                  <a:pt x="82493" y="56773"/>
                </a:lnTo>
                <a:lnTo>
                  <a:pt x="75829" y="68913"/>
                </a:lnTo>
                <a:lnTo>
                  <a:pt x="65724" y="78227"/>
                </a:lnTo>
                <a:lnTo>
                  <a:pt x="52997" y="83895"/>
                </a:lnTo>
                <a:lnTo>
                  <a:pt x="35671" y="82678"/>
                </a:lnTo>
                <a:lnTo>
                  <a:pt x="21564" y="77918"/>
                </a:lnTo>
                <a:lnTo>
                  <a:pt x="10821" y="70210"/>
                </a:lnTo>
                <a:lnTo>
                  <a:pt x="3584" y="60147"/>
                </a:lnTo>
                <a:lnTo>
                  <a:pt x="0" y="48323"/>
                </a:lnTo>
                <a:lnTo>
                  <a:pt x="1910" y="32346"/>
                </a:lnTo>
                <a:lnTo>
                  <a:pt x="7640" y="19118"/>
                </a:lnTo>
                <a:lnTo>
                  <a:pt x="16507" y="9047"/>
                </a:lnTo>
                <a:lnTo>
                  <a:pt x="27831" y="2539"/>
                </a:lnTo>
                <a:lnTo>
                  <a:pt x="40932" y="0"/>
                </a:lnTo>
                <a:lnTo>
                  <a:pt x="55538" y="2321"/>
                </a:lnTo>
                <a:lnTo>
                  <a:pt x="67940" y="8789"/>
                </a:lnTo>
                <a:lnTo>
                  <a:pt x="77429" y="18617"/>
                </a:lnTo>
                <a:lnTo>
                  <a:pt x="83292" y="31023"/>
                </a:lnTo>
              </a:path>
            </a:pathLst>
          </a:custGeom>
          <a:ln w="17056">
            <a:solidFill>
              <a:srgbClr val="000000"/>
            </a:solidFill>
          </a:ln>
        </p:spPr>
        <p:txBody>
          <a:bodyPr wrap="square" lIns="0" tIns="0" rIns="0" bIns="0" rtlCol="0">
            <a:noAutofit/>
          </a:bodyPr>
          <a:lstStyle/>
          <a:p>
            <a:endParaRPr/>
          </a:p>
        </p:txBody>
      </p:sp>
      <p:sp>
        <p:nvSpPr>
          <p:cNvPr id="121" name="object 52">
            <a:extLst>
              <a:ext uri="{FF2B5EF4-FFF2-40B4-BE49-F238E27FC236}">
                <a16:creationId xmlns:a16="http://schemas.microsoft.com/office/drawing/2014/main" id="{25B49675-B09F-44FF-8C0A-379360E47A60}"/>
              </a:ext>
            </a:extLst>
          </p:cNvPr>
          <p:cNvSpPr/>
          <p:nvPr/>
        </p:nvSpPr>
        <p:spPr>
          <a:xfrm>
            <a:off x="9219521" y="4829521"/>
            <a:ext cx="84897" cy="83895"/>
          </a:xfrm>
          <a:custGeom>
            <a:avLst/>
            <a:gdLst/>
            <a:ahLst/>
            <a:cxnLst/>
            <a:rect l="l" t="t" r="r" b="b"/>
            <a:pathLst>
              <a:path w="84897" h="83895">
                <a:moveTo>
                  <a:pt x="40932" y="0"/>
                </a:moveTo>
                <a:lnTo>
                  <a:pt x="7640" y="19118"/>
                </a:lnTo>
                <a:lnTo>
                  <a:pt x="0" y="48323"/>
                </a:lnTo>
                <a:lnTo>
                  <a:pt x="3584" y="60147"/>
                </a:lnTo>
                <a:lnTo>
                  <a:pt x="10821" y="70210"/>
                </a:lnTo>
                <a:lnTo>
                  <a:pt x="21564" y="77918"/>
                </a:lnTo>
                <a:lnTo>
                  <a:pt x="35671" y="82678"/>
                </a:lnTo>
                <a:lnTo>
                  <a:pt x="52997" y="83895"/>
                </a:lnTo>
                <a:lnTo>
                  <a:pt x="65724" y="78227"/>
                </a:lnTo>
                <a:lnTo>
                  <a:pt x="75829" y="68913"/>
                </a:lnTo>
                <a:lnTo>
                  <a:pt x="82493" y="56773"/>
                </a:lnTo>
                <a:lnTo>
                  <a:pt x="84897" y="42626"/>
                </a:lnTo>
                <a:lnTo>
                  <a:pt x="83292" y="31023"/>
                </a:lnTo>
                <a:lnTo>
                  <a:pt x="77429" y="18617"/>
                </a:lnTo>
                <a:lnTo>
                  <a:pt x="67940" y="8789"/>
                </a:lnTo>
                <a:lnTo>
                  <a:pt x="55538" y="2321"/>
                </a:lnTo>
                <a:lnTo>
                  <a:pt x="40932" y="0"/>
                </a:lnTo>
                <a:close/>
              </a:path>
            </a:pathLst>
          </a:custGeom>
          <a:solidFill>
            <a:srgbClr val="000000"/>
          </a:solidFill>
        </p:spPr>
        <p:txBody>
          <a:bodyPr wrap="square" lIns="0" tIns="0" rIns="0" bIns="0" rtlCol="0">
            <a:noAutofit/>
          </a:bodyPr>
          <a:lstStyle/>
          <a:p>
            <a:endParaRPr/>
          </a:p>
        </p:txBody>
      </p:sp>
      <p:sp>
        <p:nvSpPr>
          <p:cNvPr id="122" name="object 53">
            <a:extLst>
              <a:ext uri="{FF2B5EF4-FFF2-40B4-BE49-F238E27FC236}">
                <a16:creationId xmlns:a16="http://schemas.microsoft.com/office/drawing/2014/main" id="{99E47FA1-1A55-4453-ABE4-D6CC8576F50F}"/>
              </a:ext>
            </a:extLst>
          </p:cNvPr>
          <p:cNvSpPr/>
          <p:nvPr/>
        </p:nvSpPr>
        <p:spPr>
          <a:xfrm>
            <a:off x="9219521" y="4829521"/>
            <a:ext cx="84897" cy="83895"/>
          </a:xfrm>
          <a:custGeom>
            <a:avLst/>
            <a:gdLst/>
            <a:ahLst/>
            <a:cxnLst/>
            <a:rect l="l" t="t" r="r" b="b"/>
            <a:pathLst>
              <a:path w="84897" h="83895">
                <a:moveTo>
                  <a:pt x="84897" y="42626"/>
                </a:moveTo>
                <a:lnTo>
                  <a:pt x="82493" y="56773"/>
                </a:lnTo>
                <a:lnTo>
                  <a:pt x="75829" y="68913"/>
                </a:lnTo>
                <a:lnTo>
                  <a:pt x="65724" y="78227"/>
                </a:lnTo>
                <a:lnTo>
                  <a:pt x="52997" y="83895"/>
                </a:lnTo>
                <a:lnTo>
                  <a:pt x="35671" y="82678"/>
                </a:lnTo>
                <a:lnTo>
                  <a:pt x="21564" y="77918"/>
                </a:lnTo>
                <a:lnTo>
                  <a:pt x="10821" y="70210"/>
                </a:lnTo>
                <a:lnTo>
                  <a:pt x="3584" y="60147"/>
                </a:lnTo>
                <a:lnTo>
                  <a:pt x="0" y="48323"/>
                </a:lnTo>
                <a:lnTo>
                  <a:pt x="1910" y="32346"/>
                </a:lnTo>
                <a:lnTo>
                  <a:pt x="7640" y="19118"/>
                </a:lnTo>
                <a:lnTo>
                  <a:pt x="16507" y="9047"/>
                </a:lnTo>
                <a:lnTo>
                  <a:pt x="27831" y="2539"/>
                </a:lnTo>
                <a:lnTo>
                  <a:pt x="40932" y="0"/>
                </a:lnTo>
                <a:lnTo>
                  <a:pt x="55538" y="2321"/>
                </a:lnTo>
                <a:lnTo>
                  <a:pt x="67940" y="8789"/>
                </a:lnTo>
                <a:lnTo>
                  <a:pt x="77429" y="18617"/>
                </a:lnTo>
                <a:lnTo>
                  <a:pt x="83292" y="31023"/>
                </a:lnTo>
              </a:path>
            </a:pathLst>
          </a:custGeom>
          <a:ln w="17056">
            <a:solidFill>
              <a:srgbClr val="000000"/>
            </a:solidFill>
          </a:ln>
        </p:spPr>
        <p:txBody>
          <a:bodyPr wrap="square" lIns="0" tIns="0" rIns="0" bIns="0" rtlCol="0">
            <a:noAutofit/>
          </a:bodyPr>
          <a:lstStyle/>
          <a:p>
            <a:endParaRPr/>
          </a:p>
        </p:txBody>
      </p:sp>
      <p:sp>
        <p:nvSpPr>
          <p:cNvPr id="123" name="object 54">
            <a:extLst>
              <a:ext uri="{FF2B5EF4-FFF2-40B4-BE49-F238E27FC236}">
                <a16:creationId xmlns:a16="http://schemas.microsoft.com/office/drawing/2014/main" id="{2C8D257D-F2FE-440A-9778-C5053286CEA4}"/>
              </a:ext>
            </a:extLst>
          </p:cNvPr>
          <p:cNvSpPr/>
          <p:nvPr/>
        </p:nvSpPr>
        <p:spPr>
          <a:xfrm>
            <a:off x="9176875" y="4488399"/>
            <a:ext cx="84897" cy="83897"/>
          </a:xfrm>
          <a:custGeom>
            <a:avLst/>
            <a:gdLst/>
            <a:ahLst/>
            <a:cxnLst/>
            <a:rect l="l" t="t" r="r" b="b"/>
            <a:pathLst>
              <a:path w="84897" h="83897">
                <a:moveTo>
                  <a:pt x="40937" y="0"/>
                </a:moveTo>
                <a:lnTo>
                  <a:pt x="7642" y="19120"/>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6"/>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124" name="object 55">
            <a:extLst>
              <a:ext uri="{FF2B5EF4-FFF2-40B4-BE49-F238E27FC236}">
                <a16:creationId xmlns:a16="http://schemas.microsoft.com/office/drawing/2014/main" id="{7FB504F2-4D9D-48C3-919E-EC24B666B0FA}"/>
              </a:ext>
            </a:extLst>
          </p:cNvPr>
          <p:cNvSpPr/>
          <p:nvPr/>
        </p:nvSpPr>
        <p:spPr>
          <a:xfrm>
            <a:off x="9176875" y="4488399"/>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6"/>
                </a:lnTo>
                <a:lnTo>
                  <a:pt x="7642" y="19120"/>
                </a:lnTo>
                <a:lnTo>
                  <a:pt x="16512" y="9050"/>
                </a:lnTo>
                <a:lnTo>
                  <a:pt x="27837" y="2541"/>
                </a:lnTo>
                <a:lnTo>
                  <a:pt x="40937" y="0"/>
                </a:lnTo>
                <a:lnTo>
                  <a:pt x="55541" y="2321"/>
                </a:lnTo>
                <a:lnTo>
                  <a:pt x="67943" y="8789"/>
                </a:lnTo>
                <a:lnTo>
                  <a:pt x="77430" y="18619"/>
                </a:lnTo>
                <a:lnTo>
                  <a:pt x="83293" y="31026"/>
                </a:lnTo>
              </a:path>
            </a:pathLst>
          </a:custGeom>
          <a:ln w="17056">
            <a:solidFill>
              <a:srgbClr val="000000"/>
            </a:solidFill>
          </a:ln>
        </p:spPr>
        <p:txBody>
          <a:bodyPr wrap="square" lIns="0" tIns="0" rIns="0" bIns="0" rtlCol="0">
            <a:noAutofit/>
          </a:bodyPr>
          <a:lstStyle/>
          <a:p>
            <a:endParaRPr/>
          </a:p>
        </p:txBody>
      </p:sp>
      <p:sp>
        <p:nvSpPr>
          <p:cNvPr id="125" name="object 56">
            <a:extLst>
              <a:ext uri="{FF2B5EF4-FFF2-40B4-BE49-F238E27FC236}">
                <a16:creationId xmlns:a16="http://schemas.microsoft.com/office/drawing/2014/main" id="{D4A8EC24-C89E-436B-A42E-26DBFF7E0338}"/>
              </a:ext>
            </a:extLst>
          </p:cNvPr>
          <p:cNvSpPr/>
          <p:nvPr/>
        </p:nvSpPr>
        <p:spPr>
          <a:xfrm>
            <a:off x="9134243" y="4104643"/>
            <a:ext cx="84895" cy="83893"/>
          </a:xfrm>
          <a:custGeom>
            <a:avLst/>
            <a:gdLst/>
            <a:ahLst/>
            <a:cxnLst/>
            <a:rect l="l" t="t" r="r" b="b"/>
            <a:pathLst>
              <a:path w="84895" h="83893">
                <a:moveTo>
                  <a:pt x="40925" y="0"/>
                </a:moveTo>
                <a:lnTo>
                  <a:pt x="7637" y="19115"/>
                </a:lnTo>
                <a:lnTo>
                  <a:pt x="0" y="48328"/>
                </a:lnTo>
                <a:lnTo>
                  <a:pt x="3587" y="60152"/>
                </a:lnTo>
                <a:lnTo>
                  <a:pt x="10826" y="70214"/>
                </a:lnTo>
                <a:lnTo>
                  <a:pt x="21570" y="77920"/>
                </a:lnTo>
                <a:lnTo>
                  <a:pt x="35677" y="82677"/>
                </a:lnTo>
                <a:lnTo>
                  <a:pt x="53003" y="83893"/>
                </a:lnTo>
                <a:lnTo>
                  <a:pt x="65727" y="78223"/>
                </a:lnTo>
                <a:lnTo>
                  <a:pt x="75830" y="68907"/>
                </a:lnTo>
                <a:lnTo>
                  <a:pt x="82492" y="56764"/>
                </a:lnTo>
                <a:lnTo>
                  <a:pt x="84895" y="42613"/>
                </a:lnTo>
                <a:lnTo>
                  <a:pt x="83291" y="31016"/>
                </a:lnTo>
                <a:lnTo>
                  <a:pt x="77428" y="18611"/>
                </a:lnTo>
                <a:lnTo>
                  <a:pt x="67939" y="8785"/>
                </a:lnTo>
                <a:lnTo>
                  <a:pt x="55534" y="2320"/>
                </a:lnTo>
                <a:lnTo>
                  <a:pt x="40925" y="0"/>
                </a:lnTo>
                <a:close/>
              </a:path>
            </a:pathLst>
          </a:custGeom>
          <a:solidFill>
            <a:srgbClr val="000000"/>
          </a:solidFill>
        </p:spPr>
        <p:txBody>
          <a:bodyPr wrap="square" lIns="0" tIns="0" rIns="0" bIns="0" rtlCol="0">
            <a:noAutofit/>
          </a:bodyPr>
          <a:lstStyle/>
          <a:p>
            <a:endParaRPr/>
          </a:p>
        </p:txBody>
      </p:sp>
      <p:sp>
        <p:nvSpPr>
          <p:cNvPr id="126" name="object 57">
            <a:extLst>
              <a:ext uri="{FF2B5EF4-FFF2-40B4-BE49-F238E27FC236}">
                <a16:creationId xmlns:a16="http://schemas.microsoft.com/office/drawing/2014/main" id="{012AF909-4590-4ACC-8A1E-111D4DB29025}"/>
              </a:ext>
            </a:extLst>
          </p:cNvPr>
          <p:cNvSpPr/>
          <p:nvPr/>
        </p:nvSpPr>
        <p:spPr>
          <a:xfrm>
            <a:off x="9134243" y="4104643"/>
            <a:ext cx="84895" cy="83893"/>
          </a:xfrm>
          <a:custGeom>
            <a:avLst/>
            <a:gdLst/>
            <a:ahLst/>
            <a:cxnLst/>
            <a:rect l="l" t="t" r="r" b="b"/>
            <a:pathLst>
              <a:path w="84895" h="83893">
                <a:moveTo>
                  <a:pt x="84895" y="42613"/>
                </a:moveTo>
                <a:lnTo>
                  <a:pt x="82492" y="56764"/>
                </a:lnTo>
                <a:lnTo>
                  <a:pt x="75830" y="68907"/>
                </a:lnTo>
                <a:lnTo>
                  <a:pt x="65727" y="78223"/>
                </a:lnTo>
                <a:lnTo>
                  <a:pt x="53003" y="83893"/>
                </a:lnTo>
                <a:lnTo>
                  <a:pt x="35677" y="82677"/>
                </a:lnTo>
                <a:lnTo>
                  <a:pt x="21570" y="77920"/>
                </a:lnTo>
                <a:lnTo>
                  <a:pt x="10826" y="70214"/>
                </a:lnTo>
                <a:lnTo>
                  <a:pt x="3587" y="60152"/>
                </a:lnTo>
                <a:lnTo>
                  <a:pt x="0" y="48328"/>
                </a:lnTo>
                <a:lnTo>
                  <a:pt x="1909" y="32344"/>
                </a:lnTo>
                <a:lnTo>
                  <a:pt x="7637" y="19115"/>
                </a:lnTo>
                <a:lnTo>
                  <a:pt x="16503" y="9045"/>
                </a:lnTo>
                <a:lnTo>
                  <a:pt x="27826" y="2539"/>
                </a:lnTo>
                <a:lnTo>
                  <a:pt x="40925" y="0"/>
                </a:lnTo>
                <a:lnTo>
                  <a:pt x="55534" y="2320"/>
                </a:lnTo>
                <a:lnTo>
                  <a:pt x="67939" y="8785"/>
                </a:lnTo>
                <a:lnTo>
                  <a:pt x="77428" y="18611"/>
                </a:lnTo>
                <a:lnTo>
                  <a:pt x="83291" y="31016"/>
                </a:lnTo>
              </a:path>
            </a:pathLst>
          </a:custGeom>
          <a:ln w="17056">
            <a:solidFill>
              <a:srgbClr val="000000"/>
            </a:solidFill>
          </a:ln>
        </p:spPr>
        <p:txBody>
          <a:bodyPr wrap="square" lIns="0" tIns="0" rIns="0" bIns="0" rtlCol="0">
            <a:noAutofit/>
          </a:bodyPr>
          <a:lstStyle/>
          <a:p>
            <a:endParaRPr/>
          </a:p>
        </p:txBody>
      </p:sp>
      <p:sp>
        <p:nvSpPr>
          <p:cNvPr id="127" name="object 58">
            <a:extLst>
              <a:ext uri="{FF2B5EF4-FFF2-40B4-BE49-F238E27FC236}">
                <a16:creationId xmlns:a16="http://schemas.microsoft.com/office/drawing/2014/main" id="{2926DAE2-C5EA-49C1-B1E0-BB647FD667F0}"/>
              </a:ext>
            </a:extLst>
          </p:cNvPr>
          <p:cNvSpPr/>
          <p:nvPr/>
        </p:nvSpPr>
        <p:spPr>
          <a:xfrm>
            <a:off x="8665192" y="3976716"/>
            <a:ext cx="84897" cy="83897"/>
          </a:xfrm>
          <a:custGeom>
            <a:avLst/>
            <a:gdLst/>
            <a:ahLst/>
            <a:cxnLst/>
            <a:rect l="l" t="t" r="r" b="b"/>
            <a:pathLst>
              <a:path w="84897" h="83897">
                <a:moveTo>
                  <a:pt x="40937" y="0"/>
                </a:moveTo>
                <a:lnTo>
                  <a:pt x="7639" y="19115"/>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128" name="object 59">
            <a:extLst>
              <a:ext uri="{FF2B5EF4-FFF2-40B4-BE49-F238E27FC236}">
                <a16:creationId xmlns:a16="http://schemas.microsoft.com/office/drawing/2014/main" id="{65E128F2-EE14-4C50-9017-AAAEF244F0D4}"/>
              </a:ext>
            </a:extLst>
          </p:cNvPr>
          <p:cNvSpPr/>
          <p:nvPr/>
        </p:nvSpPr>
        <p:spPr>
          <a:xfrm>
            <a:off x="8665192" y="3976716"/>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1"/>
                </a:lnTo>
                <a:lnTo>
                  <a:pt x="7639" y="19115"/>
                </a:lnTo>
                <a:lnTo>
                  <a:pt x="16506" y="9046"/>
                </a:lnTo>
                <a:lnTo>
                  <a:pt x="27832"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129" name="object 60">
            <a:extLst>
              <a:ext uri="{FF2B5EF4-FFF2-40B4-BE49-F238E27FC236}">
                <a16:creationId xmlns:a16="http://schemas.microsoft.com/office/drawing/2014/main" id="{1CF9ABC3-9214-4D79-85D7-08E95D7413F6}"/>
              </a:ext>
            </a:extLst>
          </p:cNvPr>
          <p:cNvSpPr/>
          <p:nvPr/>
        </p:nvSpPr>
        <p:spPr>
          <a:xfrm>
            <a:off x="8878401" y="3763521"/>
            <a:ext cx="84895" cy="83892"/>
          </a:xfrm>
          <a:custGeom>
            <a:avLst/>
            <a:gdLst/>
            <a:ahLst/>
            <a:cxnLst/>
            <a:rect l="l" t="t" r="r" b="b"/>
            <a:pathLst>
              <a:path w="84895" h="83892">
                <a:moveTo>
                  <a:pt x="40927" y="0"/>
                </a:moveTo>
                <a:lnTo>
                  <a:pt x="7637" y="19114"/>
                </a:lnTo>
                <a:lnTo>
                  <a:pt x="0" y="48326"/>
                </a:lnTo>
                <a:lnTo>
                  <a:pt x="3588" y="60147"/>
                </a:lnTo>
                <a:lnTo>
                  <a:pt x="10826" y="70209"/>
                </a:lnTo>
                <a:lnTo>
                  <a:pt x="21570" y="77916"/>
                </a:lnTo>
                <a:lnTo>
                  <a:pt x="35677" y="82676"/>
                </a:lnTo>
                <a:lnTo>
                  <a:pt x="53003" y="83892"/>
                </a:lnTo>
                <a:lnTo>
                  <a:pt x="65727" y="78220"/>
                </a:lnTo>
                <a:lnTo>
                  <a:pt x="75830" y="68902"/>
                </a:lnTo>
                <a:lnTo>
                  <a:pt x="82492" y="56760"/>
                </a:lnTo>
                <a:lnTo>
                  <a:pt x="84895" y="42613"/>
                </a:lnTo>
                <a:lnTo>
                  <a:pt x="83292" y="31017"/>
                </a:lnTo>
                <a:lnTo>
                  <a:pt x="77429" y="18612"/>
                </a:lnTo>
                <a:lnTo>
                  <a:pt x="67940" y="8786"/>
                </a:lnTo>
                <a:lnTo>
                  <a:pt x="55536" y="2320"/>
                </a:lnTo>
                <a:lnTo>
                  <a:pt x="40927" y="0"/>
                </a:lnTo>
                <a:close/>
              </a:path>
            </a:pathLst>
          </a:custGeom>
          <a:solidFill>
            <a:srgbClr val="000000"/>
          </a:solidFill>
        </p:spPr>
        <p:txBody>
          <a:bodyPr wrap="square" lIns="0" tIns="0" rIns="0" bIns="0" rtlCol="0">
            <a:noAutofit/>
          </a:bodyPr>
          <a:lstStyle/>
          <a:p>
            <a:endParaRPr/>
          </a:p>
        </p:txBody>
      </p:sp>
      <p:sp>
        <p:nvSpPr>
          <p:cNvPr id="130" name="object 61">
            <a:extLst>
              <a:ext uri="{FF2B5EF4-FFF2-40B4-BE49-F238E27FC236}">
                <a16:creationId xmlns:a16="http://schemas.microsoft.com/office/drawing/2014/main" id="{932F3299-4126-4F7D-8C33-021CA25C7757}"/>
              </a:ext>
            </a:extLst>
          </p:cNvPr>
          <p:cNvSpPr/>
          <p:nvPr/>
        </p:nvSpPr>
        <p:spPr>
          <a:xfrm>
            <a:off x="8878401" y="3763521"/>
            <a:ext cx="84895" cy="83892"/>
          </a:xfrm>
          <a:custGeom>
            <a:avLst/>
            <a:gdLst/>
            <a:ahLst/>
            <a:cxnLst/>
            <a:rect l="l" t="t" r="r" b="b"/>
            <a:pathLst>
              <a:path w="84895" h="83892">
                <a:moveTo>
                  <a:pt x="84895" y="42613"/>
                </a:moveTo>
                <a:lnTo>
                  <a:pt x="82492" y="56760"/>
                </a:lnTo>
                <a:lnTo>
                  <a:pt x="75830" y="68902"/>
                </a:lnTo>
                <a:lnTo>
                  <a:pt x="65727" y="78220"/>
                </a:lnTo>
                <a:lnTo>
                  <a:pt x="53003" y="83892"/>
                </a:lnTo>
                <a:lnTo>
                  <a:pt x="35677" y="82676"/>
                </a:lnTo>
                <a:lnTo>
                  <a:pt x="21570" y="77916"/>
                </a:lnTo>
                <a:lnTo>
                  <a:pt x="10826" y="70209"/>
                </a:lnTo>
                <a:lnTo>
                  <a:pt x="3588" y="60147"/>
                </a:lnTo>
                <a:lnTo>
                  <a:pt x="0" y="48326"/>
                </a:lnTo>
                <a:lnTo>
                  <a:pt x="1909" y="32343"/>
                </a:lnTo>
                <a:lnTo>
                  <a:pt x="7637" y="19114"/>
                </a:lnTo>
                <a:lnTo>
                  <a:pt x="16504" y="9045"/>
                </a:lnTo>
                <a:lnTo>
                  <a:pt x="27827" y="2538"/>
                </a:lnTo>
                <a:lnTo>
                  <a:pt x="40927" y="0"/>
                </a:lnTo>
                <a:lnTo>
                  <a:pt x="55536" y="2320"/>
                </a:lnTo>
                <a:lnTo>
                  <a:pt x="67940" y="8786"/>
                </a:lnTo>
                <a:lnTo>
                  <a:pt x="77429" y="18612"/>
                </a:lnTo>
                <a:lnTo>
                  <a:pt x="83292" y="31017"/>
                </a:lnTo>
              </a:path>
            </a:pathLst>
          </a:custGeom>
          <a:ln w="17056">
            <a:solidFill>
              <a:srgbClr val="000000"/>
            </a:solidFill>
          </a:ln>
        </p:spPr>
        <p:txBody>
          <a:bodyPr wrap="square" lIns="0" tIns="0" rIns="0" bIns="0" rtlCol="0">
            <a:noAutofit/>
          </a:bodyPr>
          <a:lstStyle/>
          <a:p>
            <a:endParaRPr/>
          </a:p>
        </p:txBody>
      </p:sp>
      <p:sp>
        <p:nvSpPr>
          <p:cNvPr id="131" name="object 62">
            <a:extLst>
              <a:ext uri="{FF2B5EF4-FFF2-40B4-BE49-F238E27FC236}">
                <a16:creationId xmlns:a16="http://schemas.microsoft.com/office/drawing/2014/main" id="{09A0F738-DC5B-4644-8544-8F910831609F}"/>
              </a:ext>
            </a:extLst>
          </p:cNvPr>
          <p:cNvSpPr/>
          <p:nvPr/>
        </p:nvSpPr>
        <p:spPr>
          <a:xfrm>
            <a:off x="9091594" y="3465033"/>
            <a:ext cx="84897" cy="83897"/>
          </a:xfrm>
          <a:custGeom>
            <a:avLst/>
            <a:gdLst/>
            <a:ahLst/>
            <a:cxnLst/>
            <a:rect l="l" t="t" r="r" b="b"/>
            <a:pathLst>
              <a:path w="84897" h="83897">
                <a:moveTo>
                  <a:pt x="40937" y="0"/>
                </a:moveTo>
                <a:lnTo>
                  <a:pt x="7642" y="19115"/>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132" name="object 63">
            <a:extLst>
              <a:ext uri="{FF2B5EF4-FFF2-40B4-BE49-F238E27FC236}">
                <a16:creationId xmlns:a16="http://schemas.microsoft.com/office/drawing/2014/main" id="{DF7B508A-319F-4EC3-80B2-BCF094C90DA8}"/>
              </a:ext>
            </a:extLst>
          </p:cNvPr>
          <p:cNvSpPr/>
          <p:nvPr/>
        </p:nvSpPr>
        <p:spPr>
          <a:xfrm>
            <a:off x="9091594" y="3465033"/>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2"/>
                </a:lnTo>
                <a:lnTo>
                  <a:pt x="7642" y="19115"/>
                </a:lnTo>
                <a:lnTo>
                  <a:pt x="16512" y="9046"/>
                </a:lnTo>
                <a:lnTo>
                  <a:pt x="27837"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133" name="object 64">
            <a:extLst>
              <a:ext uri="{FF2B5EF4-FFF2-40B4-BE49-F238E27FC236}">
                <a16:creationId xmlns:a16="http://schemas.microsoft.com/office/drawing/2014/main" id="{804392E3-B59A-4381-A456-541EC2EA20C1}"/>
              </a:ext>
            </a:extLst>
          </p:cNvPr>
          <p:cNvSpPr/>
          <p:nvPr/>
        </p:nvSpPr>
        <p:spPr>
          <a:xfrm>
            <a:off x="9432716" y="3806155"/>
            <a:ext cx="84897" cy="83897"/>
          </a:xfrm>
          <a:custGeom>
            <a:avLst/>
            <a:gdLst/>
            <a:ahLst/>
            <a:cxnLst/>
            <a:rect l="l" t="t" r="r" b="b"/>
            <a:pathLst>
              <a:path w="84897" h="83897">
                <a:moveTo>
                  <a:pt x="40937" y="0"/>
                </a:moveTo>
                <a:lnTo>
                  <a:pt x="7642" y="19115"/>
                </a:lnTo>
                <a:lnTo>
                  <a:pt x="0" y="48322"/>
                </a:lnTo>
                <a:lnTo>
                  <a:pt x="3586" y="60146"/>
                </a:lnTo>
                <a:lnTo>
                  <a:pt x="10824" y="70209"/>
                </a:lnTo>
                <a:lnTo>
                  <a:pt x="21569" y="77918"/>
                </a:lnTo>
                <a:lnTo>
                  <a:pt x="35675" y="82679"/>
                </a:lnTo>
                <a:lnTo>
                  <a:pt x="52996" y="83897"/>
                </a:lnTo>
                <a:lnTo>
                  <a:pt x="65722" y="78231"/>
                </a:lnTo>
                <a:lnTo>
                  <a:pt x="75828" y="68916"/>
                </a:lnTo>
                <a:lnTo>
                  <a:pt x="82493" y="56775"/>
                </a:lnTo>
                <a:lnTo>
                  <a:pt x="84897" y="42626"/>
                </a:lnTo>
                <a:lnTo>
                  <a:pt x="83293" y="31021"/>
                </a:lnTo>
                <a:lnTo>
                  <a:pt x="77430" y="18613"/>
                </a:lnTo>
                <a:lnTo>
                  <a:pt x="67943" y="8786"/>
                </a:lnTo>
                <a:lnTo>
                  <a:pt x="55541" y="2320"/>
                </a:lnTo>
                <a:lnTo>
                  <a:pt x="40937" y="0"/>
                </a:lnTo>
                <a:close/>
              </a:path>
            </a:pathLst>
          </a:custGeom>
          <a:solidFill>
            <a:srgbClr val="000000"/>
          </a:solidFill>
        </p:spPr>
        <p:txBody>
          <a:bodyPr wrap="square" lIns="0" tIns="0" rIns="0" bIns="0" rtlCol="0">
            <a:noAutofit/>
          </a:bodyPr>
          <a:lstStyle/>
          <a:p>
            <a:endParaRPr/>
          </a:p>
        </p:txBody>
      </p:sp>
      <p:sp>
        <p:nvSpPr>
          <p:cNvPr id="134" name="object 65">
            <a:extLst>
              <a:ext uri="{FF2B5EF4-FFF2-40B4-BE49-F238E27FC236}">
                <a16:creationId xmlns:a16="http://schemas.microsoft.com/office/drawing/2014/main" id="{699E0DAD-2D37-4B9C-9AB3-A3948B489147}"/>
              </a:ext>
            </a:extLst>
          </p:cNvPr>
          <p:cNvSpPr/>
          <p:nvPr/>
        </p:nvSpPr>
        <p:spPr>
          <a:xfrm>
            <a:off x="9432716" y="3806155"/>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5" y="82679"/>
                </a:lnTo>
                <a:lnTo>
                  <a:pt x="21569" y="77918"/>
                </a:lnTo>
                <a:lnTo>
                  <a:pt x="10824" y="70209"/>
                </a:lnTo>
                <a:lnTo>
                  <a:pt x="3586" y="60146"/>
                </a:lnTo>
                <a:lnTo>
                  <a:pt x="0" y="48322"/>
                </a:lnTo>
                <a:lnTo>
                  <a:pt x="1911" y="32342"/>
                </a:lnTo>
                <a:lnTo>
                  <a:pt x="7642" y="19115"/>
                </a:lnTo>
                <a:lnTo>
                  <a:pt x="16512" y="9046"/>
                </a:lnTo>
                <a:lnTo>
                  <a:pt x="27837" y="2539"/>
                </a:lnTo>
                <a:lnTo>
                  <a:pt x="40937" y="0"/>
                </a:lnTo>
                <a:lnTo>
                  <a:pt x="55541" y="2320"/>
                </a:lnTo>
                <a:lnTo>
                  <a:pt x="67943" y="8786"/>
                </a:lnTo>
                <a:lnTo>
                  <a:pt x="77430" y="18613"/>
                </a:lnTo>
                <a:lnTo>
                  <a:pt x="83293" y="31021"/>
                </a:lnTo>
              </a:path>
            </a:pathLst>
          </a:custGeom>
          <a:ln w="17056">
            <a:solidFill>
              <a:srgbClr val="000000"/>
            </a:solidFill>
          </a:ln>
        </p:spPr>
        <p:txBody>
          <a:bodyPr wrap="square" lIns="0" tIns="0" rIns="0" bIns="0" rtlCol="0">
            <a:noAutofit/>
          </a:bodyPr>
          <a:lstStyle/>
          <a:p>
            <a:endParaRPr/>
          </a:p>
        </p:txBody>
      </p:sp>
      <p:sp>
        <p:nvSpPr>
          <p:cNvPr id="135" name="object 66">
            <a:extLst>
              <a:ext uri="{FF2B5EF4-FFF2-40B4-BE49-F238E27FC236}">
                <a16:creationId xmlns:a16="http://schemas.microsoft.com/office/drawing/2014/main" id="{9EE041C1-05D6-4402-8120-2083C3E5702A}"/>
              </a:ext>
            </a:extLst>
          </p:cNvPr>
          <p:cNvSpPr/>
          <p:nvPr/>
        </p:nvSpPr>
        <p:spPr>
          <a:xfrm>
            <a:off x="7982948" y="4829521"/>
            <a:ext cx="84897" cy="83897"/>
          </a:xfrm>
          <a:custGeom>
            <a:avLst/>
            <a:gdLst/>
            <a:ahLst/>
            <a:cxnLst/>
            <a:rect l="l" t="t" r="r" b="b"/>
            <a:pathLst>
              <a:path w="84897" h="83897">
                <a:moveTo>
                  <a:pt x="40937" y="0"/>
                </a:moveTo>
                <a:lnTo>
                  <a:pt x="7639" y="19120"/>
                </a:lnTo>
                <a:lnTo>
                  <a:pt x="0" y="48322"/>
                </a:lnTo>
                <a:lnTo>
                  <a:pt x="3584" y="60146"/>
                </a:lnTo>
                <a:lnTo>
                  <a:pt x="10820" y="70209"/>
                </a:lnTo>
                <a:lnTo>
                  <a:pt x="21564" y="77918"/>
                </a:lnTo>
                <a:lnTo>
                  <a:pt x="35670" y="82679"/>
                </a:lnTo>
                <a:lnTo>
                  <a:pt x="52996" y="83897"/>
                </a:lnTo>
                <a:lnTo>
                  <a:pt x="65722" y="78231"/>
                </a:lnTo>
                <a:lnTo>
                  <a:pt x="75828" y="68916"/>
                </a:lnTo>
                <a:lnTo>
                  <a:pt x="82493" y="56775"/>
                </a:lnTo>
                <a:lnTo>
                  <a:pt x="84897" y="42626"/>
                </a:lnTo>
                <a:lnTo>
                  <a:pt x="83293" y="31025"/>
                </a:lnTo>
                <a:lnTo>
                  <a:pt x="77430" y="18619"/>
                </a:lnTo>
                <a:lnTo>
                  <a:pt x="67943" y="8789"/>
                </a:lnTo>
                <a:lnTo>
                  <a:pt x="55541" y="2321"/>
                </a:lnTo>
                <a:lnTo>
                  <a:pt x="40937" y="0"/>
                </a:lnTo>
                <a:close/>
              </a:path>
            </a:pathLst>
          </a:custGeom>
          <a:solidFill>
            <a:srgbClr val="000000"/>
          </a:solidFill>
        </p:spPr>
        <p:txBody>
          <a:bodyPr wrap="square" lIns="0" tIns="0" rIns="0" bIns="0" rtlCol="0">
            <a:noAutofit/>
          </a:bodyPr>
          <a:lstStyle/>
          <a:p>
            <a:endParaRPr/>
          </a:p>
        </p:txBody>
      </p:sp>
      <p:sp>
        <p:nvSpPr>
          <p:cNvPr id="136" name="object 67">
            <a:extLst>
              <a:ext uri="{FF2B5EF4-FFF2-40B4-BE49-F238E27FC236}">
                <a16:creationId xmlns:a16="http://schemas.microsoft.com/office/drawing/2014/main" id="{E3C4B6F5-8523-4B77-8845-958DF4D61AC1}"/>
              </a:ext>
            </a:extLst>
          </p:cNvPr>
          <p:cNvSpPr/>
          <p:nvPr/>
        </p:nvSpPr>
        <p:spPr>
          <a:xfrm>
            <a:off x="7982948" y="4829521"/>
            <a:ext cx="84897" cy="83897"/>
          </a:xfrm>
          <a:custGeom>
            <a:avLst/>
            <a:gdLst/>
            <a:ahLst/>
            <a:cxnLst/>
            <a:rect l="l" t="t" r="r" b="b"/>
            <a:pathLst>
              <a:path w="84897" h="83897">
                <a:moveTo>
                  <a:pt x="84897" y="42626"/>
                </a:moveTo>
                <a:lnTo>
                  <a:pt x="82493" y="56775"/>
                </a:lnTo>
                <a:lnTo>
                  <a:pt x="75828" y="68916"/>
                </a:lnTo>
                <a:lnTo>
                  <a:pt x="65722" y="78231"/>
                </a:lnTo>
                <a:lnTo>
                  <a:pt x="52996" y="83897"/>
                </a:lnTo>
                <a:lnTo>
                  <a:pt x="35670" y="82679"/>
                </a:lnTo>
                <a:lnTo>
                  <a:pt x="21564" y="77918"/>
                </a:lnTo>
                <a:lnTo>
                  <a:pt x="10820" y="70209"/>
                </a:lnTo>
                <a:lnTo>
                  <a:pt x="3584" y="60146"/>
                </a:lnTo>
                <a:lnTo>
                  <a:pt x="0" y="48322"/>
                </a:lnTo>
                <a:lnTo>
                  <a:pt x="1910" y="32346"/>
                </a:lnTo>
                <a:lnTo>
                  <a:pt x="7639" y="19120"/>
                </a:lnTo>
                <a:lnTo>
                  <a:pt x="16506" y="9050"/>
                </a:lnTo>
                <a:lnTo>
                  <a:pt x="27832" y="2541"/>
                </a:lnTo>
                <a:lnTo>
                  <a:pt x="40937" y="0"/>
                </a:lnTo>
                <a:lnTo>
                  <a:pt x="55541" y="2321"/>
                </a:lnTo>
                <a:lnTo>
                  <a:pt x="67943" y="8789"/>
                </a:lnTo>
                <a:lnTo>
                  <a:pt x="77430" y="18619"/>
                </a:lnTo>
                <a:lnTo>
                  <a:pt x="83293" y="31025"/>
                </a:lnTo>
              </a:path>
            </a:pathLst>
          </a:custGeom>
          <a:ln w="17056">
            <a:solidFill>
              <a:srgbClr val="000000"/>
            </a:solidFill>
          </a:ln>
        </p:spPr>
        <p:txBody>
          <a:bodyPr wrap="square" lIns="0" tIns="0" rIns="0" bIns="0" rtlCol="0">
            <a:noAutofit/>
          </a:bodyPr>
          <a:lstStyle/>
          <a:p>
            <a:endParaRPr/>
          </a:p>
        </p:txBody>
      </p:sp>
      <p:sp>
        <p:nvSpPr>
          <p:cNvPr id="137" name="object 68">
            <a:extLst>
              <a:ext uri="{FF2B5EF4-FFF2-40B4-BE49-F238E27FC236}">
                <a16:creationId xmlns:a16="http://schemas.microsoft.com/office/drawing/2014/main" id="{7E417DC1-7B0B-4DC9-BEE7-6BF8BD1111BE}"/>
              </a:ext>
            </a:extLst>
          </p:cNvPr>
          <p:cNvSpPr/>
          <p:nvPr/>
        </p:nvSpPr>
        <p:spPr>
          <a:xfrm>
            <a:off x="7812003" y="3507660"/>
            <a:ext cx="1662976" cy="1449768"/>
          </a:xfrm>
          <a:custGeom>
            <a:avLst/>
            <a:gdLst/>
            <a:ahLst/>
            <a:cxnLst/>
            <a:rect l="l" t="t" r="r" b="b"/>
            <a:pathLst>
              <a:path w="1662976" h="1449768">
                <a:moveTo>
                  <a:pt x="0" y="469036"/>
                </a:moveTo>
                <a:lnTo>
                  <a:pt x="298488" y="127914"/>
                </a:lnTo>
                <a:lnTo>
                  <a:pt x="1321854" y="0"/>
                </a:lnTo>
                <a:lnTo>
                  <a:pt x="1662976" y="341122"/>
                </a:lnTo>
                <a:lnTo>
                  <a:pt x="1364488" y="639597"/>
                </a:lnTo>
                <a:lnTo>
                  <a:pt x="1108646" y="298475"/>
                </a:lnTo>
                <a:lnTo>
                  <a:pt x="895451" y="511683"/>
                </a:lnTo>
                <a:lnTo>
                  <a:pt x="1407134" y="1023366"/>
                </a:lnTo>
                <a:lnTo>
                  <a:pt x="1449768" y="1364488"/>
                </a:lnTo>
                <a:lnTo>
                  <a:pt x="1108646" y="1449768"/>
                </a:lnTo>
              </a:path>
            </a:pathLst>
          </a:custGeom>
          <a:ln w="17056">
            <a:solidFill>
              <a:srgbClr val="000000"/>
            </a:solidFill>
          </a:ln>
        </p:spPr>
        <p:txBody>
          <a:bodyPr wrap="square" lIns="0" tIns="0" rIns="0" bIns="0" rtlCol="0">
            <a:noAutofit/>
          </a:bodyPr>
          <a:lstStyle/>
          <a:p>
            <a:endParaRPr/>
          </a:p>
        </p:txBody>
      </p:sp>
      <p:sp>
        <p:nvSpPr>
          <p:cNvPr id="138" name="object 69">
            <a:extLst>
              <a:ext uri="{FF2B5EF4-FFF2-40B4-BE49-F238E27FC236}">
                <a16:creationId xmlns:a16="http://schemas.microsoft.com/office/drawing/2014/main" id="{66772BC0-DF3B-4992-BF71-CC6F060E2D0B}"/>
              </a:ext>
            </a:extLst>
          </p:cNvPr>
          <p:cNvSpPr/>
          <p:nvPr/>
        </p:nvSpPr>
        <p:spPr>
          <a:xfrm>
            <a:off x="7726723" y="3976696"/>
            <a:ext cx="1193927" cy="980732"/>
          </a:xfrm>
          <a:custGeom>
            <a:avLst/>
            <a:gdLst/>
            <a:ahLst/>
            <a:cxnLst/>
            <a:rect l="l" t="t" r="r" b="b"/>
            <a:pathLst>
              <a:path w="1193927" h="980732">
                <a:moveTo>
                  <a:pt x="1193927" y="980732"/>
                </a:moveTo>
                <a:lnTo>
                  <a:pt x="298488" y="895451"/>
                </a:lnTo>
                <a:lnTo>
                  <a:pt x="724890" y="810171"/>
                </a:lnTo>
                <a:lnTo>
                  <a:pt x="1023366" y="511683"/>
                </a:lnTo>
                <a:lnTo>
                  <a:pt x="682244" y="426402"/>
                </a:lnTo>
                <a:lnTo>
                  <a:pt x="341122" y="298488"/>
                </a:lnTo>
                <a:lnTo>
                  <a:pt x="0" y="639610"/>
                </a:lnTo>
                <a:lnTo>
                  <a:pt x="85280" y="0"/>
                </a:lnTo>
              </a:path>
            </a:pathLst>
          </a:custGeom>
          <a:ln w="17056">
            <a:solidFill>
              <a:srgbClr val="000000"/>
            </a:solidFill>
          </a:ln>
        </p:spPr>
        <p:txBody>
          <a:bodyPr wrap="square" lIns="0" tIns="0" rIns="0" bIns="0" rtlCol="0">
            <a:noAutofit/>
          </a:bodyPr>
          <a:lstStyle/>
          <a:p>
            <a:endParaRPr/>
          </a:p>
        </p:txBody>
      </p:sp>
      <p:sp>
        <p:nvSpPr>
          <p:cNvPr id="139" name="Arrow: Right 138">
            <a:extLst>
              <a:ext uri="{FF2B5EF4-FFF2-40B4-BE49-F238E27FC236}">
                <a16:creationId xmlns:a16="http://schemas.microsoft.com/office/drawing/2014/main" id="{47374BF5-C267-4C9E-B105-08D9D1EA4C51}"/>
              </a:ext>
            </a:extLst>
          </p:cNvPr>
          <p:cNvSpPr/>
          <p:nvPr/>
        </p:nvSpPr>
        <p:spPr>
          <a:xfrm>
            <a:off x="5200541" y="3676855"/>
            <a:ext cx="1790918" cy="8101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TextBox 139">
            <a:extLst>
              <a:ext uri="{FF2B5EF4-FFF2-40B4-BE49-F238E27FC236}">
                <a16:creationId xmlns:a16="http://schemas.microsoft.com/office/drawing/2014/main" id="{67F6CC56-7881-4101-BECF-AE9B0C40B449}"/>
              </a:ext>
            </a:extLst>
          </p:cNvPr>
          <p:cNvSpPr txBox="1"/>
          <p:nvPr/>
        </p:nvSpPr>
        <p:spPr>
          <a:xfrm>
            <a:off x="3033726" y="5621560"/>
            <a:ext cx="5972148" cy="461665"/>
          </a:xfrm>
          <a:prstGeom prst="rect">
            <a:avLst/>
          </a:prstGeom>
          <a:noFill/>
        </p:spPr>
        <p:txBody>
          <a:bodyPr wrap="none" rtlCol="0">
            <a:spAutoFit/>
          </a:bodyPr>
          <a:lstStyle/>
          <a:p>
            <a:r>
              <a:rPr lang="en-US" sz="2400" dirty="0"/>
              <a:t>Think for a minute about how you’d solve this!</a:t>
            </a:r>
          </a:p>
        </p:txBody>
      </p:sp>
    </p:spTree>
    <p:extLst>
      <p:ext uri="{BB962C8B-B14F-4D97-AF65-F5344CB8AC3E}">
        <p14:creationId xmlns:p14="http://schemas.microsoft.com/office/powerpoint/2010/main" val="2497542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35E23-BCFC-4925-9061-60011B60B034}"/>
              </a:ext>
            </a:extLst>
          </p:cNvPr>
          <p:cNvSpPr>
            <a:spLocks noGrp="1"/>
          </p:cNvSpPr>
          <p:nvPr>
            <p:ph type="title"/>
          </p:nvPr>
        </p:nvSpPr>
        <p:spPr/>
        <p:txBody>
          <a:bodyPr/>
          <a:lstStyle/>
          <a:p>
            <a:r>
              <a:rPr lang="en-US" dirty="0"/>
              <a:t>Correct Algorithm: Exhaustive Search</a:t>
            </a:r>
          </a:p>
        </p:txBody>
      </p:sp>
      <p:sp>
        <p:nvSpPr>
          <p:cNvPr id="4" name="Content Placeholder 4">
            <a:extLst>
              <a:ext uri="{FF2B5EF4-FFF2-40B4-BE49-F238E27FC236}">
                <a16:creationId xmlns:a16="http://schemas.microsoft.com/office/drawing/2014/main" id="{A71C9BAA-6521-4843-851A-F1DBE310D2E2}"/>
              </a:ext>
            </a:extLst>
          </p:cNvPr>
          <p:cNvSpPr>
            <a:spLocks noGrp="1"/>
          </p:cNvSpPr>
          <p:nvPr>
            <p:ph idx="1"/>
          </p:nvPr>
        </p:nvSpPr>
        <p:spPr>
          <a:xfrm>
            <a:off x="838200" y="1825625"/>
            <a:ext cx="10515600" cy="4351338"/>
          </a:xfrm>
        </p:spPr>
        <p:txBody>
          <a:bodyPr>
            <a:normAutofit/>
          </a:bodyPr>
          <a:lstStyle/>
          <a:p>
            <a:pPr marL="0" indent="0">
              <a:buNone/>
            </a:pPr>
            <a:r>
              <a:rPr lang="en-US" dirty="0">
                <a:solidFill>
                  <a:srgbClr val="FF0000"/>
                </a:solidFill>
              </a:rPr>
              <a:t>Try every possible ordering and just select the minimal one.</a:t>
            </a:r>
            <a:endParaRPr lang="en-US" dirty="0"/>
          </a:p>
          <a:p>
            <a:pPr marL="0" indent="0">
              <a:lnSpc>
                <a:spcPct val="50000"/>
              </a:lnSpc>
              <a:buNone/>
            </a:pPr>
            <a:r>
              <a:rPr lang="en-US" dirty="0" err="1">
                <a:latin typeface="Courier New" panose="02070309020205020404" pitchFamily="49" charset="0"/>
                <a:cs typeface="Courier New" panose="02070309020205020404" pitchFamily="49" charset="0"/>
              </a:rPr>
              <a:t>distance</a:t>
            </a:r>
            <a:r>
              <a:rPr lang="en-US" baseline="-25000" dirty="0" err="1">
                <a:latin typeface="Courier New" panose="02070309020205020404" pitchFamily="49" charset="0"/>
                <a:cs typeface="Courier New" panose="02070309020205020404" pitchFamily="49" charset="0"/>
              </a:rPr>
              <a:t>min</a:t>
            </a:r>
            <a:r>
              <a:rPr lang="en-US" dirty="0">
                <a:latin typeface="Courier New" panose="02070309020205020404" pitchFamily="49" charset="0"/>
                <a:cs typeface="Courier New" panose="02070309020205020404" pitchFamily="49" charset="0"/>
              </a:rPr>
              <a:t> = ∞</a:t>
            </a:r>
            <a:endParaRPr lang="en-US" baseline="-25000" dirty="0">
              <a:latin typeface="Courier New" panose="02070309020205020404" pitchFamily="49" charset="0"/>
              <a:cs typeface="Courier New" panose="02070309020205020404" pitchFamily="49" charset="0"/>
            </a:endParaRPr>
          </a:p>
          <a:p>
            <a:pPr marL="0" indent="0">
              <a:lnSpc>
                <a:spcPct val="50000"/>
              </a:lnSpc>
              <a:buNone/>
            </a:pPr>
            <a:r>
              <a:rPr lang="en-US" dirty="0">
                <a:latin typeface="Courier New" panose="02070309020205020404" pitchFamily="49" charset="0"/>
                <a:cs typeface="Courier New" panose="02070309020205020404" pitchFamily="49" charset="0"/>
              </a:rPr>
              <a:t>for each permutation of the N points ordering:</a:t>
            </a:r>
          </a:p>
          <a:p>
            <a:pPr marL="0" indent="0">
              <a:lnSpc>
                <a:spcPct val="50000"/>
              </a:lnSpc>
              <a:buNone/>
            </a:pPr>
            <a:r>
              <a:rPr lang="en-US" dirty="0">
                <a:latin typeface="Courier New" panose="02070309020205020404" pitchFamily="49" charset="0"/>
                <a:cs typeface="Courier New" panose="02070309020205020404" pitchFamily="49" charset="0"/>
              </a:rPr>
              <a:t>	if length of the permutation </a:t>
            </a:r>
            <a:r>
              <a:rPr lang="en-US" dirty="0">
                <a:latin typeface="Calibri" panose="020F0502020204030204" pitchFamily="34" charset="0"/>
                <a:cs typeface="Calibri" panose="020F0502020204030204" pitchFamily="34" charset="0"/>
              </a:rPr>
              <a:t>≤ </a:t>
            </a:r>
            <a:r>
              <a:rPr lang="en-US" dirty="0" err="1">
                <a:latin typeface="Courier New" panose="02070309020205020404" pitchFamily="49" charset="0"/>
                <a:cs typeface="Courier New" panose="02070309020205020404" pitchFamily="49" charset="0"/>
              </a:rPr>
              <a:t>distance</a:t>
            </a:r>
            <a:r>
              <a:rPr lang="en-US" baseline="-25000" dirty="0" err="1">
                <a:latin typeface="Courier New" panose="02070309020205020404" pitchFamily="49" charset="0"/>
                <a:cs typeface="Courier New" panose="02070309020205020404" pitchFamily="49" charset="0"/>
              </a:rPr>
              <a:t>min</a:t>
            </a:r>
            <a:r>
              <a:rPr lang="en-US" dirty="0">
                <a:latin typeface="Courier New" panose="02070309020205020404" pitchFamily="49" charset="0"/>
                <a:cs typeface="Courier New" panose="02070309020205020404" pitchFamily="49" charset="0"/>
              </a:rPr>
              <a:t>:</a:t>
            </a:r>
          </a:p>
          <a:p>
            <a:pPr marL="0" indent="0">
              <a:lnSpc>
                <a:spcPct val="5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distance</a:t>
            </a:r>
            <a:r>
              <a:rPr lang="en-US" baseline="-25000" dirty="0" err="1">
                <a:latin typeface="Courier New" panose="02070309020205020404" pitchFamily="49" charset="0"/>
                <a:cs typeface="Courier New" panose="02070309020205020404" pitchFamily="49" charset="0"/>
              </a:rPr>
              <a:t>min</a:t>
            </a:r>
            <a:r>
              <a:rPr lang="en-US" dirty="0">
                <a:latin typeface="Courier New" panose="02070309020205020404" pitchFamily="49" charset="0"/>
                <a:cs typeface="Courier New" panose="02070309020205020404" pitchFamily="49" charset="0"/>
              </a:rPr>
              <a:t> = length of the permutation</a:t>
            </a:r>
          </a:p>
          <a:p>
            <a:pPr marL="0" indent="0">
              <a:lnSpc>
                <a:spcPct val="50000"/>
              </a:lnSpc>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best_path</a:t>
            </a:r>
            <a:r>
              <a:rPr lang="en-US" dirty="0">
                <a:latin typeface="Courier New" panose="02070309020205020404" pitchFamily="49" charset="0"/>
                <a:cs typeface="Courier New" panose="02070309020205020404" pitchFamily="49" charset="0"/>
              </a:rPr>
              <a:t> = current permutation</a:t>
            </a:r>
          </a:p>
          <a:p>
            <a:pPr marL="0" indent="0">
              <a:lnSpc>
                <a:spcPct val="50000"/>
              </a:lnSpc>
              <a:buNone/>
            </a:pPr>
            <a:r>
              <a:rPr lang="en-US" dirty="0">
                <a:latin typeface="Courier New" panose="02070309020205020404" pitchFamily="49" charset="0"/>
                <a:cs typeface="Courier New" panose="02070309020205020404" pitchFamily="49" charset="0"/>
              </a:rPr>
              <a:t>Return </a:t>
            </a:r>
            <a:r>
              <a:rPr lang="en-US" dirty="0" err="1">
                <a:latin typeface="Courier New" panose="02070309020205020404" pitchFamily="49" charset="0"/>
                <a:cs typeface="Courier New" panose="02070309020205020404" pitchFamily="49" charset="0"/>
              </a:rPr>
              <a:t>best_path</a:t>
            </a:r>
            <a:endParaRPr lang="en-US" dirty="0">
              <a:latin typeface="Courier New" panose="02070309020205020404" pitchFamily="49" charset="0"/>
              <a:cs typeface="Courier New" panose="02070309020205020404" pitchFamily="49" charset="0"/>
            </a:endParaRPr>
          </a:p>
          <a:p>
            <a:pPr marL="0" indent="0">
              <a:buNone/>
            </a:pPr>
            <a:r>
              <a:rPr lang="en-US" dirty="0">
                <a:solidFill>
                  <a:srgbClr val="FF0000"/>
                </a:solidFill>
              </a:rPr>
              <a:t>Since all possible orderings are considered, we are guaranteed to end up with the shortest possible tour.</a:t>
            </a:r>
          </a:p>
        </p:txBody>
      </p:sp>
    </p:spTree>
    <p:extLst>
      <p:ext uri="{BB962C8B-B14F-4D97-AF65-F5344CB8AC3E}">
        <p14:creationId xmlns:p14="http://schemas.microsoft.com/office/powerpoint/2010/main" val="939097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B895-736F-41B2-80C1-AB0211D84064}"/>
              </a:ext>
            </a:extLst>
          </p:cNvPr>
          <p:cNvSpPr>
            <a:spLocks noGrp="1"/>
          </p:cNvSpPr>
          <p:nvPr>
            <p:ph type="title"/>
          </p:nvPr>
        </p:nvSpPr>
        <p:spPr/>
        <p:txBody>
          <a:bodyPr/>
          <a:lstStyle/>
          <a:p>
            <a:r>
              <a:rPr lang="en-US" dirty="0"/>
              <a:t>How many permutations are there?</a:t>
            </a:r>
          </a:p>
        </p:txBody>
      </p:sp>
      <p:sp>
        <p:nvSpPr>
          <p:cNvPr id="3" name="Content Placeholder 2">
            <a:extLst>
              <a:ext uri="{FF2B5EF4-FFF2-40B4-BE49-F238E27FC236}">
                <a16:creationId xmlns:a16="http://schemas.microsoft.com/office/drawing/2014/main" id="{9B0267D4-9690-4A19-8595-721C86ED47AE}"/>
              </a:ext>
            </a:extLst>
          </p:cNvPr>
          <p:cNvSpPr>
            <a:spLocks noGrp="1"/>
          </p:cNvSpPr>
          <p:nvPr>
            <p:ph idx="1"/>
          </p:nvPr>
        </p:nvSpPr>
        <p:spPr>
          <a:xfrm>
            <a:off x="1097280" y="1845734"/>
            <a:ext cx="10058400" cy="2563534"/>
          </a:xfrm>
        </p:spPr>
        <p:txBody>
          <a:bodyPr>
            <a:noAutofit/>
          </a:bodyPr>
          <a:lstStyle/>
          <a:p>
            <a:r>
              <a:rPr lang="en-US" sz="2400" dirty="0"/>
              <a:t>Permutations can be calculated by factorial (!), which is </a:t>
            </a:r>
            <a:r>
              <a:rPr lang="en-US" dirty="0">
                <a:latin typeface="Courier New" panose="02070309020205020404" pitchFamily="49" charset="0"/>
                <a:cs typeface="Courier New" panose="02070309020205020404" pitchFamily="49" charset="0"/>
              </a:rPr>
              <a:t>f(n)=n*(n-1)*…*1</a:t>
            </a:r>
            <a:endParaRPr lang="en-US" sz="2200" dirty="0">
              <a:latin typeface="Courier New" panose="02070309020205020404" pitchFamily="49" charset="0"/>
              <a:cs typeface="Courier New" panose="02070309020205020404" pitchFamily="49" charset="0"/>
            </a:endParaRPr>
          </a:p>
          <a:p>
            <a:r>
              <a:rPr lang="en-US" sz="2400" dirty="0"/>
              <a:t>For 5 points: </a:t>
            </a:r>
            <a:r>
              <a:rPr lang="en-US" dirty="0"/>
              <a:t>120</a:t>
            </a:r>
          </a:p>
          <a:p>
            <a:r>
              <a:rPr lang="en-US" sz="2400" dirty="0"/>
              <a:t>For 20 points: </a:t>
            </a:r>
            <a:r>
              <a:rPr lang="en-US" dirty="0"/>
              <a:t>2,432,902,008,176,640,000</a:t>
            </a:r>
          </a:p>
          <a:p>
            <a:r>
              <a:rPr lang="en-US" sz="2400" dirty="0"/>
              <a:t>UD campus has 62 buildings: </a:t>
            </a:r>
            <a:r>
              <a:rPr lang="en-US" dirty="0"/>
              <a:t>31469973260387937525653122354950764088012280797258232192163168247821107200000000000000</a:t>
            </a:r>
          </a:p>
        </p:txBody>
      </p:sp>
      <p:sp>
        <p:nvSpPr>
          <p:cNvPr id="5" name="TextBox 4">
            <a:extLst>
              <a:ext uri="{FF2B5EF4-FFF2-40B4-BE49-F238E27FC236}">
                <a16:creationId xmlns:a16="http://schemas.microsoft.com/office/drawing/2014/main" id="{198BBE22-5678-4A57-BA31-F50CEC80C066}"/>
              </a:ext>
            </a:extLst>
          </p:cNvPr>
          <p:cNvSpPr txBox="1"/>
          <p:nvPr/>
        </p:nvSpPr>
        <p:spPr>
          <a:xfrm>
            <a:off x="3104147" y="4409268"/>
            <a:ext cx="5983025" cy="1785104"/>
          </a:xfrm>
          <a:prstGeom prst="rect">
            <a:avLst/>
          </a:prstGeom>
          <a:noFill/>
        </p:spPr>
        <p:txBody>
          <a:bodyPr wrap="square">
            <a:spAutoFit/>
          </a:bodyPr>
          <a:lstStyle/>
          <a:p>
            <a:pPr algn="ctr"/>
            <a:r>
              <a:rPr lang="en-US" sz="2000" dirty="0">
                <a:solidFill>
                  <a:schemeClr val="accent6">
                    <a:lumMod val="50000"/>
                  </a:schemeClr>
                </a:solidFill>
              </a:rPr>
              <a:t>Stanford campus has 144 buildings: </a:t>
            </a:r>
            <a:r>
              <a:rPr lang="en-US" dirty="0">
                <a:solidFill>
                  <a:schemeClr val="accent6">
                    <a:lumMod val="50000"/>
                  </a:schemeClr>
                </a:solidFill>
              </a:rPr>
              <a:t>555029383273930478955105466055038811799998233798276287134307090377320974050790704421276194399889413260302964296757872427457316014938341878907651093495984407926316593053871805976798524658790357488383743402086236160000000000000000000000000000000000</a:t>
            </a:r>
          </a:p>
        </p:txBody>
      </p:sp>
    </p:spTree>
    <p:extLst>
      <p:ext uri="{BB962C8B-B14F-4D97-AF65-F5344CB8AC3E}">
        <p14:creationId xmlns:p14="http://schemas.microsoft.com/office/powerpoint/2010/main" val="327787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70BE-F7CB-425D-BF83-4395D4E10E65}"/>
              </a:ext>
            </a:extLst>
          </p:cNvPr>
          <p:cNvSpPr>
            <a:spLocks noGrp="1"/>
          </p:cNvSpPr>
          <p:nvPr>
            <p:ph type="title"/>
          </p:nvPr>
        </p:nvSpPr>
        <p:spPr/>
        <p:txBody>
          <a:bodyPr/>
          <a:lstStyle/>
          <a:p>
            <a:r>
              <a:rPr lang="en-US" dirty="0"/>
              <a:t>Exhaustive Search is </a:t>
            </a:r>
            <a:r>
              <a:rPr lang="en-US" dirty="0" err="1"/>
              <a:t>slowwwwwww</a:t>
            </a:r>
            <a:endParaRPr lang="en-US" dirty="0"/>
          </a:p>
        </p:txBody>
      </p:sp>
      <p:sp>
        <p:nvSpPr>
          <p:cNvPr id="3" name="Content Placeholder 2">
            <a:extLst>
              <a:ext uri="{FF2B5EF4-FFF2-40B4-BE49-F238E27FC236}">
                <a16:creationId xmlns:a16="http://schemas.microsoft.com/office/drawing/2014/main" id="{4E5A53EB-2974-41AF-8647-66E6B1DFFEAC}"/>
              </a:ext>
            </a:extLst>
          </p:cNvPr>
          <p:cNvSpPr>
            <a:spLocks noGrp="1"/>
          </p:cNvSpPr>
          <p:nvPr>
            <p:ph idx="1"/>
          </p:nvPr>
        </p:nvSpPr>
        <p:spPr/>
        <p:txBody>
          <a:bodyPr/>
          <a:lstStyle/>
          <a:p>
            <a:r>
              <a:rPr lang="en-US" dirty="0"/>
              <a:t>Just 10 points requires tens of millions of calculations.</a:t>
            </a:r>
          </a:p>
          <a:p>
            <a:r>
              <a:rPr lang="en-US" dirty="0"/>
              <a:t>And 20 points requires quintillions of calculations</a:t>
            </a:r>
          </a:p>
          <a:p>
            <a:r>
              <a:rPr lang="en-US" dirty="0"/>
              <a:t>Stanford's 144 buildings are almost 10</a:t>
            </a:r>
            <a:r>
              <a:rPr lang="en-US" baseline="30000" dirty="0"/>
              <a:t>250</a:t>
            </a:r>
            <a:r>
              <a:rPr lang="en-US" dirty="0"/>
              <a:t> calculations</a:t>
            </a:r>
          </a:p>
          <a:p>
            <a:pPr marL="0" indent="0">
              <a:buNone/>
            </a:pPr>
            <a:endParaRPr lang="en-US" dirty="0"/>
          </a:p>
          <a:p>
            <a:pPr marL="0" indent="0">
              <a:buNone/>
            </a:pPr>
            <a:endParaRPr lang="en-US" dirty="0"/>
          </a:p>
          <a:p>
            <a:pPr marL="0" indent="0">
              <a:buNone/>
            </a:pPr>
            <a:r>
              <a:rPr lang="en-US" dirty="0">
                <a:solidFill>
                  <a:schemeClr val="accent6">
                    <a:lumMod val="50000"/>
                  </a:schemeClr>
                </a:solidFill>
              </a:rPr>
              <a:t>There is no algorithm that is both really efficient AND correct that can solve the traveling salesman problem.</a:t>
            </a:r>
          </a:p>
        </p:txBody>
      </p:sp>
      <p:pic>
        <p:nvPicPr>
          <p:cNvPr id="4" name="05-02-Exhaustive_Search_is-Yeah__but_">
            <a:hlinkClick r:id="" action="ppaction://media"/>
            <a:extLst>
              <a:ext uri="{FF2B5EF4-FFF2-40B4-BE49-F238E27FC236}">
                <a16:creationId xmlns:a16="http://schemas.microsoft.com/office/drawing/2014/main" id="{FA8ECD90-0813-4780-A984-BDE3EC254D8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5143500"/>
            <a:ext cx="2286000" cy="1714500"/>
          </a:xfrm>
          <a:prstGeom prst="rect">
            <a:avLst/>
          </a:prstGeom>
        </p:spPr>
      </p:pic>
    </p:spTree>
    <p:extLst>
      <p:ext uri="{BB962C8B-B14F-4D97-AF65-F5344CB8AC3E}">
        <p14:creationId xmlns:p14="http://schemas.microsoft.com/office/powerpoint/2010/main" val="384496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87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3EBA-5CD9-43CC-AEB6-C68645B3290B}"/>
              </a:ext>
            </a:extLst>
          </p:cNvPr>
          <p:cNvSpPr>
            <a:spLocks noGrp="1"/>
          </p:cNvSpPr>
          <p:nvPr>
            <p:ph type="title"/>
          </p:nvPr>
        </p:nvSpPr>
        <p:spPr/>
        <p:txBody>
          <a:bodyPr vert="horz" lIns="91440" tIns="45720" rIns="91440" bIns="45720" rtlCol="0" anchor="b">
            <a:normAutofit/>
          </a:bodyPr>
          <a:lstStyle/>
          <a:p>
            <a:pPr algn="ctr"/>
            <a:r>
              <a:rPr lang="en-US" sz="5400" dirty="0">
                <a:solidFill>
                  <a:srgbClr val="1B1B1B"/>
                </a:solidFill>
              </a:rPr>
              <a:t>“So what, I have a </a:t>
            </a:r>
            <a:r>
              <a:rPr lang="en-US" sz="5400" i="1" dirty="0">
                <a:solidFill>
                  <a:srgbClr val="1B1B1B"/>
                </a:solidFill>
              </a:rPr>
              <a:t>Supercomputer!”</a:t>
            </a:r>
          </a:p>
        </p:txBody>
      </p:sp>
      <p:sp>
        <p:nvSpPr>
          <p:cNvPr id="4" name="Content Placeholder 3">
            <a:extLst>
              <a:ext uri="{FF2B5EF4-FFF2-40B4-BE49-F238E27FC236}">
                <a16:creationId xmlns:a16="http://schemas.microsoft.com/office/drawing/2014/main" id="{7BEFC4F6-F1F4-47B5-835C-82367B91B37B}"/>
              </a:ext>
            </a:extLst>
          </p:cNvPr>
          <p:cNvSpPr>
            <a:spLocks noGrp="1"/>
          </p:cNvSpPr>
          <p:nvPr>
            <p:ph sz="half" idx="1"/>
          </p:nvPr>
        </p:nvSpPr>
        <p:spPr/>
        <p:txBody>
          <a:bodyPr vert="horz" lIns="91440" tIns="45720" rIns="91440" bIns="45720" rtlCol="0">
            <a:normAutofit/>
          </a:bodyPr>
          <a:lstStyle/>
          <a:p>
            <a:pPr marL="0" indent="0">
              <a:buNone/>
            </a:pPr>
            <a:r>
              <a:rPr lang="en-US" sz="2200" dirty="0">
                <a:solidFill>
                  <a:srgbClr val="C00000"/>
                </a:solidFill>
              </a:rPr>
              <a:t>Okay but that's still not going to be able to handle this kind of scale.</a:t>
            </a:r>
          </a:p>
          <a:p>
            <a:pPr marL="0" indent="0">
              <a:buNone/>
            </a:pPr>
            <a:endParaRPr lang="en-US" sz="2200" dirty="0">
              <a:solidFill>
                <a:srgbClr val="C00000"/>
              </a:solidFill>
            </a:endParaRPr>
          </a:p>
          <a:p>
            <a:pPr marL="0" indent="0">
              <a:buNone/>
            </a:pPr>
            <a:r>
              <a:rPr lang="en-US" sz="2200" dirty="0">
                <a:solidFill>
                  <a:srgbClr val="C00000"/>
                </a:solidFill>
              </a:rPr>
              <a:t>Seriously, we still need faster algorithms</a:t>
            </a:r>
          </a:p>
        </p:txBody>
      </p:sp>
      <p:pic>
        <p:nvPicPr>
          <p:cNvPr id="7" name="Content Placeholder 6" descr="A large room&#10;&#10;Description automatically generated">
            <a:extLst>
              <a:ext uri="{FF2B5EF4-FFF2-40B4-BE49-F238E27FC236}">
                <a16:creationId xmlns:a16="http://schemas.microsoft.com/office/drawing/2014/main" id="{C8318A3E-8A30-4839-807B-30DEFA857326}"/>
              </a:ext>
            </a:extLst>
          </p:cNvPr>
          <p:cNvPicPr>
            <a:picLocks noGrp="1" noChangeAspect="1"/>
          </p:cNvPicPr>
          <p:nvPr>
            <p:ph sz="half" idx="2"/>
          </p:nvPr>
        </p:nvPicPr>
        <p:blipFill rotWithShape="1">
          <a:blip r:embed="rId3">
            <a:alphaModFix/>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p:blipFill>
        <p:spPr>
          <a:xfrm>
            <a:off x="7019925" y="2025650"/>
            <a:ext cx="3333750" cy="2552700"/>
          </a:xfrm>
          <a:custGeom>
            <a:avLst/>
            <a:gdLst>
              <a:gd name="connsiteX0" fmla="*/ 3028805 w 6057610"/>
              <a:gd name="connsiteY0" fmla="*/ 0 h 6057610"/>
              <a:gd name="connsiteX1" fmla="*/ 6057610 w 6057610"/>
              <a:gd name="connsiteY1" fmla="*/ 3028805 h 6057610"/>
              <a:gd name="connsiteX2" fmla="*/ 3028805 w 6057610"/>
              <a:gd name="connsiteY2" fmla="*/ 6057610 h 6057610"/>
              <a:gd name="connsiteX3" fmla="*/ 0 w 6057610"/>
              <a:gd name="connsiteY3" fmla="*/ 3028805 h 6057610"/>
              <a:gd name="connsiteX4" fmla="*/ 3028805 w 6057610"/>
              <a:gd name="connsiteY4" fmla="*/ 0 h 6057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8" name="TextBox 7">
            <a:extLst>
              <a:ext uri="{FF2B5EF4-FFF2-40B4-BE49-F238E27FC236}">
                <a16:creationId xmlns:a16="http://schemas.microsoft.com/office/drawing/2014/main" id="{0EF54AD4-87FB-4981-95E0-AA7E0C74E737}"/>
              </a:ext>
            </a:extLst>
          </p:cNvPr>
          <p:cNvSpPr txBox="1"/>
          <p:nvPr/>
        </p:nvSpPr>
        <p:spPr>
          <a:xfrm>
            <a:off x="10005184" y="6657945"/>
            <a:ext cx="21868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mscistundebamgboye.wordpress.com/tag/isjuly13/page/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411635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E8D359-CC30-4993-8CD1-9C46BF6E8025}"/>
              </a:ext>
            </a:extLst>
          </p:cNvPr>
          <p:cNvSpPr>
            <a:spLocks noGrp="1"/>
          </p:cNvSpPr>
          <p:nvPr>
            <p:ph type="title"/>
          </p:nvPr>
        </p:nvSpPr>
        <p:spPr/>
        <p:txBody>
          <a:bodyPr/>
          <a:lstStyle/>
          <a:p>
            <a:r>
              <a:rPr lang="en-US" dirty="0"/>
              <a:t>Goal: Measure “Runtime”</a:t>
            </a:r>
          </a:p>
        </p:txBody>
      </p:sp>
      <p:sp>
        <p:nvSpPr>
          <p:cNvPr id="6" name="Content Placeholder 5">
            <a:extLst>
              <a:ext uri="{FF2B5EF4-FFF2-40B4-BE49-F238E27FC236}">
                <a16:creationId xmlns:a16="http://schemas.microsoft.com/office/drawing/2014/main" id="{4E388DD4-4DF6-4AD8-9E26-D18F0000DF50}"/>
              </a:ext>
            </a:extLst>
          </p:cNvPr>
          <p:cNvSpPr>
            <a:spLocks noGrp="1"/>
          </p:cNvSpPr>
          <p:nvPr>
            <p:ph idx="1"/>
          </p:nvPr>
        </p:nvSpPr>
        <p:spPr/>
        <p:txBody>
          <a:bodyPr/>
          <a:lstStyle/>
          <a:p>
            <a:r>
              <a:rPr lang="en-US" dirty="0"/>
              <a:t>Also known as:</a:t>
            </a:r>
          </a:p>
          <a:p>
            <a:pPr lvl="1"/>
            <a:r>
              <a:rPr lang="en-US" dirty="0"/>
              <a:t>Time complexity</a:t>
            </a:r>
          </a:p>
          <a:p>
            <a:pPr lvl="1"/>
            <a:r>
              <a:rPr lang="en-US" dirty="0"/>
              <a:t>Efficiency</a:t>
            </a:r>
          </a:p>
          <a:p>
            <a:pPr lvl="1"/>
            <a:r>
              <a:rPr lang="en-US" dirty="0"/>
              <a:t>Exact Time Analysis</a:t>
            </a:r>
          </a:p>
          <a:p>
            <a:endParaRPr lang="en-US" dirty="0"/>
          </a:p>
          <a:p>
            <a:r>
              <a:rPr lang="en-US" dirty="0"/>
              <a:t>Need to account for:</a:t>
            </a:r>
          </a:p>
          <a:p>
            <a:pPr lvl="1"/>
            <a:r>
              <a:rPr lang="en-US" dirty="0"/>
              <a:t>Hardware changing over time</a:t>
            </a:r>
          </a:p>
          <a:p>
            <a:pPr lvl="1"/>
            <a:r>
              <a:rPr lang="en-US" dirty="0"/>
              <a:t>Different computers have different </a:t>
            </a:r>
            <a:r>
              <a:rPr lang="en-US" dirty="0" err="1"/>
              <a:t>clockspeeds</a:t>
            </a:r>
            <a:endParaRPr lang="en-US" dirty="0"/>
          </a:p>
        </p:txBody>
      </p:sp>
    </p:spTree>
    <p:extLst>
      <p:ext uri="{BB962C8B-B14F-4D97-AF65-F5344CB8AC3E}">
        <p14:creationId xmlns:p14="http://schemas.microsoft.com/office/powerpoint/2010/main" val="198845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E84967-F037-420C-9DD3-C0C9A0F29D75}"/>
              </a:ext>
            </a:extLst>
          </p:cNvPr>
          <p:cNvSpPr>
            <a:spLocks noGrp="1"/>
          </p:cNvSpPr>
          <p:nvPr>
            <p:ph type="title"/>
          </p:nvPr>
        </p:nvSpPr>
        <p:spPr/>
        <p:txBody>
          <a:bodyPr/>
          <a:lstStyle/>
          <a:p>
            <a:r>
              <a:rPr lang="en-US" dirty="0"/>
              <a:t>The “RAM” Model of Computation</a:t>
            </a:r>
          </a:p>
        </p:txBody>
      </p:sp>
      <p:sp>
        <p:nvSpPr>
          <p:cNvPr id="10" name="Content Placeholder 9">
            <a:extLst>
              <a:ext uri="{FF2B5EF4-FFF2-40B4-BE49-F238E27FC236}">
                <a16:creationId xmlns:a16="http://schemas.microsoft.com/office/drawing/2014/main" id="{88C9D928-B9D6-40DA-825B-E0BB13D75076}"/>
              </a:ext>
            </a:extLst>
          </p:cNvPr>
          <p:cNvSpPr>
            <a:spLocks noGrp="1"/>
          </p:cNvSpPr>
          <p:nvPr>
            <p:ph idx="1"/>
          </p:nvPr>
        </p:nvSpPr>
        <p:spPr/>
        <p:txBody>
          <a:bodyPr>
            <a:normAutofit/>
          </a:bodyPr>
          <a:lstStyle/>
          <a:p>
            <a:r>
              <a:rPr lang="en-US" dirty="0"/>
              <a:t>Core idea: We can measure a program’s runtime in terms of “steps”</a:t>
            </a:r>
          </a:p>
          <a:p>
            <a:r>
              <a:rPr lang="en-US" dirty="0"/>
              <a:t>Simple operations: 1 step each for</a:t>
            </a:r>
          </a:p>
          <a:p>
            <a:pPr lvl="1"/>
            <a:r>
              <a:rPr lang="en-US" dirty="0"/>
              <a:t>A simple math/binary operation on 64-bit integers</a:t>
            </a:r>
          </a:p>
          <a:p>
            <a:pPr lvl="1"/>
            <a:r>
              <a:rPr lang="en-US" dirty="0"/>
              <a:t>A single jump (e.g., IF statement, starting a function call)</a:t>
            </a:r>
          </a:p>
          <a:p>
            <a:pPr lvl="1"/>
            <a:r>
              <a:rPr lang="en-US" dirty="0"/>
              <a:t>Reading/writing a variable/array cell</a:t>
            </a:r>
          </a:p>
          <a:p>
            <a:r>
              <a:rPr lang="en-US" dirty="0"/>
              <a:t>Complex operations: Highly variable number of steps!</a:t>
            </a:r>
          </a:p>
          <a:p>
            <a:pPr lvl="1"/>
            <a:r>
              <a:rPr lang="en-US" dirty="0"/>
              <a:t>Loops</a:t>
            </a:r>
          </a:p>
          <a:p>
            <a:pPr lvl="1"/>
            <a:r>
              <a:rPr lang="en-US" dirty="0"/>
              <a:t>Actual body of function call</a:t>
            </a:r>
          </a:p>
        </p:txBody>
      </p:sp>
      <p:sp>
        <p:nvSpPr>
          <p:cNvPr id="12" name="TextBox 11">
            <a:extLst>
              <a:ext uri="{FF2B5EF4-FFF2-40B4-BE49-F238E27FC236}">
                <a16:creationId xmlns:a16="http://schemas.microsoft.com/office/drawing/2014/main" id="{857B9435-C1D9-4C28-8568-E770346CB49B}"/>
              </a:ext>
            </a:extLst>
          </p:cNvPr>
          <p:cNvSpPr txBox="1"/>
          <p:nvPr/>
        </p:nvSpPr>
        <p:spPr>
          <a:xfrm>
            <a:off x="8293769" y="3244334"/>
            <a:ext cx="3415884" cy="369332"/>
          </a:xfrm>
          <a:prstGeom prst="rect">
            <a:avLst/>
          </a:prstGeom>
          <a:noFill/>
        </p:spPr>
        <p:txBody>
          <a:bodyPr wrap="square">
            <a:spAutoFit/>
          </a:bodyPr>
          <a:lstStyle/>
          <a:p>
            <a:r>
              <a:rPr lang="en-US" dirty="0">
                <a:solidFill>
                  <a:schemeClr val="accent6">
                    <a:lumMod val="50000"/>
                  </a:schemeClr>
                </a:solidFill>
              </a:rPr>
              <a:t>RAM: “Random Access Memory”</a:t>
            </a:r>
          </a:p>
        </p:txBody>
      </p:sp>
    </p:spTree>
    <p:extLst>
      <p:ext uri="{BB962C8B-B14F-4D97-AF65-F5344CB8AC3E}">
        <p14:creationId xmlns:p14="http://schemas.microsoft.com/office/powerpoint/2010/main" val="403579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D240-A7F2-4ADF-9518-FBE4680CA7BF}"/>
              </a:ext>
            </a:extLst>
          </p:cNvPr>
          <p:cNvSpPr>
            <a:spLocks noGrp="1"/>
          </p:cNvSpPr>
          <p:nvPr>
            <p:ph type="title"/>
          </p:nvPr>
        </p:nvSpPr>
        <p:spPr/>
        <p:txBody>
          <a:bodyPr/>
          <a:lstStyle/>
          <a:p>
            <a:r>
              <a:rPr lang="en-US" dirty="0"/>
              <a:t>The RAM Model is a lie</a:t>
            </a:r>
          </a:p>
        </p:txBody>
      </p:sp>
      <p:sp>
        <p:nvSpPr>
          <p:cNvPr id="3" name="Content Placeholder 2">
            <a:extLst>
              <a:ext uri="{FF2B5EF4-FFF2-40B4-BE49-F238E27FC236}">
                <a16:creationId xmlns:a16="http://schemas.microsoft.com/office/drawing/2014/main" id="{0018D9E4-06E0-448C-92A8-7296B2062E93}"/>
              </a:ext>
            </a:extLst>
          </p:cNvPr>
          <p:cNvSpPr>
            <a:spLocks noGrp="1"/>
          </p:cNvSpPr>
          <p:nvPr>
            <p:ph idx="1"/>
          </p:nvPr>
        </p:nvSpPr>
        <p:spPr/>
        <p:txBody>
          <a:bodyPr/>
          <a:lstStyle/>
          <a:p>
            <a:r>
              <a:rPr lang="en-US" dirty="0"/>
              <a:t>Example:</a:t>
            </a:r>
          </a:p>
          <a:p>
            <a:pPr lvl="1"/>
            <a:r>
              <a:rPr lang="en-US" dirty="0"/>
              <a:t>Add together the numbers 2</a:t>
            </a:r>
            <a:r>
              <a:rPr lang="en-US" baseline="30000" dirty="0"/>
              <a:t>1000</a:t>
            </a:r>
            <a:r>
              <a:rPr lang="en-US" dirty="0"/>
              <a:t> and 2</a:t>
            </a:r>
            <a:r>
              <a:rPr lang="en-US" baseline="30000" dirty="0"/>
              <a:t>10000000</a:t>
            </a:r>
          </a:p>
          <a:p>
            <a:pPr lvl="1"/>
            <a:r>
              <a:rPr lang="en-US" dirty="0"/>
              <a:t>This is not a single step, because they no longer fit into 64-bit integers</a:t>
            </a:r>
          </a:p>
          <a:p>
            <a:pPr lvl="1"/>
            <a:endParaRPr lang="en-US" dirty="0"/>
          </a:p>
          <a:p>
            <a:endParaRPr lang="en-US" dirty="0"/>
          </a:p>
          <a:p>
            <a:r>
              <a:rPr lang="en-US" dirty="0"/>
              <a:t>But it’s still useful as an approximation.</a:t>
            </a:r>
          </a:p>
        </p:txBody>
      </p:sp>
      <p:pic>
        <p:nvPicPr>
          <p:cNvPr id="4" name="09-03-The_RAM_Model_is_a_lie-I_knew_it_">
            <a:hlinkClick r:id="" action="ppaction://media"/>
            <a:extLst>
              <a:ext uri="{FF2B5EF4-FFF2-40B4-BE49-F238E27FC236}">
                <a16:creationId xmlns:a16="http://schemas.microsoft.com/office/drawing/2014/main" id="{DCF0D91B-2106-47E7-8B65-EEB671E72A80}"/>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5143500"/>
            <a:ext cx="2286000" cy="1714500"/>
          </a:xfrm>
          <a:prstGeom prst="rect">
            <a:avLst/>
          </a:prstGeom>
        </p:spPr>
      </p:pic>
      <p:pic>
        <p:nvPicPr>
          <p:cNvPr id="5" name="09-04-The_RAM_Model_is_a_lie-For_the_re">
            <a:hlinkClick r:id="" action="ppaction://media"/>
            <a:extLst>
              <a:ext uri="{FF2B5EF4-FFF2-40B4-BE49-F238E27FC236}">
                <a16:creationId xmlns:a16="http://schemas.microsoft.com/office/drawing/2014/main" id="{43561FA3-6398-40A4-8FE0-69493DA669EA}"/>
              </a:ext>
            </a:extLst>
          </p:cNvPr>
          <p:cNvPicPr>
            <a:picLocks noChangeAspect="1"/>
          </p:cNvPicPr>
          <p:nvPr>
            <a:videoFile r:link="rId4"/>
            <p:extLst>
              <p:ext uri="{DAA4B4D4-6D71-4841-9C94-3DE7FCFB9230}">
                <p14:media xmlns:p14="http://schemas.microsoft.com/office/powerpoint/2010/main" r:embed="rId3"/>
              </p:ext>
            </p:extLst>
          </p:nvPr>
        </p:nvPicPr>
        <p:blipFill>
          <a:blip r:embed="rId8"/>
          <a:stretch>
            <a:fillRect/>
          </a:stretch>
        </p:blipFill>
        <p:spPr>
          <a:xfrm>
            <a:off x="0" y="5143500"/>
            <a:ext cx="2286000" cy="1714500"/>
          </a:xfrm>
          <a:prstGeom prst="rect">
            <a:avLst/>
          </a:prstGeom>
        </p:spPr>
      </p:pic>
    </p:spTree>
    <p:extLst>
      <p:ext uri="{BB962C8B-B14F-4D97-AF65-F5344CB8AC3E}">
        <p14:creationId xmlns:p14="http://schemas.microsoft.com/office/powerpoint/2010/main" val="1609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7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57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showWhenStopped="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showWhenStopped="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9233</TotalTime>
  <Words>3230</Words>
  <Application>Microsoft Office PowerPoint</Application>
  <PresentationFormat>Widescreen</PresentationFormat>
  <Paragraphs>246</Paragraphs>
  <Slides>17</Slides>
  <Notes>17</Notes>
  <HiddenSlides>0</HiddenSlides>
  <MMClips>8</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vt:lpstr>
      <vt:lpstr>Courier New</vt:lpstr>
      <vt:lpstr>JetBrains Mono</vt:lpstr>
      <vt:lpstr>Times New Roman</vt:lpstr>
      <vt:lpstr>Retrospect</vt:lpstr>
      <vt:lpstr>CISC320 Algorithms</vt:lpstr>
      <vt:lpstr>Revisiting: Shortest Campus Tour</vt:lpstr>
      <vt:lpstr>Correct Algorithm: Exhaustive Search</vt:lpstr>
      <vt:lpstr>How many permutations are there?</vt:lpstr>
      <vt:lpstr>Exhaustive Search is slowwwwwww</vt:lpstr>
      <vt:lpstr>“So what, I have a Supercomputer!”</vt:lpstr>
      <vt:lpstr>Goal: Measure “Runtime”</vt:lpstr>
      <vt:lpstr>The “RAM” Model of Computation</vt:lpstr>
      <vt:lpstr>The RAM Model is a lie</vt:lpstr>
      <vt:lpstr>Exact Time Analysis</vt:lpstr>
      <vt:lpstr>Time Cost in Terms of n</vt:lpstr>
      <vt:lpstr>Case Analysis is a FUNCTION of N</vt:lpstr>
      <vt:lpstr>Best-case, Worst-Case, and Average-case Complexity</vt:lpstr>
      <vt:lpstr>WE ARE NOT TALKING ABOUT BIG OH</vt:lpstr>
      <vt:lpstr>Analyzing Code</vt:lpstr>
      <vt:lpstr>Best case vs. Worst case</vt:lpstr>
      <vt:lpstr>Graphing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CISC320 Algorithms</dc:title>
  <dc:creator>Bart, Austin</dc:creator>
  <cp:lastModifiedBy>Bart, Austin</cp:lastModifiedBy>
  <cp:revision>80</cp:revision>
  <dcterms:created xsi:type="dcterms:W3CDTF">2021-01-27T16:53:13Z</dcterms:created>
  <dcterms:modified xsi:type="dcterms:W3CDTF">2021-02-06T22:58:50Z</dcterms:modified>
</cp:coreProperties>
</file>