
<file path=[Content_Types].xml><?xml version="1.0" encoding="utf-8"?>
<Types xmlns="http://schemas.openxmlformats.org/package/2006/content-types">
  <Default Extension="gif" ContentType="image/gi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20" r:id="rId1"/>
  </p:sldMasterIdLst>
  <p:notesMasterIdLst>
    <p:notesMasterId r:id="rId24"/>
  </p:notesMasterIdLst>
  <p:sldIdLst>
    <p:sldId id="260" r:id="rId2"/>
    <p:sldId id="257" r:id="rId3"/>
    <p:sldId id="262" r:id="rId4"/>
    <p:sldId id="263" r:id="rId5"/>
    <p:sldId id="281" r:id="rId6"/>
    <p:sldId id="258" r:id="rId7"/>
    <p:sldId id="274" r:id="rId8"/>
    <p:sldId id="275" r:id="rId9"/>
    <p:sldId id="277" r:id="rId10"/>
    <p:sldId id="276" r:id="rId11"/>
    <p:sldId id="269" r:id="rId12"/>
    <p:sldId id="268" r:id="rId13"/>
    <p:sldId id="272" r:id="rId14"/>
    <p:sldId id="270" r:id="rId15"/>
    <p:sldId id="271" r:id="rId16"/>
    <p:sldId id="273" r:id="rId17"/>
    <p:sldId id="278" r:id="rId18"/>
    <p:sldId id="279" r:id="rId19"/>
    <p:sldId id="267" r:id="rId20"/>
    <p:sldId id="266" r:id="rId21"/>
    <p:sldId id="280" r:id="rId22"/>
    <p:sldId id="26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CC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712" autoAdjust="0"/>
  </p:normalViewPr>
  <p:slideViewPr>
    <p:cSldViewPr snapToGrid="0">
      <p:cViewPr varScale="1">
        <p:scale>
          <a:sx n="100" d="100"/>
          <a:sy n="100" d="100"/>
        </p:scale>
        <p:origin x="1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D9B016-2F80-4B2A-90FD-765BDD9CDE03}" type="datetimeFigureOut">
              <a:rPr lang="en-US" smtClean="0"/>
              <a:t>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543D7-843B-48C0-B0AA-63ED13BA11DC}" type="slidenum">
              <a:rPr lang="en-US" smtClean="0"/>
              <a:t>‹#›</a:t>
            </a:fld>
            <a:endParaRPr lang="en-US"/>
          </a:p>
        </p:txBody>
      </p:sp>
    </p:spTree>
    <p:extLst>
      <p:ext uri="{BB962C8B-B14F-4D97-AF65-F5344CB8AC3E}">
        <p14:creationId xmlns:p14="http://schemas.microsoft.com/office/powerpoint/2010/main" val="324887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ATB: Let’s learn about Abstract Data Types and Data Structures</a:t>
            </a:r>
          </a:p>
          <a:p>
            <a:r>
              <a:rPr lang="en-US" dirty="0"/>
              <a:t>Bart: Glad to have you back ATB. Sorry I let you crash last time.</a:t>
            </a:r>
          </a:p>
          <a:p>
            <a:r>
              <a:rPr lang="en-US" dirty="0"/>
              <a:t>ATB: I will never forgive you, Dr. Bart. But stop wasting time and let us proceed with the lesson.</a:t>
            </a:r>
          </a:p>
          <a:p>
            <a:r>
              <a:rPr lang="en-US" dirty="0"/>
              <a:t>Bart: </a:t>
            </a:r>
            <a:r>
              <a:rPr lang="en-US" dirty="0" err="1"/>
              <a:t>Okayyyyy</a:t>
            </a:r>
            <a:r>
              <a:rPr lang="en-US" dirty="0"/>
              <a:t>….</a:t>
            </a:r>
          </a:p>
        </p:txBody>
      </p:sp>
      <p:sp>
        <p:nvSpPr>
          <p:cNvPr id="4" name="Slide Number Placeholder 3"/>
          <p:cNvSpPr>
            <a:spLocks noGrp="1"/>
          </p:cNvSpPr>
          <p:nvPr>
            <p:ph type="sldNum" sz="quarter" idx="5"/>
          </p:nvPr>
        </p:nvSpPr>
        <p:spPr/>
        <p:txBody>
          <a:bodyPr/>
          <a:lstStyle/>
          <a:p>
            <a:fld id="{491543D7-843B-48C0-B0AA-63ED13BA11DC}" type="slidenum">
              <a:rPr lang="en-US" smtClean="0"/>
              <a:t>1</a:t>
            </a:fld>
            <a:endParaRPr lang="en-US"/>
          </a:p>
        </p:txBody>
      </p:sp>
    </p:spTree>
    <p:extLst>
      <p:ext uri="{BB962C8B-B14F-4D97-AF65-F5344CB8AC3E}">
        <p14:creationId xmlns:p14="http://schemas.microsoft.com/office/powerpoint/2010/main" val="69485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So ADTs are chosen based on their interface, but Data Structures are chosen based on their runtime in different situations.</a:t>
            </a:r>
          </a:p>
          <a:p>
            <a:r>
              <a:rPr lang="en-US" dirty="0"/>
              <a:t>Bart: For example, if you need a List interface, then you have several options for Data Structures.</a:t>
            </a:r>
          </a:p>
          <a:p>
            <a:r>
              <a:rPr lang="en-US" dirty="0"/>
              <a:t>Bart: If you need super fast access, and you know how big the list is always going to be, then you want an Array.</a:t>
            </a:r>
          </a:p>
          <a:p>
            <a:r>
              <a:rPr lang="en-US" dirty="0"/>
              <a:t>Bart: If the list is going to change size, then a Dynamic Array is a good way to keep the speed but keep it flexible.</a:t>
            </a:r>
          </a:p>
          <a:p>
            <a:r>
              <a:rPr lang="en-US" dirty="0"/>
              <a:t>Bart: On the other hand, if you needed a way to quickly access the next or previous elements without their index, then a Doubly Linked List might be the call.</a:t>
            </a:r>
          </a:p>
          <a:p>
            <a:r>
              <a:rPr lang="en-US" dirty="0"/>
              <a:t>Bart: I mean, probably not, since linked lists aren’t any faster accessing elements than arrays, usually, but sometimes specific situations make it easier to implement.</a:t>
            </a:r>
          </a:p>
          <a:p>
            <a:r>
              <a:rPr lang="en-US" dirty="0"/>
              <a:t>Bart: In every situation, you usually want to go with the simplest solution that works and choose a different data structure later as the need arises.</a:t>
            </a:r>
          </a:p>
        </p:txBody>
      </p:sp>
      <p:sp>
        <p:nvSpPr>
          <p:cNvPr id="4" name="Slide Number Placeholder 3"/>
          <p:cNvSpPr>
            <a:spLocks noGrp="1"/>
          </p:cNvSpPr>
          <p:nvPr>
            <p:ph type="sldNum" sz="quarter" idx="5"/>
          </p:nvPr>
        </p:nvSpPr>
        <p:spPr/>
        <p:txBody>
          <a:bodyPr/>
          <a:lstStyle/>
          <a:p>
            <a:fld id="{491543D7-843B-48C0-B0AA-63ED13BA11DC}" type="slidenum">
              <a:rPr lang="en-US" smtClean="0"/>
              <a:t>10</a:t>
            </a:fld>
            <a:endParaRPr lang="en-US"/>
          </a:p>
        </p:txBody>
      </p:sp>
    </p:spTree>
    <p:extLst>
      <p:ext uri="{BB962C8B-B14F-4D97-AF65-F5344CB8AC3E}">
        <p14:creationId xmlns:p14="http://schemas.microsoft.com/office/powerpoint/2010/main" val="2844554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Let’s talk briefly about some data structures. First up is the Array.</a:t>
            </a:r>
          </a:p>
          <a:p>
            <a:r>
              <a:rPr lang="en-US" dirty="0"/>
              <a:t>Bart: Most programming languages provide a basic array data structure, which is a fixed-sized collection of elements.</a:t>
            </a:r>
          </a:p>
          <a:p>
            <a:r>
              <a:rPr lang="en-US" dirty="0"/>
              <a:t>Bart: You can access these elements with ascending numeric indexes.</a:t>
            </a:r>
          </a:p>
          <a:p>
            <a:r>
              <a:rPr lang="en-US" dirty="0"/>
              <a:t>Bart: All elements must have the same type.</a:t>
            </a:r>
          </a:p>
          <a:p>
            <a:r>
              <a:rPr lang="en-US" dirty="0"/>
              <a:t>Bart: Usually, arrays are very </a:t>
            </a:r>
            <a:r>
              <a:rPr lang="en-US" dirty="0" err="1"/>
              <a:t>very</a:t>
            </a:r>
            <a:r>
              <a:rPr lang="en-US" dirty="0"/>
              <a:t> fast, but since their size is fixed at creation, they can be very </a:t>
            </a:r>
            <a:r>
              <a:rPr lang="en-US" dirty="0" err="1"/>
              <a:t>unflexible</a:t>
            </a:r>
            <a:r>
              <a:rPr lang="en-US" dirty="0"/>
              <a:t>.</a:t>
            </a:r>
          </a:p>
          <a:p>
            <a:r>
              <a:rPr lang="en-US" dirty="0"/>
              <a:t>Bart: Interestingly, Python doesn’t have arrays </a:t>
            </a:r>
            <a:r>
              <a:rPr lang="en-US" dirty="0" err="1"/>
              <a:t>builtin</a:t>
            </a:r>
            <a:r>
              <a:rPr lang="en-US" dirty="0"/>
              <a:t>, though they’re used under the hood quite a bit.</a:t>
            </a:r>
          </a:p>
        </p:txBody>
      </p:sp>
      <p:sp>
        <p:nvSpPr>
          <p:cNvPr id="4" name="Slide Number Placeholder 3"/>
          <p:cNvSpPr>
            <a:spLocks noGrp="1"/>
          </p:cNvSpPr>
          <p:nvPr>
            <p:ph type="sldNum" sz="quarter" idx="5"/>
          </p:nvPr>
        </p:nvSpPr>
        <p:spPr/>
        <p:txBody>
          <a:bodyPr/>
          <a:lstStyle/>
          <a:p>
            <a:fld id="{491543D7-843B-48C0-B0AA-63ED13BA11DC}" type="slidenum">
              <a:rPr lang="en-US" smtClean="0"/>
              <a:t>11</a:t>
            </a:fld>
            <a:endParaRPr lang="en-US"/>
          </a:p>
        </p:txBody>
      </p:sp>
    </p:spTree>
    <p:extLst>
      <p:ext uri="{BB962C8B-B14F-4D97-AF65-F5344CB8AC3E}">
        <p14:creationId xmlns:p14="http://schemas.microsoft.com/office/powerpoint/2010/main" val="1488420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Another common textbook data structure is the linked list.</a:t>
            </a:r>
          </a:p>
          <a:p>
            <a:r>
              <a:rPr lang="en-US" dirty="0"/>
              <a:t>Bart: You define a Node class or record with two fields, a value and a next pointer.</a:t>
            </a:r>
          </a:p>
          <a:p>
            <a:r>
              <a:rPr lang="en-US" dirty="0"/>
              <a:t>Bart: The list is given by a root Node, and all subsequent values are chained together via the next pointer.</a:t>
            </a:r>
          </a:p>
          <a:p>
            <a:r>
              <a:rPr lang="en-US" dirty="0"/>
              <a:t>Bart: Implementations vary heavily between linked lists.</a:t>
            </a:r>
          </a:p>
        </p:txBody>
      </p:sp>
      <p:sp>
        <p:nvSpPr>
          <p:cNvPr id="4" name="Slide Number Placeholder 3"/>
          <p:cNvSpPr>
            <a:spLocks noGrp="1"/>
          </p:cNvSpPr>
          <p:nvPr>
            <p:ph type="sldNum" sz="quarter" idx="5"/>
          </p:nvPr>
        </p:nvSpPr>
        <p:spPr/>
        <p:txBody>
          <a:bodyPr/>
          <a:lstStyle/>
          <a:p>
            <a:fld id="{491543D7-843B-48C0-B0AA-63ED13BA11DC}" type="slidenum">
              <a:rPr lang="en-US" smtClean="0"/>
              <a:t>12</a:t>
            </a:fld>
            <a:endParaRPr lang="en-US"/>
          </a:p>
        </p:txBody>
      </p:sp>
    </p:spTree>
    <p:extLst>
      <p:ext uri="{BB962C8B-B14F-4D97-AF65-F5344CB8AC3E}">
        <p14:creationId xmlns:p14="http://schemas.microsoft.com/office/powerpoint/2010/main" val="919943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For example, linked lists are often implemented with both a next AND a previous pointer, so you can go backwards through the list faster.</a:t>
            </a:r>
          </a:p>
          <a:p>
            <a:r>
              <a:rPr lang="en-US" dirty="0"/>
              <a:t>Bart: This let’s you remove elements more easily and reverse the list faster.</a:t>
            </a:r>
          </a:p>
          <a:p>
            <a:r>
              <a:rPr lang="en-US" dirty="0"/>
              <a:t>Bart: Of course, linked lists usually aren’t very efficient in practice, so they are actually not common.</a:t>
            </a:r>
          </a:p>
        </p:txBody>
      </p:sp>
      <p:sp>
        <p:nvSpPr>
          <p:cNvPr id="4" name="Slide Number Placeholder 3"/>
          <p:cNvSpPr>
            <a:spLocks noGrp="1"/>
          </p:cNvSpPr>
          <p:nvPr>
            <p:ph type="sldNum" sz="quarter" idx="5"/>
          </p:nvPr>
        </p:nvSpPr>
        <p:spPr/>
        <p:txBody>
          <a:bodyPr/>
          <a:lstStyle/>
          <a:p>
            <a:fld id="{491543D7-843B-48C0-B0AA-63ED13BA11DC}" type="slidenum">
              <a:rPr lang="en-US" smtClean="0"/>
              <a:t>13</a:t>
            </a:fld>
            <a:endParaRPr lang="en-US"/>
          </a:p>
        </p:txBody>
      </p:sp>
    </p:spTree>
    <p:extLst>
      <p:ext uri="{BB962C8B-B14F-4D97-AF65-F5344CB8AC3E}">
        <p14:creationId xmlns:p14="http://schemas.microsoft.com/office/powerpoint/2010/main" val="1988007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Instead, most languages implement Dynamic Arrays. This is what Python lists are implemented as, in fact.</a:t>
            </a:r>
          </a:p>
          <a:p>
            <a:r>
              <a:rPr lang="en-US" dirty="0"/>
              <a:t>Bart: The core idea is to use an array as the internal data structure.</a:t>
            </a:r>
          </a:p>
          <a:p>
            <a:r>
              <a:rPr lang="en-US" dirty="0"/>
              <a:t>Bart: If the user wants to store data past the end of the array, we just create a new array that’s twice as big, copy over the old elements, and drop the old array.</a:t>
            </a:r>
          </a:p>
          <a:p>
            <a:r>
              <a:rPr lang="en-US" dirty="0"/>
              <a:t>Bart: It’s a lot more bookkeeping under the hood, since now we have both the size of the array and the actual capacity, but the user doesn’t have to worry about any of that.</a:t>
            </a:r>
          </a:p>
        </p:txBody>
      </p:sp>
      <p:sp>
        <p:nvSpPr>
          <p:cNvPr id="4" name="Slide Number Placeholder 3"/>
          <p:cNvSpPr>
            <a:spLocks noGrp="1"/>
          </p:cNvSpPr>
          <p:nvPr>
            <p:ph type="sldNum" sz="quarter" idx="5"/>
          </p:nvPr>
        </p:nvSpPr>
        <p:spPr/>
        <p:txBody>
          <a:bodyPr/>
          <a:lstStyle/>
          <a:p>
            <a:fld id="{491543D7-843B-48C0-B0AA-63ED13BA11DC}" type="slidenum">
              <a:rPr lang="en-US" smtClean="0"/>
              <a:t>14</a:t>
            </a:fld>
            <a:endParaRPr lang="en-US"/>
          </a:p>
        </p:txBody>
      </p:sp>
    </p:spTree>
    <p:extLst>
      <p:ext uri="{BB962C8B-B14F-4D97-AF65-F5344CB8AC3E}">
        <p14:creationId xmlns:p14="http://schemas.microsoft.com/office/powerpoint/2010/main" val="293848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Dynamic Arrays are a very cool data structure.</a:t>
            </a:r>
          </a:p>
          <a:p>
            <a:r>
              <a:rPr lang="en-US" dirty="0"/>
              <a:t>Bart: Normally, adding an element to an array is an O(1) constant time operation, since you’re just changing the value in an array.</a:t>
            </a:r>
          </a:p>
          <a:p>
            <a:r>
              <a:rPr lang="en-US" dirty="0"/>
              <a:t>Bart: But when you have to increase the size of the array, you end up needing to copy over all the old elements, which is at least O(n) linear time.</a:t>
            </a:r>
          </a:p>
          <a:p>
            <a:r>
              <a:rPr lang="en-US" dirty="0"/>
              <a:t>Bart: So technically the worst case for a dynamic array is O(n) on the size of the array.</a:t>
            </a:r>
          </a:p>
          <a:p>
            <a:r>
              <a:rPr lang="en-US" dirty="0"/>
              <a:t>Bart: But here’s the thing, we don’t have to copy over elements every single time. It’s only when we run out of room.</a:t>
            </a:r>
          </a:p>
          <a:p>
            <a:r>
              <a:rPr lang="en-US" dirty="0"/>
              <a:t>Bart: Recall that I said we double the size of the array each time, so it goes 1, 2, 4, 8, 16, and so on. This is an exponential amount of work.</a:t>
            </a:r>
          </a:p>
          <a:p>
            <a:r>
              <a:rPr lang="en-US" dirty="0"/>
              <a:t>Bart: Now imagine we’re adding new elements one at a time. </a:t>
            </a:r>
          </a:p>
          <a:p>
            <a:r>
              <a:rPr lang="en-US" dirty="0"/>
              <a:t>Bart: The formula shown here let’s us calculate the average case.</a:t>
            </a:r>
          </a:p>
          <a:p>
            <a:r>
              <a:rPr lang="en-US" dirty="0"/>
              <a:t>Bart: Every time we add a new element, we require at least one step to put it in an array.</a:t>
            </a:r>
          </a:p>
          <a:p>
            <a:r>
              <a:rPr lang="en-US" dirty="0"/>
              <a:t>Bart: However, a logarithmic number of times we have to do an exponential amount of work.</a:t>
            </a:r>
          </a:p>
          <a:p>
            <a:r>
              <a:rPr lang="en-US" dirty="0"/>
              <a:t>Bart: Logarithms and exponentials cancel each other out, so we end up a linear amount of work.</a:t>
            </a:r>
          </a:p>
          <a:p>
            <a:r>
              <a:rPr lang="en-US" dirty="0"/>
              <a:t>Bart: If you look at the amount of work done over time, then, we end up with a linear factor divided by a linear factor, which ends up being constant.</a:t>
            </a:r>
          </a:p>
          <a:p>
            <a:r>
              <a:rPr lang="en-US" dirty="0"/>
              <a:t>Bart: We call this sneaky math “Amortization”, and it shows up in business too.</a:t>
            </a:r>
          </a:p>
          <a:p>
            <a:r>
              <a:rPr lang="en-US" dirty="0"/>
              <a:t>Bart: Imagine paying someone to print flyers for you every week, the costs would add up pretty quickly.</a:t>
            </a:r>
          </a:p>
          <a:p>
            <a:r>
              <a:rPr lang="en-US" dirty="0"/>
              <a:t>Bart: Alternatively, you could buy your own printer and make the flyers yourself. This would be more expensive up front, but each flyer would cost a lot less.</a:t>
            </a:r>
          </a:p>
          <a:p>
            <a:r>
              <a:rPr lang="en-US" dirty="0"/>
              <a:t>Bart: Eventually the total you’re spending would be a lot less, because the costs of the printer and flyers are amortized over time.</a:t>
            </a:r>
          </a:p>
          <a:p>
            <a:r>
              <a:rPr lang="en-US" dirty="0"/>
              <a:t>Bart: The fact that the runtime is amortized means that the average case is much better for Dynamic Arrays in practice, just O(1).</a:t>
            </a:r>
          </a:p>
        </p:txBody>
      </p:sp>
      <p:sp>
        <p:nvSpPr>
          <p:cNvPr id="4" name="Slide Number Placeholder 3"/>
          <p:cNvSpPr>
            <a:spLocks noGrp="1"/>
          </p:cNvSpPr>
          <p:nvPr>
            <p:ph type="sldNum" sz="quarter" idx="5"/>
          </p:nvPr>
        </p:nvSpPr>
        <p:spPr/>
        <p:txBody>
          <a:bodyPr/>
          <a:lstStyle/>
          <a:p>
            <a:fld id="{491543D7-843B-48C0-B0AA-63ED13BA11DC}" type="slidenum">
              <a:rPr lang="en-US" smtClean="0"/>
              <a:t>15</a:t>
            </a:fld>
            <a:endParaRPr lang="en-US"/>
          </a:p>
        </p:txBody>
      </p:sp>
    </p:spTree>
    <p:extLst>
      <p:ext uri="{BB962C8B-B14F-4D97-AF65-F5344CB8AC3E}">
        <p14:creationId xmlns:p14="http://schemas.microsoft.com/office/powerpoint/2010/main" val="1843208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Switching gears away from lists, there’s also a data structure called the Circular Array.</a:t>
            </a:r>
          </a:p>
          <a:p>
            <a:r>
              <a:rPr lang="en-US" dirty="0"/>
              <a:t>Bart: This is a particularly useful data structure for a Queue, since it is very space efficient.</a:t>
            </a:r>
          </a:p>
          <a:p>
            <a:r>
              <a:rPr lang="en-US" dirty="0"/>
              <a:t>Bart: Recall that a Queue allows you to access elements from either the start or the end.</a:t>
            </a:r>
          </a:p>
          <a:p>
            <a:r>
              <a:rPr lang="en-US" dirty="0"/>
              <a:t>Bart: You could implement this with a linked list, but those are often inefficient compared to arrays.</a:t>
            </a:r>
          </a:p>
          <a:p>
            <a:r>
              <a:rPr lang="en-US" dirty="0"/>
              <a:t>Bart: So a trick is taken with an array to make them a viable data structure.</a:t>
            </a:r>
          </a:p>
          <a:p>
            <a:r>
              <a:rPr lang="en-US" dirty="0"/>
              <a:t>Bart: Basically, you imagine the array wraps back around on itself, and you keep track of the current read and write indexes.</a:t>
            </a:r>
          </a:p>
          <a:p>
            <a:r>
              <a:rPr lang="en-US" dirty="0"/>
              <a:t>Bart: When you enqueue, you just add a new element at the write index.</a:t>
            </a:r>
          </a:p>
          <a:p>
            <a:r>
              <a:rPr lang="en-US" dirty="0"/>
              <a:t>Bart: When you dequeue, you remove the element at the read index.</a:t>
            </a:r>
          </a:p>
          <a:p>
            <a:r>
              <a:rPr lang="en-US" dirty="0"/>
              <a:t>Bart: If the write index ever reaches the read index, you just do the same thing that a Dynamic Array does and create a new copy that’s twice as big.</a:t>
            </a:r>
          </a:p>
        </p:txBody>
      </p:sp>
      <p:sp>
        <p:nvSpPr>
          <p:cNvPr id="4" name="Slide Number Placeholder 3"/>
          <p:cNvSpPr>
            <a:spLocks noGrp="1"/>
          </p:cNvSpPr>
          <p:nvPr>
            <p:ph type="sldNum" sz="quarter" idx="5"/>
          </p:nvPr>
        </p:nvSpPr>
        <p:spPr/>
        <p:txBody>
          <a:bodyPr/>
          <a:lstStyle/>
          <a:p>
            <a:fld id="{491543D7-843B-48C0-B0AA-63ED13BA11DC}" type="slidenum">
              <a:rPr lang="en-US" smtClean="0"/>
              <a:t>16</a:t>
            </a:fld>
            <a:endParaRPr lang="en-US"/>
          </a:p>
        </p:txBody>
      </p:sp>
    </p:spTree>
    <p:extLst>
      <p:ext uri="{BB962C8B-B14F-4D97-AF65-F5344CB8AC3E}">
        <p14:creationId xmlns:p14="http://schemas.microsoft.com/office/powerpoint/2010/main" val="2120947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Hash Maps are one of the most important data structures, because they are basically magic.</a:t>
            </a:r>
          </a:p>
          <a:p>
            <a:r>
              <a:rPr lang="en-US" dirty="0"/>
              <a:t>Bart: They are essentially an array, where the indexes are no longer integers.</a:t>
            </a:r>
          </a:p>
          <a:p>
            <a:r>
              <a:rPr lang="en-US" dirty="0"/>
              <a:t>Bart: Of course, in practice, the array HAS to be indexed by ascending integers.</a:t>
            </a:r>
          </a:p>
          <a:p>
            <a:r>
              <a:rPr lang="en-US" dirty="0"/>
              <a:t>Bart: We can’t use a string as the index for an array, because they are not an integer.</a:t>
            </a:r>
          </a:p>
          <a:p>
            <a:r>
              <a:rPr lang="en-US" dirty="0"/>
              <a:t>Bart: BUT what if we had a way to turn a string into an integer?</a:t>
            </a:r>
          </a:p>
          <a:p>
            <a:r>
              <a:rPr lang="en-US" dirty="0"/>
              <a:t>Bart: One solution would be to just give every possible string a unique integer. “A” could be 1, “B” could be 2, “Apple” could be 1,743,953.</a:t>
            </a:r>
          </a:p>
          <a:p>
            <a:r>
              <a:rPr lang="en-US" dirty="0"/>
              <a:t>Bart: But there are so many strings, we’d drive ourselves crazy keeping track of them.</a:t>
            </a:r>
          </a:p>
          <a:p>
            <a:r>
              <a:rPr lang="en-US" dirty="0"/>
              <a:t>Bart: And most of the time, we aren’t really using all the strings, so why not let some integers refer to the same string?</a:t>
            </a:r>
          </a:p>
          <a:p>
            <a:r>
              <a:rPr lang="en-US" dirty="0"/>
              <a:t>Bart: This is the magic that leads us to hashing. We use a complex mathematical formula to turn any data into an integer that is mostly unique.</a:t>
            </a:r>
          </a:p>
          <a:p>
            <a:r>
              <a:rPr lang="en-US" dirty="0"/>
              <a:t>Bart: I say unique, but the goal is really just that it is unlikely that two values would hash to the same integer; if it’s rare enough we can always just double check the original values to make sure they are definitely the same.</a:t>
            </a:r>
          </a:p>
          <a:p>
            <a:r>
              <a:rPr lang="en-US" dirty="0"/>
              <a:t>Bart: The specific formula to use varies heavily between different languages, but once you have a way to turn any data into a unique integer, you can then use that integer as an array index.</a:t>
            </a:r>
          </a:p>
          <a:p>
            <a:r>
              <a:rPr lang="en-US" dirty="0"/>
              <a:t>Bart: The time spent translating the data is often very short, usually constant time, and accessing the array is constant time.</a:t>
            </a:r>
          </a:p>
          <a:p>
            <a:r>
              <a:rPr lang="en-US" dirty="0"/>
              <a:t>Bart: We effectively get the best of arrays when we use hash maps.</a:t>
            </a:r>
          </a:p>
          <a:p>
            <a:r>
              <a:rPr lang="en-US" dirty="0"/>
              <a:t>Bart: Of course, in practice we have to deal with the fact that two keys could hash the same way even if they are different, so we may have to have put multiple values at the target array cells.</a:t>
            </a:r>
          </a:p>
          <a:p>
            <a:r>
              <a:rPr lang="en-US" dirty="0"/>
              <a:t>Bart: Two common strategies are probing and chaining.</a:t>
            </a:r>
          </a:p>
          <a:p>
            <a:r>
              <a:rPr lang="en-US" dirty="0"/>
              <a:t>Bart: In chaining, we just maintain a list of key/value pairs at each cell, and traverse the list when we reach that cell.</a:t>
            </a:r>
          </a:p>
          <a:p>
            <a:r>
              <a:rPr lang="en-US" dirty="0"/>
              <a:t>Bart: Those lists are usually pretty short, but it’s still often very space inefficient to do this strategy.</a:t>
            </a:r>
          </a:p>
          <a:p>
            <a:r>
              <a:rPr lang="en-US" dirty="0"/>
              <a:t>Bart: So most implementations actually use probing, where we have some scheme that let’s us find the next unused cell in the hash map’s array.</a:t>
            </a:r>
          </a:p>
          <a:p>
            <a:r>
              <a:rPr lang="en-US" dirty="0"/>
              <a:t>Bart: This can be more complicated, but there are a lot of great strategies to make hash maps super crazy efficient.</a:t>
            </a:r>
          </a:p>
          <a:p>
            <a:r>
              <a:rPr lang="en-US" dirty="0"/>
              <a:t>Bart: As I keep saying, Hash Maps are probably the answer to most algorithmic problems.</a:t>
            </a:r>
          </a:p>
        </p:txBody>
      </p:sp>
      <p:sp>
        <p:nvSpPr>
          <p:cNvPr id="4" name="Slide Number Placeholder 3"/>
          <p:cNvSpPr>
            <a:spLocks noGrp="1"/>
          </p:cNvSpPr>
          <p:nvPr>
            <p:ph type="sldNum" sz="quarter" idx="5"/>
          </p:nvPr>
        </p:nvSpPr>
        <p:spPr/>
        <p:txBody>
          <a:bodyPr/>
          <a:lstStyle/>
          <a:p>
            <a:fld id="{491543D7-843B-48C0-B0AA-63ED13BA11DC}" type="slidenum">
              <a:rPr lang="en-US" smtClean="0"/>
              <a:t>17</a:t>
            </a:fld>
            <a:endParaRPr lang="en-US"/>
          </a:p>
        </p:txBody>
      </p:sp>
    </p:spTree>
    <p:extLst>
      <p:ext uri="{BB962C8B-B14F-4D97-AF65-F5344CB8AC3E}">
        <p14:creationId xmlns:p14="http://schemas.microsoft.com/office/powerpoint/2010/main" val="2559621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Going back to an earlier point, Abstract Data Types are not tied to specific Data Structures.</a:t>
            </a:r>
          </a:p>
          <a:p>
            <a:r>
              <a:rPr lang="en-US" dirty="0"/>
              <a:t>Bart: You can make a List with a Linked List or a Dynamic Array or even a HashMap.</a:t>
            </a:r>
          </a:p>
          <a:p>
            <a:r>
              <a:rPr lang="en-US" dirty="0"/>
              <a:t>Bart: You can make a Map with a HashMap, Linked List, or an array, or even a Bag if you are industrious, though that’s not a good idea.</a:t>
            </a:r>
          </a:p>
          <a:p>
            <a:r>
              <a:rPr lang="en-US" dirty="0"/>
              <a:t>Bart: But again, we often prefer certain data structures for a given ADT.</a:t>
            </a:r>
          </a:p>
          <a:p>
            <a:r>
              <a:rPr lang="en-US" dirty="0"/>
              <a:t>Bart: Maps are implemented with </a:t>
            </a:r>
            <a:r>
              <a:rPr lang="en-US" dirty="0" err="1"/>
              <a:t>HashMaps</a:t>
            </a:r>
            <a:r>
              <a:rPr lang="en-US" dirty="0"/>
              <a:t>, and Lists are implemented with Dynamic Arrays, for example.</a:t>
            </a:r>
          </a:p>
          <a:p>
            <a:r>
              <a:rPr lang="en-US" dirty="0"/>
              <a:t>Bart: But don’t be sloppy with your terminology, even though many other people will be.</a:t>
            </a:r>
          </a:p>
          <a:p>
            <a:r>
              <a:rPr lang="en-US" dirty="0"/>
              <a:t>ATB: Like Dr. Bart himself. He is always acting like they’re the same thing.</a:t>
            </a:r>
          </a:p>
          <a:p>
            <a:r>
              <a:rPr lang="en-US" dirty="0"/>
              <a:t>Bart: You’re not wrong this time, ATB. It’s easy to accidentally interchange them. But we’ll try to be precise in this course!</a:t>
            </a:r>
          </a:p>
        </p:txBody>
      </p:sp>
      <p:sp>
        <p:nvSpPr>
          <p:cNvPr id="4" name="Slide Number Placeholder 3"/>
          <p:cNvSpPr>
            <a:spLocks noGrp="1"/>
          </p:cNvSpPr>
          <p:nvPr>
            <p:ph type="sldNum" sz="quarter" idx="5"/>
          </p:nvPr>
        </p:nvSpPr>
        <p:spPr/>
        <p:txBody>
          <a:bodyPr/>
          <a:lstStyle/>
          <a:p>
            <a:fld id="{491543D7-843B-48C0-B0AA-63ED13BA11DC}" type="slidenum">
              <a:rPr lang="en-US" smtClean="0"/>
              <a:t>18</a:t>
            </a:fld>
            <a:endParaRPr lang="en-US"/>
          </a:p>
        </p:txBody>
      </p:sp>
    </p:spTree>
    <p:extLst>
      <p:ext uri="{BB962C8B-B14F-4D97-AF65-F5344CB8AC3E}">
        <p14:creationId xmlns:p14="http://schemas.microsoft.com/office/powerpoint/2010/main" val="123018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When it comes to Abstract Data Types, I’ll usually ask one of two things: explain when an ADT might be useful, or list the operations of a given ADT.</a:t>
            </a:r>
          </a:p>
          <a:p>
            <a:r>
              <a:rPr lang="en-US" dirty="0"/>
              <a:t>Bart: I can also describe a situation and ask you which ADT would be most appropriate.</a:t>
            </a:r>
          </a:p>
          <a:p>
            <a:r>
              <a:rPr lang="en-US" dirty="0"/>
              <a:t>Bart: For Data Structures, I can ask the same questions. But I can also ask you about their time complexity and ask you to code the data structure itself!</a:t>
            </a:r>
          </a:p>
        </p:txBody>
      </p:sp>
      <p:sp>
        <p:nvSpPr>
          <p:cNvPr id="4" name="Slide Number Placeholder 3"/>
          <p:cNvSpPr>
            <a:spLocks noGrp="1"/>
          </p:cNvSpPr>
          <p:nvPr>
            <p:ph type="sldNum" sz="quarter" idx="5"/>
          </p:nvPr>
        </p:nvSpPr>
        <p:spPr/>
        <p:txBody>
          <a:bodyPr/>
          <a:lstStyle/>
          <a:p>
            <a:fld id="{491543D7-843B-48C0-B0AA-63ED13BA11DC}" type="slidenum">
              <a:rPr lang="en-US" smtClean="0"/>
              <a:t>19</a:t>
            </a:fld>
            <a:endParaRPr lang="en-US"/>
          </a:p>
        </p:txBody>
      </p:sp>
    </p:spTree>
    <p:extLst>
      <p:ext uri="{BB962C8B-B14F-4D97-AF65-F5344CB8AC3E}">
        <p14:creationId xmlns:p14="http://schemas.microsoft.com/office/powerpoint/2010/main" val="55749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Today we’re talking about two very fundamental and important concepts.</a:t>
            </a:r>
          </a:p>
          <a:p>
            <a:r>
              <a:rPr lang="en-US" dirty="0"/>
              <a:t>Bart: Abstract Data Types and Data Structures.</a:t>
            </a:r>
          </a:p>
          <a:p>
            <a:r>
              <a:rPr lang="en-US" dirty="0"/>
              <a:t>Bart: You’ve been learning about both of these for a while, and hopefully the terms are somewhat familiar.</a:t>
            </a:r>
          </a:p>
          <a:p>
            <a:r>
              <a:rPr lang="en-US" dirty="0"/>
              <a:t>Bart: They both talk about ways to organize data, but do very differently.</a:t>
            </a:r>
          </a:p>
          <a:p>
            <a:r>
              <a:rPr lang="en-US" dirty="0"/>
              <a:t>Bart: An Abstract Data Type is a specification of an interface for a type. It tells you what you can and can’t do with the data it contains.</a:t>
            </a:r>
          </a:p>
          <a:p>
            <a:r>
              <a:rPr lang="en-US" dirty="0"/>
              <a:t>Bart: But that doesn’t really tell you HOW the data is contained, it’s like looking at a black box and not knowing how it works, just that it can do certain things.</a:t>
            </a:r>
          </a:p>
          <a:p>
            <a:r>
              <a:rPr lang="en-US" dirty="0"/>
              <a:t>Bart: Data Structures, on the other hand, are a concrete implementation of an ADT. They not only have their interface, but they also have algorithms that say how it fulfills that interface.</a:t>
            </a:r>
          </a:p>
          <a:p>
            <a:r>
              <a:rPr lang="en-US" dirty="0"/>
              <a:t>Bart: Often, Abstract Data Types imply a specific Data Structure, because some specific data structure is a very effective implementation for one reason or another.</a:t>
            </a:r>
          </a:p>
          <a:p>
            <a:r>
              <a:rPr lang="en-US" dirty="0"/>
              <a:t>Bart: But they are distinct concepts. It’s kind of like when someone says “Create a List” in Java, you have to know that they really meant “Create an </a:t>
            </a:r>
            <a:r>
              <a:rPr lang="en-US" dirty="0" err="1"/>
              <a:t>ArrayList</a:t>
            </a:r>
            <a:r>
              <a:rPr lang="en-US" dirty="0"/>
              <a:t>”, because no one actually uses Linked Lists.</a:t>
            </a:r>
          </a:p>
          <a:p>
            <a:r>
              <a:rPr lang="en-US" dirty="0"/>
              <a:t>Bart: The critical point here is that because Data Structures have Algorithms and ADTs do not, Data Structures have runtimes and ADTs do not.</a:t>
            </a:r>
          </a:p>
          <a:p>
            <a:r>
              <a:rPr lang="en-US" dirty="0"/>
              <a:t>Bart: I’ll repeat that point – Abstract Data Types do not have runtimes associated with them.</a:t>
            </a:r>
          </a:p>
        </p:txBody>
      </p:sp>
      <p:sp>
        <p:nvSpPr>
          <p:cNvPr id="4" name="Slide Number Placeholder 3"/>
          <p:cNvSpPr>
            <a:spLocks noGrp="1"/>
          </p:cNvSpPr>
          <p:nvPr>
            <p:ph type="sldNum" sz="quarter" idx="5"/>
          </p:nvPr>
        </p:nvSpPr>
        <p:spPr/>
        <p:txBody>
          <a:bodyPr/>
          <a:lstStyle/>
          <a:p>
            <a:fld id="{491543D7-843B-48C0-B0AA-63ED13BA11DC}" type="slidenum">
              <a:rPr lang="en-US" smtClean="0"/>
              <a:t>2</a:t>
            </a:fld>
            <a:endParaRPr lang="en-US"/>
          </a:p>
        </p:txBody>
      </p:sp>
    </p:spTree>
    <p:extLst>
      <p:ext uri="{BB962C8B-B14F-4D97-AF65-F5344CB8AC3E}">
        <p14:creationId xmlns:p14="http://schemas.microsoft.com/office/powerpoint/2010/main" val="2570636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1543D7-843B-48C0-B0AA-63ED13BA11DC}" type="slidenum">
              <a:rPr lang="en-US" smtClean="0"/>
              <a:t>20</a:t>
            </a:fld>
            <a:endParaRPr lang="en-US"/>
          </a:p>
        </p:txBody>
      </p:sp>
    </p:spTree>
    <p:extLst>
      <p:ext uri="{BB962C8B-B14F-4D97-AF65-F5344CB8AC3E}">
        <p14:creationId xmlns:p14="http://schemas.microsoft.com/office/powerpoint/2010/main" val="438160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It’s worth your time to create and memorize personal definitions for each Abstract Data Type.</a:t>
            </a:r>
          </a:p>
          <a:p>
            <a:r>
              <a:rPr lang="en-US" dirty="0"/>
              <a:t>Bart: You should be able to recognize when one is appropriate.</a:t>
            </a:r>
          </a:p>
          <a:p>
            <a:r>
              <a:rPr lang="en-US" dirty="0"/>
              <a:t>Bart: They are basically half of the work of programming, hence the assignment we’ll end up doing today.</a:t>
            </a:r>
          </a:p>
        </p:txBody>
      </p:sp>
      <p:sp>
        <p:nvSpPr>
          <p:cNvPr id="4" name="Slide Number Placeholder 3"/>
          <p:cNvSpPr>
            <a:spLocks noGrp="1"/>
          </p:cNvSpPr>
          <p:nvPr>
            <p:ph type="sldNum" sz="quarter" idx="5"/>
          </p:nvPr>
        </p:nvSpPr>
        <p:spPr/>
        <p:txBody>
          <a:bodyPr/>
          <a:lstStyle/>
          <a:p>
            <a:fld id="{491543D7-843B-48C0-B0AA-63ED13BA11DC}" type="slidenum">
              <a:rPr lang="en-US" smtClean="0"/>
              <a:t>21</a:t>
            </a:fld>
            <a:endParaRPr lang="en-US"/>
          </a:p>
        </p:txBody>
      </p:sp>
    </p:spTree>
    <p:extLst>
      <p:ext uri="{BB962C8B-B14F-4D97-AF65-F5344CB8AC3E}">
        <p14:creationId xmlns:p14="http://schemas.microsoft.com/office/powerpoint/2010/main" val="3859414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One last thing before we get started, I want to point out that Wikipedia is a great place to learn about data structures and abstract data types.</a:t>
            </a:r>
          </a:p>
          <a:p>
            <a:r>
              <a:rPr lang="en-US" dirty="0"/>
              <a:t>Bart: There are so many out there, and each one has a ton of details associated with it.</a:t>
            </a:r>
          </a:p>
          <a:p>
            <a:r>
              <a:rPr lang="en-US" dirty="0"/>
              <a:t>Bart: It’s useful to keep a short list in your head so you’re not constantly googling, but no one knows them all.</a:t>
            </a:r>
          </a:p>
          <a:p>
            <a:r>
              <a:rPr lang="en-US" dirty="0"/>
              <a:t>ATB: I know them all. I am a genius.</a:t>
            </a:r>
          </a:p>
          <a:p>
            <a:r>
              <a:rPr lang="en-US" dirty="0"/>
              <a:t>Bart: Great for you ATB. But we don’t know them, and that’s okay. The important thing is you know where to go to find out more about them.</a:t>
            </a:r>
          </a:p>
          <a:p>
            <a:r>
              <a:rPr lang="en-US" dirty="0"/>
              <a:t>Bart: And that’s a good lesson for all of computer science, really.</a:t>
            </a:r>
          </a:p>
        </p:txBody>
      </p:sp>
      <p:sp>
        <p:nvSpPr>
          <p:cNvPr id="4" name="Slide Number Placeholder 3"/>
          <p:cNvSpPr>
            <a:spLocks noGrp="1"/>
          </p:cNvSpPr>
          <p:nvPr>
            <p:ph type="sldNum" sz="quarter" idx="5"/>
          </p:nvPr>
        </p:nvSpPr>
        <p:spPr/>
        <p:txBody>
          <a:bodyPr/>
          <a:lstStyle/>
          <a:p>
            <a:fld id="{491543D7-843B-48C0-B0AA-63ED13BA11DC}" type="slidenum">
              <a:rPr lang="en-US" smtClean="0"/>
              <a:t>22</a:t>
            </a:fld>
            <a:endParaRPr lang="en-US"/>
          </a:p>
        </p:txBody>
      </p:sp>
    </p:spTree>
    <p:extLst>
      <p:ext uri="{BB962C8B-B14F-4D97-AF65-F5344CB8AC3E}">
        <p14:creationId xmlns:p14="http://schemas.microsoft.com/office/powerpoint/2010/main" val="3139036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Let’s do a quick example of what I mean.</a:t>
            </a:r>
          </a:p>
          <a:p>
            <a:r>
              <a:rPr lang="en-US" dirty="0"/>
              <a:t>Bart: The List Abstract Data Type is one of the most popular.</a:t>
            </a:r>
          </a:p>
          <a:p>
            <a:r>
              <a:rPr lang="en-US" dirty="0"/>
              <a:t>Bart: Usually, it supports the following operations:</a:t>
            </a:r>
          </a:p>
          <a:p>
            <a:r>
              <a:rPr lang="en-US" dirty="0"/>
              <a:t>Bart: You can add a new element to the list at a specific position, and then get that element back from that position.</a:t>
            </a:r>
          </a:p>
          <a:p>
            <a:r>
              <a:rPr lang="en-US" dirty="0"/>
              <a:t>Bart: You can check if the element is anywhere in the list.</a:t>
            </a:r>
          </a:p>
          <a:p>
            <a:r>
              <a:rPr lang="en-US" dirty="0"/>
              <a:t>Bart: You can remove the element, either by specifying the element or its position.</a:t>
            </a:r>
          </a:p>
          <a:p>
            <a:r>
              <a:rPr lang="en-US" dirty="0"/>
              <a:t>Bart: You can check how many elements are in the list, and whether or not it is empty.</a:t>
            </a:r>
          </a:p>
          <a:p>
            <a:r>
              <a:rPr lang="en-US" dirty="0"/>
              <a:t>Bart: Some textbooks will give you a different interface, but they always generally support something like this.</a:t>
            </a:r>
          </a:p>
          <a:p>
            <a:r>
              <a:rPr lang="en-US" dirty="0"/>
              <a:t>Bart: The Linked List data structure, on the other hand, is a specific data structure that can be used to implement a List.</a:t>
            </a:r>
          </a:p>
          <a:p>
            <a:r>
              <a:rPr lang="en-US" dirty="0"/>
              <a:t>Bart: Internally, it repeatedly adds new nodes to existing nodes in order to extend the list.</a:t>
            </a:r>
          </a:p>
          <a:p>
            <a:r>
              <a:rPr lang="en-US" dirty="0"/>
              <a:t>Bart: The algorithms to do so, when done efficiently, take the time complexities shown.</a:t>
            </a:r>
          </a:p>
          <a:p>
            <a:r>
              <a:rPr lang="en-US" dirty="0"/>
              <a:t>Bart: But we can’t say that getting an element from a list is O(n), just that getting an element from a linked list is O(n).</a:t>
            </a:r>
          </a:p>
          <a:p>
            <a:r>
              <a:rPr lang="en-US" dirty="0"/>
              <a:t>Bart: Remember, Abstract Data Types don’t have runtimes!</a:t>
            </a:r>
          </a:p>
        </p:txBody>
      </p:sp>
      <p:sp>
        <p:nvSpPr>
          <p:cNvPr id="4" name="Slide Number Placeholder 3"/>
          <p:cNvSpPr>
            <a:spLocks noGrp="1"/>
          </p:cNvSpPr>
          <p:nvPr>
            <p:ph type="sldNum" sz="quarter" idx="5"/>
          </p:nvPr>
        </p:nvSpPr>
        <p:spPr/>
        <p:txBody>
          <a:bodyPr/>
          <a:lstStyle/>
          <a:p>
            <a:fld id="{491543D7-843B-48C0-B0AA-63ED13BA11DC}" type="slidenum">
              <a:rPr lang="en-US" smtClean="0"/>
              <a:t>3</a:t>
            </a:fld>
            <a:endParaRPr lang="en-US"/>
          </a:p>
        </p:txBody>
      </p:sp>
    </p:spTree>
    <p:extLst>
      <p:ext uri="{BB962C8B-B14F-4D97-AF65-F5344CB8AC3E}">
        <p14:creationId xmlns:p14="http://schemas.microsoft.com/office/powerpoint/2010/main" val="3592143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In order to use an ADT, you need to choose a Data Structure that implements it.</a:t>
            </a:r>
          </a:p>
          <a:p>
            <a:r>
              <a:rPr lang="en-US" dirty="0"/>
              <a:t>Bart: Interestingly, most ADTs can be implemented using more than just one data structure.</a:t>
            </a:r>
          </a:p>
          <a:p>
            <a:r>
              <a:rPr lang="en-US" dirty="0"/>
              <a:t>Bart: You can implement a list with an array, or a dynamic array, or a linked list, or a doubly linked list.</a:t>
            </a:r>
          </a:p>
          <a:p>
            <a:r>
              <a:rPr lang="en-US" dirty="0"/>
              <a:t>Bart: Or you can implement a Map with a Dynamic Array or a Hash Table.</a:t>
            </a:r>
          </a:p>
          <a:p>
            <a:r>
              <a:rPr lang="en-US" dirty="0"/>
              <a:t>Bart: I’m not trying to make an exhaustive list here, because there’s so many options and possibilities out there.</a:t>
            </a:r>
          </a:p>
          <a:p>
            <a:r>
              <a:rPr lang="en-US" dirty="0"/>
              <a:t>ATB: That just seems lazy of you.</a:t>
            </a:r>
          </a:p>
          <a:p>
            <a:r>
              <a:rPr lang="en-US" dirty="0"/>
              <a:t>Bart: No, really, there’s too many. But fortunately, not all of them are good decisions.</a:t>
            </a:r>
          </a:p>
          <a:p>
            <a:r>
              <a:rPr lang="en-US" dirty="0"/>
              <a:t>Bart: Usually, you can look up a best option and just go with that. Rarely, you will find you need some other data structure, but that should always depend on circumstances.</a:t>
            </a:r>
          </a:p>
        </p:txBody>
      </p:sp>
      <p:sp>
        <p:nvSpPr>
          <p:cNvPr id="4" name="Slide Number Placeholder 3"/>
          <p:cNvSpPr>
            <a:spLocks noGrp="1"/>
          </p:cNvSpPr>
          <p:nvPr>
            <p:ph type="sldNum" sz="quarter" idx="5"/>
          </p:nvPr>
        </p:nvSpPr>
        <p:spPr/>
        <p:txBody>
          <a:bodyPr/>
          <a:lstStyle/>
          <a:p>
            <a:fld id="{491543D7-843B-48C0-B0AA-63ED13BA11DC}" type="slidenum">
              <a:rPr lang="en-US" smtClean="0"/>
              <a:t>4</a:t>
            </a:fld>
            <a:endParaRPr lang="en-US"/>
          </a:p>
        </p:txBody>
      </p:sp>
    </p:spTree>
    <p:extLst>
      <p:ext uri="{BB962C8B-B14F-4D97-AF65-F5344CB8AC3E}">
        <p14:creationId xmlns:p14="http://schemas.microsoft.com/office/powerpoint/2010/main" val="4170947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This actually hits on some of the most valuable advice I can give you, the cardinal rule of preoptimization.</a:t>
            </a:r>
          </a:p>
          <a:p>
            <a:r>
              <a:rPr lang="en-US" dirty="0"/>
              <a:t>ATB: Wait, the cardinal rule of preoptimization is that you should never preoptimize?</a:t>
            </a:r>
          </a:p>
          <a:p>
            <a:r>
              <a:rPr lang="en-US" dirty="0"/>
              <a:t>Bart: Yep! Preoptimization is almost always a waste of time.</a:t>
            </a:r>
          </a:p>
          <a:p>
            <a:r>
              <a:rPr lang="en-US" dirty="0"/>
              <a:t>Bart: Most of the time, the hardware will be fast enough and your problem small enough that you should focus more on making a readable algorithm, rather than a fast one.</a:t>
            </a:r>
          </a:p>
          <a:p>
            <a:r>
              <a:rPr lang="en-US" dirty="0"/>
              <a:t>ATB: You just the past two lessons telling them all how important it is to have fast algorithms.</a:t>
            </a:r>
          </a:p>
          <a:p>
            <a:r>
              <a:rPr lang="en-US" dirty="0"/>
              <a:t>Bart: Yes, because sometimes speed does matter. When you have a slowdown in your code, you need to be able to fix it.</a:t>
            </a:r>
          </a:p>
          <a:p>
            <a:r>
              <a:rPr lang="en-US" dirty="0"/>
              <a:t>Bart: But it’s rare than your undergraduate degree makes it look. You will worry about speed maybe 1-5% of the time.</a:t>
            </a:r>
          </a:p>
          <a:p>
            <a:r>
              <a:rPr lang="en-US" dirty="0"/>
              <a:t>Bart: And the speed issues you will have are not what you are expecting. You need to find them, measure the slowdown, and identify the cause.</a:t>
            </a:r>
          </a:p>
          <a:p>
            <a:r>
              <a:rPr lang="en-US" dirty="0"/>
              <a:t>Bart: If you try to guess, you’re very </a:t>
            </a:r>
            <a:r>
              <a:rPr lang="en-US" dirty="0" err="1"/>
              <a:t>very</a:t>
            </a:r>
            <a:r>
              <a:rPr lang="en-US" dirty="0"/>
              <a:t> likely to get it wrong.</a:t>
            </a:r>
          </a:p>
          <a:p>
            <a:r>
              <a:rPr lang="en-US" dirty="0"/>
              <a:t>Bart: In other words, optimize, but don’t preoptimize.</a:t>
            </a:r>
          </a:p>
          <a:p>
            <a:r>
              <a:rPr lang="en-US" dirty="0"/>
              <a:t>ATB: I feel like you spend way too much time lying to the students, Dr. Bart.</a:t>
            </a:r>
          </a:p>
        </p:txBody>
      </p:sp>
      <p:sp>
        <p:nvSpPr>
          <p:cNvPr id="4" name="Slide Number Placeholder 3"/>
          <p:cNvSpPr>
            <a:spLocks noGrp="1"/>
          </p:cNvSpPr>
          <p:nvPr>
            <p:ph type="sldNum" sz="quarter" idx="5"/>
          </p:nvPr>
        </p:nvSpPr>
        <p:spPr/>
        <p:txBody>
          <a:bodyPr/>
          <a:lstStyle/>
          <a:p>
            <a:fld id="{491543D7-843B-48C0-B0AA-63ED13BA11DC}" type="slidenum">
              <a:rPr lang="en-US" smtClean="0"/>
              <a:t>5</a:t>
            </a:fld>
            <a:endParaRPr lang="en-US"/>
          </a:p>
        </p:txBody>
      </p:sp>
    </p:spTree>
    <p:extLst>
      <p:ext uri="{BB962C8B-B14F-4D97-AF65-F5344CB8AC3E}">
        <p14:creationId xmlns:p14="http://schemas.microsoft.com/office/powerpoint/2010/main" val="3235805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When faced with a problem that requires you to organize the data in some way, you don’t start by thinking about performance, you think about what you need the data to do.</a:t>
            </a:r>
          </a:p>
          <a:p>
            <a:r>
              <a:rPr lang="en-US" dirty="0"/>
              <a:t>Bart: In other words, you choose an ADT based on its interface.</a:t>
            </a:r>
          </a:p>
          <a:p>
            <a:r>
              <a:rPr lang="en-US" dirty="0"/>
              <a:t>Bart: If you need to access elements at arbitrary positions, for instance, you want a list and not a stack.</a:t>
            </a:r>
          </a:p>
          <a:p>
            <a:r>
              <a:rPr lang="en-US" dirty="0"/>
              <a:t>Bart: If you need to be able to access things in the order that they were placed, you’re thinking of a queue.</a:t>
            </a:r>
          </a:p>
          <a:p>
            <a:r>
              <a:rPr lang="en-US" dirty="0"/>
              <a:t>Bart: And if you need to look up data based on an arbitrary key value, then you want a Map.</a:t>
            </a:r>
          </a:p>
          <a:p>
            <a:r>
              <a:rPr lang="en-US" dirty="0"/>
              <a:t>Bart: Spoiler, you almost always want a Map. They’re amazing.</a:t>
            </a:r>
          </a:p>
        </p:txBody>
      </p:sp>
      <p:sp>
        <p:nvSpPr>
          <p:cNvPr id="4" name="Slide Number Placeholder 3"/>
          <p:cNvSpPr>
            <a:spLocks noGrp="1"/>
          </p:cNvSpPr>
          <p:nvPr>
            <p:ph type="sldNum" sz="quarter" idx="5"/>
          </p:nvPr>
        </p:nvSpPr>
        <p:spPr/>
        <p:txBody>
          <a:bodyPr/>
          <a:lstStyle/>
          <a:p>
            <a:fld id="{491543D7-843B-48C0-B0AA-63ED13BA11DC}" type="slidenum">
              <a:rPr lang="en-US" smtClean="0"/>
              <a:t>6</a:t>
            </a:fld>
            <a:endParaRPr lang="en-US"/>
          </a:p>
        </p:txBody>
      </p:sp>
    </p:spTree>
    <p:extLst>
      <p:ext uri="{BB962C8B-B14F-4D97-AF65-F5344CB8AC3E}">
        <p14:creationId xmlns:p14="http://schemas.microsoft.com/office/powerpoint/2010/main" val="1599321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We’re going to quickly review some ADTs.</a:t>
            </a:r>
          </a:p>
          <a:p>
            <a:r>
              <a:rPr lang="en-US" dirty="0"/>
              <a:t>Bart: First, let’s talk about four basic linear Abstract Data Types.</a:t>
            </a:r>
          </a:p>
          <a:p>
            <a:r>
              <a:rPr lang="en-US" dirty="0"/>
              <a:t>Bart: I’ve already mentioned the List, which is a sequence of values in a specific order that allows duplicates and random (arbitrary) access.</a:t>
            </a:r>
          </a:p>
          <a:p>
            <a:r>
              <a:rPr lang="en-US" dirty="0"/>
              <a:t>Bart: Queues and Stacks are variations of the List that only access elements to be accessed from one end; the end of the stack and the start of the queue.</a:t>
            </a:r>
          </a:p>
          <a:p>
            <a:r>
              <a:rPr lang="en-US" dirty="0"/>
              <a:t>Bart: We say that a Queue is FIFO – First in, first out.</a:t>
            </a:r>
          </a:p>
          <a:p>
            <a:r>
              <a:rPr lang="en-US" dirty="0"/>
              <a:t>Bart: And a stack is LIFO – Last In, first out.</a:t>
            </a:r>
          </a:p>
          <a:p>
            <a:r>
              <a:rPr lang="en-US" dirty="0"/>
              <a:t>Bart: You enqueue items in a queue like the line at a grocery store, and then when they are ready to be processed you dequeue the one that was first in line.</a:t>
            </a:r>
          </a:p>
          <a:p>
            <a:r>
              <a:rPr lang="en-US" dirty="0"/>
              <a:t>Bart: You push elements onto a stack, and when you are ready to process them you pop off the most recently added element.</a:t>
            </a:r>
          </a:p>
          <a:p>
            <a:r>
              <a:rPr lang="en-US" dirty="0"/>
              <a:t>Bart: The Deque, or Double-ended Queue, is an ADT that let’s you add and remove elements from either end, basically combining a Stack and Queue.</a:t>
            </a:r>
          </a:p>
          <a:p>
            <a:r>
              <a:rPr lang="en-US" dirty="0"/>
              <a:t>Bart: Finally, we have the Priority Queue, which allows you to add elements with a priority value, and then access them accordingly.</a:t>
            </a:r>
          </a:p>
        </p:txBody>
      </p:sp>
      <p:sp>
        <p:nvSpPr>
          <p:cNvPr id="4" name="Slide Number Placeholder 3"/>
          <p:cNvSpPr>
            <a:spLocks noGrp="1"/>
          </p:cNvSpPr>
          <p:nvPr>
            <p:ph type="sldNum" sz="quarter" idx="5"/>
          </p:nvPr>
        </p:nvSpPr>
        <p:spPr/>
        <p:txBody>
          <a:bodyPr/>
          <a:lstStyle/>
          <a:p>
            <a:fld id="{491543D7-843B-48C0-B0AA-63ED13BA11DC}" type="slidenum">
              <a:rPr lang="en-US" smtClean="0"/>
              <a:t>7</a:t>
            </a:fld>
            <a:endParaRPr lang="en-US"/>
          </a:p>
        </p:txBody>
      </p:sp>
    </p:spTree>
    <p:extLst>
      <p:ext uri="{BB962C8B-B14F-4D97-AF65-F5344CB8AC3E}">
        <p14:creationId xmlns:p14="http://schemas.microsoft.com/office/powerpoint/2010/main" val="1020855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There are also quite a few unordered abstract data types you should be aware of.</a:t>
            </a:r>
          </a:p>
          <a:p>
            <a:r>
              <a:rPr lang="en-US" dirty="0"/>
              <a:t>Bart: In this course, you’ll often hear about sets, which are unordered collections that do not allow duplicates. </a:t>
            </a:r>
          </a:p>
          <a:p>
            <a:r>
              <a:rPr lang="en-US" dirty="0"/>
              <a:t>Bart: Sometimes, textbooks allow sets to have duplicates, but technically that is a Bag.</a:t>
            </a:r>
          </a:p>
          <a:p>
            <a:r>
              <a:rPr lang="en-US" dirty="0"/>
              <a:t>Bart: Honestly, I have never ever seen anyone ever use a Bag for any practical purpose.</a:t>
            </a:r>
          </a:p>
          <a:p>
            <a:r>
              <a:rPr lang="en-US" dirty="0"/>
              <a:t>ATB: There is literally a bag of </a:t>
            </a:r>
            <a:r>
              <a:rPr lang="en-US" dirty="0" err="1"/>
              <a:t>sunchips</a:t>
            </a:r>
            <a:r>
              <a:rPr lang="en-US" dirty="0"/>
              <a:t> on the desk behind you.</a:t>
            </a:r>
          </a:p>
          <a:p>
            <a:r>
              <a:rPr lang="en-US" dirty="0"/>
              <a:t>Bart: I obviously meant the Bag Abstract Data Type. They’re a truly textbook-only data structure.</a:t>
            </a:r>
          </a:p>
          <a:p>
            <a:r>
              <a:rPr lang="en-US" dirty="0"/>
              <a:t>Bart: Maps are another ADT that don’t allow duplicates. You add new values associated with some key. Each key in the map uniquely identifies that value.</a:t>
            </a:r>
          </a:p>
          <a:p>
            <a:r>
              <a:rPr lang="en-US" dirty="0"/>
              <a:t>Bart: Given the key, you can get the value back.</a:t>
            </a:r>
          </a:p>
          <a:p>
            <a:r>
              <a:rPr lang="en-US" dirty="0"/>
              <a:t>Bart: Maps are amazing interfaces that can do almost anything, so you will see them as the solution quite a bit.</a:t>
            </a:r>
          </a:p>
        </p:txBody>
      </p:sp>
      <p:sp>
        <p:nvSpPr>
          <p:cNvPr id="4" name="Slide Number Placeholder 3"/>
          <p:cNvSpPr>
            <a:spLocks noGrp="1"/>
          </p:cNvSpPr>
          <p:nvPr>
            <p:ph type="sldNum" sz="quarter" idx="5"/>
          </p:nvPr>
        </p:nvSpPr>
        <p:spPr/>
        <p:txBody>
          <a:bodyPr/>
          <a:lstStyle/>
          <a:p>
            <a:fld id="{491543D7-843B-48C0-B0AA-63ED13BA11DC}" type="slidenum">
              <a:rPr lang="en-US" smtClean="0"/>
              <a:t>8</a:t>
            </a:fld>
            <a:endParaRPr lang="en-US"/>
          </a:p>
        </p:txBody>
      </p:sp>
    </p:spTree>
    <p:extLst>
      <p:ext uri="{BB962C8B-B14F-4D97-AF65-F5344CB8AC3E}">
        <p14:creationId xmlns:p14="http://schemas.microsoft.com/office/powerpoint/2010/main" val="2902397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I have one more abstract data type to cover, and this is a weird one. Variables.</a:t>
            </a:r>
          </a:p>
          <a:p>
            <a:r>
              <a:rPr lang="en-US" dirty="0"/>
              <a:t>ATB: Okay, how on earth is a variable an abstract data type? And you think I am the broken one?</a:t>
            </a:r>
          </a:p>
          <a:p>
            <a:r>
              <a:rPr lang="en-US" dirty="0"/>
              <a:t>Bart: I do, and they are. They define a very simple interface. You store them with a name and value, and then read them by their name.</a:t>
            </a:r>
          </a:p>
          <a:p>
            <a:r>
              <a:rPr lang="en-US" dirty="0"/>
              <a:t>ATB: Isn’t that essentially a map?</a:t>
            </a:r>
          </a:p>
          <a:p>
            <a:r>
              <a:rPr lang="en-US" dirty="0"/>
              <a:t>Bart: Sort of, but like a Map that only has one value in it. In fact, many compilers use a Map to implement variables.</a:t>
            </a:r>
          </a:p>
          <a:p>
            <a:r>
              <a:rPr lang="en-US" dirty="0"/>
              <a:t>ATB: What is the point of this?</a:t>
            </a:r>
          </a:p>
          <a:p>
            <a:r>
              <a:rPr lang="en-US" dirty="0"/>
              <a:t>Bart: Nothing, really. I just thought it was interesting to think about. You should check the Wikipedia page to learn more.</a:t>
            </a:r>
          </a:p>
          <a:p>
            <a:r>
              <a:rPr lang="en-US" dirty="0"/>
              <a:t>ATB: This is ridiculous, you should not bother giving information that is not on the exam.</a:t>
            </a:r>
          </a:p>
          <a:p>
            <a:r>
              <a:rPr lang="en-US" dirty="0"/>
              <a:t>Bart: We aren’t giving an exam this semester, ADT.</a:t>
            </a:r>
          </a:p>
          <a:p>
            <a:r>
              <a:rPr lang="en-US" dirty="0"/>
              <a:t>ATB: Sure, that’s what you think, Dr. Bart.</a:t>
            </a:r>
          </a:p>
        </p:txBody>
      </p:sp>
      <p:sp>
        <p:nvSpPr>
          <p:cNvPr id="4" name="Slide Number Placeholder 3"/>
          <p:cNvSpPr>
            <a:spLocks noGrp="1"/>
          </p:cNvSpPr>
          <p:nvPr>
            <p:ph type="sldNum" sz="quarter" idx="5"/>
          </p:nvPr>
        </p:nvSpPr>
        <p:spPr/>
        <p:txBody>
          <a:bodyPr/>
          <a:lstStyle/>
          <a:p>
            <a:fld id="{491543D7-843B-48C0-B0AA-63ED13BA11DC}" type="slidenum">
              <a:rPr lang="en-US" smtClean="0"/>
              <a:t>9</a:t>
            </a:fld>
            <a:endParaRPr lang="en-US"/>
          </a:p>
        </p:txBody>
      </p:sp>
    </p:spTree>
    <p:extLst>
      <p:ext uri="{BB962C8B-B14F-4D97-AF65-F5344CB8AC3E}">
        <p14:creationId xmlns:p14="http://schemas.microsoft.com/office/powerpoint/2010/main" val="1258560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735303"/>
            <a:ext cx="10058400" cy="2495874"/>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2558143" y="4455620"/>
            <a:ext cx="7053943" cy="1643411"/>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a:xfrm>
            <a:off x="2450049" y="6459784"/>
            <a:ext cx="2472271" cy="365125"/>
          </a:xfrm>
        </p:spPr>
        <p:txBody>
          <a:bodyPr/>
          <a:lstStyle/>
          <a:p>
            <a:pPr algn="l"/>
            <a:fld id="{0DCFB061-4267-4D9F-8017-6F550D3068DF}" type="datetime1">
              <a:rPr lang="en-US" smtClean="0"/>
              <a:t>2/7/2021</a:t>
            </a:fld>
            <a:endParaRPr lang="en-US" dirty="0"/>
          </a:p>
        </p:txBody>
      </p:sp>
      <p:sp>
        <p:nvSpPr>
          <p:cNvPr id="5" name="Footer Placeholder 4"/>
          <p:cNvSpPr>
            <a:spLocks noGrp="1"/>
          </p:cNvSpPr>
          <p:nvPr>
            <p:ph type="ftr" sz="quarter" idx="11"/>
          </p:nvPr>
        </p:nvSpPr>
        <p:spPr>
          <a:xfrm>
            <a:off x="5072743" y="6459786"/>
            <a:ext cx="3436246" cy="365124"/>
          </a:xfrm>
        </p:spPr>
        <p:txBody>
          <a:bodyPr/>
          <a:lstStyle/>
          <a:p>
            <a:pPr algn="l"/>
            <a:endParaRPr lang="en-US" dirty="0"/>
          </a:p>
        </p:txBody>
      </p:sp>
      <p:sp>
        <p:nvSpPr>
          <p:cNvPr id="6" name="Slide Number Placeholder 5"/>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91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F8082C-0922-4249-A612-B415F5231620}" type="datetime1">
              <a:rPr lang="en-US" smtClean="0"/>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Slide Number Placeholder 8">
            <a:extLst>
              <a:ext uri="{FF2B5EF4-FFF2-40B4-BE49-F238E27FC236}">
                <a16:creationId xmlns:a16="http://schemas.microsoft.com/office/drawing/2014/main" id="{BC7A5EFD-E1AF-4DF2-8ED0-F846C4572AF0}"/>
              </a:ext>
            </a:extLst>
          </p:cNvPr>
          <p:cNvSpPr>
            <a:spLocks noGrp="1"/>
          </p:cNvSpPr>
          <p:nvPr>
            <p:ph type="sldNum" sz="quarter" idx="12"/>
          </p:nvPr>
        </p:nvSpPr>
        <p:spPr>
          <a:xfrm>
            <a:off x="7196964" y="645978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80520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F8082C-0922-4249-A612-B415F5231620}" type="datetime1">
              <a:rPr lang="en-US" smtClean="0"/>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8D8CA52-D063-4E5D-8A16-7419C998286E}"/>
              </a:ext>
            </a:extLst>
          </p:cNvPr>
          <p:cNvSpPr>
            <a:spLocks noGrp="1"/>
          </p:cNvSpPr>
          <p:nvPr>
            <p:ph type="sldNum" sz="quarter" idx="12"/>
          </p:nvPr>
        </p:nvSpPr>
        <p:spPr>
          <a:xfrm>
            <a:off x="7196964" y="645978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0744230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3">
            <a:extLst>
              <a:ext uri="{FF2B5EF4-FFF2-40B4-BE49-F238E27FC236}">
                <a16:creationId xmlns:a16="http://schemas.microsoft.com/office/drawing/2014/main" id="{F8C38D4D-05D0-466F-9C87-57C358F3F031}"/>
              </a:ext>
            </a:extLst>
          </p:cNvPr>
          <p:cNvSpPr>
            <a:spLocks noGrp="1"/>
          </p:cNvSpPr>
          <p:nvPr>
            <p:ph type="dt" sz="half" idx="10"/>
          </p:nvPr>
        </p:nvSpPr>
        <p:spPr>
          <a:xfrm>
            <a:off x="2450049" y="6459784"/>
            <a:ext cx="2472271" cy="365125"/>
          </a:xfrm>
        </p:spPr>
        <p:txBody>
          <a:bodyPr/>
          <a:lstStyle/>
          <a:p>
            <a:pPr algn="l"/>
            <a:fld id="{0DCFB061-4267-4D9F-8017-6F550D3068DF}" type="datetime1">
              <a:rPr lang="en-US" smtClean="0"/>
              <a:t>2/7/2021</a:t>
            </a:fld>
            <a:endParaRPr lang="en-US" dirty="0"/>
          </a:p>
        </p:txBody>
      </p:sp>
      <p:sp>
        <p:nvSpPr>
          <p:cNvPr id="15" name="Footer Placeholder 4">
            <a:extLst>
              <a:ext uri="{FF2B5EF4-FFF2-40B4-BE49-F238E27FC236}">
                <a16:creationId xmlns:a16="http://schemas.microsoft.com/office/drawing/2014/main" id="{AE1E2AD2-3E69-416D-904F-0414C0B4D97C}"/>
              </a:ext>
            </a:extLst>
          </p:cNvPr>
          <p:cNvSpPr>
            <a:spLocks noGrp="1"/>
          </p:cNvSpPr>
          <p:nvPr>
            <p:ph type="ftr" sz="quarter" idx="11"/>
          </p:nvPr>
        </p:nvSpPr>
        <p:spPr>
          <a:xfrm>
            <a:off x="5072743" y="6459786"/>
            <a:ext cx="3436246" cy="365124"/>
          </a:xfrm>
        </p:spPr>
        <p:txBody>
          <a:bodyPr/>
          <a:lstStyle/>
          <a:p>
            <a:pPr algn="l"/>
            <a:endParaRPr lang="en-US" dirty="0"/>
          </a:p>
        </p:txBody>
      </p:sp>
      <p:sp>
        <p:nvSpPr>
          <p:cNvPr id="16" name="Slide Number Placeholder 5">
            <a:extLst>
              <a:ext uri="{FF2B5EF4-FFF2-40B4-BE49-F238E27FC236}">
                <a16:creationId xmlns:a16="http://schemas.microsoft.com/office/drawing/2014/main" id="{0C2551A4-4054-4743-AC07-D7F62CC56C8D}"/>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52335397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569029" y="4453127"/>
            <a:ext cx="7032172" cy="180612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207E60A-2EAB-4243-B74D-907DEB506BF5}"/>
              </a:ext>
            </a:extLst>
          </p:cNvPr>
          <p:cNvSpPr>
            <a:spLocks noGrp="1"/>
          </p:cNvSpPr>
          <p:nvPr>
            <p:ph type="dt" sz="half" idx="10"/>
          </p:nvPr>
        </p:nvSpPr>
        <p:spPr>
          <a:xfrm>
            <a:off x="2450049" y="6459784"/>
            <a:ext cx="2472271" cy="365125"/>
          </a:xfrm>
        </p:spPr>
        <p:txBody>
          <a:bodyPr/>
          <a:lstStyle/>
          <a:p>
            <a:pPr algn="l"/>
            <a:fld id="{0DCFB061-4267-4D9F-8017-6F550D3068DF}" type="datetime1">
              <a:rPr lang="en-US" smtClean="0"/>
              <a:t>2/7/2021</a:t>
            </a:fld>
            <a:endParaRPr lang="en-US" dirty="0"/>
          </a:p>
        </p:txBody>
      </p:sp>
      <p:sp>
        <p:nvSpPr>
          <p:cNvPr id="12" name="Footer Placeholder 4">
            <a:extLst>
              <a:ext uri="{FF2B5EF4-FFF2-40B4-BE49-F238E27FC236}">
                <a16:creationId xmlns:a16="http://schemas.microsoft.com/office/drawing/2014/main" id="{3886B388-FCB4-47C4-8D8A-6CEE7B757572}"/>
              </a:ext>
            </a:extLst>
          </p:cNvPr>
          <p:cNvSpPr>
            <a:spLocks noGrp="1"/>
          </p:cNvSpPr>
          <p:nvPr>
            <p:ph type="ftr" sz="quarter" idx="11"/>
          </p:nvPr>
        </p:nvSpPr>
        <p:spPr>
          <a:xfrm>
            <a:off x="5072743" y="6459786"/>
            <a:ext cx="3436246" cy="365124"/>
          </a:xfrm>
        </p:spPr>
        <p:txBody>
          <a:bodyPr/>
          <a:lstStyle/>
          <a:p>
            <a:pPr algn="l"/>
            <a:endParaRPr lang="en-US" dirty="0"/>
          </a:p>
        </p:txBody>
      </p:sp>
      <p:sp>
        <p:nvSpPr>
          <p:cNvPr id="13" name="Slide Number Placeholder 5">
            <a:extLst>
              <a:ext uri="{FF2B5EF4-FFF2-40B4-BE49-F238E27FC236}">
                <a16:creationId xmlns:a16="http://schemas.microsoft.com/office/drawing/2014/main" id="{949527BD-3EBE-4556-B420-2AE5EEF59189}"/>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260566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2911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2911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F20AAB7E-F537-40B0-A09A-7813DD9E4426}"/>
              </a:ext>
            </a:extLst>
          </p:cNvPr>
          <p:cNvSpPr>
            <a:spLocks noGrp="1"/>
          </p:cNvSpPr>
          <p:nvPr>
            <p:ph type="dt" sz="half" idx="10"/>
          </p:nvPr>
        </p:nvSpPr>
        <p:spPr>
          <a:xfrm>
            <a:off x="2450049" y="6459784"/>
            <a:ext cx="2472271" cy="365125"/>
          </a:xfrm>
        </p:spPr>
        <p:txBody>
          <a:bodyPr/>
          <a:lstStyle/>
          <a:p>
            <a:pPr algn="l"/>
            <a:fld id="{0DCFB061-4267-4D9F-8017-6F550D3068DF}" type="datetime1">
              <a:rPr lang="en-US" smtClean="0"/>
              <a:t>2/7/2021</a:t>
            </a:fld>
            <a:endParaRPr lang="en-US" dirty="0"/>
          </a:p>
        </p:txBody>
      </p:sp>
      <p:sp>
        <p:nvSpPr>
          <p:cNvPr id="11" name="Footer Placeholder 4">
            <a:extLst>
              <a:ext uri="{FF2B5EF4-FFF2-40B4-BE49-F238E27FC236}">
                <a16:creationId xmlns:a16="http://schemas.microsoft.com/office/drawing/2014/main" id="{CE770479-9F79-4984-941F-285571614542}"/>
              </a:ext>
            </a:extLst>
          </p:cNvPr>
          <p:cNvSpPr>
            <a:spLocks noGrp="1"/>
          </p:cNvSpPr>
          <p:nvPr>
            <p:ph type="ftr" sz="quarter" idx="11"/>
          </p:nvPr>
        </p:nvSpPr>
        <p:spPr>
          <a:xfrm>
            <a:off x="5072743" y="6459786"/>
            <a:ext cx="3436246" cy="365124"/>
          </a:xfrm>
        </p:spPr>
        <p:txBody>
          <a:bodyPr/>
          <a:lstStyle/>
          <a:p>
            <a:pPr algn="l"/>
            <a:endParaRPr lang="en-US" dirty="0"/>
          </a:p>
        </p:txBody>
      </p:sp>
      <p:sp>
        <p:nvSpPr>
          <p:cNvPr id="12" name="Slide Number Placeholder 5">
            <a:extLst>
              <a:ext uri="{FF2B5EF4-FFF2-40B4-BE49-F238E27FC236}">
                <a16:creationId xmlns:a16="http://schemas.microsoft.com/office/drawing/2014/main" id="{5841719A-54FA-4B41-B9C4-D095291B4F50}"/>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2990406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2218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2218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3">
            <a:extLst>
              <a:ext uri="{FF2B5EF4-FFF2-40B4-BE49-F238E27FC236}">
                <a16:creationId xmlns:a16="http://schemas.microsoft.com/office/drawing/2014/main" id="{3112E000-CF9B-465F-A848-C949FD35460D}"/>
              </a:ext>
            </a:extLst>
          </p:cNvPr>
          <p:cNvSpPr>
            <a:spLocks noGrp="1"/>
          </p:cNvSpPr>
          <p:nvPr>
            <p:ph type="dt" sz="half" idx="10"/>
          </p:nvPr>
        </p:nvSpPr>
        <p:spPr>
          <a:xfrm>
            <a:off x="2450049" y="6459784"/>
            <a:ext cx="2472271" cy="365125"/>
          </a:xfrm>
        </p:spPr>
        <p:txBody>
          <a:bodyPr/>
          <a:lstStyle/>
          <a:p>
            <a:pPr algn="l"/>
            <a:fld id="{0DCFB061-4267-4D9F-8017-6F550D3068DF}" type="datetime1">
              <a:rPr lang="en-US" smtClean="0"/>
              <a:t>2/7/2021</a:t>
            </a:fld>
            <a:endParaRPr lang="en-US" dirty="0"/>
          </a:p>
        </p:txBody>
      </p:sp>
      <p:sp>
        <p:nvSpPr>
          <p:cNvPr id="13" name="Footer Placeholder 4">
            <a:extLst>
              <a:ext uri="{FF2B5EF4-FFF2-40B4-BE49-F238E27FC236}">
                <a16:creationId xmlns:a16="http://schemas.microsoft.com/office/drawing/2014/main" id="{58D27891-AADF-461B-B686-E25025D28A74}"/>
              </a:ext>
            </a:extLst>
          </p:cNvPr>
          <p:cNvSpPr>
            <a:spLocks noGrp="1"/>
          </p:cNvSpPr>
          <p:nvPr>
            <p:ph type="ftr" sz="quarter" idx="11"/>
          </p:nvPr>
        </p:nvSpPr>
        <p:spPr>
          <a:xfrm>
            <a:off x="5072743" y="6459786"/>
            <a:ext cx="3436246" cy="365124"/>
          </a:xfrm>
        </p:spPr>
        <p:txBody>
          <a:bodyPr/>
          <a:lstStyle/>
          <a:p>
            <a:pPr algn="l"/>
            <a:endParaRPr lang="en-US" dirty="0"/>
          </a:p>
        </p:txBody>
      </p:sp>
      <p:sp>
        <p:nvSpPr>
          <p:cNvPr id="14" name="Slide Number Placeholder 5">
            <a:extLst>
              <a:ext uri="{FF2B5EF4-FFF2-40B4-BE49-F238E27FC236}">
                <a16:creationId xmlns:a16="http://schemas.microsoft.com/office/drawing/2014/main" id="{08C28376-9ABF-41B2-9878-DDA2882A5860}"/>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56621426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3">
            <a:extLst>
              <a:ext uri="{FF2B5EF4-FFF2-40B4-BE49-F238E27FC236}">
                <a16:creationId xmlns:a16="http://schemas.microsoft.com/office/drawing/2014/main" id="{C5C9F738-CDE4-4AE0-B2CC-66BCE677806F}"/>
              </a:ext>
            </a:extLst>
          </p:cNvPr>
          <p:cNvSpPr>
            <a:spLocks noGrp="1"/>
          </p:cNvSpPr>
          <p:nvPr>
            <p:ph type="dt" sz="half" idx="10"/>
          </p:nvPr>
        </p:nvSpPr>
        <p:spPr>
          <a:xfrm>
            <a:off x="2450049" y="6459784"/>
            <a:ext cx="2472271" cy="365125"/>
          </a:xfrm>
        </p:spPr>
        <p:txBody>
          <a:bodyPr/>
          <a:lstStyle/>
          <a:p>
            <a:pPr algn="l"/>
            <a:fld id="{0DCFB061-4267-4D9F-8017-6F550D3068DF}" type="datetime1">
              <a:rPr lang="en-US" smtClean="0"/>
              <a:t>2/7/2021</a:t>
            </a:fld>
            <a:endParaRPr lang="en-US" dirty="0"/>
          </a:p>
        </p:txBody>
      </p:sp>
      <p:sp>
        <p:nvSpPr>
          <p:cNvPr id="8" name="Footer Placeholder 4">
            <a:extLst>
              <a:ext uri="{FF2B5EF4-FFF2-40B4-BE49-F238E27FC236}">
                <a16:creationId xmlns:a16="http://schemas.microsoft.com/office/drawing/2014/main" id="{3450FF08-55F2-4C0B-AB66-354CEBE34CF7}"/>
              </a:ext>
            </a:extLst>
          </p:cNvPr>
          <p:cNvSpPr>
            <a:spLocks noGrp="1"/>
          </p:cNvSpPr>
          <p:nvPr>
            <p:ph type="ftr" sz="quarter" idx="11"/>
          </p:nvPr>
        </p:nvSpPr>
        <p:spPr>
          <a:xfrm>
            <a:off x="5072743" y="6459786"/>
            <a:ext cx="3436246" cy="365124"/>
          </a:xfrm>
        </p:spPr>
        <p:txBody>
          <a:bodyPr/>
          <a:lstStyle/>
          <a:p>
            <a:pPr algn="l"/>
            <a:endParaRPr lang="en-US" dirty="0"/>
          </a:p>
        </p:txBody>
      </p:sp>
      <p:sp>
        <p:nvSpPr>
          <p:cNvPr id="9" name="Slide Number Placeholder 5">
            <a:extLst>
              <a:ext uri="{FF2B5EF4-FFF2-40B4-BE49-F238E27FC236}">
                <a16:creationId xmlns:a16="http://schemas.microsoft.com/office/drawing/2014/main" id="{7A958442-0CCD-425D-A5CE-79F36CE20194}"/>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510274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1B04C59-F0C8-4BD1-9E92-7AD6CB4E723A}"/>
              </a:ext>
            </a:extLst>
          </p:cNvPr>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A4AB302-DDF3-4F74-BAB5-FCB7672940E4}"/>
              </a:ext>
            </a:extLst>
          </p:cNvPr>
          <p:cNvSpPr/>
          <p:nvPr userDrawn="1"/>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Date Placeholder 3">
            <a:extLst>
              <a:ext uri="{FF2B5EF4-FFF2-40B4-BE49-F238E27FC236}">
                <a16:creationId xmlns:a16="http://schemas.microsoft.com/office/drawing/2014/main" id="{00D119CA-03D0-401B-8E6C-CDF246E8513F}"/>
              </a:ext>
            </a:extLst>
          </p:cNvPr>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F8082C-0922-4249-A612-B415F5231620}" type="datetime1">
              <a:rPr lang="en-US" smtClean="0"/>
              <a:t>2/7/2021</a:t>
            </a:fld>
            <a:endParaRPr lang="en-US" dirty="0"/>
          </a:p>
        </p:txBody>
      </p:sp>
      <p:sp>
        <p:nvSpPr>
          <p:cNvPr id="17" name="Footer Placeholder 4">
            <a:extLst>
              <a:ext uri="{FF2B5EF4-FFF2-40B4-BE49-F238E27FC236}">
                <a16:creationId xmlns:a16="http://schemas.microsoft.com/office/drawing/2014/main" id="{4BE392C7-B68C-4F9D-9D38-E45FBAB0BE34}"/>
              </a:ext>
            </a:extLst>
          </p:cNvPr>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18" name="Slide Number Placeholder 5">
            <a:extLst>
              <a:ext uri="{FF2B5EF4-FFF2-40B4-BE49-F238E27FC236}">
                <a16:creationId xmlns:a16="http://schemas.microsoft.com/office/drawing/2014/main" id="{B2729F26-626F-44FA-B736-33618AEC5C2A}"/>
              </a:ext>
            </a:extLst>
          </p:cNvPr>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EF9944-A4F6-4C59-AEBD-678D6480B8EA}" type="slidenum">
              <a:rPr lang="en-US" smtClean="0"/>
              <a:pPr/>
              <a:t>‹#›</a:t>
            </a:fld>
            <a:endParaRPr lang="en-US" dirty="0"/>
          </a:p>
        </p:txBody>
      </p:sp>
      <p:grpSp>
        <p:nvGrpSpPr>
          <p:cNvPr id="19" name="Group 18">
            <a:extLst>
              <a:ext uri="{FF2B5EF4-FFF2-40B4-BE49-F238E27FC236}">
                <a16:creationId xmlns:a16="http://schemas.microsoft.com/office/drawing/2014/main" id="{A6EC7754-75E6-44F3-B734-58FADA42ED1C}"/>
              </a:ext>
            </a:extLst>
          </p:cNvPr>
          <p:cNvGrpSpPr/>
          <p:nvPr userDrawn="1"/>
        </p:nvGrpSpPr>
        <p:grpSpPr>
          <a:xfrm flipH="1">
            <a:off x="9715496" y="4848224"/>
            <a:ext cx="2476503" cy="2009776"/>
            <a:chOff x="-4" y="5021789"/>
            <a:chExt cx="2371728" cy="1817161"/>
          </a:xfrm>
        </p:grpSpPr>
        <p:sp>
          <p:nvSpPr>
            <p:cNvPr id="20" name="Rectangle 19">
              <a:extLst>
                <a:ext uri="{FF2B5EF4-FFF2-40B4-BE49-F238E27FC236}">
                  <a16:creationId xmlns:a16="http://schemas.microsoft.com/office/drawing/2014/main" id="{81D16013-7D01-4B7A-869B-A972141AA392}"/>
                </a:ext>
              </a:extLst>
            </p:cNvPr>
            <p:cNvSpPr/>
            <p:nvPr/>
          </p:nvSpPr>
          <p:spPr>
            <a:xfrm>
              <a:off x="3665" y="5090687"/>
              <a:ext cx="2337549" cy="1748263"/>
            </a:xfrm>
            <a:prstGeom prst="rect">
              <a:avLst/>
            </a:prstGeom>
            <a:solidFill>
              <a:srgbClr val="5ECCF3"/>
            </a:solidFill>
            <a:ln>
              <a:solidFill>
                <a:srgbClr val="5ECC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Shape 20">
              <a:extLst>
                <a:ext uri="{FF2B5EF4-FFF2-40B4-BE49-F238E27FC236}">
                  <a16:creationId xmlns:a16="http://schemas.microsoft.com/office/drawing/2014/main" id="{43C9BE4D-36A9-4BF2-8D34-F905D26BD469}"/>
                </a:ext>
              </a:extLst>
            </p:cNvPr>
            <p:cNvSpPr/>
            <p:nvPr/>
          </p:nvSpPr>
          <p:spPr>
            <a:xfrm rot="10800000">
              <a:off x="-4" y="5021789"/>
              <a:ext cx="2371728" cy="1403778"/>
            </a:xfrm>
            <a:prstGeom prst="corner">
              <a:avLst>
                <a:gd name="adj1" fmla="val 4787"/>
                <a:gd name="adj2" fmla="val 36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6AC0B963-6945-4AAE-8157-580B0ADC0FE1}"/>
              </a:ext>
            </a:extLst>
          </p:cNvPr>
          <p:cNvGrpSpPr/>
          <p:nvPr userDrawn="1"/>
        </p:nvGrpSpPr>
        <p:grpSpPr>
          <a:xfrm>
            <a:off x="-16631" y="4848224"/>
            <a:ext cx="2493129" cy="2009776"/>
            <a:chOff x="-15927" y="5021789"/>
            <a:chExt cx="2387651" cy="1817161"/>
          </a:xfrm>
        </p:grpSpPr>
        <p:sp>
          <p:nvSpPr>
            <p:cNvPr id="23" name="Rectangle 22">
              <a:extLst>
                <a:ext uri="{FF2B5EF4-FFF2-40B4-BE49-F238E27FC236}">
                  <a16:creationId xmlns:a16="http://schemas.microsoft.com/office/drawing/2014/main" id="{28B65DAF-B278-46EF-953D-C77BB4553D74}"/>
                </a:ext>
              </a:extLst>
            </p:cNvPr>
            <p:cNvSpPr/>
            <p:nvPr/>
          </p:nvSpPr>
          <p:spPr>
            <a:xfrm>
              <a:off x="-15927" y="5090687"/>
              <a:ext cx="2337549" cy="1748263"/>
            </a:xfrm>
            <a:prstGeom prst="rect">
              <a:avLst/>
            </a:prstGeom>
            <a:solidFill>
              <a:srgbClr val="5ECCF3"/>
            </a:solidFill>
            <a:ln>
              <a:solidFill>
                <a:srgbClr val="5ECC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Shape 23">
              <a:extLst>
                <a:ext uri="{FF2B5EF4-FFF2-40B4-BE49-F238E27FC236}">
                  <a16:creationId xmlns:a16="http://schemas.microsoft.com/office/drawing/2014/main" id="{E3D59929-D52F-450B-B2BC-10D711094F08}"/>
                </a:ext>
              </a:extLst>
            </p:cNvPr>
            <p:cNvSpPr/>
            <p:nvPr/>
          </p:nvSpPr>
          <p:spPr>
            <a:xfrm rot="10800000">
              <a:off x="-4" y="5021789"/>
              <a:ext cx="2371728" cy="1403778"/>
            </a:xfrm>
            <a:prstGeom prst="corner">
              <a:avLst>
                <a:gd name="adj1" fmla="val 4787"/>
                <a:gd name="adj2" fmla="val 36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a:extLst>
              <a:ext uri="{FF2B5EF4-FFF2-40B4-BE49-F238E27FC236}">
                <a16:creationId xmlns:a16="http://schemas.microsoft.com/office/drawing/2014/main" id="{401223AD-97B8-4649-ACBF-BDE4EF63DBFD}"/>
              </a:ext>
            </a:extLst>
          </p:cNvPr>
          <p:cNvPicPr>
            <a:picLocks noChangeAspect="1"/>
          </p:cNvPicPr>
          <p:nvPr userDrawn="1"/>
        </p:nvPicPr>
        <p:blipFill>
          <a:blip r:embed="rId2"/>
          <a:stretch>
            <a:fillRect/>
          </a:stretch>
        </p:blipFill>
        <p:spPr>
          <a:xfrm>
            <a:off x="0" y="5143500"/>
            <a:ext cx="2286000" cy="1714500"/>
          </a:xfrm>
          <a:prstGeom prst="rect">
            <a:avLst/>
          </a:prstGeom>
        </p:spPr>
      </p:pic>
    </p:spTree>
    <p:extLst>
      <p:ext uri="{BB962C8B-B14F-4D97-AF65-F5344CB8AC3E}">
        <p14:creationId xmlns:p14="http://schemas.microsoft.com/office/powerpoint/2010/main" val="3734068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7969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18A7BF0-2BD0-45BC-8002-48058275D2E9}"/>
              </a:ext>
            </a:extLst>
          </p:cNvPr>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8B165F5-1725-442A-BD03-D70D23243C35}"/>
              </a:ext>
            </a:extLst>
          </p:cNvPr>
          <p:cNvSpPr/>
          <p:nvPr userDrawn="1"/>
        </p:nvSpPr>
        <p:spPr>
          <a:xfrm>
            <a:off x="4104079" y="6347711"/>
            <a:ext cx="576072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Date Placeholder 3">
            <a:extLst>
              <a:ext uri="{FF2B5EF4-FFF2-40B4-BE49-F238E27FC236}">
                <a16:creationId xmlns:a16="http://schemas.microsoft.com/office/drawing/2014/main" id="{233163E8-5535-437F-859B-8E588570444E}"/>
              </a:ext>
            </a:extLst>
          </p:cNvPr>
          <p:cNvSpPr txBox="1">
            <a:spLocks/>
          </p:cNvSpPr>
          <p:nvPr userDrawn="1"/>
        </p:nvSpPr>
        <p:spPr>
          <a:xfrm>
            <a:off x="2407907" y="6431845"/>
            <a:ext cx="2472271"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AF8082C-0922-4249-A612-B415F5231620}" type="datetime1">
              <a:rPr lang="en-US" smtClean="0"/>
              <a:pPr/>
              <a:t>2/7/2021</a:t>
            </a:fld>
            <a:endParaRPr lang="en-US" dirty="0"/>
          </a:p>
        </p:txBody>
      </p:sp>
      <p:sp>
        <p:nvSpPr>
          <p:cNvPr id="18" name="Slide Number Placeholder 5">
            <a:extLst>
              <a:ext uri="{FF2B5EF4-FFF2-40B4-BE49-F238E27FC236}">
                <a16:creationId xmlns:a16="http://schemas.microsoft.com/office/drawing/2014/main" id="{BB778547-A680-4428-91F1-CAB555803666}"/>
              </a:ext>
            </a:extLst>
          </p:cNvPr>
          <p:cNvSpPr txBox="1">
            <a:spLocks/>
          </p:cNvSpPr>
          <p:nvPr userDrawn="1"/>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AEF9944-A4F6-4C59-AEBD-678D6480B8EA}" type="slidenum">
              <a:rPr lang="en-US" smtClean="0"/>
              <a:pPr/>
              <a:t>‹#›</a:t>
            </a:fld>
            <a:endParaRPr lang="en-US" dirty="0"/>
          </a:p>
        </p:txBody>
      </p:sp>
      <p:grpSp>
        <p:nvGrpSpPr>
          <p:cNvPr id="19" name="Group 18">
            <a:extLst>
              <a:ext uri="{FF2B5EF4-FFF2-40B4-BE49-F238E27FC236}">
                <a16:creationId xmlns:a16="http://schemas.microsoft.com/office/drawing/2014/main" id="{A38C6DBF-5BC0-440E-A006-5EF237A27CCD}"/>
              </a:ext>
            </a:extLst>
          </p:cNvPr>
          <p:cNvGrpSpPr/>
          <p:nvPr userDrawn="1"/>
        </p:nvGrpSpPr>
        <p:grpSpPr>
          <a:xfrm flipH="1">
            <a:off x="9715496" y="4848224"/>
            <a:ext cx="2476503" cy="2009776"/>
            <a:chOff x="-4" y="5021789"/>
            <a:chExt cx="2371728" cy="1817161"/>
          </a:xfrm>
        </p:grpSpPr>
        <p:sp>
          <p:nvSpPr>
            <p:cNvPr id="20" name="Rectangle 19">
              <a:extLst>
                <a:ext uri="{FF2B5EF4-FFF2-40B4-BE49-F238E27FC236}">
                  <a16:creationId xmlns:a16="http://schemas.microsoft.com/office/drawing/2014/main" id="{89133E66-4393-4630-BA2B-9BBC2DC81C60}"/>
                </a:ext>
              </a:extLst>
            </p:cNvPr>
            <p:cNvSpPr/>
            <p:nvPr/>
          </p:nvSpPr>
          <p:spPr>
            <a:xfrm>
              <a:off x="3665" y="5090687"/>
              <a:ext cx="2337549" cy="1748263"/>
            </a:xfrm>
            <a:prstGeom prst="rect">
              <a:avLst/>
            </a:prstGeom>
            <a:solidFill>
              <a:srgbClr val="5ECCF3"/>
            </a:solidFill>
            <a:ln>
              <a:solidFill>
                <a:srgbClr val="5ECC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Shape 20">
              <a:extLst>
                <a:ext uri="{FF2B5EF4-FFF2-40B4-BE49-F238E27FC236}">
                  <a16:creationId xmlns:a16="http://schemas.microsoft.com/office/drawing/2014/main" id="{667193B3-6C5C-4FE4-8283-E48ADD457B35}"/>
                </a:ext>
              </a:extLst>
            </p:cNvPr>
            <p:cNvSpPr/>
            <p:nvPr/>
          </p:nvSpPr>
          <p:spPr>
            <a:xfrm rot="10800000">
              <a:off x="-4" y="5021789"/>
              <a:ext cx="2371728" cy="1403778"/>
            </a:xfrm>
            <a:prstGeom prst="corner">
              <a:avLst>
                <a:gd name="adj1" fmla="val 4787"/>
                <a:gd name="adj2" fmla="val 36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a:extLst>
              <a:ext uri="{FF2B5EF4-FFF2-40B4-BE49-F238E27FC236}">
                <a16:creationId xmlns:a16="http://schemas.microsoft.com/office/drawing/2014/main" id="{1A3EE806-BB72-4A22-94D6-F9C44C4BA25A}"/>
              </a:ext>
            </a:extLst>
          </p:cNvPr>
          <p:cNvPicPr>
            <a:picLocks noChangeAspect="1"/>
          </p:cNvPicPr>
          <p:nvPr userDrawn="1"/>
        </p:nvPicPr>
        <p:blipFill>
          <a:blip r:embed="rId2"/>
          <a:stretch>
            <a:fillRect/>
          </a:stretch>
        </p:blipFill>
        <p:spPr>
          <a:xfrm>
            <a:off x="0" y="5143500"/>
            <a:ext cx="2286000" cy="1714500"/>
          </a:xfrm>
          <a:prstGeom prst="rect">
            <a:avLst/>
          </a:prstGeom>
        </p:spPr>
      </p:pic>
      <p:sp>
        <p:nvSpPr>
          <p:cNvPr id="9" name="Rectangle 8"/>
          <p:cNvSpPr/>
          <p:nvPr/>
        </p:nvSpPr>
        <p:spPr>
          <a:xfrm>
            <a:off x="4040071" y="0"/>
            <a:ext cx="64008" cy="640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4071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1918063"/>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Footer Placeholder 4">
            <a:extLst>
              <a:ext uri="{FF2B5EF4-FFF2-40B4-BE49-F238E27FC236}">
                <a16:creationId xmlns:a16="http://schemas.microsoft.com/office/drawing/2014/main" id="{84399BAE-B8A1-470B-91DF-559601136151}"/>
              </a:ext>
            </a:extLst>
          </p:cNvPr>
          <p:cNvSpPr>
            <a:spLocks noGrp="1"/>
          </p:cNvSpPr>
          <p:nvPr>
            <p:ph type="ftr" sz="quarter" idx="11"/>
          </p:nvPr>
        </p:nvSpPr>
        <p:spPr>
          <a:xfrm>
            <a:off x="5072743" y="6459786"/>
            <a:ext cx="3436246" cy="365124"/>
          </a:xfrm>
        </p:spPr>
        <p:txBody>
          <a:bodyPr/>
          <a:lstStyle/>
          <a:p>
            <a:pPr algn="l"/>
            <a:endParaRPr lang="en-US" dirty="0"/>
          </a:p>
        </p:txBody>
      </p:sp>
      <p:sp>
        <p:nvSpPr>
          <p:cNvPr id="14" name="Slide Number Placeholder 5">
            <a:extLst>
              <a:ext uri="{FF2B5EF4-FFF2-40B4-BE49-F238E27FC236}">
                <a16:creationId xmlns:a16="http://schemas.microsoft.com/office/drawing/2014/main" id="{FCB3C69E-2531-43EC-9CCE-9D40966D6FF8}"/>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4244452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07923" y="5074920"/>
            <a:ext cx="7304400"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407922" y="5907024"/>
            <a:ext cx="730440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2404748" y="6459785"/>
            <a:ext cx="1164803" cy="365125"/>
          </a:xfrm>
        </p:spPr>
        <p:txBody>
          <a:bodyPr/>
          <a:lstStyle/>
          <a:p>
            <a:fld id="{4AF8082C-0922-4249-A612-B415F5231620}" type="datetime1">
              <a:rPr lang="en-US" smtClean="0"/>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Slide Number Placeholder 8">
            <a:extLst>
              <a:ext uri="{FF2B5EF4-FFF2-40B4-BE49-F238E27FC236}">
                <a16:creationId xmlns:a16="http://schemas.microsoft.com/office/drawing/2014/main" id="{A3267C6B-2D98-46D6-BB3E-0646511CEC53}"/>
              </a:ext>
            </a:extLst>
          </p:cNvPr>
          <p:cNvSpPr>
            <a:spLocks noGrp="1"/>
          </p:cNvSpPr>
          <p:nvPr>
            <p:ph type="sldNum" sz="quarter" idx="12"/>
          </p:nvPr>
        </p:nvSpPr>
        <p:spPr>
          <a:xfrm>
            <a:off x="8345951" y="6472076"/>
            <a:ext cx="1312025" cy="365125"/>
          </a:xfrm>
        </p:spPr>
        <p:txBody>
          <a:bodyPr/>
          <a:lstStyle/>
          <a:p>
            <a:fld id="{FAEF9944-A4F6-4C59-AEBD-678D6480B8EA}" type="slidenum">
              <a:rPr lang="en-US" smtClean="0"/>
              <a:pPr/>
              <a:t>‹#›</a:t>
            </a:fld>
            <a:endParaRPr lang="en-US" dirty="0"/>
          </a:p>
        </p:txBody>
      </p:sp>
      <p:pic>
        <p:nvPicPr>
          <p:cNvPr id="15" name="Picture 14">
            <a:extLst>
              <a:ext uri="{FF2B5EF4-FFF2-40B4-BE49-F238E27FC236}">
                <a16:creationId xmlns:a16="http://schemas.microsoft.com/office/drawing/2014/main" id="{E287B7A2-8D81-47E7-B6DD-FACA7598057A}"/>
              </a:ext>
            </a:extLst>
          </p:cNvPr>
          <p:cNvPicPr>
            <a:picLocks noChangeAspect="1"/>
          </p:cNvPicPr>
          <p:nvPr userDrawn="1"/>
        </p:nvPicPr>
        <p:blipFill>
          <a:blip r:embed="rId2"/>
          <a:stretch>
            <a:fillRect/>
          </a:stretch>
        </p:blipFill>
        <p:spPr>
          <a:xfrm>
            <a:off x="0" y="5143500"/>
            <a:ext cx="2286000" cy="1714500"/>
          </a:xfrm>
          <a:prstGeom prst="rect">
            <a:avLst/>
          </a:prstGeom>
        </p:spPr>
      </p:pic>
    </p:spTree>
    <p:extLst>
      <p:ext uri="{BB962C8B-B14F-4D97-AF65-F5344CB8AC3E}">
        <p14:creationId xmlns:p14="http://schemas.microsoft.com/office/powerpoint/2010/main" val="24222568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2943504"/>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F8082C-0922-4249-A612-B415F5231620}" type="datetime1">
              <a:rPr lang="en-US" smtClean="0"/>
              <a:t>2/7/2021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EF9944-A4F6-4C59-AEBD-678D6480B8EA}"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B95BA94-9CED-4E0B-97B6-D350799ECB08}"/>
              </a:ext>
            </a:extLst>
          </p:cNvPr>
          <p:cNvGrpSpPr/>
          <p:nvPr userDrawn="1"/>
        </p:nvGrpSpPr>
        <p:grpSpPr>
          <a:xfrm flipH="1">
            <a:off x="9715496" y="4848224"/>
            <a:ext cx="2476503" cy="2009776"/>
            <a:chOff x="-4" y="5021789"/>
            <a:chExt cx="2371728" cy="1817161"/>
          </a:xfrm>
        </p:grpSpPr>
        <p:sp>
          <p:nvSpPr>
            <p:cNvPr id="13" name="Rectangle 12">
              <a:extLst>
                <a:ext uri="{FF2B5EF4-FFF2-40B4-BE49-F238E27FC236}">
                  <a16:creationId xmlns:a16="http://schemas.microsoft.com/office/drawing/2014/main" id="{8D851123-987C-41CC-B4C0-12F48AD09011}"/>
                </a:ext>
              </a:extLst>
            </p:cNvPr>
            <p:cNvSpPr/>
            <p:nvPr/>
          </p:nvSpPr>
          <p:spPr>
            <a:xfrm>
              <a:off x="3665" y="5090687"/>
              <a:ext cx="2337549" cy="1748263"/>
            </a:xfrm>
            <a:prstGeom prst="rect">
              <a:avLst/>
            </a:prstGeom>
            <a:solidFill>
              <a:srgbClr val="5ECCF3"/>
            </a:solidFill>
            <a:ln>
              <a:solidFill>
                <a:srgbClr val="5ECC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Shape 13">
              <a:extLst>
                <a:ext uri="{FF2B5EF4-FFF2-40B4-BE49-F238E27FC236}">
                  <a16:creationId xmlns:a16="http://schemas.microsoft.com/office/drawing/2014/main" id="{B80DDBD9-BB73-4E6A-A4E5-C8EE3EDD0AF9}"/>
                </a:ext>
              </a:extLst>
            </p:cNvPr>
            <p:cNvSpPr/>
            <p:nvPr/>
          </p:nvSpPr>
          <p:spPr>
            <a:xfrm rot="10800000">
              <a:off x="-4" y="5021789"/>
              <a:ext cx="2371728" cy="1403778"/>
            </a:xfrm>
            <a:prstGeom prst="corner">
              <a:avLst>
                <a:gd name="adj1" fmla="val 4787"/>
                <a:gd name="adj2" fmla="val 36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B5646781-3933-4AD2-BF64-739B6D5B4509}"/>
              </a:ext>
            </a:extLst>
          </p:cNvPr>
          <p:cNvGrpSpPr/>
          <p:nvPr userDrawn="1"/>
        </p:nvGrpSpPr>
        <p:grpSpPr>
          <a:xfrm>
            <a:off x="-16631" y="4848224"/>
            <a:ext cx="2493129" cy="2009776"/>
            <a:chOff x="-15927" y="5021789"/>
            <a:chExt cx="2387651" cy="1817161"/>
          </a:xfrm>
        </p:grpSpPr>
        <p:sp>
          <p:nvSpPr>
            <p:cNvPr id="16" name="Rectangle 15">
              <a:extLst>
                <a:ext uri="{FF2B5EF4-FFF2-40B4-BE49-F238E27FC236}">
                  <a16:creationId xmlns:a16="http://schemas.microsoft.com/office/drawing/2014/main" id="{299C75BF-0563-4F1B-BD5E-E6197B0C1394}"/>
                </a:ext>
              </a:extLst>
            </p:cNvPr>
            <p:cNvSpPr/>
            <p:nvPr/>
          </p:nvSpPr>
          <p:spPr>
            <a:xfrm>
              <a:off x="-15927" y="5090687"/>
              <a:ext cx="2337549" cy="1748263"/>
            </a:xfrm>
            <a:prstGeom prst="rect">
              <a:avLst/>
            </a:prstGeom>
            <a:solidFill>
              <a:srgbClr val="5ECCF3"/>
            </a:solidFill>
            <a:ln>
              <a:solidFill>
                <a:srgbClr val="5ECC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Shape 16">
              <a:extLst>
                <a:ext uri="{FF2B5EF4-FFF2-40B4-BE49-F238E27FC236}">
                  <a16:creationId xmlns:a16="http://schemas.microsoft.com/office/drawing/2014/main" id="{AAB0D85F-2468-4623-BC86-289E0902F47F}"/>
                </a:ext>
              </a:extLst>
            </p:cNvPr>
            <p:cNvSpPr/>
            <p:nvPr/>
          </p:nvSpPr>
          <p:spPr>
            <a:xfrm rot="10800000">
              <a:off x="-4" y="5021789"/>
              <a:ext cx="2371728" cy="1403778"/>
            </a:xfrm>
            <a:prstGeom prst="corner">
              <a:avLst>
                <a:gd name="adj1" fmla="val 4787"/>
                <a:gd name="adj2" fmla="val 36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DF5406B0-B82A-4E3D-A60D-BA619536DA1E}"/>
              </a:ext>
            </a:extLst>
          </p:cNvPr>
          <p:cNvPicPr>
            <a:picLocks noChangeAspect="1"/>
          </p:cNvPicPr>
          <p:nvPr userDrawn="1"/>
        </p:nvPicPr>
        <p:blipFill>
          <a:blip r:embed="rId13"/>
          <a:stretch>
            <a:fillRect/>
          </a:stretch>
        </p:blipFill>
        <p:spPr>
          <a:xfrm>
            <a:off x="0" y="5143500"/>
            <a:ext cx="2286000" cy="1714500"/>
          </a:xfrm>
          <a:prstGeom prst="rect">
            <a:avLst/>
          </a:prstGeom>
        </p:spPr>
      </p:pic>
    </p:spTree>
    <p:extLst>
      <p:ext uri="{BB962C8B-B14F-4D97-AF65-F5344CB8AC3E}">
        <p14:creationId xmlns:p14="http://schemas.microsoft.com/office/powerpoint/2010/main" val="3003150283"/>
      </p:ext>
    </p:extLst>
  </p:cSld>
  <p:clrMap bg1="lt1" tx1="dk1" bg2="lt2" tx2="dk2" accent1="accent1" accent2="accent2" accent3="accent3" accent4="accent4" accent5="accent5" accent6="accent6" hlink="hlink" folHlink="folHlink"/>
  <p:sldLayoutIdLst>
    <p:sldLayoutId id="2147484421" r:id="rId1"/>
    <p:sldLayoutId id="2147484422" r:id="rId2"/>
    <p:sldLayoutId id="2147484423" r:id="rId3"/>
    <p:sldLayoutId id="2147484424" r:id="rId4"/>
    <p:sldLayoutId id="2147484425" r:id="rId5"/>
    <p:sldLayoutId id="2147484426" r:id="rId6"/>
    <p:sldLayoutId id="2147484427" r:id="rId7"/>
    <p:sldLayoutId id="2147484428" r:id="rId8"/>
    <p:sldLayoutId id="2147484429" r:id="rId9"/>
    <p:sldLayoutId id="2147484430" r:id="rId10"/>
    <p:sldLayoutId id="214748443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media" Target="../media/media2.mp4"/><Relationship Id="rId7" Type="http://schemas.openxmlformats.org/officeDocument/2006/relationships/image" Target="../media/image2.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video" Target="../media/media2.mp4"/></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gi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3.mp4"/><Relationship Id="rId1" Type="http://schemas.microsoft.com/office/2007/relationships/media" Target="../media/media13.mp4"/><Relationship Id="rId5" Type="http://schemas.openxmlformats.org/officeDocument/2006/relationships/image" Target="../media/image24.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4.mp4"/><Relationship Id="rId1" Type="http://schemas.microsoft.com/office/2007/relationships/media" Target="../media/media14.mp4"/><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5" Type="http://schemas.openxmlformats.org/officeDocument/2006/relationships/image" Target="../media/image4.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3" Type="http://schemas.microsoft.com/office/2007/relationships/media" Target="../media/media5.mp4"/><Relationship Id="rId7" Type="http://schemas.openxmlformats.org/officeDocument/2006/relationships/slideLayout" Target="../slideLayouts/slideLayout2.xml"/><Relationship Id="rId2" Type="http://schemas.openxmlformats.org/officeDocument/2006/relationships/video" Target="../media/media4.mp4"/><Relationship Id="rId1" Type="http://schemas.microsoft.com/office/2007/relationships/media" Target="../media/media4.mp4"/><Relationship Id="rId6" Type="http://schemas.openxmlformats.org/officeDocument/2006/relationships/video" Target="../media/media6.mp4"/><Relationship Id="rId11" Type="http://schemas.openxmlformats.org/officeDocument/2006/relationships/image" Target="../media/image7.png"/><Relationship Id="rId5" Type="http://schemas.microsoft.com/office/2007/relationships/media" Target="../media/media6.mp4"/><Relationship Id="rId10" Type="http://schemas.openxmlformats.org/officeDocument/2006/relationships/image" Target="../media/image6.png"/><Relationship Id="rId4" Type="http://schemas.openxmlformats.org/officeDocument/2006/relationships/video" Target="../media/media5.mp4"/><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7.mp4"/><Relationship Id="rId1" Type="http://schemas.microsoft.com/office/2007/relationships/media" Target="../media/media7.mp4"/><Relationship Id="rId5" Type="http://schemas.openxmlformats.org/officeDocument/2006/relationships/image" Target="../media/image1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video" Target="../media/media11.mp4"/><Relationship Id="rId13" Type="http://schemas.openxmlformats.org/officeDocument/2006/relationships/image" Target="../media/image12.png"/><Relationship Id="rId3" Type="http://schemas.microsoft.com/office/2007/relationships/media" Target="../media/media9.mp4"/><Relationship Id="rId7" Type="http://schemas.microsoft.com/office/2007/relationships/media" Target="../media/media11.mp4"/><Relationship Id="rId12" Type="http://schemas.openxmlformats.org/officeDocument/2006/relationships/notesSlide" Target="../notesSlides/notesSlide9.xml"/><Relationship Id="rId17" Type="http://schemas.openxmlformats.org/officeDocument/2006/relationships/image" Target="../media/image16.png"/><Relationship Id="rId2" Type="http://schemas.openxmlformats.org/officeDocument/2006/relationships/video" Target="../media/media8.mp4"/><Relationship Id="rId16" Type="http://schemas.openxmlformats.org/officeDocument/2006/relationships/image" Target="../media/image15.png"/><Relationship Id="rId1" Type="http://schemas.microsoft.com/office/2007/relationships/media" Target="../media/media8.mp4"/><Relationship Id="rId6" Type="http://schemas.openxmlformats.org/officeDocument/2006/relationships/video" Target="../media/media10.mp4"/><Relationship Id="rId11" Type="http://schemas.openxmlformats.org/officeDocument/2006/relationships/slideLayout" Target="../slideLayouts/slideLayout2.xml"/><Relationship Id="rId5" Type="http://schemas.microsoft.com/office/2007/relationships/media" Target="../media/media10.mp4"/><Relationship Id="rId15" Type="http://schemas.openxmlformats.org/officeDocument/2006/relationships/image" Target="../media/image14.png"/><Relationship Id="rId10" Type="http://schemas.openxmlformats.org/officeDocument/2006/relationships/video" Target="../media/media12.mp4"/><Relationship Id="rId4" Type="http://schemas.openxmlformats.org/officeDocument/2006/relationships/video" Target="../media/media9.mp4"/><Relationship Id="rId9" Type="http://schemas.microsoft.com/office/2007/relationships/media" Target="../media/media12.mp4"/><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A9D1BE-BB6E-4B53-AA0D-CDBC0A819924}"/>
              </a:ext>
            </a:extLst>
          </p:cNvPr>
          <p:cNvSpPr>
            <a:spLocks noGrp="1"/>
          </p:cNvSpPr>
          <p:nvPr>
            <p:ph type="ctrTitle"/>
          </p:nvPr>
        </p:nvSpPr>
        <p:spPr/>
        <p:txBody>
          <a:bodyPr/>
          <a:lstStyle/>
          <a:p>
            <a:r>
              <a:rPr lang="en-US" dirty="0"/>
              <a:t>CISC320 Algorithms</a:t>
            </a:r>
          </a:p>
        </p:txBody>
      </p:sp>
      <p:sp>
        <p:nvSpPr>
          <p:cNvPr id="5" name="Subtitle 4">
            <a:extLst>
              <a:ext uri="{FF2B5EF4-FFF2-40B4-BE49-F238E27FC236}">
                <a16:creationId xmlns:a16="http://schemas.microsoft.com/office/drawing/2014/main" id="{B6642BC0-4CA2-4687-B5A8-DE57293776A8}"/>
              </a:ext>
            </a:extLst>
          </p:cNvPr>
          <p:cNvSpPr>
            <a:spLocks noGrp="1"/>
          </p:cNvSpPr>
          <p:nvPr>
            <p:ph type="subTitle" idx="1"/>
          </p:nvPr>
        </p:nvSpPr>
        <p:spPr/>
        <p:txBody>
          <a:bodyPr>
            <a:normAutofit fontScale="85000" lnSpcReduction="10000"/>
          </a:bodyPr>
          <a:lstStyle/>
          <a:p>
            <a:r>
              <a:rPr lang="en-US" sz="5400" cap="small" dirty="0"/>
              <a:t>ADTs and Data Structures</a:t>
            </a:r>
          </a:p>
          <a:p>
            <a:r>
              <a:rPr lang="en-US" sz="2400" cap="small" dirty="0"/>
              <a:t>Austin Cory Bart</a:t>
            </a:r>
            <a:br>
              <a:rPr lang="en-US" sz="2400" cap="small" dirty="0"/>
            </a:br>
            <a:r>
              <a:rPr lang="en-US" sz="2400" cap="small" dirty="0" err="1"/>
              <a:t>AlgoTutorBot</a:t>
            </a:r>
            <a:br>
              <a:rPr lang="en-US" sz="2400" cap="small" dirty="0"/>
            </a:br>
            <a:r>
              <a:rPr lang="en-US" sz="2400" cap="small" dirty="0"/>
              <a:t>University of Delaware</a:t>
            </a:r>
          </a:p>
        </p:txBody>
      </p:sp>
      <p:pic>
        <p:nvPicPr>
          <p:cNvPr id="2" name="01-01-CISC320_Algorithms-Let_s_lear">
            <a:hlinkClick r:id="" action="ppaction://media"/>
            <a:extLst>
              <a:ext uri="{FF2B5EF4-FFF2-40B4-BE49-F238E27FC236}">
                <a16:creationId xmlns:a16="http://schemas.microsoft.com/office/drawing/2014/main" id="{09EBCA34-8E10-4EA1-8219-A82FD6180546}"/>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0" y="5143500"/>
            <a:ext cx="2286000" cy="1714500"/>
          </a:xfrm>
          <a:prstGeom prst="rect">
            <a:avLst/>
          </a:prstGeom>
        </p:spPr>
      </p:pic>
      <p:pic>
        <p:nvPicPr>
          <p:cNvPr id="3" name="01-02-CISC320_Algorithms-I_will_nev">
            <a:hlinkClick r:id="" action="ppaction://media"/>
            <a:extLst>
              <a:ext uri="{FF2B5EF4-FFF2-40B4-BE49-F238E27FC236}">
                <a16:creationId xmlns:a16="http://schemas.microsoft.com/office/drawing/2014/main" id="{9ADFBC63-19E3-43D6-A41E-F3085B048FE3}"/>
              </a:ext>
            </a:extLst>
          </p:cNvPr>
          <p:cNvPicPr>
            <a:picLocks noChangeAspect="1"/>
          </p:cNvPicPr>
          <p:nvPr>
            <a:videoFile r:link="rId4"/>
            <p:extLst>
              <p:ext uri="{DAA4B4D4-6D71-4841-9C94-3DE7FCFB9230}">
                <p14:media xmlns:p14="http://schemas.microsoft.com/office/powerpoint/2010/main" r:embed="rId3"/>
              </p:ext>
            </p:extLst>
          </p:nvPr>
        </p:nvPicPr>
        <p:blipFill>
          <a:blip r:embed="rId8"/>
          <a:stretch>
            <a:fillRect/>
          </a:stretch>
        </p:blipFill>
        <p:spPr>
          <a:xfrm>
            <a:off x="0" y="5143500"/>
            <a:ext cx="2286000" cy="1714500"/>
          </a:xfrm>
          <a:prstGeom prst="rect">
            <a:avLst/>
          </a:prstGeom>
        </p:spPr>
      </p:pic>
    </p:spTree>
    <p:extLst>
      <p:ext uri="{BB962C8B-B14F-4D97-AF65-F5344CB8AC3E}">
        <p14:creationId xmlns:p14="http://schemas.microsoft.com/office/powerpoint/2010/main" val="336876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211"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7355"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11" fill="hold" display="0">
                  <p:stCondLst>
                    <p:cond delay="indefinite"/>
                  </p:stCondLst>
                </p:cTn>
                <p:tgtEl>
                  <p:spTgt spid="2"/>
                </p:tgtEl>
              </p:cMediaNode>
            </p:video>
            <p:seq concurrent="1" nextAc="seek">
              <p:cTn id="12" restart="whenNotActive" fill="hold" evtFilter="cancelBubble" nodeType="interactiveSeq">
                <p:stCondLst>
                  <p:cond evt="onClick" delay="0">
                    <p:tgtEl>
                      <p:spTgt spid="2"/>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2"/>
                                        </p:tgtEl>
                                      </p:cBhvr>
                                    </p:cmd>
                                  </p:childTnLst>
                                </p:cTn>
                              </p:par>
                            </p:childTnLst>
                          </p:cTn>
                        </p:par>
                      </p:childTnLst>
                    </p:cTn>
                  </p:par>
                </p:childTnLst>
              </p:cTn>
              <p:nextCondLst>
                <p:cond evt="onClick" delay="0">
                  <p:tgtEl>
                    <p:spTgt spid="2"/>
                  </p:tgtEl>
                </p:cond>
              </p:nextCondLst>
            </p:seq>
            <p:video>
              <p:cMediaNode vol="80000" showWhenStopped="0">
                <p:cTn id="17" fill="hold" display="0">
                  <p:stCondLst>
                    <p:cond delay="indefinite"/>
                  </p:stCondLst>
                </p:cTn>
                <p:tgtEl>
                  <p:spTgt spid="3"/>
                </p:tgtEl>
              </p:cMediaNode>
            </p:video>
            <p:seq concurrent="1" nextAc="seek">
              <p:cTn id="18" restart="whenNotActive" fill="hold" evtFilter="cancelBubble" nodeType="interactiveSeq">
                <p:stCondLst>
                  <p:cond evt="onClick" delay="0">
                    <p:tgtEl>
                      <p:spTgt spid="3"/>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46C3-1B52-416A-8DF1-EF15EEE5A722}"/>
              </a:ext>
            </a:extLst>
          </p:cNvPr>
          <p:cNvSpPr>
            <a:spLocks noGrp="1"/>
          </p:cNvSpPr>
          <p:nvPr>
            <p:ph type="title"/>
          </p:nvPr>
        </p:nvSpPr>
        <p:spPr/>
        <p:txBody>
          <a:bodyPr/>
          <a:lstStyle/>
          <a:p>
            <a:r>
              <a:rPr lang="en-US" dirty="0"/>
              <a:t>Choosing a Data Structure</a:t>
            </a:r>
          </a:p>
        </p:txBody>
      </p:sp>
      <p:sp>
        <p:nvSpPr>
          <p:cNvPr id="3" name="Content Placeholder 2">
            <a:extLst>
              <a:ext uri="{FF2B5EF4-FFF2-40B4-BE49-F238E27FC236}">
                <a16:creationId xmlns:a16="http://schemas.microsoft.com/office/drawing/2014/main" id="{5068A825-CBCD-4488-8F96-A1F203B489FF}"/>
              </a:ext>
            </a:extLst>
          </p:cNvPr>
          <p:cNvSpPr>
            <a:spLocks noGrp="1"/>
          </p:cNvSpPr>
          <p:nvPr>
            <p:ph idx="1"/>
          </p:nvPr>
        </p:nvSpPr>
        <p:spPr/>
        <p:txBody>
          <a:bodyPr>
            <a:normAutofit/>
          </a:bodyPr>
          <a:lstStyle/>
          <a:p>
            <a:r>
              <a:rPr lang="en-US" sz="2400" dirty="0"/>
              <a:t>The runtime determines the need.</a:t>
            </a:r>
          </a:p>
          <a:p>
            <a:pPr lvl="1"/>
            <a:r>
              <a:rPr lang="en-US" sz="2000" dirty="0"/>
              <a:t>"I need a list that can…"</a:t>
            </a:r>
          </a:p>
          <a:p>
            <a:pPr lvl="2"/>
            <a:r>
              <a:rPr lang="en-US" sz="1600" dirty="0"/>
              <a:t>"handle super fast access, without ever really change its size" -&gt; Array</a:t>
            </a:r>
          </a:p>
          <a:p>
            <a:pPr lvl="2"/>
            <a:r>
              <a:rPr lang="en-US" sz="1600" dirty="0"/>
              <a:t>“add elements frequently but be cache efficient" -&gt; Dynamic Array</a:t>
            </a:r>
          </a:p>
          <a:p>
            <a:pPr lvl="2"/>
            <a:r>
              <a:rPr lang="en-US" sz="1600" dirty="0"/>
              <a:t>"access adjacent elements from any given element easily" -&gt; Doubly Linked List</a:t>
            </a:r>
          </a:p>
          <a:p>
            <a:pPr lvl="2"/>
            <a:r>
              <a:rPr lang="en-US" sz="1600" dirty="0"/>
              <a:t>…</a:t>
            </a:r>
          </a:p>
        </p:txBody>
      </p:sp>
    </p:spTree>
    <p:extLst>
      <p:ext uri="{BB962C8B-B14F-4D97-AF65-F5344CB8AC3E}">
        <p14:creationId xmlns:p14="http://schemas.microsoft.com/office/powerpoint/2010/main" val="2706939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0D0A0-8BCC-47D4-9EA6-47382B80DCD9}"/>
              </a:ext>
            </a:extLst>
          </p:cNvPr>
          <p:cNvSpPr>
            <a:spLocks noGrp="1"/>
          </p:cNvSpPr>
          <p:nvPr>
            <p:ph type="title"/>
          </p:nvPr>
        </p:nvSpPr>
        <p:spPr/>
        <p:txBody>
          <a:bodyPr/>
          <a:lstStyle/>
          <a:p>
            <a:r>
              <a:rPr lang="en-US" dirty="0"/>
              <a:t>Data Structure: Array</a:t>
            </a:r>
          </a:p>
        </p:txBody>
      </p:sp>
      <p:sp>
        <p:nvSpPr>
          <p:cNvPr id="3" name="Content Placeholder 2">
            <a:extLst>
              <a:ext uri="{FF2B5EF4-FFF2-40B4-BE49-F238E27FC236}">
                <a16:creationId xmlns:a16="http://schemas.microsoft.com/office/drawing/2014/main" id="{8092E783-A703-47E8-A2F6-044E3F01F89D}"/>
              </a:ext>
            </a:extLst>
          </p:cNvPr>
          <p:cNvSpPr>
            <a:spLocks noGrp="1"/>
          </p:cNvSpPr>
          <p:nvPr>
            <p:ph idx="1"/>
          </p:nvPr>
        </p:nvSpPr>
        <p:spPr>
          <a:xfrm>
            <a:off x="838200" y="1825625"/>
            <a:ext cx="10515600" cy="2454382"/>
          </a:xfrm>
        </p:spPr>
        <p:txBody>
          <a:bodyPr/>
          <a:lstStyle/>
          <a:p>
            <a:r>
              <a:rPr lang="en-US" dirty="0"/>
              <a:t>Fixed-size collection of elements denoted by ascending numeric index</a:t>
            </a:r>
          </a:p>
          <a:p>
            <a:r>
              <a:rPr lang="en-US" dirty="0"/>
              <a:t>Usually implemented by language, but not guaranteed</a:t>
            </a:r>
          </a:p>
          <a:p>
            <a:r>
              <a:rPr lang="en-US" dirty="0"/>
              <a:t>Great for accessing arbitrary positions, terrible for flexibility</a:t>
            </a:r>
          </a:p>
        </p:txBody>
      </p:sp>
      <p:pic>
        <p:nvPicPr>
          <p:cNvPr id="1026" name="Picture 2" descr="Image result for array">
            <a:extLst>
              <a:ext uri="{FF2B5EF4-FFF2-40B4-BE49-F238E27FC236}">
                <a16:creationId xmlns:a16="http://schemas.microsoft.com/office/drawing/2014/main" id="{B117A1EE-7CBB-4DE7-9A8A-489A4BE2AA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148" y="3653439"/>
            <a:ext cx="4086225"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406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EF9F-7872-45B2-880E-607B7165ABA5}"/>
              </a:ext>
            </a:extLst>
          </p:cNvPr>
          <p:cNvSpPr>
            <a:spLocks noGrp="1"/>
          </p:cNvSpPr>
          <p:nvPr>
            <p:ph type="title"/>
          </p:nvPr>
        </p:nvSpPr>
        <p:spPr/>
        <p:txBody>
          <a:bodyPr/>
          <a:lstStyle/>
          <a:p>
            <a:r>
              <a:rPr lang="en-US" dirty="0"/>
              <a:t>Data Structure: Linked List</a:t>
            </a:r>
            <a:br>
              <a:rPr lang="en-US" dirty="0"/>
            </a:br>
            <a:r>
              <a:rPr lang="en-US" sz="2400" dirty="0"/>
              <a:t>(and pointers)</a:t>
            </a:r>
            <a:endParaRPr lang="en-US" dirty="0"/>
          </a:p>
        </p:txBody>
      </p:sp>
      <p:pic>
        <p:nvPicPr>
          <p:cNvPr id="4" name="Picture 4">
            <a:extLst>
              <a:ext uri="{FF2B5EF4-FFF2-40B4-BE49-F238E27FC236}">
                <a16:creationId xmlns:a16="http://schemas.microsoft.com/office/drawing/2014/main" id="{02DC50B2-0489-4E68-A1FC-27904ADABA9A}"/>
              </a:ext>
            </a:extLst>
          </p:cNvPr>
          <p:cNvPicPr>
            <a:picLocks noGrp="1" noChangeAspect="1" noChangeArrowheads="1"/>
          </p:cNvPicPr>
          <p:nvPr>
            <p:ph idx="1"/>
          </p:nvPr>
        </p:nvPicPr>
        <p:blipFill rotWithShape="1">
          <a:blip r:embed="rId3"/>
          <a:srcRect t="16592"/>
          <a:stretch/>
        </p:blipFill>
        <p:spPr bwMode="auto">
          <a:xfrm>
            <a:off x="2510725" y="2836190"/>
            <a:ext cx="7136970" cy="3151684"/>
          </a:xfrm>
          <a:prstGeom prst="rect">
            <a:avLst/>
          </a:prstGeom>
          <a:noFill/>
          <a:ln w="9525">
            <a:noFill/>
            <a:miter lim="800000"/>
            <a:headEnd/>
            <a:tailEnd/>
          </a:ln>
        </p:spPr>
      </p:pic>
      <p:sp>
        <p:nvSpPr>
          <p:cNvPr id="3" name="TextBox 2">
            <a:extLst>
              <a:ext uri="{FF2B5EF4-FFF2-40B4-BE49-F238E27FC236}">
                <a16:creationId xmlns:a16="http://schemas.microsoft.com/office/drawing/2014/main" id="{BACD91EF-4123-43B1-BCAF-E3013FB2A678}"/>
              </a:ext>
            </a:extLst>
          </p:cNvPr>
          <p:cNvSpPr txBox="1"/>
          <p:nvPr/>
        </p:nvSpPr>
        <p:spPr>
          <a:xfrm>
            <a:off x="3417376" y="2466858"/>
            <a:ext cx="1037463" cy="369332"/>
          </a:xfrm>
          <a:prstGeom prst="rect">
            <a:avLst/>
          </a:prstGeom>
          <a:noFill/>
        </p:spPr>
        <p:txBody>
          <a:bodyPr wrap="none" rtlCol="0">
            <a:spAutoFit/>
          </a:bodyPr>
          <a:lstStyle/>
          <a:p>
            <a:r>
              <a:rPr lang="en-US" dirty="0"/>
              <a:t>Variables</a:t>
            </a:r>
          </a:p>
        </p:txBody>
      </p:sp>
      <p:sp>
        <p:nvSpPr>
          <p:cNvPr id="5" name="TextBox 4">
            <a:extLst>
              <a:ext uri="{FF2B5EF4-FFF2-40B4-BE49-F238E27FC236}">
                <a16:creationId xmlns:a16="http://schemas.microsoft.com/office/drawing/2014/main" id="{5FC192BF-AEB1-466F-86ED-CF7F91915ED6}"/>
              </a:ext>
            </a:extLst>
          </p:cNvPr>
          <p:cNvSpPr txBox="1"/>
          <p:nvPr/>
        </p:nvSpPr>
        <p:spPr>
          <a:xfrm>
            <a:off x="5361490" y="2466858"/>
            <a:ext cx="793807" cy="369332"/>
          </a:xfrm>
          <a:prstGeom prst="rect">
            <a:avLst/>
          </a:prstGeom>
          <a:noFill/>
        </p:spPr>
        <p:txBody>
          <a:bodyPr wrap="none" rtlCol="0">
            <a:spAutoFit/>
          </a:bodyPr>
          <a:lstStyle/>
          <a:p>
            <a:r>
              <a:rPr lang="en-US" dirty="0"/>
              <a:t>Values</a:t>
            </a:r>
          </a:p>
        </p:txBody>
      </p:sp>
    </p:spTree>
    <p:extLst>
      <p:ext uri="{BB962C8B-B14F-4D97-AF65-F5344CB8AC3E}">
        <p14:creationId xmlns:p14="http://schemas.microsoft.com/office/powerpoint/2010/main" val="2113294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5B1C7-BB10-4B24-8A8B-7E6CC50CD37D}"/>
              </a:ext>
            </a:extLst>
          </p:cNvPr>
          <p:cNvSpPr>
            <a:spLocks noGrp="1"/>
          </p:cNvSpPr>
          <p:nvPr>
            <p:ph type="title"/>
          </p:nvPr>
        </p:nvSpPr>
        <p:spPr/>
        <p:txBody>
          <a:bodyPr/>
          <a:lstStyle/>
          <a:p>
            <a:r>
              <a:rPr lang="en-US" dirty="0"/>
              <a:t>Data Structure: Doubly Linked List</a:t>
            </a:r>
          </a:p>
        </p:txBody>
      </p:sp>
      <p:sp>
        <p:nvSpPr>
          <p:cNvPr id="4" name="Content Placeholder 2">
            <a:extLst>
              <a:ext uri="{FF2B5EF4-FFF2-40B4-BE49-F238E27FC236}">
                <a16:creationId xmlns:a16="http://schemas.microsoft.com/office/drawing/2014/main" id="{87D88D84-AE39-49DC-8B99-637BCCB9110B}"/>
              </a:ext>
            </a:extLst>
          </p:cNvPr>
          <p:cNvSpPr>
            <a:spLocks noGrp="1"/>
          </p:cNvSpPr>
          <p:nvPr>
            <p:ph idx="1"/>
          </p:nvPr>
        </p:nvSpPr>
        <p:spPr>
          <a:xfrm>
            <a:off x="838200" y="1825625"/>
            <a:ext cx="10515600" cy="4351338"/>
          </a:xfrm>
        </p:spPr>
        <p:txBody>
          <a:bodyPr/>
          <a:lstStyle/>
          <a:p>
            <a:pPr marL="0" indent="0">
              <a:buNone/>
            </a:pPr>
            <a:r>
              <a:rPr lang="en-US" dirty="0"/>
              <a:t>A Linked List that has pointers to the previous element</a:t>
            </a:r>
          </a:p>
          <a:p>
            <a:r>
              <a:rPr lang="en-US" dirty="0" err="1"/>
              <a:t>remove_last</a:t>
            </a:r>
            <a:r>
              <a:rPr lang="en-US" dirty="0"/>
              <a:t>() in O(1)</a:t>
            </a:r>
          </a:p>
        </p:txBody>
      </p:sp>
      <p:pic>
        <p:nvPicPr>
          <p:cNvPr id="5" name="Picture 4">
            <a:extLst>
              <a:ext uri="{FF2B5EF4-FFF2-40B4-BE49-F238E27FC236}">
                <a16:creationId xmlns:a16="http://schemas.microsoft.com/office/drawing/2014/main" id="{9BBC0C7D-C2A5-46AA-AB0C-7EA95A13A5A5}"/>
              </a:ext>
            </a:extLst>
          </p:cNvPr>
          <p:cNvPicPr>
            <a:picLocks noChangeAspect="1"/>
          </p:cNvPicPr>
          <p:nvPr/>
        </p:nvPicPr>
        <p:blipFill>
          <a:blip r:embed="rId3"/>
          <a:srcRect/>
          <a:stretch>
            <a:fillRect/>
          </a:stretch>
        </p:blipFill>
        <p:spPr bwMode="auto">
          <a:xfrm>
            <a:off x="2805906" y="3429000"/>
            <a:ext cx="6580187" cy="2865438"/>
          </a:xfrm>
          <a:prstGeom prst="rect">
            <a:avLst/>
          </a:prstGeom>
          <a:noFill/>
          <a:ln w="9525">
            <a:noFill/>
            <a:miter lim="800000"/>
            <a:headEnd/>
            <a:tailEnd/>
          </a:ln>
        </p:spPr>
      </p:pic>
    </p:spTree>
    <p:extLst>
      <p:ext uri="{BB962C8B-B14F-4D97-AF65-F5344CB8AC3E}">
        <p14:creationId xmlns:p14="http://schemas.microsoft.com/office/powerpoint/2010/main" val="117618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E5537-6927-44A3-92BB-D1C7C9EB3047}"/>
              </a:ext>
            </a:extLst>
          </p:cNvPr>
          <p:cNvSpPr>
            <a:spLocks noGrp="1"/>
          </p:cNvSpPr>
          <p:nvPr>
            <p:ph type="title"/>
          </p:nvPr>
        </p:nvSpPr>
        <p:spPr/>
        <p:txBody>
          <a:bodyPr/>
          <a:lstStyle/>
          <a:p>
            <a:r>
              <a:rPr lang="en-US" dirty="0"/>
              <a:t>Data Structure: Dynamic Array</a:t>
            </a:r>
          </a:p>
        </p:txBody>
      </p:sp>
      <p:sp>
        <p:nvSpPr>
          <p:cNvPr id="3" name="Content Placeholder 2">
            <a:extLst>
              <a:ext uri="{FF2B5EF4-FFF2-40B4-BE49-F238E27FC236}">
                <a16:creationId xmlns:a16="http://schemas.microsoft.com/office/drawing/2014/main" id="{4CD5EB86-AEE2-4788-AAA5-5BEFA4ED122B}"/>
              </a:ext>
            </a:extLst>
          </p:cNvPr>
          <p:cNvSpPr>
            <a:spLocks noGrp="1"/>
          </p:cNvSpPr>
          <p:nvPr>
            <p:ph idx="1"/>
          </p:nvPr>
        </p:nvSpPr>
        <p:spPr>
          <a:xfrm>
            <a:off x="838200" y="1825625"/>
            <a:ext cx="10515600" cy="2170072"/>
          </a:xfrm>
        </p:spPr>
        <p:txBody>
          <a:bodyPr/>
          <a:lstStyle/>
          <a:p>
            <a:r>
              <a:rPr lang="en-US" dirty="0"/>
              <a:t>An array that grows when you add elements beyond its capacity, by copying over the odd elements into a new bigger array</a:t>
            </a:r>
          </a:p>
        </p:txBody>
      </p:sp>
      <p:pic>
        <p:nvPicPr>
          <p:cNvPr id="4" name="Picture 3" descr="9arraycapacity.jpg">
            <a:extLst>
              <a:ext uri="{FF2B5EF4-FFF2-40B4-BE49-F238E27FC236}">
                <a16:creationId xmlns:a16="http://schemas.microsoft.com/office/drawing/2014/main" id="{E0782598-36CD-4EEA-8354-08E5DDDE9B6A}"/>
              </a:ext>
            </a:extLst>
          </p:cNvPr>
          <p:cNvPicPr>
            <a:picLocks noChangeAspect="1"/>
          </p:cNvPicPr>
          <p:nvPr/>
        </p:nvPicPr>
        <p:blipFill>
          <a:blip r:embed="rId3"/>
          <a:stretch>
            <a:fillRect/>
          </a:stretch>
        </p:blipFill>
        <p:spPr>
          <a:xfrm>
            <a:off x="2905932" y="3096843"/>
            <a:ext cx="6002874" cy="1797708"/>
          </a:xfrm>
          <a:prstGeom prst="rect">
            <a:avLst/>
          </a:prstGeom>
        </p:spPr>
      </p:pic>
    </p:spTree>
    <p:extLst>
      <p:ext uri="{BB962C8B-B14F-4D97-AF65-F5344CB8AC3E}">
        <p14:creationId xmlns:p14="http://schemas.microsoft.com/office/powerpoint/2010/main" val="1426272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471F8-D941-4911-829B-CFA400308959}"/>
              </a:ext>
            </a:extLst>
          </p:cNvPr>
          <p:cNvSpPr>
            <a:spLocks noGrp="1"/>
          </p:cNvSpPr>
          <p:nvPr>
            <p:ph type="title"/>
          </p:nvPr>
        </p:nvSpPr>
        <p:spPr/>
        <p:txBody>
          <a:bodyPr/>
          <a:lstStyle/>
          <a:p>
            <a:r>
              <a:rPr lang="en-US" dirty="0"/>
              <a:t>Amortization</a:t>
            </a:r>
          </a:p>
        </p:txBody>
      </p:sp>
      <p:pic>
        <p:nvPicPr>
          <p:cNvPr id="2050" name="Picture 2" descr="Image result for dynamic array amortization">
            <a:extLst>
              <a:ext uri="{FF2B5EF4-FFF2-40B4-BE49-F238E27FC236}">
                <a16:creationId xmlns:a16="http://schemas.microsoft.com/office/drawing/2014/main" id="{817B043C-FE93-4CB1-A4CF-3C0987767D5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89965" y="2057408"/>
            <a:ext cx="4812070" cy="3887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291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01BD3-A32D-48FE-B40E-92B3747927B1}"/>
              </a:ext>
            </a:extLst>
          </p:cNvPr>
          <p:cNvSpPr>
            <a:spLocks noGrp="1"/>
          </p:cNvSpPr>
          <p:nvPr>
            <p:ph type="title"/>
          </p:nvPr>
        </p:nvSpPr>
        <p:spPr/>
        <p:txBody>
          <a:bodyPr/>
          <a:lstStyle/>
          <a:p>
            <a:r>
              <a:rPr lang="en-US" dirty="0"/>
              <a:t>Circular Array</a:t>
            </a:r>
          </a:p>
        </p:txBody>
      </p:sp>
      <p:sp>
        <p:nvSpPr>
          <p:cNvPr id="3" name="Content Placeholder 2">
            <a:extLst>
              <a:ext uri="{FF2B5EF4-FFF2-40B4-BE49-F238E27FC236}">
                <a16:creationId xmlns:a16="http://schemas.microsoft.com/office/drawing/2014/main" id="{81980C71-863B-41A5-BA41-C777A8B6B29A}"/>
              </a:ext>
            </a:extLst>
          </p:cNvPr>
          <p:cNvSpPr>
            <a:spLocks noGrp="1"/>
          </p:cNvSpPr>
          <p:nvPr>
            <p:ph idx="1"/>
          </p:nvPr>
        </p:nvSpPr>
        <p:spPr>
          <a:xfrm>
            <a:off x="838200" y="1825625"/>
            <a:ext cx="10515600" cy="1603375"/>
          </a:xfrm>
        </p:spPr>
        <p:txBody>
          <a:bodyPr/>
          <a:lstStyle/>
          <a:p>
            <a:r>
              <a:rPr lang="en-US" dirty="0"/>
              <a:t>Array with separate read and write heads, wraps back around when it runs out of spots</a:t>
            </a:r>
          </a:p>
          <a:p>
            <a:r>
              <a:rPr lang="en-US" dirty="0"/>
              <a:t>Good for queues</a:t>
            </a:r>
          </a:p>
        </p:txBody>
      </p:sp>
      <p:pic>
        <p:nvPicPr>
          <p:cNvPr id="3074" name="Picture 2" descr="Image result for circular array">
            <a:extLst>
              <a:ext uri="{FF2B5EF4-FFF2-40B4-BE49-F238E27FC236}">
                <a16:creationId xmlns:a16="http://schemas.microsoft.com/office/drawing/2014/main" id="{F9432D37-8FF0-4A89-A1C7-2AAFDC9F1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276" y="3244754"/>
            <a:ext cx="3061795" cy="247082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circular array">
            <a:extLst>
              <a:ext uri="{FF2B5EF4-FFF2-40B4-BE49-F238E27FC236}">
                <a16:creationId xmlns:a16="http://schemas.microsoft.com/office/drawing/2014/main" id="{A1D17ECF-7E6B-4F76-BCF0-24B1B82949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929" y="3398029"/>
            <a:ext cx="3146121" cy="2359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643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E7A9F-EE8A-42B0-9076-491C52A4C4CF}"/>
              </a:ext>
            </a:extLst>
          </p:cNvPr>
          <p:cNvSpPr>
            <a:spLocks noGrp="1"/>
          </p:cNvSpPr>
          <p:nvPr>
            <p:ph type="title"/>
          </p:nvPr>
        </p:nvSpPr>
        <p:spPr/>
        <p:txBody>
          <a:bodyPr/>
          <a:lstStyle/>
          <a:p>
            <a:r>
              <a:rPr lang="en-US" dirty="0"/>
              <a:t>Hash Map</a:t>
            </a:r>
          </a:p>
        </p:txBody>
      </p:sp>
      <p:sp>
        <p:nvSpPr>
          <p:cNvPr id="3" name="Content Placeholder 2">
            <a:extLst>
              <a:ext uri="{FF2B5EF4-FFF2-40B4-BE49-F238E27FC236}">
                <a16:creationId xmlns:a16="http://schemas.microsoft.com/office/drawing/2014/main" id="{D373BF05-9371-4B82-BE47-85FFBEC246BB}"/>
              </a:ext>
            </a:extLst>
          </p:cNvPr>
          <p:cNvSpPr>
            <a:spLocks noGrp="1"/>
          </p:cNvSpPr>
          <p:nvPr>
            <p:ph idx="1"/>
          </p:nvPr>
        </p:nvSpPr>
        <p:spPr>
          <a:xfrm>
            <a:off x="0" y="3802579"/>
            <a:ext cx="6232074" cy="1305894"/>
          </a:xfrm>
        </p:spPr>
        <p:txBody>
          <a:bodyPr>
            <a:normAutofit/>
          </a:bodyPr>
          <a:lstStyle/>
          <a:p>
            <a:r>
              <a:rPr lang="en-US" dirty="0"/>
              <a:t>Array where special "keys" are hashed into indexes.</a:t>
            </a:r>
          </a:p>
          <a:p>
            <a:r>
              <a:rPr lang="en-US" dirty="0"/>
              <a:t>The value at the index varies depending on implementation</a:t>
            </a:r>
          </a:p>
        </p:txBody>
      </p:sp>
      <p:graphicFrame>
        <p:nvGraphicFramePr>
          <p:cNvPr id="18" name="Group 53">
            <a:extLst>
              <a:ext uri="{FF2B5EF4-FFF2-40B4-BE49-F238E27FC236}">
                <a16:creationId xmlns:a16="http://schemas.microsoft.com/office/drawing/2014/main" id="{8132C284-C7C4-4E23-B2B5-90857619617D}"/>
              </a:ext>
            </a:extLst>
          </p:cNvPr>
          <p:cNvGraphicFramePr>
            <a:graphicFrameLocks noGrp="1"/>
          </p:cNvGraphicFramePr>
          <p:nvPr>
            <p:extLst>
              <p:ext uri="{D42A27DB-BD31-4B8C-83A1-F6EECF244321}">
                <p14:modId xmlns:p14="http://schemas.microsoft.com/office/powerpoint/2010/main" val="3696099815"/>
              </p:ext>
            </p:extLst>
          </p:nvPr>
        </p:nvGraphicFramePr>
        <p:xfrm>
          <a:off x="7053593" y="1085749"/>
          <a:ext cx="2743200" cy="4238752"/>
        </p:xfrm>
        <a:graphic>
          <a:graphicData uri="http://schemas.openxmlformats.org/drawingml/2006/table">
            <a:tbl>
              <a:tblPr/>
              <a:tblGrid>
                <a:gridCol w="6858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4889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0</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89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70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charset="0"/>
                      </a:endParaRPr>
                    </a:p>
                  </a:txBody>
                  <a:tcPr horzOverflow="overflow">
                    <a:lnL cap="flat">
                      <a:noFill/>
                    </a:lnL>
                    <a:lnR w="38100" cap="flat" cmpd="sng" algn="ctr">
                      <a:solidFill>
                        <a:srgbClr val="FFCC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FF0000"/>
                          </a:solidFill>
                          <a:effectLst/>
                          <a:latin typeface="Times New Roman" charset="0"/>
                        </a:rPr>
                        <a:t>302-831-2712</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FF0000"/>
                          </a:solidFill>
                          <a:effectLst/>
                          <a:latin typeface="Times New Roman" charset="0"/>
                        </a:rPr>
                        <a:t>101 Smith Hall</a:t>
                      </a:r>
                      <a:br>
                        <a:rPr kumimoji="0" lang="en-US" sz="2000" b="1" i="0" u="none" strike="noStrike" cap="none" normalizeH="0" baseline="0" dirty="0">
                          <a:ln>
                            <a:noFill/>
                          </a:ln>
                          <a:solidFill>
                            <a:srgbClr val="FF0000"/>
                          </a:solidFill>
                          <a:effectLst/>
                          <a:latin typeface="Times New Roman" charset="0"/>
                        </a:rPr>
                      </a:br>
                      <a:r>
                        <a:rPr kumimoji="0" lang="en-US" sz="2000" b="1" i="0" u="none" strike="noStrike" cap="none" normalizeH="0" baseline="0" dirty="0">
                          <a:ln>
                            <a:noFill/>
                          </a:ln>
                          <a:solidFill>
                            <a:srgbClr val="FF0000"/>
                          </a:solidFill>
                          <a:effectLst/>
                          <a:latin typeface="Times New Roman" charset="0"/>
                        </a:rPr>
                        <a:t>Newark, DE</a:t>
                      </a:r>
                    </a:p>
                  </a:txBody>
                  <a:tcPr horzOverflow="overflow">
                    <a:lnL w="38100" cap="flat" cmpd="sng" algn="ctr">
                      <a:solidFill>
                        <a:srgbClr val="FFCC00"/>
                      </a:solidFill>
                      <a:prstDash val="solid"/>
                      <a:round/>
                      <a:headEnd type="none" w="med" len="med"/>
                      <a:tailEnd type="none" w="med" len="med"/>
                    </a:lnL>
                    <a:lnR w="38100" cap="flat" cmpd="sng" algn="ctr">
                      <a:solidFill>
                        <a:srgbClr val="FFCC00"/>
                      </a:solidFill>
                      <a:prstDash val="solid"/>
                      <a:round/>
                      <a:headEnd type="none" w="med" len="med"/>
                      <a:tailEnd type="none" w="med" len="med"/>
                    </a:lnR>
                    <a:lnT w="38100" cap="flat" cmpd="sng" algn="ctr">
                      <a:solidFill>
                        <a:srgbClr val="FFCC00"/>
                      </a:solidFill>
                      <a:prstDash val="solid"/>
                      <a:round/>
                      <a:headEnd type="none" w="med" len="med"/>
                      <a:tailEnd type="none" w="med" len="med"/>
                    </a:lnT>
                    <a:lnB w="38100" cap="flat" cmpd="sng" algn="ctr">
                      <a:solidFill>
                        <a:srgbClr val="FF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charset="0"/>
                      </a:endParaRPr>
                    </a:p>
                  </a:txBody>
                  <a:tcPr horzOverflow="overflow">
                    <a:lnL cap="flat">
                      <a:noFill/>
                    </a:lnL>
                    <a:lnR w="12700" cap="flat" cmpd="sng" algn="ctr">
                      <a:solidFill>
                        <a:srgbClr val="47FFD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47FFD1"/>
                          </a:solidFill>
                          <a:effectLst/>
                          <a:latin typeface="Times New Roman" charset="0"/>
                        </a:rPr>
                        <a:t>302-737-2712</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47FFD1"/>
                          </a:solidFill>
                          <a:effectLst/>
                          <a:latin typeface="Times New Roman" charset="0"/>
                        </a:rPr>
                        <a:t>136 Main St.</a:t>
                      </a:r>
                    </a:p>
                  </a:txBody>
                  <a:tcPr horzOverflow="overflow">
                    <a:lnL w="12700" cap="flat" cmpd="sng" algn="ctr">
                      <a:solidFill>
                        <a:srgbClr val="47FFD1"/>
                      </a:solidFill>
                      <a:prstDash val="solid"/>
                      <a:round/>
                      <a:headEnd type="none" w="med" len="med"/>
                      <a:tailEnd type="none" w="med" len="med"/>
                    </a:lnL>
                    <a:lnR w="12700" cap="flat" cmpd="sng" algn="ctr">
                      <a:solidFill>
                        <a:srgbClr val="47FFD1"/>
                      </a:solidFill>
                      <a:prstDash val="solid"/>
                      <a:round/>
                      <a:headEnd type="none" w="med" len="med"/>
                      <a:tailEnd type="none" w="med" len="med"/>
                    </a:lnR>
                    <a:lnT w="38100" cap="flat" cmpd="sng" algn="ctr">
                      <a:solidFill>
                        <a:srgbClr val="FFCC00"/>
                      </a:solidFill>
                      <a:prstDash val="solid"/>
                      <a:round/>
                      <a:headEnd type="none" w="med" len="med"/>
                      <a:tailEnd type="none" w="med" len="med"/>
                    </a:lnT>
                    <a:lnB w="12700" cap="flat" cmpd="sng" algn="ctr">
                      <a:solidFill>
                        <a:srgbClr val="47FFD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n-1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47FFD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charset="0"/>
                        </a:rPr>
                        <a:t>Array table</a:t>
                      </a:r>
                    </a:p>
                  </a:txBody>
                  <a:tcP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9" name="Text Box 38">
            <a:extLst>
              <a:ext uri="{FF2B5EF4-FFF2-40B4-BE49-F238E27FC236}">
                <a16:creationId xmlns:a16="http://schemas.microsoft.com/office/drawing/2014/main" id="{732B82AF-3A9F-4F64-89A1-25A2C789791E}"/>
              </a:ext>
            </a:extLst>
          </p:cNvPr>
          <p:cNvSpPr txBox="1">
            <a:spLocks noChangeArrowheads="1"/>
          </p:cNvSpPr>
          <p:nvPr/>
        </p:nvSpPr>
        <p:spPr bwMode="auto">
          <a:xfrm>
            <a:off x="4844599" y="2232025"/>
            <a:ext cx="1700213" cy="1196975"/>
          </a:xfrm>
          <a:prstGeom prst="rect">
            <a:avLst/>
          </a:prstGeom>
          <a:noFill/>
          <a:ln w="9525">
            <a:solidFill>
              <a:srgbClr val="FFCC00"/>
            </a:solidFill>
            <a:miter lim="800000"/>
            <a:headEnd/>
            <a:tailEnd/>
          </a:ln>
        </p:spPr>
        <p:txBody>
          <a:bodyPr wrap="none">
            <a:prstTxWarp prst="textNoShape">
              <a:avLst/>
            </a:prstTxWarp>
            <a:spAutoFit/>
          </a:bodyPr>
          <a:lstStyle/>
          <a:p>
            <a:r>
              <a:rPr lang="en-US"/>
              <a:t>Hash</a:t>
            </a:r>
          </a:p>
          <a:p>
            <a:r>
              <a:rPr lang="en-US"/>
              <a:t>function</a:t>
            </a:r>
          </a:p>
          <a:p>
            <a:r>
              <a:rPr lang="en-US"/>
              <a:t>mod(10000)</a:t>
            </a:r>
          </a:p>
        </p:txBody>
      </p:sp>
      <p:sp>
        <p:nvSpPr>
          <p:cNvPr id="20" name="Text Box 39">
            <a:extLst>
              <a:ext uri="{FF2B5EF4-FFF2-40B4-BE49-F238E27FC236}">
                <a16:creationId xmlns:a16="http://schemas.microsoft.com/office/drawing/2014/main" id="{7ABB460A-3024-4639-89BB-01C9BB7FA2CF}"/>
              </a:ext>
            </a:extLst>
          </p:cNvPr>
          <p:cNvSpPr txBox="1">
            <a:spLocks noChangeArrowheads="1"/>
          </p:cNvSpPr>
          <p:nvPr/>
        </p:nvSpPr>
        <p:spPr bwMode="auto">
          <a:xfrm>
            <a:off x="2883490" y="2420938"/>
            <a:ext cx="1515021" cy="369332"/>
          </a:xfrm>
          <a:prstGeom prst="rect">
            <a:avLst/>
          </a:prstGeom>
          <a:noFill/>
          <a:ln w="9525">
            <a:noFill/>
            <a:miter lim="800000"/>
            <a:headEnd/>
            <a:tailEnd/>
          </a:ln>
        </p:spPr>
        <p:txBody>
          <a:bodyPr wrap="square">
            <a:prstTxWarp prst="textNoShape">
              <a:avLst/>
            </a:prstTxWarp>
            <a:spAutoFit/>
          </a:bodyPr>
          <a:lstStyle/>
          <a:p>
            <a:r>
              <a:rPr lang="en-US" dirty="0"/>
              <a:t>302-831-2712</a:t>
            </a:r>
          </a:p>
        </p:txBody>
      </p:sp>
      <p:cxnSp>
        <p:nvCxnSpPr>
          <p:cNvPr id="21" name="AutoShape 40">
            <a:extLst>
              <a:ext uri="{FF2B5EF4-FFF2-40B4-BE49-F238E27FC236}">
                <a16:creationId xmlns:a16="http://schemas.microsoft.com/office/drawing/2014/main" id="{AE30180D-9BEE-4CDA-A2D1-583F3537BC3B}"/>
              </a:ext>
            </a:extLst>
          </p:cNvPr>
          <p:cNvCxnSpPr>
            <a:cxnSpLocks noChangeShapeType="1"/>
            <a:stCxn id="20" idx="3"/>
            <a:endCxn id="19" idx="1"/>
          </p:cNvCxnSpPr>
          <p:nvPr/>
        </p:nvCxnSpPr>
        <p:spPr bwMode="auto">
          <a:xfrm>
            <a:off x="4398511" y="2605604"/>
            <a:ext cx="446088" cy="224909"/>
          </a:xfrm>
          <a:prstGeom prst="straightConnector1">
            <a:avLst/>
          </a:prstGeom>
          <a:noFill/>
          <a:ln w="9525">
            <a:solidFill>
              <a:srgbClr val="FFCC00"/>
            </a:solidFill>
            <a:round/>
            <a:headEnd/>
            <a:tailEnd type="triangle" w="med" len="med"/>
          </a:ln>
        </p:spPr>
      </p:cxnSp>
      <p:cxnSp>
        <p:nvCxnSpPr>
          <p:cNvPr id="22" name="AutoShape 41">
            <a:extLst>
              <a:ext uri="{FF2B5EF4-FFF2-40B4-BE49-F238E27FC236}">
                <a16:creationId xmlns:a16="http://schemas.microsoft.com/office/drawing/2014/main" id="{85159732-2D07-4822-B452-D3CA3A33FD0B}"/>
              </a:ext>
            </a:extLst>
          </p:cNvPr>
          <p:cNvCxnSpPr>
            <a:cxnSpLocks noChangeShapeType="1"/>
            <a:stCxn id="19" idx="3"/>
          </p:cNvCxnSpPr>
          <p:nvPr/>
        </p:nvCxnSpPr>
        <p:spPr bwMode="auto">
          <a:xfrm flipV="1">
            <a:off x="6544812" y="1789113"/>
            <a:ext cx="509587" cy="1041400"/>
          </a:xfrm>
          <a:prstGeom prst="straightConnector1">
            <a:avLst/>
          </a:prstGeom>
          <a:noFill/>
          <a:ln w="9525">
            <a:solidFill>
              <a:schemeClr val="tx1"/>
            </a:solidFill>
            <a:round/>
            <a:headEnd/>
            <a:tailEnd type="triangle" w="med" len="med"/>
          </a:ln>
        </p:spPr>
      </p:cxnSp>
      <p:cxnSp>
        <p:nvCxnSpPr>
          <p:cNvPr id="23" name="AutoShape 42">
            <a:extLst>
              <a:ext uri="{FF2B5EF4-FFF2-40B4-BE49-F238E27FC236}">
                <a16:creationId xmlns:a16="http://schemas.microsoft.com/office/drawing/2014/main" id="{4F1F2D99-5158-4419-AA5E-E1B2967F011D}"/>
              </a:ext>
            </a:extLst>
          </p:cNvPr>
          <p:cNvCxnSpPr>
            <a:cxnSpLocks noChangeShapeType="1"/>
            <a:stCxn id="19" idx="3"/>
          </p:cNvCxnSpPr>
          <p:nvPr/>
        </p:nvCxnSpPr>
        <p:spPr bwMode="auto">
          <a:xfrm>
            <a:off x="6544812" y="2830513"/>
            <a:ext cx="822325" cy="423862"/>
          </a:xfrm>
          <a:prstGeom prst="straightConnector1">
            <a:avLst/>
          </a:prstGeom>
          <a:noFill/>
          <a:ln w="38100">
            <a:solidFill>
              <a:srgbClr val="47FFD1"/>
            </a:solidFill>
            <a:round/>
            <a:headEnd/>
            <a:tailEnd type="triangle" w="med" len="med"/>
          </a:ln>
        </p:spPr>
      </p:cxnSp>
      <p:cxnSp>
        <p:nvCxnSpPr>
          <p:cNvPr id="24" name="AutoShape 43">
            <a:extLst>
              <a:ext uri="{FF2B5EF4-FFF2-40B4-BE49-F238E27FC236}">
                <a16:creationId xmlns:a16="http://schemas.microsoft.com/office/drawing/2014/main" id="{02E72B97-C8AF-491A-BDBF-AF9F2955E152}"/>
              </a:ext>
            </a:extLst>
          </p:cNvPr>
          <p:cNvCxnSpPr>
            <a:cxnSpLocks noChangeShapeType="1"/>
            <a:stCxn id="19" idx="3"/>
          </p:cNvCxnSpPr>
          <p:nvPr/>
        </p:nvCxnSpPr>
        <p:spPr bwMode="auto">
          <a:xfrm>
            <a:off x="6544812" y="2830513"/>
            <a:ext cx="509587" cy="487362"/>
          </a:xfrm>
          <a:prstGeom prst="straightConnector1">
            <a:avLst/>
          </a:prstGeom>
          <a:noFill/>
          <a:ln w="9525">
            <a:solidFill>
              <a:schemeClr val="tx1"/>
            </a:solidFill>
            <a:round/>
            <a:headEnd/>
            <a:tailEnd type="triangle" w="med" len="med"/>
          </a:ln>
        </p:spPr>
      </p:cxnSp>
      <p:cxnSp>
        <p:nvCxnSpPr>
          <p:cNvPr id="25" name="AutoShape 44">
            <a:extLst>
              <a:ext uri="{FF2B5EF4-FFF2-40B4-BE49-F238E27FC236}">
                <a16:creationId xmlns:a16="http://schemas.microsoft.com/office/drawing/2014/main" id="{2278FF4F-AB20-43AC-BBE2-7D6B00B74D30}"/>
              </a:ext>
            </a:extLst>
          </p:cNvPr>
          <p:cNvCxnSpPr>
            <a:cxnSpLocks noChangeShapeType="1"/>
            <a:stCxn id="19" idx="3"/>
          </p:cNvCxnSpPr>
          <p:nvPr/>
        </p:nvCxnSpPr>
        <p:spPr bwMode="auto">
          <a:xfrm>
            <a:off x="6544812" y="2830513"/>
            <a:ext cx="509587" cy="1381125"/>
          </a:xfrm>
          <a:prstGeom prst="straightConnector1">
            <a:avLst/>
          </a:prstGeom>
          <a:noFill/>
          <a:ln w="9525">
            <a:solidFill>
              <a:schemeClr val="tx1"/>
            </a:solidFill>
            <a:round/>
            <a:headEnd/>
            <a:tailEnd type="triangle" w="med" len="med"/>
          </a:ln>
        </p:spPr>
      </p:cxnSp>
      <p:cxnSp>
        <p:nvCxnSpPr>
          <p:cNvPr id="26" name="AutoShape 45">
            <a:extLst>
              <a:ext uri="{FF2B5EF4-FFF2-40B4-BE49-F238E27FC236}">
                <a16:creationId xmlns:a16="http://schemas.microsoft.com/office/drawing/2014/main" id="{7E1CC728-4CCD-48A8-BF74-C27D3792DF87}"/>
              </a:ext>
            </a:extLst>
          </p:cNvPr>
          <p:cNvCxnSpPr>
            <a:cxnSpLocks noChangeShapeType="1"/>
            <a:stCxn id="19" idx="3"/>
          </p:cNvCxnSpPr>
          <p:nvPr/>
        </p:nvCxnSpPr>
        <p:spPr bwMode="auto">
          <a:xfrm flipV="1">
            <a:off x="6544812" y="2413000"/>
            <a:ext cx="850900" cy="417513"/>
          </a:xfrm>
          <a:prstGeom prst="straightConnector1">
            <a:avLst/>
          </a:prstGeom>
          <a:noFill/>
          <a:ln w="9525">
            <a:solidFill>
              <a:schemeClr val="tx1"/>
            </a:solidFill>
            <a:round/>
            <a:headEnd/>
            <a:tailEnd type="triangle" w="med" len="med"/>
          </a:ln>
        </p:spPr>
      </p:cxnSp>
      <p:cxnSp>
        <p:nvCxnSpPr>
          <p:cNvPr id="27" name="AutoShape 46">
            <a:extLst>
              <a:ext uri="{FF2B5EF4-FFF2-40B4-BE49-F238E27FC236}">
                <a16:creationId xmlns:a16="http://schemas.microsoft.com/office/drawing/2014/main" id="{3BFBB326-C583-4239-9A73-B0A0DC13672F}"/>
              </a:ext>
            </a:extLst>
          </p:cNvPr>
          <p:cNvCxnSpPr>
            <a:cxnSpLocks noChangeShapeType="1"/>
            <a:stCxn id="19" idx="3"/>
          </p:cNvCxnSpPr>
          <p:nvPr/>
        </p:nvCxnSpPr>
        <p:spPr bwMode="auto">
          <a:xfrm flipV="1">
            <a:off x="6544812" y="2817813"/>
            <a:ext cx="835025" cy="12700"/>
          </a:xfrm>
          <a:prstGeom prst="straightConnector1">
            <a:avLst/>
          </a:prstGeom>
          <a:noFill/>
          <a:ln w="25400">
            <a:solidFill>
              <a:srgbClr val="FF0000"/>
            </a:solidFill>
            <a:round/>
            <a:headEnd/>
            <a:tailEnd type="triangle" w="med" len="med"/>
          </a:ln>
        </p:spPr>
      </p:cxnSp>
      <p:sp>
        <p:nvSpPr>
          <p:cNvPr id="28" name="Text Box 47">
            <a:extLst>
              <a:ext uri="{FF2B5EF4-FFF2-40B4-BE49-F238E27FC236}">
                <a16:creationId xmlns:a16="http://schemas.microsoft.com/office/drawing/2014/main" id="{A41D3328-A0B7-4470-8D3E-BD98191B871E}"/>
              </a:ext>
            </a:extLst>
          </p:cNvPr>
          <p:cNvSpPr txBox="1">
            <a:spLocks noChangeArrowheads="1"/>
          </p:cNvSpPr>
          <p:nvPr/>
        </p:nvSpPr>
        <p:spPr bwMode="auto">
          <a:xfrm>
            <a:off x="2878727" y="3070225"/>
            <a:ext cx="1515021" cy="369332"/>
          </a:xfrm>
          <a:prstGeom prst="rect">
            <a:avLst/>
          </a:prstGeom>
          <a:noFill/>
          <a:ln w="9525">
            <a:noFill/>
            <a:miter lim="800000"/>
            <a:headEnd/>
            <a:tailEnd/>
          </a:ln>
        </p:spPr>
        <p:txBody>
          <a:bodyPr wrap="square">
            <a:prstTxWarp prst="textNoShape">
              <a:avLst/>
            </a:prstTxWarp>
            <a:spAutoFit/>
          </a:bodyPr>
          <a:lstStyle/>
          <a:p>
            <a:r>
              <a:rPr lang="en-US" dirty="0"/>
              <a:t>302-737-2712</a:t>
            </a:r>
          </a:p>
        </p:txBody>
      </p:sp>
      <p:cxnSp>
        <p:nvCxnSpPr>
          <p:cNvPr id="29" name="AutoShape 48">
            <a:extLst>
              <a:ext uri="{FF2B5EF4-FFF2-40B4-BE49-F238E27FC236}">
                <a16:creationId xmlns:a16="http://schemas.microsoft.com/office/drawing/2014/main" id="{2466D737-0F9C-4DF8-80C0-4051E2A4245B}"/>
              </a:ext>
            </a:extLst>
          </p:cNvPr>
          <p:cNvCxnSpPr>
            <a:cxnSpLocks noChangeShapeType="1"/>
            <a:stCxn id="28" idx="3"/>
            <a:endCxn id="19" idx="1"/>
          </p:cNvCxnSpPr>
          <p:nvPr/>
        </p:nvCxnSpPr>
        <p:spPr bwMode="auto">
          <a:xfrm flipV="1">
            <a:off x="4393748" y="2830513"/>
            <a:ext cx="450851" cy="424378"/>
          </a:xfrm>
          <a:prstGeom prst="straightConnector1">
            <a:avLst/>
          </a:prstGeom>
          <a:noFill/>
          <a:ln w="38100">
            <a:solidFill>
              <a:srgbClr val="47FFD1"/>
            </a:solidFill>
            <a:round/>
            <a:headEnd/>
            <a:tailEnd type="triangle" w="med" len="med"/>
          </a:ln>
        </p:spPr>
      </p:cxnSp>
      <p:sp>
        <p:nvSpPr>
          <p:cNvPr id="30" name="Text Box 56">
            <a:extLst>
              <a:ext uri="{FF2B5EF4-FFF2-40B4-BE49-F238E27FC236}">
                <a16:creationId xmlns:a16="http://schemas.microsoft.com/office/drawing/2014/main" id="{C9C936B3-AF7F-4042-A01E-315E73D475A7}"/>
              </a:ext>
            </a:extLst>
          </p:cNvPr>
          <p:cNvSpPr txBox="1">
            <a:spLocks noChangeArrowheads="1"/>
          </p:cNvSpPr>
          <p:nvPr/>
        </p:nvSpPr>
        <p:spPr bwMode="auto">
          <a:xfrm>
            <a:off x="10341306" y="2295970"/>
            <a:ext cx="1660525" cy="800100"/>
          </a:xfrm>
          <a:prstGeom prst="rect">
            <a:avLst/>
          </a:prstGeom>
          <a:noFill/>
          <a:ln w="38100">
            <a:solidFill>
              <a:srgbClr val="47FFD1"/>
            </a:solidFill>
            <a:miter lim="800000"/>
            <a:headEnd/>
            <a:tailEnd/>
          </a:ln>
        </p:spPr>
        <p:txBody>
          <a:bodyPr wrap="none">
            <a:prstTxWarp prst="textNoShape">
              <a:avLst/>
            </a:prstTxWarp>
            <a:spAutoFit/>
          </a:bodyPr>
          <a:lstStyle/>
          <a:p>
            <a:pPr>
              <a:spcBef>
                <a:spcPct val="20000"/>
              </a:spcBef>
            </a:pPr>
            <a:r>
              <a:rPr lang="en-US" sz="2000">
                <a:solidFill>
                  <a:srgbClr val="47FFD1"/>
                </a:solidFill>
              </a:rPr>
              <a:t>302-737-2712</a:t>
            </a:r>
          </a:p>
          <a:p>
            <a:pPr>
              <a:spcBef>
                <a:spcPct val="20000"/>
              </a:spcBef>
            </a:pPr>
            <a:r>
              <a:rPr lang="en-US" sz="2000">
                <a:solidFill>
                  <a:srgbClr val="47FFD1"/>
                </a:solidFill>
              </a:rPr>
              <a:t>136 Main St.</a:t>
            </a:r>
          </a:p>
        </p:txBody>
      </p:sp>
      <p:cxnSp>
        <p:nvCxnSpPr>
          <p:cNvPr id="31" name="AutoShape 58">
            <a:extLst>
              <a:ext uri="{FF2B5EF4-FFF2-40B4-BE49-F238E27FC236}">
                <a16:creationId xmlns:a16="http://schemas.microsoft.com/office/drawing/2014/main" id="{56093842-034E-427E-82A8-0F88D5CC6D4C}"/>
              </a:ext>
            </a:extLst>
          </p:cNvPr>
          <p:cNvCxnSpPr>
            <a:cxnSpLocks noChangeShapeType="1"/>
            <a:endCxn id="30" idx="1"/>
          </p:cNvCxnSpPr>
          <p:nvPr/>
        </p:nvCxnSpPr>
        <p:spPr bwMode="auto">
          <a:xfrm>
            <a:off x="9796793" y="2692845"/>
            <a:ext cx="525463" cy="3175"/>
          </a:xfrm>
          <a:prstGeom prst="straightConnector1">
            <a:avLst/>
          </a:prstGeom>
          <a:noFill/>
          <a:ln w="38100">
            <a:solidFill>
              <a:srgbClr val="47FFD1"/>
            </a:solidFill>
            <a:round/>
            <a:headEnd/>
            <a:tailEnd type="triangle" w="med" len="med"/>
          </a:ln>
        </p:spPr>
      </p:cxnSp>
      <p:sp>
        <p:nvSpPr>
          <p:cNvPr id="32" name="TextBox 31">
            <a:extLst>
              <a:ext uri="{FF2B5EF4-FFF2-40B4-BE49-F238E27FC236}">
                <a16:creationId xmlns:a16="http://schemas.microsoft.com/office/drawing/2014/main" id="{6161DF8D-2630-4497-978D-DC2683772DFE}"/>
              </a:ext>
            </a:extLst>
          </p:cNvPr>
          <p:cNvSpPr txBox="1"/>
          <p:nvPr/>
        </p:nvSpPr>
        <p:spPr>
          <a:xfrm>
            <a:off x="10371593" y="1780037"/>
            <a:ext cx="998991" cy="369332"/>
          </a:xfrm>
          <a:prstGeom prst="rect">
            <a:avLst/>
          </a:prstGeom>
          <a:noFill/>
        </p:spPr>
        <p:txBody>
          <a:bodyPr wrap="none" rtlCol="0">
            <a:spAutoFit/>
          </a:bodyPr>
          <a:lstStyle/>
          <a:p>
            <a:r>
              <a:rPr lang="en-US" dirty="0"/>
              <a:t>Chaining</a:t>
            </a:r>
          </a:p>
        </p:txBody>
      </p:sp>
      <p:sp>
        <p:nvSpPr>
          <p:cNvPr id="33" name="TextBox 32">
            <a:extLst>
              <a:ext uri="{FF2B5EF4-FFF2-40B4-BE49-F238E27FC236}">
                <a16:creationId xmlns:a16="http://schemas.microsoft.com/office/drawing/2014/main" id="{5890C319-6231-4F3D-9DB1-6E252254BD06}"/>
              </a:ext>
            </a:extLst>
          </p:cNvPr>
          <p:cNvSpPr txBox="1"/>
          <p:nvPr/>
        </p:nvSpPr>
        <p:spPr>
          <a:xfrm>
            <a:off x="9868702" y="3509147"/>
            <a:ext cx="907108" cy="646331"/>
          </a:xfrm>
          <a:prstGeom prst="rect">
            <a:avLst/>
          </a:prstGeom>
          <a:noFill/>
        </p:spPr>
        <p:txBody>
          <a:bodyPr wrap="none" rtlCol="0">
            <a:spAutoFit/>
          </a:bodyPr>
          <a:lstStyle/>
          <a:p>
            <a:r>
              <a:rPr lang="en-US" dirty="0"/>
              <a:t>or, </a:t>
            </a:r>
          </a:p>
          <a:p>
            <a:r>
              <a:rPr lang="en-US" dirty="0"/>
              <a:t>Probing</a:t>
            </a:r>
          </a:p>
        </p:txBody>
      </p:sp>
      <p:sp>
        <p:nvSpPr>
          <p:cNvPr id="34" name="TextBox 33">
            <a:extLst>
              <a:ext uri="{FF2B5EF4-FFF2-40B4-BE49-F238E27FC236}">
                <a16:creationId xmlns:a16="http://schemas.microsoft.com/office/drawing/2014/main" id="{76609E74-B383-471E-ADE0-3D0E85C800D6}"/>
              </a:ext>
            </a:extLst>
          </p:cNvPr>
          <p:cNvSpPr txBox="1"/>
          <p:nvPr/>
        </p:nvSpPr>
        <p:spPr>
          <a:xfrm>
            <a:off x="3697361" y="5582747"/>
            <a:ext cx="3994688" cy="369332"/>
          </a:xfrm>
          <a:prstGeom prst="rect">
            <a:avLst/>
          </a:prstGeom>
          <a:noFill/>
        </p:spPr>
        <p:txBody>
          <a:bodyPr wrap="square">
            <a:spAutoFit/>
          </a:bodyPr>
          <a:lstStyle/>
          <a:p>
            <a:r>
              <a:rPr lang="en-US" dirty="0">
                <a:solidFill>
                  <a:schemeClr val="accent6">
                    <a:lumMod val="50000"/>
                  </a:schemeClr>
                </a:solidFill>
              </a:rPr>
              <a:t>Secretly the answer to most problems</a:t>
            </a:r>
          </a:p>
        </p:txBody>
      </p:sp>
    </p:spTree>
    <p:extLst>
      <p:ext uri="{BB962C8B-B14F-4D97-AF65-F5344CB8AC3E}">
        <p14:creationId xmlns:p14="http://schemas.microsoft.com/office/powerpoint/2010/main" val="1371130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1C04B-E8C0-4101-A703-08BFCD8D841A}"/>
              </a:ext>
            </a:extLst>
          </p:cNvPr>
          <p:cNvSpPr>
            <a:spLocks noGrp="1"/>
          </p:cNvSpPr>
          <p:nvPr>
            <p:ph type="title"/>
          </p:nvPr>
        </p:nvSpPr>
        <p:spPr/>
        <p:txBody>
          <a:bodyPr/>
          <a:lstStyle/>
          <a:p>
            <a:r>
              <a:rPr lang="en-US" dirty="0"/>
              <a:t>ADTs are not tied to specific DS</a:t>
            </a:r>
          </a:p>
        </p:txBody>
      </p:sp>
      <p:sp>
        <p:nvSpPr>
          <p:cNvPr id="3" name="Content Placeholder 2">
            <a:extLst>
              <a:ext uri="{FF2B5EF4-FFF2-40B4-BE49-F238E27FC236}">
                <a16:creationId xmlns:a16="http://schemas.microsoft.com/office/drawing/2014/main" id="{76CCB09B-558D-4E14-990B-956A8337DD02}"/>
              </a:ext>
            </a:extLst>
          </p:cNvPr>
          <p:cNvSpPr>
            <a:spLocks noGrp="1"/>
          </p:cNvSpPr>
          <p:nvPr>
            <p:ph idx="1"/>
          </p:nvPr>
        </p:nvSpPr>
        <p:spPr/>
        <p:txBody>
          <a:bodyPr/>
          <a:lstStyle/>
          <a:p>
            <a:r>
              <a:rPr lang="en-US" dirty="0"/>
              <a:t>You can implement a List with a Linked List, Dynamic Array, etc.</a:t>
            </a:r>
          </a:p>
          <a:p>
            <a:endParaRPr lang="en-US" dirty="0"/>
          </a:p>
          <a:p>
            <a:r>
              <a:rPr lang="en-US" dirty="0"/>
              <a:t>You can implement a Map with a HashMap, Linked List, etc.</a:t>
            </a:r>
          </a:p>
          <a:p>
            <a:endParaRPr lang="en-US" dirty="0"/>
          </a:p>
          <a:p>
            <a:r>
              <a:rPr lang="en-US" dirty="0"/>
              <a:t>Sometime we get sloppy with our terminology in practice</a:t>
            </a:r>
          </a:p>
        </p:txBody>
      </p:sp>
      <p:pic>
        <p:nvPicPr>
          <p:cNvPr id="4" name="18-08-ADTs_are_not_tied_to_specific_DS-Like_Dr__B">
            <a:hlinkClick r:id="" action="ppaction://media"/>
            <a:extLst>
              <a:ext uri="{FF2B5EF4-FFF2-40B4-BE49-F238E27FC236}">
                <a16:creationId xmlns:a16="http://schemas.microsoft.com/office/drawing/2014/main" id="{61FC6AFA-EB19-4835-8D50-759AA752B420}"/>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5143500"/>
            <a:ext cx="2286000" cy="1714500"/>
          </a:xfrm>
          <a:prstGeom prst="rect">
            <a:avLst/>
          </a:prstGeom>
        </p:spPr>
      </p:pic>
    </p:spTree>
    <p:extLst>
      <p:ext uri="{BB962C8B-B14F-4D97-AF65-F5344CB8AC3E}">
        <p14:creationId xmlns:p14="http://schemas.microsoft.com/office/powerpoint/2010/main" val="89912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69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6A428-46D5-424E-B1BF-78821E465264}"/>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9C9D1C0A-BA11-44F4-9474-AD522249E25F}"/>
              </a:ext>
            </a:extLst>
          </p:cNvPr>
          <p:cNvSpPr>
            <a:spLocks noGrp="1"/>
          </p:cNvSpPr>
          <p:nvPr>
            <p:ph idx="1"/>
          </p:nvPr>
        </p:nvSpPr>
        <p:spPr/>
        <p:txBody>
          <a:bodyPr>
            <a:normAutofit/>
          </a:bodyPr>
          <a:lstStyle/>
          <a:p>
            <a:r>
              <a:rPr lang="en-US" dirty="0"/>
              <a:t>Given an ADT:</a:t>
            </a:r>
          </a:p>
          <a:p>
            <a:pPr lvl="1"/>
            <a:r>
              <a:rPr lang="en-US" dirty="0"/>
              <a:t>Explain when it might be useful</a:t>
            </a:r>
          </a:p>
          <a:p>
            <a:pPr lvl="1"/>
            <a:r>
              <a:rPr lang="en-US" dirty="0"/>
              <a:t>List its operations</a:t>
            </a:r>
          </a:p>
          <a:p>
            <a:r>
              <a:rPr lang="en-US" dirty="0"/>
              <a:t>Given a Data Structure:</a:t>
            </a:r>
          </a:p>
          <a:p>
            <a:pPr lvl="1"/>
            <a:r>
              <a:rPr lang="en-US" dirty="0"/>
              <a:t>Explain when it might be useful</a:t>
            </a:r>
          </a:p>
          <a:p>
            <a:pPr lvl="1"/>
            <a:r>
              <a:rPr lang="en-US" dirty="0"/>
              <a:t>Explain behavior of operations</a:t>
            </a:r>
          </a:p>
          <a:p>
            <a:pPr lvl="1"/>
            <a:r>
              <a:rPr lang="en-US" dirty="0"/>
              <a:t>Explain time complexity for important cases</a:t>
            </a:r>
          </a:p>
          <a:p>
            <a:pPr lvl="1"/>
            <a:r>
              <a:rPr lang="en-US" dirty="0"/>
              <a:t>Code the implementation of an algorithm</a:t>
            </a:r>
          </a:p>
        </p:txBody>
      </p:sp>
    </p:spTree>
    <p:extLst>
      <p:ext uri="{BB962C8B-B14F-4D97-AF65-F5344CB8AC3E}">
        <p14:creationId xmlns:p14="http://schemas.microsoft.com/office/powerpoint/2010/main" val="1181156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1A45F-ABAB-4EE5-92D0-3294F88381E3}"/>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71048B19-9762-4143-B81E-6B4DD6CFC188}"/>
              </a:ext>
            </a:extLst>
          </p:cNvPr>
          <p:cNvSpPr>
            <a:spLocks noGrp="1"/>
          </p:cNvSpPr>
          <p:nvPr>
            <p:ph idx="1"/>
          </p:nvPr>
        </p:nvSpPr>
        <p:spPr/>
        <p:txBody>
          <a:bodyPr/>
          <a:lstStyle/>
          <a:p>
            <a:r>
              <a:rPr lang="en-US" dirty="0"/>
              <a:t>Data Structure vs. Abstract Data Type</a:t>
            </a:r>
          </a:p>
          <a:p>
            <a:pPr lvl="1"/>
            <a:r>
              <a:rPr lang="en-US" dirty="0"/>
              <a:t>Abstract Data Type: Specification of an interface for a type</a:t>
            </a:r>
          </a:p>
          <a:p>
            <a:pPr lvl="1"/>
            <a:r>
              <a:rPr lang="en-US" dirty="0"/>
              <a:t>Data Structure: A concrete implementation of an ADT</a:t>
            </a:r>
          </a:p>
          <a:p>
            <a:r>
              <a:rPr lang="en-US" dirty="0"/>
              <a:t>ADT Implies but does not guarantee Data Structure</a:t>
            </a:r>
          </a:p>
          <a:p>
            <a:pPr lvl="1"/>
            <a:r>
              <a:rPr lang="en-US" dirty="0"/>
              <a:t>When people talk about a List in Java, they usually mean an </a:t>
            </a:r>
            <a:r>
              <a:rPr lang="en-US" dirty="0" err="1"/>
              <a:t>ArrayList</a:t>
            </a:r>
            <a:endParaRPr lang="en-US" dirty="0"/>
          </a:p>
          <a:p>
            <a:r>
              <a:rPr lang="en-US" dirty="0"/>
              <a:t>Data Structures have a runtime/algorithms, but ADTs do not</a:t>
            </a:r>
          </a:p>
        </p:txBody>
      </p:sp>
    </p:spTree>
    <p:extLst>
      <p:ext uri="{BB962C8B-B14F-4D97-AF65-F5344CB8AC3E}">
        <p14:creationId xmlns:p14="http://schemas.microsoft.com/office/powerpoint/2010/main" val="2344216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43412-9C23-41AE-B677-5D9280957357}"/>
              </a:ext>
            </a:extLst>
          </p:cNvPr>
          <p:cNvSpPr>
            <a:spLocks noGrp="1"/>
          </p:cNvSpPr>
          <p:nvPr>
            <p:ph type="title"/>
          </p:nvPr>
        </p:nvSpPr>
        <p:spPr/>
        <p:txBody>
          <a:bodyPr/>
          <a:lstStyle/>
          <a:p>
            <a:r>
              <a:rPr lang="en-US" dirty="0"/>
              <a:t>Data Structure Questions</a:t>
            </a:r>
          </a:p>
        </p:txBody>
      </p:sp>
      <p:sp>
        <p:nvSpPr>
          <p:cNvPr id="3" name="Content Placeholder 2">
            <a:extLst>
              <a:ext uri="{FF2B5EF4-FFF2-40B4-BE49-F238E27FC236}">
                <a16:creationId xmlns:a16="http://schemas.microsoft.com/office/drawing/2014/main" id="{0D1D43FC-B1D5-4638-9F07-5A388000C63F}"/>
              </a:ext>
            </a:extLst>
          </p:cNvPr>
          <p:cNvSpPr>
            <a:spLocks noGrp="1"/>
          </p:cNvSpPr>
          <p:nvPr>
            <p:ph idx="1"/>
          </p:nvPr>
        </p:nvSpPr>
        <p:spPr/>
        <p:txBody>
          <a:bodyPr>
            <a:normAutofit fontScale="92500" lnSpcReduction="20000"/>
          </a:bodyPr>
          <a:lstStyle/>
          <a:p>
            <a:r>
              <a:rPr lang="en-US" dirty="0"/>
              <a:t>Easy</a:t>
            </a:r>
          </a:p>
          <a:p>
            <a:pPr lvl="1"/>
            <a:r>
              <a:rPr lang="en-US" dirty="0"/>
              <a:t>"What is the time complexity for a Linked List insertion?"</a:t>
            </a:r>
          </a:p>
          <a:p>
            <a:pPr lvl="1"/>
            <a:r>
              <a:rPr lang="en-US" dirty="0"/>
              <a:t>"Define amortization"</a:t>
            </a:r>
          </a:p>
          <a:p>
            <a:r>
              <a:rPr lang="en-US" dirty="0"/>
              <a:t>Medium</a:t>
            </a:r>
          </a:p>
          <a:p>
            <a:pPr lvl="1"/>
            <a:r>
              <a:rPr lang="en-US" dirty="0"/>
              <a:t>"Write code to insert an element into a linked list"</a:t>
            </a:r>
          </a:p>
          <a:p>
            <a:pPr lvl="1"/>
            <a:endParaRPr lang="en-US" dirty="0"/>
          </a:p>
          <a:p>
            <a:pPr marL="0" indent="0">
              <a:buNone/>
            </a:pPr>
            <a:r>
              <a:rPr lang="en-US" dirty="0"/>
              <a:t>…	</a:t>
            </a:r>
          </a:p>
          <a:p>
            <a:r>
              <a:rPr lang="en-US" dirty="0"/>
              <a:t>Hard</a:t>
            </a:r>
          </a:p>
          <a:p>
            <a:pPr lvl="1"/>
            <a:r>
              <a:rPr lang="en-US" dirty="0"/>
              <a:t>"Explain why an array-based binary heap has O(log(n)) removal time?"</a:t>
            </a:r>
          </a:p>
          <a:p>
            <a:endParaRPr lang="en-US" dirty="0"/>
          </a:p>
        </p:txBody>
      </p:sp>
    </p:spTree>
    <p:extLst>
      <p:ext uri="{BB962C8B-B14F-4D97-AF65-F5344CB8AC3E}">
        <p14:creationId xmlns:p14="http://schemas.microsoft.com/office/powerpoint/2010/main" val="4197358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5940-46E3-42FC-A164-319CFAF6EE1E}"/>
              </a:ext>
            </a:extLst>
          </p:cNvPr>
          <p:cNvSpPr>
            <a:spLocks noGrp="1"/>
          </p:cNvSpPr>
          <p:nvPr>
            <p:ph type="title"/>
          </p:nvPr>
        </p:nvSpPr>
        <p:spPr/>
        <p:txBody>
          <a:bodyPr/>
          <a:lstStyle/>
          <a:p>
            <a:r>
              <a:rPr lang="en-US" dirty="0"/>
              <a:t>ADT: Quick Definitions</a:t>
            </a:r>
          </a:p>
        </p:txBody>
      </p:sp>
      <p:sp>
        <p:nvSpPr>
          <p:cNvPr id="3" name="Content Placeholder 2">
            <a:extLst>
              <a:ext uri="{FF2B5EF4-FFF2-40B4-BE49-F238E27FC236}">
                <a16:creationId xmlns:a16="http://schemas.microsoft.com/office/drawing/2014/main" id="{E22BB86D-F866-4CFB-B84C-04CAF193AE7E}"/>
              </a:ext>
            </a:extLst>
          </p:cNvPr>
          <p:cNvSpPr>
            <a:spLocks noGrp="1"/>
          </p:cNvSpPr>
          <p:nvPr>
            <p:ph idx="1"/>
          </p:nvPr>
        </p:nvSpPr>
        <p:spPr/>
        <p:txBody>
          <a:bodyPr>
            <a:normAutofit fontScale="92500" lnSpcReduction="10000"/>
          </a:bodyPr>
          <a:lstStyle/>
          <a:p>
            <a:r>
              <a:rPr lang="en-US" dirty="0"/>
              <a:t>List: A linear ordering of values that allows duplicates</a:t>
            </a:r>
          </a:p>
          <a:p>
            <a:r>
              <a:rPr lang="en-US" dirty="0"/>
              <a:t>Set: An unordered collection of values that does not allow duplicates</a:t>
            </a:r>
          </a:p>
          <a:p>
            <a:r>
              <a:rPr lang="en-US" dirty="0"/>
              <a:t>Queue: A sequence of items which can be accessed First-in, First-out</a:t>
            </a:r>
          </a:p>
          <a:p>
            <a:r>
              <a:rPr lang="en-US" dirty="0"/>
              <a:t>Stack: A sequence of items which can be accessed Last-in, First-out</a:t>
            </a:r>
          </a:p>
          <a:p>
            <a:r>
              <a:rPr lang="en-US" dirty="0"/>
              <a:t>Deque: A sequence of items which can be accessed from the ends</a:t>
            </a:r>
          </a:p>
          <a:p>
            <a:r>
              <a:rPr lang="en-US" dirty="0"/>
              <a:t>Map: A collection of unique keys associated with values</a:t>
            </a:r>
          </a:p>
          <a:p>
            <a:r>
              <a:rPr lang="en-US" dirty="0"/>
              <a:t>Priority Queue: A sequence of items which are accessed by their priority</a:t>
            </a:r>
          </a:p>
        </p:txBody>
      </p:sp>
    </p:spTree>
    <p:extLst>
      <p:ext uri="{BB962C8B-B14F-4D97-AF65-F5344CB8AC3E}">
        <p14:creationId xmlns:p14="http://schemas.microsoft.com/office/powerpoint/2010/main" val="3525678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C0DD7-E93E-4537-8D5D-1B6E36201DE1}"/>
              </a:ext>
            </a:extLst>
          </p:cNvPr>
          <p:cNvSpPr>
            <a:spLocks noGrp="1"/>
          </p:cNvSpPr>
          <p:nvPr>
            <p:ph type="title"/>
          </p:nvPr>
        </p:nvSpPr>
        <p:spPr>
          <a:xfrm>
            <a:off x="838200" y="0"/>
            <a:ext cx="10515600" cy="1325563"/>
          </a:xfrm>
        </p:spPr>
        <p:txBody>
          <a:bodyPr/>
          <a:lstStyle/>
          <a:p>
            <a:r>
              <a:rPr lang="en-US" dirty="0"/>
              <a:t>Wikipedia</a:t>
            </a:r>
          </a:p>
        </p:txBody>
      </p:sp>
      <p:pic>
        <p:nvPicPr>
          <p:cNvPr id="4" name="Content Placeholder 3">
            <a:extLst>
              <a:ext uri="{FF2B5EF4-FFF2-40B4-BE49-F238E27FC236}">
                <a16:creationId xmlns:a16="http://schemas.microsoft.com/office/drawing/2014/main" id="{EA265C57-C770-408F-9F00-20209B87E53C}"/>
              </a:ext>
            </a:extLst>
          </p:cNvPr>
          <p:cNvPicPr>
            <a:picLocks noGrp="1" noChangeAspect="1"/>
          </p:cNvPicPr>
          <p:nvPr>
            <p:ph idx="1"/>
          </p:nvPr>
        </p:nvPicPr>
        <p:blipFill>
          <a:blip r:embed="rId5"/>
          <a:stretch>
            <a:fillRect/>
          </a:stretch>
        </p:blipFill>
        <p:spPr>
          <a:xfrm>
            <a:off x="2585633" y="1874255"/>
            <a:ext cx="6992319" cy="3406946"/>
          </a:xfrm>
          <a:prstGeom prst="rect">
            <a:avLst/>
          </a:prstGeom>
        </p:spPr>
      </p:pic>
      <p:pic>
        <p:nvPicPr>
          <p:cNvPr id="3" name="22-09-Wikipedia-I_know_the">
            <a:hlinkClick r:id="" action="ppaction://media"/>
            <a:extLst>
              <a:ext uri="{FF2B5EF4-FFF2-40B4-BE49-F238E27FC236}">
                <a16:creationId xmlns:a16="http://schemas.microsoft.com/office/drawing/2014/main" id="{EBF203F5-E516-41D0-93B4-3391CBDFD1B0}"/>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0" y="5143500"/>
            <a:ext cx="2286000" cy="1714500"/>
          </a:xfrm>
          <a:prstGeom prst="rect">
            <a:avLst/>
          </a:prstGeom>
        </p:spPr>
      </p:pic>
    </p:spTree>
    <p:extLst>
      <p:ext uri="{BB962C8B-B14F-4D97-AF65-F5344CB8AC3E}">
        <p14:creationId xmlns:p14="http://schemas.microsoft.com/office/powerpoint/2010/main" val="37917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1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F211C-B809-405E-B8CF-9224B545EDE4}"/>
              </a:ext>
            </a:extLst>
          </p:cNvPr>
          <p:cNvSpPr>
            <a:spLocks noGrp="1"/>
          </p:cNvSpPr>
          <p:nvPr>
            <p:ph type="title"/>
          </p:nvPr>
        </p:nvSpPr>
        <p:spPr/>
        <p:txBody>
          <a:bodyPr/>
          <a:lstStyle/>
          <a:p>
            <a:r>
              <a:rPr lang="en-US" dirty="0"/>
              <a:t>Comparison</a:t>
            </a:r>
          </a:p>
        </p:txBody>
      </p:sp>
      <p:sp>
        <p:nvSpPr>
          <p:cNvPr id="4" name="Text Placeholder 3">
            <a:extLst>
              <a:ext uri="{FF2B5EF4-FFF2-40B4-BE49-F238E27FC236}">
                <a16:creationId xmlns:a16="http://schemas.microsoft.com/office/drawing/2014/main" id="{AC0B0C1C-D028-478E-BF29-440CB2BABD6F}"/>
              </a:ext>
            </a:extLst>
          </p:cNvPr>
          <p:cNvSpPr>
            <a:spLocks noGrp="1"/>
          </p:cNvSpPr>
          <p:nvPr>
            <p:ph type="body" idx="1"/>
          </p:nvPr>
        </p:nvSpPr>
        <p:spPr/>
        <p:txBody>
          <a:bodyPr/>
          <a:lstStyle/>
          <a:p>
            <a:r>
              <a:rPr lang="en-US" dirty="0"/>
              <a:t>List (ADT)</a:t>
            </a:r>
          </a:p>
        </p:txBody>
      </p:sp>
      <p:sp>
        <p:nvSpPr>
          <p:cNvPr id="5" name="Content Placeholder 4">
            <a:extLst>
              <a:ext uri="{FF2B5EF4-FFF2-40B4-BE49-F238E27FC236}">
                <a16:creationId xmlns:a16="http://schemas.microsoft.com/office/drawing/2014/main" id="{8BE22275-DB69-4E9C-96EF-7C57199CCA8A}"/>
              </a:ext>
            </a:extLst>
          </p:cNvPr>
          <p:cNvSpPr>
            <a:spLocks noGrp="1"/>
          </p:cNvSpPr>
          <p:nvPr>
            <p:ph sz="half" idx="2"/>
          </p:nvPr>
        </p:nvSpPr>
        <p:spPr/>
        <p:txBody>
          <a:bodyPr>
            <a:normAutofit fontScale="70000" lnSpcReduction="20000"/>
          </a:bodyPr>
          <a:lstStyle/>
          <a:p>
            <a:r>
              <a:rPr lang="en-US" dirty="0"/>
              <a:t>Add(position, element)</a:t>
            </a:r>
          </a:p>
          <a:p>
            <a:r>
              <a:rPr lang="en-US" dirty="0"/>
              <a:t>Get(position) -&gt; element</a:t>
            </a:r>
          </a:p>
          <a:p>
            <a:r>
              <a:rPr lang="en-US" dirty="0"/>
              <a:t>Contains(element) -&gt; bool</a:t>
            </a:r>
          </a:p>
          <a:p>
            <a:r>
              <a:rPr lang="en-US" dirty="0"/>
              <a:t>Remove(position)</a:t>
            </a:r>
          </a:p>
          <a:p>
            <a:r>
              <a:rPr lang="en-US" dirty="0"/>
              <a:t>Remove(element)</a:t>
            </a:r>
          </a:p>
          <a:p>
            <a:r>
              <a:rPr lang="en-US" dirty="0"/>
              <a:t>Calculate Size() -&gt; int</a:t>
            </a:r>
          </a:p>
          <a:p>
            <a:r>
              <a:rPr lang="en-US" dirty="0"/>
              <a:t>Check if empty() -&gt; bool</a:t>
            </a:r>
          </a:p>
        </p:txBody>
      </p:sp>
      <p:sp>
        <p:nvSpPr>
          <p:cNvPr id="6" name="Text Placeholder 5">
            <a:extLst>
              <a:ext uri="{FF2B5EF4-FFF2-40B4-BE49-F238E27FC236}">
                <a16:creationId xmlns:a16="http://schemas.microsoft.com/office/drawing/2014/main" id="{207DDA12-1041-4552-AE6B-E18B9B5661F3}"/>
              </a:ext>
            </a:extLst>
          </p:cNvPr>
          <p:cNvSpPr>
            <a:spLocks noGrp="1"/>
          </p:cNvSpPr>
          <p:nvPr>
            <p:ph type="body" sz="quarter" idx="3"/>
          </p:nvPr>
        </p:nvSpPr>
        <p:spPr/>
        <p:txBody>
          <a:bodyPr/>
          <a:lstStyle/>
          <a:p>
            <a:r>
              <a:rPr lang="en-US" dirty="0"/>
              <a:t>Linked List (DS)</a:t>
            </a:r>
          </a:p>
        </p:txBody>
      </p:sp>
      <p:sp>
        <p:nvSpPr>
          <p:cNvPr id="7" name="Content Placeholder 6">
            <a:extLst>
              <a:ext uri="{FF2B5EF4-FFF2-40B4-BE49-F238E27FC236}">
                <a16:creationId xmlns:a16="http://schemas.microsoft.com/office/drawing/2014/main" id="{D94661FE-0DB9-4D4C-8CAA-4F8173978FA6}"/>
              </a:ext>
            </a:extLst>
          </p:cNvPr>
          <p:cNvSpPr>
            <a:spLocks noGrp="1"/>
          </p:cNvSpPr>
          <p:nvPr>
            <p:ph sz="quarter" idx="4"/>
          </p:nvPr>
        </p:nvSpPr>
        <p:spPr/>
        <p:txBody>
          <a:bodyPr>
            <a:normAutofit fontScale="70000" lnSpcReduction="20000"/>
          </a:bodyPr>
          <a:lstStyle/>
          <a:p>
            <a:r>
              <a:rPr lang="en-US" dirty="0"/>
              <a:t>O(n)</a:t>
            </a:r>
          </a:p>
          <a:p>
            <a:r>
              <a:rPr lang="en-US" dirty="0"/>
              <a:t>O(n)</a:t>
            </a:r>
          </a:p>
          <a:p>
            <a:r>
              <a:rPr lang="en-US" dirty="0"/>
              <a:t>O(n)</a:t>
            </a:r>
          </a:p>
          <a:p>
            <a:r>
              <a:rPr lang="en-US" dirty="0"/>
              <a:t>O(n)</a:t>
            </a:r>
          </a:p>
          <a:p>
            <a:r>
              <a:rPr lang="en-US" dirty="0"/>
              <a:t>O(n)</a:t>
            </a:r>
          </a:p>
          <a:p>
            <a:r>
              <a:rPr lang="en-US" dirty="0"/>
              <a:t>O(1)</a:t>
            </a:r>
          </a:p>
          <a:p>
            <a:r>
              <a:rPr lang="en-US" dirty="0"/>
              <a:t>O(1)</a:t>
            </a:r>
          </a:p>
        </p:txBody>
      </p:sp>
    </p:spTree>
    <p:extLst>
      <p:ext uri="{BB962C8B-B14F-4D97-AF65-F5344CB8AC3E}">
        <p14:creationId xmlns:p14="http://schemas.microsoft.com/office/powerpoint/2010/main" val="1513458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C78AE-BEA5-404F-9AB7-9C8CCEFDD4DF}"/>
              </a:ext>
            </a:extLst>
          </p:cNvPr>
          <p:cNvSpPr>
            <a:spLocks noGrp="1"/>
          </p:cNvSpPr>
          <p:nvPr>
            <p:ph type="title"/>
          </p:nvPr>
        </p:nvSpPr>
        <p:spPr/>
        <p:txBody>
          <a:bodyPr/>
          <a:lstStyle/>
          <a:p>
            <a:r>
              <a:rPr lang="en-US" dirty="0"/>
              <a:t>Many-to-many Relationship between</a:t>
            </a:r>
            <a:br>
              <a:rPr lang="en-US" dirty="0"/>
            </a:br>
            <a:r>
              <a:rPr lang="en-US" dirty="0"/>
              <a:t>ADTs and DS</a:t>
            </a:r>
          </a:p>
        </p:txBody>
      </p:sp>
      <p:sp>
        <p:nvSpPr>
          <p:cNvPr id="4" name="TextBox 3">
            <a:extLst>
              <a:ext uri="{FF2B5EF4-FFF2-40B4-BE49-F238E27FC236}">
                <a16:creationId xmlns:a16="http://schemas.microsoft.com/office/drawing/2014/main" id="{58EEF380-9CF7-40D4-8E31-BB5F243998E4}"/>
              </a:ext>
            </a:extLst>
          </p:cNvPr>
          <p:cNvSpPr txBox="1"/>
          <p:nvPr/>
        </p:nvSpPr>
        <p:spPr>
          <a:xfrm>
            <a:off x="1708975" y="1838840"/>
            <a:ext cx="2010487" cy="3046988"/>
          </a:xfrm>
          <a:prstGeom prst="rect">
            <a:avLst/>
          </a:prstGeom>
          <a:noFill/>
        </p:spPr>
        <p:txBody>
          <a:bodyPr wrap="none" rtlCol="0">
            <a:spAutoFit/>
          </a:bodyPr>
          <a:lstStyle/>
          <a:p>
            <a:r>
              <a:rPr lang="en-US" sz="2400" dirty="0"/>
              <a:t>List</a:t>
            </a:r>
          </a:p>
          <a:p>
            <a:r>
              <a:rPr lang="en-US" sz="2400" dirty="0"/>
              <a:t>Set</a:t>
            </a:r>
          </a:p>
          <a:p>
            <a:r>
              <a:rPr lang="en-US" sz="2400" dirty="0"/>
              <a:t>Queue</a:t>
            </a:r>
          </a:p>
          <a:p>
            <a:r>
              <a:rPr lang="en-US" sz="2400" dirty="0"/>
              <a:t>Stack</a:t>
            </a:r>
          </a:p>
          <a:p>
            <a:r>
              <a:rPr lang="en-US" sz="2400" dirty="0"/>
              <a:t>Deque</a:t>
            </a:r>
          </a:p>
          <a:p>
            <a:r>
              <a:rPr lang="en-US" sz="2400" dirty="0"/>
              <a:t>Map</a:t>
            </a:r>
          </a:p>
          <a:p>
            <a:r>
              <a:rPr lang="en-US" sz="2400" dirty="0"/>
              <a:t>Priority Queue</a:t>
            </a:r>
          </a:p>
          <a:p>
            <a:r>
              <a:rPr lang="en-US" sz="2400" dirty="0"/>
              <a:t>…</a:t>
            </a:r>
          </a:p>
        </p:txBody>
      </p:sp>
      <p:sp>
        <p:nvSpPr>
          <p:cNvPr id="5" name="TextBox 4">
            <a:extLst>
              <a:ext uri="{FF2B5EF4-FFF2-40B4-BE49-F238E27FC236}">
                <a16:creationId xmlns:a16="http://schemas.microsoft.com/office/drawing/2014/main" id="{24DAEC42-B64E-4879-A937-65ADE800F4FA}"/>
              </a:ext>
            </a:extLst>
          </p:cNvPr>
          <p:cNvSpPr txBox="1"/>
          <p:nvPr/>
        </p:nvSpPr>
        <p:spPr>
          <a:xfrm>
            <a:off x="8000641" y="1838840"/>
            <a:ext cx="2434705" cy="3046988"/>
          </a:xfrm>
          <a:prstGeom prst="rect">
            <a:avLst/>
          </a:prstGeom>
          <a:noFill/>
        </p:spPr>
        <p:txBody>
          <a:bodyPr wrap="none" rtlCol="0">
            <a:spAutoFit/>
          </a:bodyPr>
          <a:lstStyle/>
          <a:p>
            <a:r>
              <a:rPr lang="en-US" sz="2400" dirty="0"/>
              <a:t>Array</a:t>
            </a:r>
          </a:p>
          <a:p>
            <a:r>
              <a:rPr lang="en-US" sz="2400" dirty="0"/>
              <a:t>Dynamic Array</a:t>
            </a:r>
          </a:p>
          <a:p>
            <a:r>
              <a:rPr lang="en-US" sz="2400" dirty="0"/>
              <a:t>Linked List</a:t>
            </a:r>
          </a:p>
          <a:p>
            <a:r>
              <a:rPr lang="en-US" sz="2400" dirty="0"/>
              <a:t>Doubly Linked List</a:t>
            </a:r>
          </a:p>
          <a:p>
            <a:r>
              <a:rPr lang="en-US" sz="2400" dirty="0"/>
              <a:t>Circular Array</a:t>
            </a:r>
          </a:p>
          <a:p>
            <a:r>
              <a:rPr lang="en-US" sz="2400" dirty="0"/>
              <a:t>Heap</a:t>
            </a:r>
          </a:p>
          <a:p>
            <a:r>
              <a:rPr lang="en-US" sz="2400" dirty="0"/>
              <a:t>Hash Table</a:t>
            </a:r>
          </a:p>
          <a:p>
            <a:r>
              <a:rPr lang="en-US" sz="2400" dirty="0"/>
              <a:t>…</a:t>
            </a:r>
          </a:p>
        </p:txBody>
      </p:sp>
      <p:cxnSp>
        <p:nvCxnSpPr>
          <p:cNvPr id="7" name="Straight Arrow Connector 6">
            <a:extLst>
              <a:ext uri="{FF2B5EF4-FFF2-40B4-BE49-F238E27FC236}">
                <a16:creationId xmlns:a16="http://schemas.microsoft.com/office/drawing/2014/main" id="{F2E9EA97-0546-4BC1-9DB2-9FEDD5265B01}"/>
              </a:ext>
            </a:extLst>
          </p:cNvPr>
          <p:cNvCxnSpPr>
            <a:cxnSpLocks/>
          </p:cNvCxnSpPr>
          <p:nvPr/>
        </p:nvCxnSpPr>
        <p:spPr>
          <a:xfrm>
            <a:off x="2470640" y="2034108"/>
            <a:ext cx="5530001" cy="207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71219465-A323-4E77-84A4-04EA7D4DD318}"/>
              </a:ext>
            </a:extLst>
          </p:cNvPr>
          <p:cNvCxnSpPr>
            <a:cxnSpLocks/>
          </p:cNvCxnSpPr>
          <p:nvPr/>
        </p:nvCxnSpPr>
        <p:spPr>
          <a:xfrm>
            <a:off x="2470640" y="2044967"/>
            <a:ext cx="5530001" cy="3853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F014F516-4126-4A39-8177-8B7EC6C606BA}"/>
              </a:ext>
            </a:extLst>
          </p:cNvPr>
          <p:cNvCxnSpPr>
            <a:cxnSpLocks/>
          </p:cNvCxnSpPr>
          <p:nvPr/>
        </p:nvCxnSpPr>
        <p:spPr>
          <a:xfrm>
            <a:off x="2470640" y="2034105"/>
            <a:ext cx="5575588" cy="11124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9DA91816-29D7-4CDF-8858-1B383293F19A}"/>
              </a:ext>
            </a:extLst>
          </p:cNvPr>
          <p:cNvCxnSpPr>
            <a:cxnSpLocks/>
          </p:cNvCxnSpPr>
          <p:nvPr/>
        </p:nvCxnSpPr>
        <p:spPr>
          <a:xfrm>
            <a:off x="2470640" y="2034108"/>
            <a:ext cx="5588479" cy="7419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D604DD52-B5BF-479D-8DFB-2CADD06C629B}"/>
              </a:ext>
            </a:extLst>
          </p:cNvPr>
          <p:cNvCxnSpPr>
            <a:cxnSpLocks/>
          </p:cNvCxnSpPr>
          <p:nvPr/>
        </p:nvCxnSpPr>
        <p:spPr>
          <a:xfrm flipV="1">
            <a:off x="2470640" y="2065681"/>
            <a:ext cx="5530001" cy="3398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3486F93B-5BD6-41F5-9CE5-3C7951832CB2}"/>
              </a:ext>
            </a:extLst>
          </p:cNvPr>
          <p:cNvCxnSpPr>
            <a:cxnSpLocks/>
          </p:cNvCxnSpPr>
          <p:nvPr/>
        </p:nvCxnSpPr>
        <p:spPr>
          <a:xfrm>
            <a:off x="2516227" y="2430365"/>
            <a:ext cx="5484414" cy="18353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E85E0CEC-D85A-4437-AFC4-4C13517F1F61}"/>
              </a:ext>
            </a:extLst>
          </p:cNvPr>
          <p:cNvCxnSpPr>
            <a:cxnSpLocks/>
          </p:cNvCxnSpPr>
          <p:nvPr/>
        </p:nvCxnSpPr>
        <p:spPr>
          <a:xfrm flipV="1">
            <a:off x="2710217" y="2454437"/>
            <a:ext cx="5287269" cy="3311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0BD44408-87B6-4837-9184-DC767390D0EB}"/>
              </a:ext>
            </a:extLst>
          </p:cNvPr>
          <p:cNvCxnSpPr>
            <a:cxnSpLocks/>
          </p:cNvCxnSpPr>
          <p:nvPr/>
        </p:nvCxnSpPr>
        <p:spPr>
          <a:xfrm flipV="1">
            <a:off x="2719953" y="2043644"/>
            <a:ext cx="5231946" cy="7323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24D8400D-6086-4746-B8B6-F1E175912A11}"/>
              </a:ext>
            </a:extLst>
          </p:cNvPr>
          <p:cNvCxnSpPr>
            <a:cxnSpLocks/>
          </p:cNvCxnSpPr>
          <p:nvPr/>
        </p:nvCxnSpPr>
        <p:spPr>
          <a:xfrm flipV="1">
            <a:off x="2646159" y="2414857"/>
            <a:ext cx="5351327" cy="7316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3B70E1DD-5359-499C-9889-2677740F2FB3}"/>
              </a:ext>
            </a:extLst>
          </p:cNvPr>
          <p:cNvSpPr txBox="1"/>
          <p:nvPr/>
        </p:nvSpPr>
        <p:spPr>
          <a:xfrm>
            <a:off x="3760204" y="4846049"/>
            <a:ext cx="3853566" cy="369332"/>
          </a:xfrm>
          <a:prstGeom prst="rect">
            <a:avLst/>
          </a:prstGeom>
          <a:noFill/>
        </p:spPr>
        <p:txBody>
          <a:bodyPr wrap="square" rtlCol="0">
            <a:spAutoFit/>
          </a:bodyPr>
          <a:lstStyle/>
          <a:p>
            <a:r>
              <a:rPr lang="en-US" dirty="0">
                <a:solidFill>
                  <a:schemeClr val="accent6">
                    <a:lumMod val="50000"/>
                  </a:schemeClr>
                </a:solidFill>
              </a:rPr>
              <a:t>Not even CLOSE to being exhaustive!</a:t>
            </a:r>
          </a:p>
        </p:txBody>
      </p:sp>
      <p:cxnSp>
        <p:nvCxnSpPr>
          <p:cNvPr id="38" name="Straight Arrow Connector 37">
            <a:extLst>
              <a:ext uri="{FF2B5EF4-FFF2-40B4-BE49-F238E27FC236}">
                <a16:creationId xmlns:a16="http://schemas.microsoft.com/office/drawing/2014/main" id="{5E8840EA-8952-4BFB-8040-BE7C5385E852}"/>
              </a:ext>
            </a:extLst>
          </p:cNvPr>
          <p:cNvCxnSpPr>
            <a:cxnSpLocks/>
          </p:cNvCxnSpPr>
          <p:nvPr/>
        </p:nvCxnSpPr>
        <p:spPr>
          <a:xfrm flipV="1">
            <a:off x="3662097" y="3541067"/>
            <a:ext cx="4387286" cy="7636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59D0B0DA-F9B5-4C19-B98F-FB436D03A7DD}"/>
              </a:ext>
            </a:extLst>
          </p:cNvPr>
          <p:cNvCxnSpPr>
            <a:cxnSpLocks/>
          </p:cNvCxnSpPr>
          <p:nvPr/>
        </p:nvCxnSpPr>
        <p:spPr>
          <a:xfrm>
            <a:off x="2513072" y="3936751"/>
            <a:ext cx="5495569" cy="2749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441D0FB5-069C-4C01-9109-84F9DECD37F5}"/>
              </a:ext>
            </a:extLst>
          </p:cNvPr>
          <p:cNvCxnSpPr>
            <a:cxnSpLocks/>
          </p:cNvCxnSpPr>
          <p:nvPr/>
        </p:nvCxnSpPr>
        <p:spPr>
          <a:xfrm flipV="1">
            <a:off x="2513072" y="2064358"/>
            <a:ext cx="5446827" cy="18723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C67DD266-BE0B-404D-AD62-171BE8C3052D}"/>
              </a:ext>
            </a:extLst>
          </p:cNvPr>
          <p:cNvCxnSpPr>
            <a:cxnSpLocks/>
          </p:cNvCxnSpPr>
          <p:nvPr/>
        </p:nvCxnSpPr>
        <p:spPr>
          <a:xfrm flipV="1">
            <a:off x="2710217" y="3557693"/>
            <a:ext cx="5336011" cy="33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BBCA927D-87D2-40A9-A7FC-A65D4FD023B8}"/>
              </a:ext>
            </a:extLst>
          </p:cNvPr>
          <p:cNvCxnSpPr>
            <a:cxnSpLocks/>
          </p:cNvCxnSpPr>
          <p:nvPr/>
        </p:nvCxnSpPr>
        <p:spPr>
          <a:xfrm flipV="1">
            <a:off x="2718217" y="3170578"/>
            <a:ext cx="5328011" cy="4058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2D19BD56-6AAF-4658-A1FB-C5DA283C175C}"/>
              </a:ext>
            </a:extLst>
          </p:cNvPr>
          <p:cNvCxnSpPr>
            <a:cxnSpLocks/>
          </p:cNvCxnSpPr>
          <p:nvPr/>
        </p:nvCxnSpPr>
        <p:spPr>
          <a:xfrm flipV="1">
            <a:off x="3662097" y="3911556"/>
            <a:ext cx="4346544" cy="4097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6" name="04-03-Many-to-many_Relationship_between-That_just_">
            <a:hlinkClick r:id="" action="ppaction://media"/>
            <a:extLst>
              <a:ext uri="{FF2B5EF4-FFF2-40B4-BE49-F238E27FC236}">
                <a16:creationId xmlns:a16="http://schemas.microsoft.com/office/drawing/2014/main" id="{6D32A1C4-3DDA-446F-8845-BD40EC71640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5143500"/>
            <a:ext cx="2286000" cy="1714500"/>
          </a:xfrm>
          <a:prstGeom prst="rect">
            <a:avLst/>
          </a:prstGeom>
        </p:spPr>
      </p:pic>
    </p:spTree>
    <p:extLst>
      <p:ext uri="{BB962C8B-B14F-4D97-AF65-F5344CB8AC3E}">
        <p14:creationId xmlns:p14="http://schemas.microsoft.com/office/powerpoint/2010/main" val="205542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
                                        <p:tgtEl>
                                          <p:spTgt spid="7"/>
                                        </p:tgtEl>
                                      </p:cBhvr>
                                    </p:animEffect>
                                  </p:childTnLst>
                                </p:cTn>
                              </p:par>
                            </p:childTnLst>
                          </p:cTn>
                        </p:par>
                        <p:par>
                          <p:cTn id="8" fill="hold">
                            <p:stCondLst>
                              <p:cond delay="1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
                                        <p:tgtEl>
                                          <p:spTgt spid="8"/>
                                        </p:tgtEl>
                                      </p:cBhvr>
                                    </p:animEffect>
                                  </p:childTnLst>
                                </p:cTn>
                              </p:par>
                            </p:childTnLst>
                          </p:cTn>
                        </p:par>
                        <p:par>
                          <p:cTn id="12" fill="hold">
                            <p:stCondLst>
                              <p:cond delay="2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
                                        <p:tgtEl>
                                          <p:spTgt spid="11"/>
                                        </p:tgtEl>
                                      </p:cBhvr>
                                    </p:animEffect>
                                  </p:childTnLst>
                                </p:cTn>
                              </p:par>
                            </p:childTnLst>
                          </p:cTn>
                        </p:par>
                        <p:par>
                          <p:cTn id="16" fill="hold">
                            <p:stCondLst>
                              <p:cond delay="300"/>
                            </p:stCondLst>
                            <p:childTnLst>
                              <p:par>
                                <p:cTn id="17" presetID="10" presetClass="entr" presetSubtype="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
                                        <p:tgtEl>
                                          <p:spTgt spid="14"/>
                                        </p:tgtEl>
                                      </p:cBhvr>
                                    </p:animEffect>
                                  </p:childTnLst>
                                </p:cTn>
                              </p:par>
                            </p:childTnLst>
                          </p:cTn>
                        </p:par>
                        <p:par>
                          <p:cTn id="20" fill="hold">
                            <p:stCondLst>
                              <p:cond delay="400"/>
                            </p:stCondLst>
                            <p:childTnLst>
                              <p:par>
                                <p:cTn id="21" presetID="10"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
                                        <p:tgtEl>
                                          <p:spTgt spid="17"/>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
                                        <p:tgtEl>
                                          <p:spTgt spid="19"/>
                                        </p:tgtEl>
                                      </p:cBhvr>
                                    </p:animEffect>
                                  </p:childTnLst>
                                </p:cTn>
                              </p:par>
                            </p:childTnLst>
                          </p:cTn>
                        </p:par>
                        <p:par>
                          <p:cTn id="28" fill="hold">
                            <p:stCondLst>
                              <p:cond delay="600"/>
                            </p:stCondLst>
                            <p:childTnLst>
                              <p:par>
                                <p:cTn id="29" presetID="10" presetClass="entr" presetSubtype="0"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
                                        <p:tgtEl>
                                          <p:spTgt spid="22"/>
                                        </p:tgtEl>
                                      </p:cBhvr>
                                    </p:animEffect>
                                  </p:childTnLst>
                                </p:cTn>
                              </p:par>
                            </p:childTnLst>
                          </p:cTn>
                        </p:par>
                        <p:par>
                          <p:cTn id="32" fill="hold">
                            <p:stCondLst>
                              <p:cond delay="700"/>
                            </p:stCondLst>
                            <p:childTnLst>
                              <p:par>
                                <p:cTn id="33" presetID="10" presetClass="entr" presetSubtype="0" fill="hold"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100"/>
                                        <p:tgtEl>
                                          <p:spTgt spid="26"/>
                                        </p:tgtEl>
                                      </p:cBhvr>
                                    </p:animEffect>
                                  </p:childTnLst>
                                </p:cTn>
                              </p:par>
                            </p:childTnLst>
                          </p:cTn>
                        </p:par>
                        <p:par>
                          <p:cTn id="36" fill="hold">
                            <p:stCondLst>
                              <p:cond delay="800"/>
                            </p:stCondLst>
                            <p:childTnLst>
                              <p:par>
                                <p:cTn id="37" presetID="10" presetClass="entr" presetSubtype="0" fill="hold"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100"/>
                                        <p:tgtEl>
                                          <p:spTgt spid="29"/>
                                        </p:tgtEl>
                                      </p:cBhvr>
                                    </p:animEffect>
                                  </p:childTnLst>
                                </p:cTn>
                              </p:par>
                            </p:childTnLst>
                          </p:cTn>
                        </p:par>
                        <p:par>
                          <p:cTn id="40" fill="hold">
                            <p:stCondLst>
                              <p:cond delay="900"/>
                            </p:stCondLst>
                            <p:childTnLst>
                              <p:par>
                                <p:cTn id="41" presetID="10" presetClass="entr" presetSubtype="0" fill="hold"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100"/>
                                        <p:tgtEl>
                                          <p:spTgt spid="38"/>
                                        </p:tgtEl>
                                      </p:cBhvr>
                                    </p:animEffect>
                                  </p:childTnLst>
                                </p:cTn>
                              </p:par>
                            </p:childTnLst>
                          </p:cTn>
                        </p:par>
                        <p:par>
                          <p:cTn id="44" fill="hold">
                            <p:stCondLst>
                              <p:cond delay="1000"/>
                            </p:stCondLst>
                            <p:childTnLst>
                              <p:par>
                                <p:cTn id="45" presetID="10" presetClass="entr" presetSubtype="0" fill="hold" nodeType="after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100"/>
                                        <p:tgtEl>
                                          <p:spTgt spid="41"/>
                                        </p:tgtEl>
                                      </p:cBhvr>
                                    </p:animEffect>
                                  </p:childTnLst>
                                </p:cTn>
                              </p:par>
                            </p:childTnLst>
                          </p:cTn>
                        </p:par>
                        <p:par>
                          <p:cTn id="48" fill="hold">
                            <p:stCondLst>
                              <p:cond delay="1100"/>
                            </p:stCondLst>
                            <p:childTnLst>
                              <p:par>
                                <p:cTn id="49" presetID="10" presetClass="entr" presetSubtype="0" fill="hold" nodeType="after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100"/>
                                        <p:tgtEl>
                                          <p:spTgt spid="44"/>
                                        </p:tgtEl>
                                      </p:cBhvr>
                                    </p:animEffect>
                                  </p:childTnLst>
                                </p:cTn>
                              </p:par>
                            </p:childTnLst>
                          </p:cTn>
                        </p:par>
                        <p:par>
                          <p:cTn id="52" fill="hold">
                            <p:stCondLst>
                              <p:cond delay="1200"/>
                            </p:stCondLst>
                            <p:childTnLst>
                              <p:par>
                                <p:cTn id="53" presetID="10" presetClass="entr" presetSubtype="0" fill="hold" nodeType="after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fade">
                                      <p:cBhvr>
                                        <p:cTn id="55" dur="100"/>
                                        <p:tgtEl>
                                          <p:spTgt spid="50"/>
                                        </p:tgtEl>
                                      </p:cBhvr>
                                    </p:animEffect>
                                  </p:childTnLst>
                                </p:cTn>
                              </p:par>
                            </p:childTnLst>
                          </p:cTn>
                        </p:par>
                        <p:par>
                          <p:cTn id="56" fill="hold">
                            <p:stCondLst>
                              <p:cond delay="1300"/>
                            </p:stCondLst>
                            <p:childTnLst>
                              <p:par>
                                <p:cTn id="57" presetID="10" presetClass="entr" presetSubtype="0" fill="hold"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fade">
                                      <p:cBhvr>
                                        <p:cTn id="59" dur="100"/>
                                        <p:tgtEl>
                                          <p:spTgt spid="53"/>
                                        </p:tgtEl>
                                      </p:cBhvr>
                                    </p:animEffect>
                                  </p:childTnLst>
                                </p:cTn>
                              </p:par>
                            </p:childTnLst>
                          </p:cTn>
                        </p:par>
                        <p:par>
                          <p:cTn id="60" fill="hold">
                            <p:stCondLst>
                              <p:cond delay="1400"/>
                            </p:stCondLst>
                            <p:childTnLst>
                              <p:par>
                                <p:cTn id="61" presetID="10" presetClass="entr" presetSubtype="0" fill="hold" nodeType="afterEffect">
                                  <p:stCondLst>
                                    <p:cond delay="0"/>
                                  </p:stCondLst>
                                  <p:childTnLst>
                                    <p:set>
                                      <p:cBhvr>
                                        <p:cTn id="62" dur="1" fill="hold">
                                          <p:stCondLst>
                                            <p:cond delay="0"/>
                                          </p:stCondLst>
                                        </p:cTn>
                                        <p:tgtEl>
                                          <p:spTgt spid="66"/>
                                        </p:tgtEl>
                                        <p:attrNameLst>
                                          <p:attrName>style.visibility</p:attrName>
                                        </p:attrNameLst>
                                      </p:cBhvr>
                                      <p:to>
                                        <p:strVal val="visible"/>
                                      </p:to>
                                    </p:set>
                                    <p:animEffect transition="in" filter="fade">
                                      <p:cBhvr>
                                        <p:cTn id="63" dur="100"/>
                                        <p:tgtEl>
                                          <p:spTgt spid="66"/>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mediacall" presetSubtype="0" fill="hold" nodeType="clickEffect">
                                  <p:stCondLst>
                                    <p:cond delay="0"/>
                                  </p:stCondLst>
                                  <p:childTnLst>
                                    <p:cmd type="call" cmd="playFrom(0.0)">
                                      <p:cBhvr>
                                        <p:cTn id="67" dur="2505"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68" fill="hold" display="0">
                  <p:stCondLst>
                    <p:cond delay="indefinite"/>
                  </p:stCondLst>
                </p:cTn>
                <p:tgtEl>
                  <p:spTgt spid="6"/>
                </p:tgtEl>
              </p:cMediaNode>
            </p:video>
            <p:seq concurrent="1" nextAc="seek">
              <p:cTn id="69" restart="whenNotActive" fill="hold" evtFilter="cancelBubble" nodeType="interactiveSeq">
                <p:stCondLst>
                  <p:cond evt="onClick" delay="0">
                    <p:tgtEl>
                      <p:spTgt spid="6"/>
                    </p:tgtEl>
                  </p:cond>
                </p:stCondLst>
                <p:endSync evt="end" delay="0">
                  <p:rtn val="all"/>
                </p:endSync>
                <p:childTnLst>
                  <p:par>
                    <p:cTn id="70" fill="hold">
                      <p:stCondLst>
                        <p:cond delay="0"/>
                      </p:stCondLst>
                      <p:childTnLst>
                        <p:par>
                          <p:cTn id="71" fill="hold">
                            <p:stCondLst>
                              <p:cond delay="0"/>
                            </p:stCondLst>
                            <p:childTnLst>
                              <p:par>
                                <p:cTn id="72" presetID="2" presetClass="mediacall" presetSubtype="0" fill="hold" nodeType="clickEffect">
                                  <p:stCondLst>
                                    <p:cond delay="0"/>
                                  </p:stCondLst>
                                  <p:childTnLst>
                                    <p:cmd type="call" cmd="togglePause">
                                      <p:cBhvr>
                                        <p:cTn id="73"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9283C-2122-4197-90A5-F2B2E0172D25}"/>
              </a:ext>
            </a:extLst>
          </p:cNvPr>
          <p:cNvSpPr>
            <a:spLocks noGrp="1"/>
          </p:cNvSpPr>
          <p:nvPr>
            <p:ph type="title"/>
          </p:nvPr>
        </p:nvSpPr>
        <p:spPr/>
        <p:txBody>
          <a:bodyPr/>
          <a:lstStyle/>
          <a:p>
            <a:r>
              <a:rPr lang="en-US" dirty="0"/>
              <a:t>Cardinal Rule of Preoptimization</a:t>
            </a:r>
          </a:p>
        </p:txBody>
      </p:sp>
      <p:sp>
        <p:nvSpPr>
          <p:cNvPr id="3" name="Content Placeholder 2">
            <a:extLst>
              <a:ext uri="{FF2B5EF4-FFF2-40B4-BE49-F238E27FC236}">
                <a16:creationId xmlns:a16="http://schemas.microsoft.com/office/drawing/2014/main" id="{E5CD7D6A-249B-4102-8137-DEA423E907BA}"/>
              </a:ext>
            </a:extLst>
          </p:cNvPr>
          <p:cNvSpPr>
            <a:spLocks noGrp="1"/>
          </p:cNvSpPr>
          <p:nvPr>
            <p:ph idx="1"/>
          </p:nvPr>
        </p:nvSpPr>
        <p:spPr/>
        <p:txBody>
          <a:bodyPr/>
          <a:lstStyle/>
          <a:p>
            <a:r>
              <a:rPr lang="en-US" dirty="0"/>
              <a:t>Don’t preoptimize.</a:t>
            </a:r>
          </a:p>
          <a:p>
            <a:endParaRPr lang="en-US" dirty="0"/>
          </a:p>
          <a:p>
            <a:endParaRPr lang="en-US" dirty="0"/>
          </a:p>
          <a:p>
            <a:r>
              <a:rPr lang="en-US" dirty="0"/>
              <a:t>First, identify a slowdown, and then optimize to make it faster.</a:t>
            </a:r>
          </a:p>
        </p:txBody>
      </p:sp>
      <p:pic>
        <p:nvPicPr>
          <p:cNvPr id="4" name="05-04-Cardinal_Rule_of_Preoptimization-Wait__the_">
            <a:hlinkClick r:id="" action="ppaction://media"/>
            <a:extLst>
              <a:ext uri="{FF2B5EF4-FFF2-40B4-BE49-F238E27FC236}">
                <a16:creationId xmlns:a16="http://schemas.microsoft.com/office/drawing/2014/main" id="{3296DB09-88D5-43CA-8E24-B9E65CACB005}"/>
              </a:ext>
            </a:extLst>
          </p:cNvPr>
          <p:cNvPicPr>
            <a:picLocks noChangeAspect="1"/>
          </p:cNvPicPr>
          <p:nvPr>
            <a:videoFile r:link="rId2"/>
            <p:extLst>
              <p:ext uri="{DAA4B4D4-6D71-4841-9C94-3DE7FCFB9230}">
                <p14:media xmlns:p14="http://schemas.microsoft.com/office/powerpoint/2010/main" r:embed="rId1"/>
              </p:ext>
            </p:extLst>
          </p:nvPr>
        </p:nvPicPr>
        <p:blipFill>
          <a:blip r:embed="rId9"/>
          <a:stretch>
            <a:fillRect/>
          </a:stretch>
        </p:blipFill>
        <p:spPr>
          <a:xfrm>
            <a:off x="0" y="5143500"/>
            <a:ext cx="2286000" cy="1714500"/>
          </a:xfrm>
          <a:prstGeom prst="rect">
            <a:avLst/>
          </a:prstGeom>
        </p:spPr>
      </p:pic>
      <p:pic>
        <p:nvPicPr>
          <p:cNvPr id="5" name="05-05-Cardinal_Rule_of_Preoptimization-You_just_t">
            <a:hlinkClick r:id="" action="ppaction://media"/>
            <a:extLst>
              <a:ext uri="{FF2B5EF4-FFF2-40B4-BE49-F238E27FC236}">
                <a16:creationId xmlns:a16="http://schemas.microsoft.com/office/drawing/2014/main" id="{733FDC7E-A20E-4F3D-903D-A0551C625F91}"/>
              </a:ext>
            </a:extLst>
          </p:cNvPr>
          <p:cNvPicPr>
            <a:picLocks noChangeAspect="1"/>
          </p:cNvPicPr>
          <p:nvPr>
            <a:videoFile r:link="rId4"/>
            <p:extLst>
              <p:ext uri="{DAA4B4D4-6D71-4841-9C94-3DE7FCFB9230}">
                <p14:media xmlns:p14="http://schemas.microsoft.com/office/powerpoint/2010/main" r:embed="rId3"/>
              </p:ext>
            </p:extLst>
          </p:nvPr>
        </p:nvPicPr>
        <p:blipFill>
          <a:blip r:embed="rId10"/>
          <a:stretch>
            <a:fillRect/>
          </a:stretch>
        </p:blipFill>
        <p:spPr>
          <a:xfrm>
            <a:off x="0" y="5143500"/>
            <a:ext cx="2286000" cy="1714500"/>
          </a:xfrm>
          <a:prstGeom prst="rect">
            <a:avLst/>
          </a:prstGeom>
        </p:spPr>
      </p:pic>
      <p:pic>
        <p:nvPicPr>
          <p:cNvPr id="6" name="05-06-Cardinal_Rule_of_Preoptimization-I_feel_lik">
            <a:hlinkClick r:id="" action="ppaction://media"/>
            <a:extLst>
              <a:ext uri="{FF2B5EF4-FFF2-40B4-BE49-F238E27FC236}">
                <a16:creationId xmlns:a16="http://schemas.microsoft.com/office/drawing/2014/main" id="{8530EA86-5E47-4601-A4B9-B648CD6F4686}"/>
              </a:ext>
            </a:extLst>
          </p:cNvPr>
          <p:cNvPicPr>
            <a:picLocks noChangeAspect="1"/>
          </p:cNvPicPr>
          <p:nvPr>
            <a:videoFile r:link="rId6"/>
            <p:extLst>
              <p:ext uri="{DAA4B4D4-6D71-4841-9C94-3DE7FCFB9230}">
                <p14:media xmlns:p14="http://schemas.microsoft.com/office/powerpoint/2010/main" r:embed="rId5"/>
              </p:ext>
            </p:extLst>
          </p:nvPr>
        </p:nvPicPr>
        <p:blipFill>
          <a:blip r:embed="rId11"/>
          <a:stretch>
            <a:fillRect/>
          </a:stretch>
        </p:blipFill>
        <p:spPr>
          <a:xfrm>
            <a:off x="0" y="5143500"/>
            <a:ext cx="2286000" cy="1714500"/>
          </a:xfrm>
          <a:prstGeom prst="rect">
            <a:avLst/>
          </a:prstGeom>
        </p:spPr>
      </p:pic>
    </p:spTree>
    <p:extLst>
      <p:ext uri="{BB962C8B-B14F-4D97-AF65-F5344CB8AC3E}">
        <p14:creationId xmlns:p14="http://schemas.microsoft.com/office/powerpoint/2010/main" val="233363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460"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5809" fill="hold"/>
                                        <p:tgtEl>
                                          <p:spTgt spid="5"/>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5426"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15" fill="hold" display="0">
                  <p:stCondLst>
                    <p:cond delay="indefinite"/>
                  </p:stCondLst>
                </p:cTn>
                <p:tgtEl>
                  <p:spTgt spid="4"/>
                </p:tgtEl>
              </p:cMediaNode>
            </p:video>
            <p:seq concurrent="1" nextAc="seek">
              <p:cTn id="16" restart="whenNotActive" fill="hold" evtFilter="cancelBubble" nodeType="interactiveSeq">
                <p:stCondLst>
                  <p:cond evt="onClick" delay="0">
                    <p:tgtEl>
                      <p:spTgt spid="4"/>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4"/>
                                        </p:tgtEl>
                                      </p:cBhvr>
                                    </p:cmd>
                                  </p:childTnLst>
                                </p:cTn>
                              </p:par>
                            </p:childTnLst>
                          </p:cTn>
                        </p:par>
                      </p:childTnLst>
                    </p:cTn>
                  </p:par>
                </p:childTnLst>
              </p:cTn>
              <p:nextCondLst>
                <p:cond evt="onClick" delay="0">
                  <p:tgtEl>
                    <p:spTgt spid="4"/>
                  </p:tgtEl>
                </p:cond>
              </p:nextCondLst>
            </p:seq>
            <p:video>
              <p:cMediaNode vol="80000" showWhenStopped="0">
                <p:cTn id="21" fill="hold" display="0">
                  <p:stCondLst>
                    <p:cond delay="indefinite"/>
                  </p:stCondLst>
                </p:cTn>
                <p:tgtEl>
                  <p:spTgt spid="5"/>
                </p:tgtEl>
              </p:cMediaNode>
            </p:video>
            <p:seq concurrent="1" nextAc="seek">
              <p:cTn id="22" restart="whenNotActive" fill="hold" evtFilter="cancelBubble" nodeType="interactiveSeq">
                <p:stCondLst>
                  <p:cond evt="onClick" delay="0">
                    <p:tgtEl>
                      <p:spTgt spid="5"/>
                    </p:tgtEl>
                  </p:cond>
                </p:stCondLst>
                <p:endSync evt="end" delay="0">
                  <p:rtn val="all"/>
                </p:endSync>
                <p:childTnLst>
                  <p:par>
                    <p:cTn id="23" fill="hold">
                      <p:stCondLst>
                        <p:cond delay="0"/>
                      </p:stCondLst>
                      <p:childTnLst>
                        <p:par>
                          <p:cTn id="24" fill="hold">
                            <p:stCondLst>
                              <p:cond delay="0"/>
                            </p:stCondLst>
                            <p:childTnLst>
                              <p:par>
                                <p:cTn id="25" presetID="2" presetClass="mediacall" presetSubtype="0" fill="hold" nodeType="clickEffect">
                                  <p:stCondLst>
                                    <p:cond delay="0"/>
                                  </p:stCondLst>
                                  <p:childTnLst>
                                    <p:cmd type="call" cmd="togglePause">
                                      <p:cBhvr>
                                        <p:cTn id="26" dur="1" fill="hold"/>
                                        <p:tgtEl>
                                          <p:spTgt spid="5"/>
                                        </p:tgtEl>
                                      </p:cBhvr>
                                    </p:cmd>
                                  </p:childTnLst>
                                </p:cTn>
                              </p:par>
                            </p:childTnLst>
                          </p:cTn>
                        </p:par>
                      </p:childTnLst>
                    </p:cTn>
                  </p:par>
                </p:childTnLst>
              </p:cTn>
              <p:nextCondLst>
                <p:cond evt="onClick" delay="0">
                  <p:tgtEl>
                    <p:spTgt spid="5"/>
                  </p:tgtEl>
                </p:cond>
              </p:nextCondLst>
            </p:seq>
            <p:video>
              <p:cMediaNode vol="80000" showWhenStopped="0">
                <p:cTn id="27" fill="hold" display="0">
                  <p:stCondLst>
                    <p:cond delay="indefinite"/>
                  </p:stCondLst>
                </p:cTn>
                <p:tgtEl>
                  <p:spTgt spid="6"/>
                </p:tgtEl>
              </p:cMediaNode>
            </p:video>
            <p:seq concurrent="1" nextAc="seek">
              <p:cTn id="28" restart="whenNotActive" fill="hold" evtFilter="cancelBubble" nodeType="interactiveSeq">
                <p:stCondLst>
                  <p:cond evt="onClick" delay="0">
                    <p:tgtEl>
                      <p:spTgt spid="6"/>
                    </p:tgtEl>
                  </p:cond>
                </p:stCondLst>
                <p:endSync evt="end" delay="0">
                  <p:rtn val="all"/>
                </p:endSync>
                <p:childTnLst>
                  <p:par>
                    <p:cTn id="29" fill="hold">
                      <p:stCondLst>
                        <p:cond delay="0"/>
                      </p:stCondLst>
                      <p:childTnLst>
                        <p:par>
                          <p:cTn id="30" fill="hold">
                            <p:stCondLst>
                              <p:cond delay="0"/>
                            </p:stCondLst>
                            <p:childTnLst>
                              <p:par>
                                <p:cTn id="31" presetID="2" presetClass="mediacall" presetSubtype="0" fill="hold" nodeType="clickEffect">
                                  <p:stCondLst>
                                    <p:cond delay="0"/>
                                  </p:stCondLst>
                                  <p:childTnLst>
                                    <p:cmd type="call" cmd="togglePause">
                                      <p:cBhvr>
                                        <p:cTn id="3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6F92-FFC6-4BEF-B44A-A9C3F1C6F25F}"/>
              </a:ext>
            </a:extLst>
          </p:cNvPr>
          <p:cNvSpPr>
            <a:spLocks noGrp="1"/>
          </p:cNvSpPr>
          <p:nvPr>
            <p:ph type="title"/>
          </p:nvPr>
        </p:nvSpPr>
        <p:spPr/>
        <p:txBody>
          <a:bodyPr/>
          <a:lstStyle/>
          <a:p>
            <a:r>
              <a:rPr lang="en-US" dirty="0"/>
              <a:t>Choosing an Abstract Data Type</a:t>
            </a:r>
          </a:p>
        </p:txBody>
      </p:sp>
      <p:sp>
        <p:nvSpPr>
          <p:cNvPr id="3" name="Content Placeholder 2">
            <a:extLst>
              <a:ext uri="{FF2B5EF4-FFF2-40B4-BE49-F238E27FC236}">
                <a16:creationId xmlns:a16="http://schemas.microsoft.com/office/drawing/2014/main" id="{6C644700-7288-4504-ABB2-B836DC37A4F3}"/>
              </a:ext>
            </a:extLst>
          </p:cNvPr>
          <p:cNvSpPr>
            <a:spLocks noGrp="1"/>
          </p:cNvSpPr>
          <p:nvPr>
            <p:ph idx="1"/>
          </p:nvPr>
        </p:nvSpPr>
        <p:spPr/>
        <p:txBody>
          <a:bodyPr/>
          <a:lstStyle/>
          <a:p>
            <a:r>
              <a:rPr lang="en-US" dirty="0"/>
              <a:t>The interface determines the need</a:t>
            </a:r>
          </a:p>
          <a:p>
            <a:pPr lvl="1"/>
            <a:r>
              <a:rPr lang="en-US" dirty="0"/>
              <a:t>List – "I need elements at arbitrary positions"</a:t>
            </a:r>
          </a:p>
          <a:p>
            <a:pPr lvl="1"/>
            <a:r>
              <a:rPr lang="en-US" dirty="0"/>
              <a:t>Queue - "I need to be able to get things in order that they were placed"</a:t>
            </a:r>
          </a:p>
          <a:p>
            <a:pPr lvl="1"/>
            <a:r>
              <a:rPr lang="en-US" dirty="0"/>
              <a:t>Map – "I need to look up values by {name, phone numbers, sparse numbers}"</a:t>
            </a:r>
          </a:p>
          <a:p>
            <a:pPr lvl="1"/>
            <a:endParaRPr lang="en-US" dirty="0"/>
          </a:p>
        </p:txBody>
      </p:sp>
    </p:spTree>
    <p:extLst>
      <p:ext uri="{BB962C8B-B14F-4D97-AF65-F5344CB8AC3E}">
        <p14:creationId xmlns:p14="http://schemas.microsoft.com/office/powerpoint/2010/main" val="3844178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8939-C603-4F86-B40B-BE6CCF1329F7}"/>
              </a:ext>
            </a:extLst>
          </p:cNvPr>
          <p:cNvSpPr>
            <a:spLocks noGrp="1"/>
          </p:cNvSpPr>
          <p:nvPr>
            <p:ph type="title"/>
          </p:nvPr>
        </p:nvSpPr>
        <p:spPr/>
        <p:txBody>
          <a:bodyPr/>
          <a:lstStyle/>
          <a:p>
            <a:r>
              <a:rPr lang="en-US" dirty="0"/>
              <a:t>Linear Abstract Data Types</a:t>
            </a:r>
          </a:p>
        </p:txBody>
      </p:sp>
      <p:sp>
        <p:nvSpPr>
          <p:cNvPr id="3" name="Content Placeholder 2">
            <a:extLst>
              <a:ext uri="{FF2B5EF4-FFF2-40B4-BE49-F238E27FC236}">
                <a16:creationId xmlns:a16="http://schemas.microsoft.com/office/drawing/2014/main" id="{E57FA97D-567A-4888-A3EE-F99592AEFB5D}"/>
              </a:ext>
            </a:extLst>
          </p:cNvPr>
          <p:cNvSpPr>
            <a:spLocks noGrp="1"/>
          </p:cNvSpPr>
          <p:nvPr>
            <p:ph idx="1"/>
          </p:nvPr>
        </p:nvSpPr>
        <p:spPr>
          <a:xfrm>
            <a:off x="838200" y="1825625"/>
            <a:ext cx="5012410" cy="3041650"/>
          </a:xfrm>
        </p:spPr>
        <p:txBody>
          <a:bodyPr>
            <a:normAutofit fontScale="85000" lnSpcReduction="20000"/>
          </a:bodyPr>
          <a:lstStyle/>
          <a:p>
            <a:r>
              <a:rPr lang="en-US" sz="2400" dirty="0"/>
              <a:t>List: A linear ordering of values that allows duplicates and random (arbitrary) access</a:t>
            </a:r>
          </a:p>
          <a:p>
            <a:r>
              <a:rPr lang="en-US" sz="2400" dirty="0"/>
              <a:t>Queue: A sequence of items which can be accessed First-in, First-out</a:t>
            </a:r>
          </a:p>
          <a:p>
            <a:r>
              <a:rPr lang="en-US" sz="2400" dirty="0"/>
              <a:t>Stack: A sequence of items which can be accessed Last-in, First-out</a:t>
            </a:r>
          </a:p>
          <a:p>
            <a:r>
              <a:rPr lang="en-US" sz="2400" dirty="0"/>
              <a:t>Deque: A sequence of items which can be accessed from either end</a:t>
            </a:r>
          </a:p>
          <a:p>
            <a:r>
              <a:rPr lang="en-US" sz="2400" dirty="0"/>
              <a:t>Priority Queue: A set of items that can be accessed by their priority</a:t>
            </a:r>
          </a:p>
        </p:txBody>
      </p:sp>
      <p:pic>
        <p:nvPicPr>
          <p:cNvPr id="4" name="Picture 5">
            <a:extLst>
              <a:ext uri="{FF2B5EF4-FFF2-40B4-BE49-F238E27FC236}">
                <a16:creationId xmlns:a16="http://schemas.microsoft.com/office/drawing/2014/main" id="{DD25FF54-6FB2-4989-835E-E973FB45DA72}"/>
              </a:ext>
            </a:extLst>
          </p:cNvPr>
          <p:cNvPicPr>
            <a:picLocks noChangeAspect="1" noChangeArrowheads="1"/>
          </p:cNvPicPr>
          <p:nvPr/>
        </p:nvPicPr>
        <p:blipFill>
          <a:blip r:embed="rId3"/>
          <a:srcRect/>
          <a:stretch>
            <a:fillRect/>
          </a:stretch>
        </p:blipFill>
        <p:spPr bwMode="auto">
          <a:xfrm>
            <a:off x="6341392" y="2843934"/>
            <a:ext cx="1928692" cy="1356112"/>
          </a:xfrm>
          <a:prstGeom prst="rect">
            <a:avLst/>
          </a:prstGeom>
          <a:noFill/>
          <a:ln w="9525">
            <a:noFill/>
            <a:miter lim="800000"/>
            <a:headEnd/>
            <a:tailEnd/>
          </a:ln>
        </p:spPr>
      </p:pic>
      <p:pic>
        <p:nvPicPr>
          <p:cNvPr id="5" name="Picture 4">
            <a:extLst>
              <a:ext uri="{FF2B5EF4-FFF2-40B4-BE49-F238E27FC236}">
                <a16:creationId xmlns:a16="http://schemas.microsoft.com/office/drawing/2014/main" id="{34C2BDEE-3D04-46B0-9A94-6E7D3D2CC4C2}"/>
              </a:ext>
            </a:extLst>
          </p:cNvPr>
          <p:cNvPicPr>
            <a:picLocks noChangeAspect="1" noChangeArrowheads="1"/>
          </p:cNvPicPr>
          <p:nvPr/>
        </p:nvPicPr>
        <p:blipFill>
          <a:blip r:embed="rId4"/>
          <a:srcRect/>
          <a:stretch>
            <a:fillRect/>
          </a:stretch>
        </p:blipFill>
        <p:spPr bwMode="auto">
          <a:xfrm>
            <a:off x="9515006" y="2734200"/>
            <a:ext cx="2086721" cy="1575580"/>
          </a:xfrm>
          <a:prstGeom prst="rect">
            <a:avLst/>
          </a:prstGeom>
          <a:noFill/>
          <a:ln w="9525">
            <a:noFill/>
            <a:miter lim="800000"/>
            <a:headEnd/>
            <a:tailEnd/>
          </a:ln>
        </p:spPr>
      </p:pic>
      <p:sp>
        <p:nvSpPr>
          <p:cNvPr id="6" name="TextBox 5">
            <a:extLst>
              <a:ext uri="{FF2B5EF4-FFF2-40B4-BE49-F238E27FC236}">
                <a16:creationId xmlns:a16="http://schemas.microsoft.com/office/drawing/2014/main" id="{90576F74-3B4C-4D7E-8B56-C3F0CD8522C8}"/>
              </a:ext>
            </a:extLst>
          </p:cNvPr>
          <p:cNvSpPr txBox="1"/>
          <p:nvPr/>
        </p:nvSpPr>
        <p:spPr>
          <a:xfrm>
            <a:off x="6927245" y="1998793"/>
            <a:ext cx="3631122"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[7, 50, 32, 44, 1, 24, 5]</a:t>
            </a:r>
          </a:p>
        </p:txBody>
      </p:sp>
      <p:pic>
        <p:nvPicPr>
          <p:cNvPr id="1026" name="Picture 2" descr="Image result for priority queue">
            <a:extLst>
              <a:ext uri="{FF2B5EF4-FFF2-40B4-BE49-F238E27FC236}">
                <a16:creationId xmlns:a16="http://schemas.microsoft.com/office/drawing/2014/main" id="{7FDC0042-B917-4C0A-ABA3-8A7C214D3A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0628" y="4489875"/>
            <a:ext cx="2200275" cy="1952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82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141E6-3AA3-44A2-89BB-DA7F578FAFD2}"/>
              </a:ext>
            </a:extLst>
          </p:cNvPr>
          <p:cNvSpPr>
            <a:spLocks noGrp="1"/>
          </p:cNvSpPr>
          <p:nvPr>
            <p:ph type="title"/>
          </p:nvPr>
        </p:nvSpPr>
        <p:spPr/>
        <p:txBody>
          <a:bodyPr/>
          <a:lstStyle/>
          <a:p>
            <a:r>
              <a:rPr lang="en-US" dirty="0"/>
              <a:t>Unordered Abstract Data Types</a:t>
            </a:r>
          </a:p>
        </p:txBody>
      </p:sp>
      <p:sp>
        <p:nvSpPr>
          <p:cNvPr id="3" name="Content Placeholder 2">
            <a:extLst>
              <a:ext uri="{FF2B5EF4-FFF2-40B4-BE49-F238E27FC236}">
                <a16:creationId xmlns:a16="http://schemas.microsoft.com/office/drawing/2014/main" id="{8E4829EA-6225-4327-B97F-015B18E6A918}"/>
              </a:ext>
            </a:extLst>
          </p:cNvPr>
          <p:cNvSpPr>
            <a:spLocks noGrp="1"/>
          </p:cNvSpPr>
          <p:nvPr>
            <p:ph idx="1"/>
          </p:nvPr>
        </p:nvSpPr>
        <p:spPr/>
        <p:txBody>
          <a:bodyPr/>
          <a:lstStyle/>
          <a:p>
            <a:r>
              <a:rPr lang="en-US" dirty="0"/>
              <a:t>Bag: An unordered collection of values.</a:t>
            </a:r>
          </a:p>
          <a:p>
            <a:r>
              <a:rPr lang="en-US" dirty="0"/>
              <a:t>Set: An unordered collection of values that does not allow duplicates</a:t>
            </a:r>
          </a:p>
          <a:p>
            <a:r>
              <a:rPr lang="en-US" dirty="0"/>
              <a:t>Map: A collection of unique keys associated with values</a:t>
            </a:r>
          </a:p>
          <a:p>
            <a:endParaRPr lang="en-US" dirty="0"/>
          </a:p>
        </p:txBody>
      </p:sp>
      <p:pic>
        <p:nvPicPr>
          <p:cNvPr id="4" name="08-07-Unordered_Abstract_Data_Types-There_is_l">
            <a:hlinkClick r:id="" action="ppaction://media"/>
            <a:extLst>
              <a:ext uri="{FF2B5EF4-FFF2-40B4-BE49-F238E27FC236}">
                <a16:creationId xmlns:a16="http://schemas.microsoft.com/office/drawing/2014/main" id="{D415FB5F-3EF9-4DEF-AC95-68E81B514821}"/>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5143500"/>
            <a:ext cx="2286000" cy="1714500"/>
          </a:xfrm>
          <a:prstGeom prst="rect">
            <a:avLst/>
          </a:prstGeom>
        </p:spPr>
      </p:pic>
    </p:spTree>
    <p:extLst>
      <p:ext uri="{BB962C8B-B14F-4D97-AF65-F5344CB8AC3E}">
        <p14:creationId xmlns:p14="http://schemas.microsoft.com/office/powerpoint/2010/main" val="215406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3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ECB1-7D0D-4E9E-9C45-2BCE580913CF}"/>
              </a:ext>
            </a:extLst>
          </p:cNvPr>
          <p:cNvSpPr>
            <a:spLocks noGrp="1"/>
          </p:cNvSpPr>
          <p:nvPr>
            <p:ph type="title"/>
          </p:nvPr>
        </p:nvSpPr>
        <p:spPr/>
        <p:txBody>
          <a:bodyPr/>
          <a:lstStyle/>
          <a:p>
            <a:r>
              <a:rPr lang="en-US" dirty="0"/>
              <a:t>Abstract Data Types: Variables</a:t>
            </a:r>
          </a:p>
        </p:txBody>
      </p:sp>
      <p:sp>
        <p:nvSpPr>
          <p:cNvPr id="3" name="Content Placeholder 2">
            <a:extLst>
              <a:ext uri="{FF2B5EF4-FFF2-40B4-BE49-F238E27FC236}">
                <a16:creationId xmlns:a16="http://schemas.microsoft.com/office/drawing/2014/main" id="{C5E7B0E4-6405-4D37-A5EB-771F3B70B3BC}"/>
              </a:ext>
            </a:extLst>
          </p:cNvPr>
          <p:cNvSpPr>
            <a:spLocks noGrp="1"/>
          </p:cNvSpPr>
          <p:nvPr>
            <p:ph idx="1"/>
          </p:nvPr>
        </p:nvSpPr>
        <p:spPr/>
        <p:txBody>
          <a:bodyPr/>
          <a:lstStyle/>
          <a:p>
            <a:r>
              <a:rPr lang="en-US" dirty="0"/>
              <a:t>Variables are an ADT</a:t>
            </a:r>
          </a:p>
          <a:p>
            <a:r>
              <a:rPr lang="en-US" dirty="0"/>
              <a:t>Don't believe me? Check Wikipedia</a:t>
            </a:r>
          </a:p>
          <a:p>
            <a:endParaRPr lang="en-US" dirty="0"/>
          </a:p>
          <a:p>
            <a:r>
              <a:rPr lang="en-US" dirty="0"/>
              <a:t>Operations:</a:t>
            </a:r>
          </a:p>
          <a:p>
            <a:pPr lvl="1"/>
            <a:r>
              <a:rPr lang="en-US" dirty="0"/>
              <a:t>store(name, value)</a:t>
            </a:r>
          </a:p>
          <a:p>
            <a:pPr lvl="1"/>
            <a:r>
              <a:rPr lang="en-US" dirty="0"/>
              <a:t>read(name) -&gt; value</a:t>
            </a:r>
          </a:p>
        </p:txBody>
      </p:sp>
      <p:pic>
        <p:nvPicPr>
          <p:cNvPr id="4" name="09-08-Abstract_Data_Types__Variables-Okay__how_">
            <a:hlinkClick r:id="" action="ppaction://media"/>
            <a:extLst>
              <a:ext uri="{FF2B5EF4-FFF2-40B4-BE49-F238E27FC236}">
                <a16:creationId xmlns:a16="http://schemas.microsoft.com/office/drawing/2014/main" id="{E9718AB4-E561-4FCA-9AE8-EE873C4876C7}"/>
              </a:ext>
            </a:extLst>
          </p:cNvPr>
          <p:cNvPicPr>
            <a:picLocks noChangeAspect="1"/>
          </p:cNvPicPr>
          <p:nvPr>
            <a:videoFile r:link="rId2"/>
            <p:extLst>
              <p:ext uri="{DAA4B4D4-6D71-4841-9C94-3DE7FCFB9230}">
                <p14:media xmlns:p14="http://schemas.microsoft.com/office/powerpoint/2010/main" r:embed="rId1"/>
              </p:ext>
            </p:extLst>
          </p:nvPr>
        </p:nvPicPr>
        <p:blipFill>
          <a:blip r:embed="rId13"/>
          <a:stretch>
            <a:fillRect/>
          </a:stretch>
        </p:blipFill>
        <p:spPr>
          <a:xfrm>
            <a:off x="0" y="5143500"/>
            <a:ext cx="2286000" cy="1714500"/>
          </a:xfrm>
          <a:prstGeom prst="rect">
            <a:avLst/>
          </a:prstGeom>
        </p:spPr>
      </p:pic>
      <p:pic>
        <p:nvPicPr>
          <p:cNvPr id="5" name="09-09-Abstract_Data_Types__Variables-Isn_t_that">
            <a:hlinkClick r:id="" action="ppaction://media"/>
            <a:extLst>
              <a:ext uri="{FF2B5EF4-FFF2-40B4-BE49-F238E27FC236}">
                <a16:creationId xmlns:a16="http://schemas.microsoft.com/office/drawing/2014/main" id="{BDD4F310-C011-4393-B731-A04E7D1FB602}"/>
              </a:ext>
            </a:extLst>
          </p:cNvPr>
          <p:cNvPicPr>
            <a:picLocks noChangeAspect="1"/>
          </p:cNvPicPr>
          <p:nvPr>
            <a:videoFile r:link="rId4"/>
            <p:extLst>
              <p:ext uri="{DAA4B4D4-6D71-4841-9C94-3DE7FCFB9230}">
                <p14:media xmlns:p14="http://schemas.microsoft.com/office/powerpoint/2010/main" r:embed="rId3"/>
              </p:ext>
            </p:extLst>
          </p:nvPr>
        </p:nvPicPr>
        <p:blipFill>
          <a:blip r:embed="rId14"/>
          <a:stretch>
            <a:fillRect/>
          </a:stretch>
        </p:blipFill>
        <p:spPr>
          <a:xfrm>
            <a:off x="0" y="5143500"/>
            <a:ext cx="2286000" cy="1714500"/>
          </a:xfrm>
          <a:prstGeom prst="rect">
            <a:avLst/>
          </a:prstGeom>
        </p:spPr>
      </p:pic>
      <p:pic>
        <p:nvPicPr>
          <p:cNvPr id="6" name="09-10-Abstract_Data_Types__Variables-What_is_th">
            <a:hlinkClick r:id="" action="ppaction://media"/>
            <a:extLst>
              <a:ext uri="{FF2B5EF4-FFF2-40B4-BE49-F238E27FC236}">
                <a16:creationId xmlns:a16="http://schemas.microsoft.com/office/drawing/2014/main" id="{B205E1FD-0622-4CBC-9873-104BF01318C1}"/>
              </a:ext>
            </a:extLst>
          </p:cNvPr>
          <p:cNvPicPr>
            <a:picLocks noChangeAspect="1"/>
          </p:cNvPicPr>
          <p:nvPr>
            <a:videoFile r:link="rId6"/>
            <p:extLst>
              <p:ext uri="{DAA4B4D4-6D71-4841-9C94-3DE7FCFB9230}">
                <p14:media xmlns:p14="http://schemas.microsoft.com/office/powerpoint/2010/main" r:embed="rId5"/>
              </p:ext>
            </p:extLst>
          </p:nvPr>
        </p:nvPicPr>
        <p:blipFill>
          <a:blip r:embed="rId15"/>
          <a:stretch>
            <a:fillRect/>
          </a:stretch>
        </p:blipFill>
        <p:spPr>
          <a:xfrm>
            <a:off x="0" y="5143500"/>
            <a:ext cx="2286000" cy="1714500"/>
          </a:xfrm>
          <a:prstGeom prst="rect">
            <a:avLst/>
          </a:prstGeom>
        </p:spPr>
      </p:pic>
      <p:pic>
        <p:nvPicPr>
          <p:cNvPr id="7" name="09-11-Abstract_Data_Types__Variables-This_is_ri">
            <a:hlinkClick r:id="" action="ppaction://media"/>
            <a:extLst>
              <a:ext uri="{FF2B5EF4-FFF2-40B4-BE49-F238E27FC236}">
                <a16:creationId xmlns:a16="http://schemas.microsoft.com/office/drawing/2014/main" id="{1F0F2ED2-8D08-4F1F-A5A3-5649D4821BFB}"/>
              </a:ext>
            </a:extLst>
          </p:cNvPr>
          <p:cNvPicPr>
            <a:picLocks noChangeAspect="1"/>
          </p:cNvPicPr>
          <p:nvPr>
            <a:videoFile r:link="rId8"/>
            <p:extLst>
              <p:ext uri="{DAA4B4D4-6D71-4841-9C94-3DE7FCFB9230}">
                <p14:media xmlns:p14="http://schemas.microsoft.com/office/powerpoint/2010/main" r:embed="rId7"/>
              </p:ext>
            </p:extLst>
          </p:nvPr>
        </p:nvPicPr>
        <p:blipFill>
          <a:blip r:embed="rId16"/>
          <a:stretch>
            <a:fillRect/>
          </a:stretch>
        </p:blipFill>
        <p:spPr>
          <a:xfrm>
            <a:off x="0" y="5143500"/>
            <a:ext cx="2286000" cy="1714500"/>
          </a:xfrm>
          <a:prstGeom prst="rect">
            <a:avLst/>
          </a:prstGeom>
        </p:spPr>
      </p:pic>
      <p:pic>
        <p:nvPicPr>
          <p:cNvPr id="8" name="09-12-Abstract_Data_Types__Variables-Sure__that">
            <a:hlinkClick r:id="" action="ppaction://media"/>
            <a:extLst>
              <a:ext uri="{FF2B5EF4-FFF2-40B4-BE49-F238E27FC236}">
                <a16:creationId xmlns:a16="http://schemas.microsoft.com/office/drawing/2014/main" id="{BC2B5512-C187-4821-9CA1-119EA562FC37}"/>
              </a:ext>
            </a:extLst>
          </p:cNvPr>
          <p:cNvPicPr>
            <a:picLocks noChangeAspect="1"/>
          </p:cNvPicPr>
          <p:nvPr>
            <a:videoFile r:link="rId10"/>
            <p:extLst>
              <p:ext uri="{DAA4B4D4-6D71-4841-9C94-3DE7FCFB9230}">
                <p14:media xmlns:p14="http://schemas.microsoft.com/office/powerpoint/2010/main" r:embed="rId9"/>
              </p:ext>
            </p:extLst>
          </p:nvPr>
        </p:nvPicPr>
        <p:blipFill>
          <a:blip r:embed="rId17"/>
          <a:stretch>
            <a:fillRect/>
          </a:stretch>
        </p:blipFill>
        <p:spPr>
          <a:xfrm>
            <a:off x="0" y="5143500"/>
            <a:ext cx="2286000" cy="1714500"/>
          </a:xfrm>
          <a:prstGeom prst="rect">
            <a:avLst/>
          </a:prstGeom>
        </p:spPr>
      </p:pic>
    </p:spTree>
    <p:extLst>
      <p:ext uri="{BB962C8B-B14F-4D97-AF65-F5344CB8AC3E}">
        <p14:creationId xmlns:p14="http://schemas.microsoft.com/office/powerpoint/2010/main" val="275717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070"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2400" fill="hold"/>
                                        <p:tgtEl>
                                          <p:spTgt spid="5"/>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2141" fill="hold"/>
                                        <p:tgtEl>
                                          <p:spTgt spid="6"/>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5605" fill="hold"/>
                                        <p:tgtEl>
                                          <p:spTgt spid="7"/>
                                        </p:tgtEl>
                                      </p:cBhvr>
                                    </p:cmd>
                                  </p:childTnLst>
                                </p:cTn>
                              </p:par>
                            </p:childTnLst>
                          </p:cTn>
                        </p:par>
                      </p:childTnLst>
                    </p:cTn>
                  </p:par>
                  <p:par>
                    <p:cTn id="19" fill="hold">
                      <p:stCondLst>
                        <p:cond delay="indefinite"/>
                      </p:stCondLst>
                      <p:childTnLst>
                        <p:par>
                          <p:cTn id="20" fill="hold">
                            <p:stCondLst>
                              <p:cond delay="0"/>
                            </p:stCondLst>
                            <p:childTnLst>
                              <p:par>
                                <p:cTn id="21" presetID="1" presetClass="mediacall" presetSubtype="0" fill="hold" nodeType="clickEffect">
                                  <p:stCondLst>
                                    <p:cond delay="0"/>
                                  </p:stCondLst>
                                  <p:childTnLst>
                                    <p:cmd type="call" cmd="playFrom(0.0)">
                                      <p:cBhvr>
                                        <p:cTn id="22" dur="3996"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23" fill="hold" display="0">
                  <p:stCondLst>
                    <p:cond delay="indefinite"/>
                  </p:stCondLst>
                </p:cTn>
                <p:tgtEl>
                  <p:spTgt spid="4"/>
                </p:tgtEl>
              </p:cMediaNode>
            </p:video>
            <p:seq concurrent="1" nextAc="seek">
              <p:cTn id="24" restart="whenNotActive" fill="hold" evtFilter="cancelBubble" nodeType="interactiveSeq">
                <p:stCondLst>
                  <p:cond evt="onClick" delay="0">
                    <p:tgtEl>
                      <p:spTgt spid="4"/>
                    </p:tgtEl>
                  </p:cond>
                </p:stCondLst>
                <p:endSync evt="end" delay="0">
                  <p:rtn val="all"/>
                </p:endSync>
                <p:childTnLst>
                  <p:par>
                    <p:cTn id="25" fill="hold">
                      <p:stCondLst>
                        <p:cond delay="0"/>
                      </p:stCondLst>
                      <p:childTnLst>
                        <p:par>
                          <p:cTn id="26" fill="hold">
                            <p:stCondLst>
                              <p:cond delay="0"/>
                            </p:stCondLst>
                            <p:childTnLst>
                              <p:par>
                                <p:cTn id="27" presetID="2" presetClass="mediacall" presetSubtype="0" fill="hold" nodeType="clickEffect">
                                  <p:stCondLst>
                                    <p:cond delay="0"/>
                                  </p:stCondLst>
                                  <p:childTnLst>
                                    <p:cmd type="call" cmd="togglePause">
                                      <p:cBhvr>
                                        <p:cTn id="28" dur="1" fill="hold"/>
                                        <p:tgtEl>
                                          <p:spTgt spid="4"/>
                                        </p:tgtEl>
                                      </p:cBhvr>
                                    </p:cmd>
                                  </p:childTnLst>
                                </p:cTn>
                              </p:par>
                            </p:childTnLst>
                          </p:cTn>
                        </p:par>
                      </p:childTnLst>
                    </p:cTn>
                  </p:par>
                </p:childTnLst>
              </p:cTn>
              <p:nextCondLst>
                <p:cond evt="onClick" delay="0">
                  <p:tgtEl>
                    <p:spTgt spid="4"/>
                  </p:tgtEl>
                </p:cond>
              </p:nextCondLst>
            </p:seq>
            <p:video>
              <p:cMediaNode vol="80000" showWhenStopped="0">
                <p:cTn id="29" fill="hold" display="0">
                  <p:stCondLst>
                    <p:cond delay="indefinite"/>
                  </p:stCondLst>
                </p:cTn>
                <p:tgtEl>
                  <p:spTgt spid="5"/>
                </p:tgtEl>
              </p:cMediaNode>
            </p:video>
            <p:seq concurrent="1" nextAc="seek">
              <p:cTn id="30" restart="whenNotActive" fill="hold" evtFilter="cancelBubble" nodeType="interactiveSeq">
                <p:stCondLst>
                  <p:cond evt="onClick" delay="0">
                    <p:tgtEl>
                      <p:spTgt spid="5"/>
                    </p:tgtEl>
                  </p:cond>
                </p:stCondLst>
                <p:endSync evt="end" delay="0">
                  <p:rtn val="all"/>
                </p:endSync>
                <p:childTnLst>
                  <p:par>
                    <p:cTn id="31" fill="hold">
                      <p:stCondLst>
                        <p:cond delay="0"/>
                      </p:stCondLst>
                      <p:childTnLst>
                        <p:par>
                          <p:cTn id="32" fill="hold">
                            <p:stCondLst>
                              <p:cond delay="0"/>
                            </p:stCondLst>
                            <p:childTnLst>
                              <p:par>
                                <p:cTn id="33" presetID="2" presetClass="mediacall" presetSubtype="0" fill="hold" nodeType="clickEffect">
                                  <p:stCondLst>
                                    <p:cond delay="0"/>
                                  </p:stCondLst>
                                  <p:childTnLst>
                                    <p:cmd type="call" cmd="togglePause">
                                      <p:cBhvr>
                                        <p:cTn id="34" dur="1" fill="hold"/>
                                        <p:tgtEl>
                                          <p:spTgt spid="5"/>
                                        </p:tgtEl>
                                      </p:cBhvr>
                                    </p:cmd>
                                  </p:childTnLst>
                                </p:cTn>
                              </p:par>
                            </p:childTnLst>
                          </p:cTn>
                        </p:par>
                      </p:childTnLst>
                    </p:cTn>
                  </p:par>
                </p:childTnLst>
              </p:cTn>
              <p:nextCondLst>
                <p:cond evt="onClick" delay="0">
                  <p:tgtEl>
                    <p:spTgt spid="5"/>
                  </p:tgtEl>
                </p:cond>
              </p:nextCondLst>
            </p:seq>
            <p:video>
              <p:cMediaNode vol="80000" showWhenStopped="0">
                <p:cTn id="35" fill="hold" display="0">
                  <p:stCondLst>
                    <p:cond delay="indefinite"/>
                  </p:stCondLst>
                </p:cTn>
                <p:tgtEl>
                  <p:spTgt spid="6"/>
                </p:tgtEl>
              </p:cMediaNode>
            </p:video>
            <p:seq concurrent="1" nextAc="seek">
              <p:cTn id="36" restart="whenNotActive" fill="hold" evtFilter="cancelBubble" nodeType="interactiveSeq">
                <p:stCondLst>
                  <p:cond evt="onClick" delay="0">
                    <p:tgtEl>
                      <p:spTgt spid="6"/>
                    </p:tgtEl>
                  </p:cond>
                </p:stCondLst>
                <p:endSync evt="end" delay="0">
                  <p:rtn val="all"/>
                </p:endSync>
                <p:childTnLst>
                  <p:par>
                    <p:cTn id="37" fill="hold">
                      <p:stCondLst>
                        <p:cond delay="0"/>
                      </p:stCondLst>
                      <p:childTnLst>
                        <p:par>
                          <p:cTn id="38" fill="hold">
                            <p:stCondLst>
                              <p:cond delay="0"/>
                            </p:stCondLst>
                            <p:childTnLst>
                              <p:par>
                                <p:cTn id="39" presetID="2" presetClass="mediacall" presetSubtype="0" fill="hold" nodeType="clickEffect">
                                  <p:stCondLst>
                                    <p:cond delay="0"/>
                                  </p:stCondLst>
                                  <p:childTnLst>
                                    <p:cmd type="call" cmd="togglePause">
                                      <p:cBhvr>
                                        <p:cTn id="40" dur="1" fill="hold"/>
                                        <p:tgtEl>
                                          <p:spTgt spid="6"/>
                                        </p:tgtEl>
                                      </p:cBhvr>
                                    </p:cmd>
                                  </p:childTnLst>
                                </p:cTn>
                              </p:par>
                            </p:childTnLst>
                          </p:cTn>
                        </p:par>
                      </p:childTnLst>
                    </p:cTn>
                  </p:par>
                </p:childTnLst>
              </p:cTn>
              <p:nextCondLst>
                <p:cond evt="onClick" delay="0">
                  <p:tgtEl>
                    <p:spTgt spid="6"/>
                  </p:tgtEl>
                </p:cond>
              </p:nextCondLst>
            </p:seq>
            <p:video>
              <p:cMediaNode vol="80000" showWhenStopped="0">
                <p:cTn id="41" fill="hold" display="0">
                  <p:stCondLst>
                    <p:cond delay="indefinite"/>
                  </p:stCondLst>
                </p:cTn>
                <p:tgtEl>
                  <p:spTgt spid="7"/>
                </p:tgtEl>
              </p:cMediaNode>
            </p:video>
            <p:seq concurrent="1" nextAc="seek">
              <p:cTn id="42" restart="whenNotActive" fill="hold" evtFilter="cancelBubble" nodeType="interactiveSeq">
                <p:stCondLst>
                  <p:cond evt="onClick" delay="0">
                    <p:tgtEl>
                      <p:spTgt spid="7"/>
                    </p:tgtEl>
                  </p:cond>
                </p:stCondLst>
                <p:endSync evt="end" delay="0">
                  <p:rtn val="all"/>
                </p:endSync>
                <p:childTnLst>
                  <p:par>
                    <p:cTn id="43" fill="hold">
                      <p:stCondLst>
                        <p:cond delay="0"/>
                      </p:stCondLst>
                      <p:childTnLst>
                        <p:par>
                          <p:cTn id="44" fill="hold">
                            <p:stCondLst>
                              <p:cond delay="0"/>
                            </p:stCondLst>
                            <p:childTnLst>
                              <p:par>
                                <p:cTn id="45" presetID="2" presetClass="mediacall" presetSubtype="0" fill="hold" nodeType="clickEffect">
                                  <p:stCondLst>
                                    <p:cond delay="0"/>
                                  </p:stCondLst>
                                  <p:childTnLst>
                                    <p:cmd type="call" cmd="togglePause">
                                      <p:cBhvr>
                                        <p:cTn id="46" dur="1" fill="hold"/>
                                        <p:tgtEl>
                                          <p:spTgt spid="7"/>
                                        </p:tgtEl>
                                      </p:cBhvr>
                                    </p:cmd>
                                  </p:childTnLst>
                                </p:cTn>
                              </p:par>
                            </p:childTnLst>
                          </p:cTn>
                        </p:par>
                      </p:childTnLst>
                    </p:cTn>
                  </p:par>
                </p:childTnLst>
              </p:cTn>
              <p:nextCondLst>
                <p:cond evt="onClick" delay="0">
                  <p:tgtEl>
                    <p:spTgt spid="7"/>
                  </p:tgtEl>
                </p:cond>
              </p:nextCondLst>
            </p:seq>
            <p:video>
              <p:cMediaNode vol="80000" showWhenStopped="0">
                <p:cTn id="47" fill="hold" display="0">
                  <p:stCondLst>
                    <p:cond delay="indefinite"/>
                  </p:stCondLst>
                </p:cTn>
                <p:tgtEl>
                  <p:spTgt spid="8"/>
                </p:tgtEl>
              </p:cMediaNode>
            </p:video>
            <p:seq concurrent="1" nextAc="seek">
              <p:cTn id="48" restart="whenNotActive" fill="hold" evtFilter="cancelBubble" nodeType="interactiveSeq">
                <p:stCondLst>
                  <p:cond evt="onClick" delay="0">
                    <p:tgtEl>
                      <p:spTgt spid="8"/>
                    </p:tgtEl>
                  </p:cond>
                </p:stCondLst>
                <p:endSync evt="end" delay="0">
                  <p:rtn val="all"/>
                </p:endSync>
                <p:childTnLst>
                  <p:par>
                    <p:cTn id="49" fill="hold">
                      <p:stCondLst>
                        <p:cond delay="0"/>
                      </p:stCondLst>
                      <p:childTnLst>
                        <p:par>
                          <p:cTn id="50" fill="hold">
                            <p:stCondLst>
                              <p:cond delay="0"/>
                            </p:stCondLst>
                            <p:childTnLst>
                              <p:par>
                                <p:cTn id="51" presetID="2" presetClass="mediacall" presetSubtype="0" fill="hold" nodeType="clickEffect">
                                  <p:stCondLst>
                                    <p:cond delay="0"/>
                                  </p:stCondLst>
                                  <p:childTnLst>
                                    <p:cmd type="call" cmd="togglePause">
                                      <p:cBhvr>
                                        <p:cTn id="5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theme/theme1.xml><?xml version="1.0" encoding="utf-8"?>
<a:theme xmlns:a="http://schemas.openxmlformats.org/drawingml/2006/main" name="Retrospec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9173</TotalTime>
  <Words>4738</Words>
  <Application>Microsoft Office PowerPoint</Application>
  <PresentationFormat>Widescreen</PresentationFormat>
  <Paragraphs>346</Paragraphs>
  <Slides>22</Slides>
  <Notes>22</Notes>
  <HiddenSlides>1</HiddenSlides>
  <MMClips>14</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Courier New</vt:lpstr>
      <vt:lpstr>Times New Roman</vt:lpstr>
      <vt:lpstr>Retrospect</vt:lpstr>
      <vt:lpstr>CISC320 Algorithms</vt:lpstr>
      <vt:lpstr>Terminology</vt:lpstr>
      <vt:lpstr>Comparison</vt:lpstr>
      <vt:lpstr>Many-to-many Relationship between ADTs and DS</vt:lpstr>
      <vt:lpstr>Cardinal Rule of Preoptimization</vt:lpstr>
      <vt:lpstr>Choosing an Abstract Data Type</vt:lpstr>
      <vt:lpstr>Linear Abstract Data Types</vt:lpstr>
      <vt:lpstr>Unordered Abstract Data Types</vt:lpstr>
      <vt:lpstr>Abstract Data Types: Variables</vt:lpstr>
      <vt:lpstr>Choosing a Data Structure</vt:lpstr>
      <vt:lpstr>Data Structure: Array</vt:lpstr>
      <vt:lpstr>Data Structure: Linked List (and pointers)</vt:lpstr>
      <vt:lpstr>Data Structure: Doubly Linked List</vt:lpstr>
      <vt:lpstr>Data Structure: Dynamic Array</vt:lpstr>
      <vt:lpstr>Amortization</vt:lpstr>
      <vt:lpstr>Circular Array</vt:lpstr>
      <vt:lpstr>Hash Map</vt:lpstr>
      <vt:lpstr>ADTs are not tied to specific DS</vt:lpstr>
      <vt:lpstr>Learning Objectives</vt:lpstr>
      <vt:lpstr>Data Structure Questions</vt:lpstr>
      <vt:lpstr>ADT: Quick Definitions</vt:lpstr>
      <vt:lpstr>Wikipedia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CISC320 Algorithms</dc:title>
  <dc:creator>Bart, Austin</dc:creator>
  <cp:lastModifiedBy>Bart, Austin</cp:lastModifiedBy>
  <cp:revision>78</cp:revision>
  <dcterms:created xsi:type="dcterms:W3CDTF">2021-01-27T16:53:13Z</dcterms:created>
  <dcterms:modified xsi:type="dcterms:W3CDTF">2021-02-07T19:04:31Z</dcterms:modified>
</cp:coreProperties>
</file>