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62" r:id="rId4"/>
    <p:sldId id="261" r:id="rId5"/>
    <p:sldId id="258" r:id="rId6"/>
    <p:sldId id="263" r:id="rId7"/>
    <p:sldId id="259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967" autoAdjust="0"/>
  </p:normalViewPr>
  <p:slideViewPr>
    <p:cSldViewPr snapToGrid="0" showGuides="1">
      <p:cViewPr varScale="1">
        <p:scale>
          <a:sx n="53" d="100"/>
          <a:sy n="53" d="100"/>
        </p:scale>
        <p:origin x="1836" y="78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4CC91-A7AE-4935-BF3D-F7F1CA5232E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2F636-51B3-4826-A087-F1BC2CEB7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4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F636-51B3-4826-A087-F1BC2CEB73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8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1E5B-CC13-4BC2-BF81-2E019970C00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1EE6-3509-4F22-9959-E2BC6E27B3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57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1E5B-CC13-4BC2-BF81-2E019970C00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1EE6-3509-4F22-9959-E2BC6E27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1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1E5B-CC13-4BC2-BF81-2E019970C00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1EE6-3509-4F22-9959-E2BC6E27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3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1E5B-CC13-4BC2-BF81-2E019970C00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1EE6-3509-4F22-9959-E2BC6E27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7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1E5B-CC13-4BC2-BF81-2E019970C00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1EE6-3509-4F22-9959-E2BC6E27B3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60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1E5B-CC13-4BC2-BF81-2E019970C00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1EE6-3509-4F22-9959-E2BC6E27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1E5B-CC13-4BC2-BF81-2E019970C00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1EE6-3509-4F22-9959-E2BC6E27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9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1E5B-CC13-4BC2-BF81-2E019970C00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1EE6-3509-4F22-9959-E2BC6E27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9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1E5B-CC13-4BC2-BF81-2E019970C00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1EE6-3509-4F22-9959-E2BC6E27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3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50C1E5B-CC13-4BC2-BF81-2E019970C00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31EE6-3509-4F22-9959-E2BC6E27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1E5B-CC13-4BC2-BF81-2E019970C00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1EE6-3509-4F22-9959-E2BC6E27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9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0C1E5B-CC13-4BC2-BF81-2E019970C00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131EE6-3509-4F22-9959-E2BC6E27B3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43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C99A-A916-448F-91C7-B292AC969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Really Pushing my Buttons</a:t>
            </a:r>
            <a:br>
              <a:rPr lang="en-US" sz="5400" dirty="0"/>
            </a:br>
            <a:r>
              <a:rPr lang="en-US" sz="4500" dirty="0"/>
              <a:t>Affordances in Block Interfaces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125AF-3351-445D-A05D-1BDCCAC6B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Austin </a:t>
            </a:r>
            <a:r>
              <a:rPr lang="en-US" u="sng" dirty="0"/>
              <a:t>Cory</a:t>
            </a:r>
            <a:r>
              <a:rPr lang="en-US" dirty="0"/>
              <a:t> Bart, Luke </a:t>
            </a:r>
            <a:r>
              <a:rPr lang="en-US" dirty="0" err="1"/>
              <a:t>Gusukuma</a:t>
            </a:r>
            <a:r>
              <a:rPr lang="en-US" dirty="0"/>
              <a:t>, Dennis Kafura</a:t>
            </a:r>
          </a:p>
          <a:p>
            <a:r>
              <a:rPr lang="en-US" dirty="0"/>
              <a:t>Computer Science</a:t>
            </a:r>
          </a:p>
          <a:p>
            <a:r>
              <a:rPr lang="en-US" dirty="0"/>
              <a:t>Virginia Tech</a:t>
            </a:r>
          </a:p>
        </p:txBody>
      </p:sp>
    </p:spTree>
    <p:extLst>
      <p:ext uri="{BB962C8B-B14F-4D97-AF65-F5344CB8AC3E}">
        <p14:creationId xmlns:p14="http://schemas.microsoft.com/office/powerpoint/2010/main" val="19586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4977F-059F-4544-903C-3E35F1E966BD}"/>
              </a:ext>
            </a:extLst>
          </p:cNvPr>
          <p:cNvSpPr/>
          <p:nvPr/>
        </p:nvSpPr>
        <p:spPr>
          <a:xfrm>
            <a:off x="2565325" y="5095071"/>
            <a:ext cx="65786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+mj-lt"/>
              <a:buAutoNum type="arabicPeriod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A. C. Bart, J.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Tibau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 D. Kafura, E.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Tilevich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C. A. Shaffer, 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Design and Evaluation of a Block-based Environment with a Data Science Context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IEEE Transactions on Emerging Topics in Computing '17. May, 2017.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A. C. Bart, J.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Tibau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E.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Tilevich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C. A. Shaffer, D. Kafura, </a:t>
            </a:r>
            <a:r>
              <a:rPr lang="en-US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BlockPy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: An Open Access Data-Science Environment for Introductory Programmers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IEEE Computer '17. May, 2017.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A. C. Bart, J.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Tibau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E.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Tilevich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C. A. Shaffer, D. Kafura,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Implementing an Open-access, Data Science Programming Environment for Learners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COMPSAC '16, Atlanta, Georgia. June 10-15, 2016.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A. C. Bart, E.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Tilevich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C. A. Shaffer, D. Kafura,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Position Paper: From Interest to Usefulness with </a:t>
            </a:r>
            <a:r>
              <a:rPr lang="en-US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BlockPy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, a Block-based, Educational Environment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Blocks &amp; Beyond '15, Atlanta, Georgia. October 21-23, 2015.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67B3B-82AE-42BD-94AB-0DFACDBD3D7F}"/>
              </a:ext>
            </a:extLst>
          </p:cNvPr>
          <p:cNvSpPr/>
          <p:nvPr/>
        </p:nvSpPr>
        <p:spPr>
          <a:xfrm>
            <a:off x="706739" y="493434"/>
            <a:ext cx="5546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BlockPy</a:t>
            </a:r>
            <a:r>
              <a:rPr lang="en-US" dirty="0"/>
              <a:t>: Dual Block/Text Python via Blockly + Skulpt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7B16B9-2DDD-4B15-8334-C1070BFC4ECA}"/>
              </a:ext>
            </a:extLst>
          </p:cNvPr>
          <p:cNvSpPr/>
          <p:nvPr/>
        </p:nvSpPr>
        <p:spPr>
          <a:xfrm>
            <a:off x="548640" y="1444752"/>
            <a:ext cx="7955280" cy="73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90E0E1-6D66-4C51-95D1-B8237CC92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48" y="1078209"/>
            <a:ext cx="6824903" cy="39250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0919-1D66-4C2B-B72F-929B28CB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92" y="4702695"/>
            <a:ext cx="2313633" cy="1334282"/>
          </a:xfrm>
          <a:prstGeom prst="wedgeRoundRectCallout">
            <a:avLst>
              <a:gd name="adj1" fmla="val 49517"/>
              <a:gd name="adj2" fmla="val -9649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100" dirty="0">
                <a:solidFill>
                  <a:schemeClr val="tx1"/>
                </a:solidFill>
              </a:rPr>
              <a:t>How do we design the block/text interface?</a:t>
            </a: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5E6EEDEF-2085-4A9C-A6A7-DF8E5FE4B9F8}"/>
              </a:ext>
            </a:extLst>
          </p:cNvPr>
          <p:cNvSpPr/>
          <p:nvPr/>
        </p:nvSpPr>
        <p:spPr>
          <a:xfrm rot="16200000">
            <a:off x="4989506" y="1969553"/>
            <a:ext cx="609377" cy="2054405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2547948B-4775-48CF-A7E1-993234B63D1C}"/>
              </a:ext>
            </a:extLst>
          </p:cNvPr>
          <p:cNvSpPr/>
          <p:nvPr/>
        </p:nvSpPr>
        <p:spPr>
          <a:xfrm rot="16200000" flipH="1" flipV="1">
            <a:off x="4989503" y="2745864"/>
            <a:ext cx="609378" cy="2054409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7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C0527E9-2454-4721-931D-7B261A937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338" y="3481096"/>
            <a:ext cx="2801325" cy="6075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92AAE7-7777-4858-B23A-1CC4D4EF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need to…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359BB9-3A21-4A80-89E0-5A48D3EDC0E4}"/>
              </a:ext>
            </a:extLst>
          </p:cNvPr>
          <p:cNvSpPr/>
          <p:nvPr/>
        </p:nvSpPr>
        <p:spPr>
          <a:xfrm>
            <a:off x="4256818" y="4369378"/>
            <a:ext cx="2123201" cy="519545"/>
          </a:xfrm>
          <a:prstGeom prst="wedgeRoundRectCallout">
            <a:avLst>
              <a:gd name="adj1" fmla="val -11535"/>
              <a:gd name="adj2" fmla="val -149500"/>
              <a:gd name="adj3" fmla="val 16667"/>
            </a:avLst>
          </a:prstGeom>
          <a:solidFill>
            <a:srgbClr val="FFC1C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Prevent statements from being added as elements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D8D2D1C-FD10-412E-BA85-45CE0DF7A4E9}"/>
              </a:ext>
            </a:extLst>
          </p:cNvPr>
          <p:cNvSpPr/>
          <p:nvPr/>
        </p:nvSpPr>
        <p:spPr>
          <a:xfrm>
            <a:off x="3685319" y="2809702"/>
            <a:ext cx="2060855" cy="238849"/>
          </a:xfrm>
          <a:prstGeom prst="wedgeRoundRectCallout">
            <a:avLst>
              <a:gd name="adj1" fmla="val 9908"/>
              <a:gd name="adj2" fmla="val 243584"/>
              <a:gd name="adj3" fmla="val 16667"/>
            </a:avLst>
          </a:prstGeom>
          <a:solidFill>
            <a:srgbClr val="FFC1C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Add new elements inside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05B2A99-BC52-4FC5-99B4-E36936EDF5DD}"/>
              </a:ext>
            </a:extLst>
          </p:cNvPr>
          <p:cNvSpPr/>
          <p:nvPr/>
        </p:nvSpPr>
        <p:spPr>
          <a:xfrm>
            <a:off x="959452" y="3602222"/>
            <a:ext cx="1530916" cy="255026"/>
          </a:xfrm>
          <a:prstGeom prst="wedgeRoundRectCallout">
            <a:avLst>
              <a:gd name="adj1" fmla="val 115578"/>
              <a:gd name="adj2" fmla="val 31794"/>
              <a:gd name="adj3" fmla="val 16667"/>
            </a:avLst>
          </a:prstGeom>
          <a:solidFill>
            <a:srgbClr val="FFC1C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Remove elements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31672BE-6180-4005-A9A7-B027C99AB91C}"/>
              </a:ext>
            </a:extLst>
          </p:cNvPr>
          <p:cNvSpPr/>
          <p:nvPr/>
        </p:nvSpPr>
        <p:spPr>
          <a:xfrm>
            <a:off x="2490368" y="4317125"/>
            <a:ext cx="1530914" cy="408068"/>
          </a:xfrm>
          <a:prstGeom prst="wedgeRoundRectCallout">
            <a:avLst>
              <a:gd name="adj1" fmla="val 104718"/>
              <a:gd name="adj2" fmla="val -135260"/>
              <a:gd name="adj3" fmla="val 16667"/>
            </a:avLst>
          </a:prstGeom>
          <a:solidFill>
            <a:srgbClr val="FFC1C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Reorder existing elements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F1B6598-6B13-4EFE-85B0-C627D617F11F}"/>
              </a:ext>
            </a:extLst>
          </p:cNvPr>
          <p:cNvSpPr/>
          <p:nvPr/>
        </p:nvSpPr>
        <p:spPr>
          <a:xfrm>
            <a:off x="6532431" y="4254557"/>
            <a:ext cx="2050460" cy="749185"/>
          </a:xfrm>
          <a:prstGeom prst="wedgeRoundRectCallout">
            <a:avLst>
              <a:gd name="adj1" fmla="val -87934"/>
              <a:gd name="adj2" fmla="val -112343"/>
              <a:gd name="adj3" fmla="val 16667"/>
            </a:avLst>
          </a:prstGeom>
          <a:solidFill>
            <a:srgbClr val="FFC1C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Show how [] (square brackets) are used in the python code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32564A2A-F873-4CB4-96DD-5465D00179EC}"/>
              </a:ext>
            </a:extLst>
          </p:cNvPr>
          <p:cNvSpPr/>
          <p:nvPr/>
        </p:nvSpPr>
        <p:spPr>
          <a:xfrm>
            <a:off x="1755648" y="2788778"/>
            <a:ext cx="1842575" cy="501127"/>
          </a:xfrm>
          <a:prstGeom prst="wedgeRoundRectCallout">
            <a:avLst>
              <a:gd name="adj1" fmla="val 56008"/>
              <a:gd name="adj2" fmla="val 102021"/>
              <a:gd name="adj3" fmla="val 16667"/>
            </a:avLst>
          </a:prstGeom>
          <a:solidFill>
            <a:srgbClr val="FFC1C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Explain the purpose of the block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692F4907-F22D-468E-91EB-192354E9F296}"/>
              </a:ext>
            </a:extLst>
          </p:cNvPr>
          <p:cNvSpPr/>
          <p:nvPr/>
        </p:nvSpPr>
        <p:spPr>
          <a:xfrm>
            <a:off x="6127182" y="2788778"/>
            <a:ext cx="2455709" cy="501127"/>
          </a:xfrm>
          <a:prstGeom prst="wedgeRoundRectCallout">
            <a:avLst>
              <a:gd name="adj1" fmla="val -61943"/>
              <a:gd name="adj2" fmla="val 98500"/>
              <a:gd name="adj3" fmla="val 16667"/>
            </a:avLst>
          </a:prstGeom>
          <a:solidFill>
            <a:srgbClr val="FFC1C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Colorize the block so that users associate it with similar blocks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013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1B41B4-25C0-4BC2-9EC4-D24AE2EF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Innovative Interfaces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7B12B-35EB-4673-AE74-AC703A56BC96}"/>
              </a:ext>
            </a:extLst>
          </p:cNvPr>
          <p:cNvSpPr txBox="1"/>
          <p:nvPr/>
        </p:nvSpPr>
        <p:spPr>
          <a:xfrm>
            <a:off x="4043333" y="2462149"/>
            <a:ext cx="8335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Mutators</a:t>
            </a:r>
            <a:endParaRPr 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80BC3-439F-45DD-8FCF-CC40CCC9132F}"/>
              </a:ext>
            </a:extLst>
          </p:cNvPr>
          <p:cNvSpPr txBox="1"/>
          <p:nvPr/>
        </p:nvSpPr>
        <p:spPr>
          <a:xfrm>
            <a:off x="1019228" y="2462149"/>
            <a:ext cx="11487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Block Buttons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D3BA3-AA8B-4BE3-83EC-A624D459D282}"/>
              </a:ext>
            </a:extLst>
          </p:cNvPr>
          <p:cNvSpPr txBox="1"/>
          <p:nvPr/>
        </p:nvSpPr>
        <p:spPr>
          <a:xfrm>
            <a:off x="6505209" y="3745059"/>
            <a:ext cx="17474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Contextual Awareness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EC8C1A-5C42-467B-ACA2-BD48F7311370}"/>
              </a:ext>
            </a:extLst>
          </p:cNvPr>
          <p:cNvSpPr txBox="1"/>
          <p:nvPr/>
        </p:nvSpPr>
        <p:spPr>
          <a:xfrm>
            <a:off x="6509200" y="2462149"/>
            <a:ext cx="17450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Keyboard Entry Blocks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6C7463-DE52-4718-ACA5-870312ABC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75" y="2763349"/>
            <a:ext cx="1914286" cy="3357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F77595-B54E-4954-A57C-BC7545128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465" y="4022058"/>
            <a:ext cx="2456279" cy="14809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C5CBF5-3796-4228-B152-3AE6A8466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463" y="2744344"/>
            <a:ext cx="2171700" cy="2193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2CB591-023D-46DB-A55C-8B275B581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87" y="4354041"/>
            <a:ext cx="2092064" cy="441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26298F-C249-4A66-9585-00087DAE01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5661" y="2720051"/>
            <a:ext cx="2159223" cy="4574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8FAA12-D4DA-4F95-92DB-EDE6E5182420}"/>
              </a:ext>
            </a:extLst>
          </p:cNvPr>
          <p:cNvSpPr txBox="1"/>
          <p:nvPr/>
        </p:nvSpPr>
        <p:spPr>
          <a:xfrm>
            <a:off x="1050237" y="4077985"/>
            <a:ext cx="14991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Block Components</a:t>
            </a:r>
          </a:p>
        </p:txBody>
      </p:sp>
    </p:spTree>
    <p:extLst>
      <p:ext uri="{BB962C8B-B14F-4D97-AF65-F5344CB8AC3E}">
        <p14:creationId xmlns:p14="http://schemas.microsoft.com/office/powerpoint/2010/main" val="361915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17D8-7333-4A88-A2D8-46206387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block?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39207-7B96-4197-A723-A691759C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22" y="2839839"/>
            <a:ext cx="1428750" cy="11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1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AF67-0CC1-4FBC-8903-7AE0C6F4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9BA11-59DC-4169-BF93-F32CD4ED4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21" y="2815936"/>
            <a:ext cx="3332828" cy="584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05A82E-A923-4E50-A361-C1DB827B8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35" y="4256117"/>
            <a:ext cx="2569165" cy="90297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AE9C9CDF-77DE-4B25-9676-AFE0C5B150D4}"/>
              </a:ext>
            </a:extLst>
          </p:cNvPr>
          <p:cNvSpPr/>
          <p:nvPr/>
        </p:nvSpPr>
        <p:spPr>
          <a:xfrm>
            <a:off x="3647209" y="3725142"/>
            <a:ext cx="665018" cy="446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1934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7B67-7040-4FEF-B01E-D76C34FF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85D642-B3AC-4291-93BF-73B81FB1B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70" y="3299115"/>
            <a:ext cx="4516596" cy="1041326"/>
          </a:xfr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FF3E268-31FB-4CFB-BFFD-7B701745F8C8}"/>
              </a:ext>
            </a:extLst>
          </p:cNvPr>
          <p:cNvSpPr/>
          <p:nvPr/>
        </p:nvSpPr>
        <p:spPr>
          <a:xfrm>
            <a:off x="827947" y="2744500"/>
            <a:ext cx="955963" cy="426028"/>
          </a:xfrm>
          <a:prstGeom prst="wedgeRoundRectCallout">
            <a:avLst>
              <a:gd name="adj1" fmla="val 52201"/>
              <a:gd name="adj2" fmla="val 10152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Function Decorator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9824922-EB40-4ED1-B7A6-BBB65BB81054}"/>
              </a:ext>
            </a:extLst>
          </p:cNvPr>
          <p:cNvSpPr/>
          <p:nvPr/>
        </p:nvSpPr>
        <p:spPr>
          <a:xfrm>
            <a:off x="4574077" y="2615912"/>
            <a:ext cx="955963" cy="426028"/>
          </a:xfrm>
          <a:prstGeom prst="wedgeRoundRectCallout">
            <a:avLst>
              <a:gd name="adj1" fmla="val -56495"/>
              <a:gd name="adj2" fmla="val 10884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Dictionary unpacking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790209F-CD77-4198-B7E0-42495C685A70}"/>
              </a:ext>
            </a:extLst>
          </p:cNvPr>
          <p:cNvSpPr/>
          <p:nvPr/>
        </p:nvSpPr>
        <p:spPr>
          <a:xfrm>
            <a:off x="4512833" y="4340441"/>
            <a:ext cx="1262288" cy="531545"/>
          </a:xfrm>
          <a:prstGeom prst="wedgeRoundRectCallout">
            <a:avLst>
              <a:gd name="adj1" fmla="val -27147"/>
              <a:gd name="adj2" fmla="val -10579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Variable arguments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8832B7ED-D82B-4BFB-ABB6-1933CB69216E}"/>
              </a:ext>
            </a:extLst>
          </p:cNvPr>
          <p:cNvSpPr/>
          <p:nvPr/>
        </p:nvSpPr>
        <p:spPr>
          <a:xfrm>
            <a:off x="3174624" y="4340441"/>
            <a:ext cx="1262288" cy="531545"/>
          </a:xfrm>
          <a:prstGeom prst="wedgeRoundRectCallout">
            <a:avLst>
              <a:gd name="adj1" fmla="val -27147"/>
              <a:gd name="adj2" fmla="val -10579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Keyword parameter</a:t>
            </a:r>
          </a:p>
        </p:txBody>
      </p:sp>
    </p:spTree>
    <p:extLst>
      <p:ext uri="{BB962C8B-B14F-4D97-AF65-F5344CB8AC3E}">
        <p14:creationId xmlns:p14="http://schemas.microsoft.com/office/powerpoint/2010/main" val="16009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5AB4-217B-4518-8243-CBEFE9A5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C4C3-A5EC-4B3A-BAAD-15D9A2C4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How do we minimize cognitive load?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cues make it obvious?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do we help those who don't understand?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exposes the "true language" underneath best?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have a list of tips and trade-offs?</a:t>
            </a:r>
          </a:p>
        </p:txBody>
      </p:sp>
    </p:spTree>
    <p:extLst>
      <p:ext uri="{BB962C8B-B14F-4D97-AF65-F5344CB8AC3E}">
        <p14:creationId xmlns:p14="http://schemas.microsoft.com/office/powerpoint/2010/main" val="416035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F72F-5932-4C30-8B22-D8B6D6BB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6A6D8-65A6-4F39-A46B-899DA70F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                                     http://</a:t>
            </a:r>
            <a:r>
              <a:rPr lang="en-US" sz="4050" dirty="0"/>
              <a:t>blockpy.com </a:t>
            </a:r>
          </a:p>
          <a:p>
            <a:endParaRPr lang="en-US" sz="4050" dirty="0"/>
          </a:p>
          <a:p>
            <a:endParaRPr lang="en-US" sz="4050" dirty="0"/>
          </a:p>
        </p:txBody>
      </p:sp>
      <p:pic>
        <p:nvPicPr>
          <p:cNvPr id="5" name="Picture 4" descr="A picture containing indoor, monitor, screen&#10;&#10;Description generated with very high confidence">
            <a:extLst>
              <a:ext uri="{FF2B5EF4-FFF2-40B4-BE49-F238E27FC236}">
                <a16:creationId xmlns:a16="http://schemas.microsoft.com/office/drawing/2014/main" id="{E552B127-3CEF-4759-8947-EF347BFDB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094" y="2945980"/>
            <a:ext cx="3853532" cy="231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426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7.4|0.3|0.2|0.1|0.3|0.3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7117</TotalTime>
  <Words>180</Words>
  <Application>Microsoft Office PowerPoint</Application>
  <PresentationFormat>On-screen Show (4:3)</PresentationFormat>
  <Paragraphs>43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Really Pushing my Buttons Affordances in Block Interfaces</vt:lpstr>
      <vt:lpstr>PowerPoint Presentation</vt:lpstr>
      <vt:lpstr>I need to…</vt:lpstr>
      <vt:lpstr>Innovative Interfaces</vt:lpstr>
      <vt:lpstr>What is this block?</vt:lpstr>
      <vt:lpstr>Translations</vt:lpstr>
      <vt:lpstr>Complex Code</vt:lpstr>
      <vt:lpstr>Design Questions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acbart</dc:creator>
  <cp:lastModifiedBy>acbart</cp:lastModifiedBy>
  <cp:revision>47</cp:revision>
  <dcterms:created xsi:type="dcterms:W3CDTF">2017-09-28T20:12:11Z</dcterms:created>
  <dcterms:modified xsi:type="dcterms:W3CDTF">2017-10-10T13:05:24Z</dcterms:modified>
</cp:coreProperties>
</file>