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1" r:id="rId1"/>
  </p:sldMasterIdLst>
  <p:sldIdLst>
    <p:sldId id="256" r:id="rId2"/>
    <p:sldId id="257" r:id="rId3"/>
    <p:sldId id="260" r:id="rId4"/>
    <p:sldId id="258" r:id="rId5"/>
    <p:sldId id="263" r:id="rId6"/>
    <p:sldId id="259" r:id="rId7"/>
    <p:sldId id="264" r:id="rId8"/>
    <p:sldId id="265" r:id="rId9"/>
    <p:sldId id="268" r:id="rId10"/>
    <p:sldId id="285" r:id="rId11"/>
    <p:sldId id="267" r:id="rId12"/>
    <p:sldId id="270" r:id="rId13"/>
    <p:sldId id="272" r:id="rId14"/>
    <p:sldId id="286" r:id="rId15"/>
    <p:sldId id="269" r:id="rId16"/>
    <p:sldId id="261" r:id="rId17"/>
    <p:sldId id="279" r:id="rId18"/>
    <p:sldId id="278" r:id="rId19"/>
    <p:sldId id="283" r:id="rId20"/>
    <p:sldId id="277" r:id="rId21"/>
    <p:sldId id="273" r:id="rId22"/>
    <p:sldId id="284" r:id="rId23"/>
    <p:sldId id="275" r:id="rId24"/>
    <p:sldId id="276" r:id="rId25"/>
    <p:sldId id="281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Class Enrollment</c:v>
                </c:pt>
              </c:strCache>
            </c:strRef>
          </c:tx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Freshman</c:v>
                </c:pt>
                <c:pt idx="1">
                  <c:v>Sophomore</c:v>
                </c:pt>
                <c:pt idx="2">
                  <c:v>Junior</c:v>
                </c:pt>
                <c:pt idx="3">
                  <c:v>Senior</c:v>
                </c:pt>
                <c:pt idx="4">
                  <c:v>Super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7</c:v>
                </c:pt>
                <c:pt idx="2">
                  <c:v>8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92771184"/>
        <c:axId val="292769616"/>
      </c:barChart>
      <c:catAx>
        <c:axId val="29277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769616"/>
        <c:crosses val="autoZero"/>
        <c:auto val="1"/>
        <c:lblAlgn val="ctr"/>
        <c:lblOffset val="100"/>
        <c:noMultiLvlLbl val="0"/>
      </c:catAx>
      <c:valAx>
        <c:axId val="29276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771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D1162A-B6E3-4ECF-B181-6B73EC4631B1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3" csCatId="colorful" phldr="1"/>
      <dgm:spPr/>
    </dgm:pt>
    <dgm:pt modelId="{DFA9F158-1A4A-444F-B2C8-6A0875087D40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8AC293C0-F50D-4683-BB52-322D207E48AB}" type="parTrans" cxnId="{337ADFDA-A469-4327-8DDF-023419CAC27A}">
      <dgm:prSet/>
      <dgm:spPr/>
      <dgm:t>
        <a:bodyPr/>
        <a:lstStyle/>
        <a:p>
          <a:endParaRPr lang="en-US"/>
        </a:p>
      </dgm:t>
    </dgm:pt>
    <dgm:pt modelId="{FC81782C-96C0-40C0-A6B2-5A37ABB658AB}" type="sibTrans" cxnId="{337ADFDA-A469-4327-8DDF-023419CAC27A}">
      <dgm:prSet/>
      <dgm:spPr/>
      <dgm:t>
        <a:bodyPr/>
        <a:lstStyle/>
        <a:p>
          <a:endParaRPr lang="en-US"/>
        </a:p>
      </dgm:t>
    </dgm:pt>
    <dgm:pt modelId="{C1BAC412-5625-415E-A4BC-285A9A1D43BD}">
      <dgm:prSet phldrT="[Text]"/>
      <dgm:spPr/>
      <dgm:t>
        <a:bodyPr/>
        <a:lstStyle/>
        <a:p>
          <a:r>
            <a:rPr lang="en-US" dirty="0" err="1" smtClean="0"/>
            <a:t>NetLogo</a:t>
          </a:r>
          <a:endParaRPr lang="en-US" dirty="0"/>
        </a:p>
      </dgm:t>
    </dgm:pt>
    <dgm:pt modelId="{DE35D19C-6CE5-472C-807B-017580E70E0F}" type="parTrans" cxnId="{9237CD18-7F26-4438-B2DA-FF1BCA1664FA}">
      <dgm:prSet/>
      <dgm:spPr/>
      <dgm:t>
        <a:bodyPr/>
        <a:lstStyle/>
        <a:p>
          <a:endParaRPr lang="en-US"/>
        </a:p>
      </dgm:t>
    </dgm:pt>
    <dgm:pt modelId="{519ED4AF-4C53-4CFB-BAD3-60AE302CF8E1}" type="sibTrans" cxnId="{9237CD18-7F26-4438-B2DA-FF1BCA1664FA}">
      <dgm:prSet/>
      <dgm:spPr/>
      <dgm:t>
        <a:bodyPr/>
        <a:lstStyle/>
        <a:p>
          <a:endParaRPr lang="en-US"/>
        </a:p>
      </dgm:t>
    </dgm:pt>
    <dgm:pt modelId="{350C63F5-E221-4157-9CD2-67828373F608}">
      <dgm:prSet phldrT="[Text]"/>
      <dgm:spPr/>
      <dgm:t>
        <a:bodyPr/>
        <a:lstStyle/>
        <a:p>
          <a:r>
            <a:rPr lang="en-US" dirty="0" err="1" smtClean="0"/>
            <a:t>Blockly</a:t>
          </a:r>
          <a:endParaRPr lang="en-US" dirty="0"/>
        </a:p>
      </dgm:t>
    </dgm:pt>
    <dgm:pt modelId="{D3B87FC9-C07D-4656-8D57-F6BC1C4D9FD3}" type="parTrans" cxnId="{BEE28BF1-CDC2-4342-8911-8AF4D275DD10}">
      <dgm:prSet/>
      <dgm:spPr/>
      <dgm:t>
        <a:bodyPr/>
        <a:lstStyle/>
        <a:p>
          <a:endParaRPr lang="en-US"/>
        </a:p>
      </dgm:t>
    </dgm:pt>
    <dgm:pt modelId="{6DF2BA9B-1504-466B-B0C0-6E16AF420505}" type="sibTrans" cxnId="{BEE28BF1-CDC2-4342-8911-8AF4D275DD10}">
      <dgm:prSet/>
      <dgm:spPr/>
      <dgm:t>
        <a:bodyPr/>
        <a:lstStyle/>
        <a:p>
          <a:endParaRPr lang="en-US"/>
        </a:p>
      </dgm:t>
    </dgm:pt>
    <dgm:pt modelId="{5BB08065-E910-45F2-A665-903E574F0861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978745D9-FB23-406C-9CDA-BF0558A00C83}" type="parTrans" cxnId="{4218D96C-6A31-4FAC-A37E-68033EBB9997}">
      <dgm:prSet/>
      <dgm:spPr/>
      <dgm:t>
        <a:bodyPr/>
        <a:lstStyle/>
        <a:p>
          <a:endParaRPr lang="en-US"/>
        </a:p>
      </dgm:t>
    </dgm:pt>
    <dgm:pt modelId="{44E5C511-0439-472E-83F8-D9805D486983}" type="sibTrans" cxnId="{4218D96C-6A31-4FAC-A37E-68033EBB9997}">
      <dgm:prSet/>
      <dgm:spPr/>
      <dgm:t>
        <a:bodyPr/>
        <a:lstStyle/>
        <a:p>
          <a:endParaRPr lang="en-US"/>
        </a:p>
      </dgm:t>
    </dgm:pt>
    <dgm:pt modelId="{3D0A6805-1037-41F3-A787-4CF3E41D249A}">
      <dgm:prSet phldrT="[Text]"/>
      <dgm:spPr/>
      <dgm:t>
        <a:bodyPr/>
        <a:lstStyle/>
        <a:p>
          <a:r>
            <a:rPr lang="en-US" smtClean="0"/>
            <a:t>Symposium</a:t>
          </a:r>
          <a:endParaRPr lang="en-US" dirty="0"/>
        </a:p>
      </dgm:t>
    </dgm:pt>
    <dgm:pt modelId="{6120F325-B87C-4483-8BE6-D0A831BCE413}" type="parTrans" cxnId="{C0443EE6-3AF0-4BCC-9855-BE98076D24AC}">
      <dgm:prSet/>
      <dgm:spPr/>
      <dgm:t>
        <a:bodyPr/>
        <a:lstStyle/>
        <a:p>
          <a:endParaRPr lang="en-US"/>
        </a:p>
      </dgm:t>
    </dgm:pt>
    <dgm:pt modelId="{94986F56-7D11-4CE8-A795-AF298A81D8FE}" type="sibTrans" cxnId="{C0443EE6-3AF0-4BCC-9855-BE98076D24AC}">
      <dgm:prSet/>
      <dgm:spPr/>
      <dgm:t>
        <a:bodyPr/>
        <a:lstStyle/>
        <a:p>
          <a:endParaRPr lang="en-US"/>
        </a:p>
      </dgm:t>
    </dgm:pt>
    <dgm:pt modelId="{93D0AFCE-6DE8-4667-9E8C-79A3ED14E279}">
      <dgm:prSet phldrT="[Text]"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7926D084-2043-4B67-98B9-5B4F16803E57}" type="parTrans" cxnId="{0954ED4D-AC8B-42FE-81AB-76D7F2BD108E}">
      <dgm:prSet/>
      <dgm:spPr/>
      <dgm:t>
        <a:bodyPr/>
        <a:lstStyle/>
        <a:p>
          <a:endParaRPr lang="en-US"/>
        </a:p>
      </dgm:t>
    </dgm:pt>
    <dgm:pt modelId="{89C97DA7-8CEF-4C35-B356-89B2CE30AEEA}" type="sibTrans" cxnId="{0954ED4D-AC8B-42FE-81AB-76D7F2BD108E}">
      <dgm:prSet/>
      <dgm:spPr/>
      <dgm:t>
        <a:bodyPr/>
        <a:lstStyle/>
        <a:p>
          <a:endParaRPr lang="en-US"/>
        </a:p>
      </dgm:t>
    </dgm:pt>
    <dgm:pt modelId="{8EFA9341-2F64-49CB-BFBF-37B78AC525A3}" type="pres">
      <dgm:prSet presAssocID="{C3D1162A-B6E3-4ECF-B181-6B73EC4631B1}" presName="Name0" presStyleCnt="0">
        <dgm:presLayoutVars>
          <dgm:dir/>
          <dgm:resizeHandles val="exact"/>
        </dgm:presLayoutVars>
      </dgm:prSet>
      <dgm:spPr/>
    </dgm:pt>
    <dgm:pt modelId="{3461EB83-DC2E-4B41-A499-A9767964E544}" type="pres">
      <dgm:prSet presAssocID="{DFA9F158-1A4A-444F-B2C8-6A0875087D40}" presName="composite" presStyleCnt="0"/>
      <dgm:spPr/>
    </dgm:pt>
    <dgm:pt modelId="{A9055CFA-5B2A-45B5-BE81-7F18B1DBA290}" type="pres">
      <dgm:prSet presAssocID="{DFA9F158-1A4A-444F-B2C8-6A0875087D40}" presName="bgChev" presStyleLbl="node1" presStyleIdx="0" presStyleCnt="6"/>
      <dgm:spPr/>
    </dgm:pt>
    <dgm:pt modelId="{0BA50EB0-7996-4BA9-8E06-1602049B4484}" type="pres">
      <dgm:prSet presAssocID="{DFA9F158-1A4A-444F-B2C8-6A0875087D40}" presName="tx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75F5F-2B30-476D-A21C-0C93D7462E95}" type="pres">
      <dgm:prSet presAssocID="{FC81782C-96C0-40C0-A6B2-5A37ABB658AB}" presName="compositeSpace" presStyleCnt="0"/>
      <dgm:spPr/>
    </dgm:pt>
    <dgm:pt modelId="{38379C12-AE23-4378-BB14-113B6790CCB3}" type="pres">
      <dgm:prSet presAssocID="{C1BAC412-5625-415E-A4BC-285A9A1D43BD}" presName="composite" presStyleCnt="0"/>
      <dgm:spPr/>
    </dgm:pt>
    <dgm:pt modelId="{BA4AF506-5140-4C7E-B273-715ADD4E3591}" type="pres">
      <dgm:prSet presAssocID="{C1BAC412-5625-415E-A4BC-285A9A1D43BD}" presName="bgChev" presStyleLbl="node1" presStyleIdx="1" presStyleCnt="6"/>
      <dgm:spPr/>
    </dgm:pt>
    <dgm:pt modelId="{A5D5FB46-44DA-4818-93C1-59BED7A55B27}" type="pres">
      <dgm:prSet presAssocID="{C1BAC412-5625-415E-A4BC-285A9A1D43BD}" presName="tx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41EB1-10A1-46F2-A062-4B069DE4DF5D}" type="pres">
      <dgm:prSet presAssocID="{519ED4AF-4C53-4CFB-BAD3-60AE302CF8E1}" presName="compositeSpace" presStyleCnt="0"/>
      <dgm:spPr/>
    </dgm:pt>
    <dgm:pt modelId="{84B87901-8EF3-47A1-840D-0BE5626DD54D}" type="pres">
      <dgm:prSet presAssocID="{350C63F5-E221-4157-9CD2-67828373F608}" presName="composite" presStyleCnt="0"/>
      <dgm:spPr/>
    </dgm:pt>
    <dgm:pt modelId="{38C64428-EF19-4D8D-A414-C4C1266DC171}" type="pres">
      <dgm:prSet presAssocID="{350C63F5-E221-4157-9CD2-67828373F608}" presName="bgChev" presStyleLbl="node1" presStyleIdx="2" presStyleCnt="6"/>
      <dgm:spPr/>
    </dgm:pt>
    <dgm:pt modelId="{25F1C61E-C22F-450B-80B0-81808319E63E}" type="pres">
      <dgm:prSet presAssocID="{350C63F5-E221-4157-9CD2-67828373F608}" presName="tx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36AC5-62A5-45EC-B56A-6B1427A5CAAC}" type="pres">
      <dgm:prSet presAssocID="{6DF2BA9B-1504-466B-B0C0-6E16AF420505}" presName="compositeSpace" presStyleCnt="0"/>
      <dgm:spPr/>
    </dgm:pt>
    <dgm:pt modelId="{7D97624C-8C45-4CA2-BDDB-33D512DA340C}" type="pres">
      <dgm:prSet presAssocID="{5BB08065-E910-45F2-A665-903E574F0861}" presName="composite" presStyleCnt="0"/>
      <dgm:spPr/>
    </dgm:pt>
    <dgm:pt modelId="{A2AC8A9A-54A0-4367-A7C5-B7D5EE8ABCF6}" type="pres">
      <dgm:prSet presAssocID="{5BB08065-E910-45F2-A665-903E574F0861}" presName="bgChev" presStyleLbl="node1" presStyleIdx="3" presStyleCnt="6"/>
      <dgm:spPr/>
    </dgm:pt>
    <dgm:pt modelId="{ACC1EF03-57C8-4D09-B1B6-5C9AECDD77C1}" type="pres">
      <dgm:prSet presAssocID="{5BB08065-E910-45F2-A665-903E574F0861}" presName="tx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13F250-1FDF-4E04-B733-EF83F3CF43B9}" type="pres">
      <dgm:prSet presAssocID="{44E5C511-0439-472E-83F8-D9805D486983}" presName="compositeSpace" presStyleCnt="0"/>
      <dgm:spPr/>
    </dgm:pt>
    <dgm:pt modelId="{B058BFB1-AF81-4BE9-AAB2-0F0F1291A674}" type="pres">
      <dgm:prSet presAssocID="{93D0AFCE-6DE8-4667-9E8C-79A3ED14E279}" presName="composite" presStyleCnt="0"/>
      <dgm:spPr/>
    </dgm:pt>
    <dgm:pt modelId="{A5740FFF-1305-4B28-9194-3AA2D1CFF104}" type="pres">
      <dgm:prSet presAssocID="{93D0AFCE-6DE8-4667-9E8C-79A3ED14E279}" presName="bgChev" presStyleLbl="node1" presStyleIdx="4" presStyleCnt="6"/>
      <dgm:spPr/>
    </dgm:pt>
    <dgm:pt modelId="{E44C9825-B007-4904-AD3F-E82E802719F7}" type="pres">
      <dgm:prSet presAssocID="{93D0AFCE-6DE8-4667-9E8C-79A3ED14E279}" presName="tx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BECD9-4943-4191-8749-F3E22FF92F0A}" type="pres">
      <dgm:prSet presAssocID="{89C97DA7-8CEF-4C35-B356-89B2CE30AEEA}" presName="compositeSpace" presStyleCnt="0"/>
      <dgm:spPr/>
    </dgm:pt>
    <dgm:pt modelId="{FD11EFC6-8E58-45E8-A8B2-10D0C3A5394D}" type="pres">
      <dgm:prSet presAssocID="{3D0A6805-1037-41F3-A787-4CF3E41D249A}" presName="composite" presStyleCnt="0"/>
      <dgm:spPr/>
    </dgm:pt>
    <dgm:pt modelId="{C8D89F9F-81F3-4218-B0E7-9C86DFC6F7C1}" type="pres">
      <dgm:prSet presAssocID="{3D0A6805-1037-41F3-A787-4CF3E41D249A}" presName="bgChev" presStyleLbl="node1" presStyleIdx="5" presStyleCnt="6"/>
      <dgm:spPr/>
    </dgm:pt>
    <dgm:pt modelId="{16645F45-9F30-4C57-8593-63A1A8CC772D}" type="pres">
      <dgm:prSet presAssocID="{3D0A6805-1037-41F3-A787-4CF3E41D249A}" presName="tx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43EE6-3AF0-4BCC-9855-BE98076D24AC}" srcId="{C3D1162A-B6E3-4ECF-B181-6B73EC4631B1}" destId="{3D0A6805-1037-41F3-A787-4CF3E41D249A}" srcOrd="5" destOrd="0" parTransId="{6120F325-B87C-4483-8BE6-D0A831BCE413}" sibTransId="{94986F56-7D11-4CE8-A795-AF298A81D8FE}"/>
    <dgm:cxn modelId="{86F364AF-ADA3-4420-B61D-3A2145D63BD9}" type="presOf" srcId="{350C63F5-E221-4157-9CD2-67828373F608}" destId="{25F1C61E-C22F-450B-80B0-81808319E63E}" srcOrd="0" destOrd="0" presId="urn:microsoft.com/office/officeart/2005/8/layout/chevronAccent+Icon"/>
    <dgm:cxn modelId="{4218D96C-6A31-4FAC-A37E-68033EBB9997}" srcId="{C3D1162A-B6E3-4ECF-B181-6B73EC4631B1}" destId="{5BB08065-E910-45F2-A665-903E574F0861}" srcOrd="3" destOrd="0" parTransId="{978745D9-FB23-406C-9CDA-BF0558A00C83}" sibTransId="{44E5C511-0439-472E-83F8-D9805D486983}"/>
    <dgm:cxn modelId="{B048F72B-BB99-41DE-8A4B-7F7AB07AEED8}" type="presOf" srcId="{DFA9F158-1A4A-444F-B2C8-6A0875087D40}" destId="{0BA50EB0-7996-4BA9-8E06-1602049B4484}" srcOrd="0" destOrd="0" presId="urn:microsoft.com/office/officeart/2005/8/layout/chevronAccent+Icon"/>
    <dgm:cxn modelId="{EC58BB53-6AEF-4D9F-BEEB-FDE00C532798}" type="presOf" srcId="{3D0A6805-1037-41F3-A787-4CF3E41D249A}" destId="{16645F45-9F30-4C57-8593-63A1A8CC772D}" srcOrd="0" destOrd="0" presId="urn:microsoft.com/office/officeart/2005/8/layout/chevronAccent+Icon"/>
    <dgm:cxn modelId="{65C88048-9748-4E80-ACAC-4F363936301A}" type="presOf" srcId="{93D0AFCE-6DE8-4667-9E8C-79A3ED14E279}" destId="{E44C9825-B007-4904-AD3F-E82E802719F7}" srcOrd="0" destOrd="0" presId="urn:microsoft.com/office/officeart/2005/8/layout/chevronAccent+Icon"/>
    <dgm:cxn modelId="{6FBC205F-CB2D-4E1C-B20A-B5B925262A35}" type="presOf" srcId="{C1BAC412-5625-415E-A4BC-285A9A1D43BD}" destId="{A5D5FB46-44DA-4818-93C1-59BED7A55B27}" srcOrd="0" destOrd="0" presId="urn:microsoft.com/office/officeart/2005/8/layout/chevronAccent+Icon"/>
    <dgm:cxn modelId="{337ADFDA-A469-4327-8DDF-023419CAC27A}" srcId="{C3D1162A-B6E3-4ECF-B181-6B73EC4631B1}" destId="{DFA9F158-1A4A-444F-B2C8-6A0875087D40}" srcOrd="0" destOrd="0" parTransId="{8AC293C0-F50D-4683-BB52-322D207E48AB}" sibTransId="{FC81782C-96C0-40C0-A6B2-5A37ABB658AB}"/>
    <dgm:cxn modelId="{BEE28BF1-CDC2-4342-8911-8AF4D275DD10}" srcId="{C3D1162A-B6E3-4ECF-B181-6B73EC4631B1}" destId="{350C63F5-E221-4157-9CD2-67828373F608}" srcOrd="2" destOrd="0" parTransId="{D3B87FC9-C07D-4656-8D57-F6BC1C4D9FD3}" sibTransId="{6DF2BA9B-1504-466B-B0C0-6E16AF420505}"/>
    <dgm:cxn modelId="{33BC8602-E3B2-4A39-8E8F-75D959B4D8AC}" type="presOf" srcId="{5BB08065-E910-45F2-A665-903E574F0861}" destId="{ACC1EF03-57C8-4D09-B1B6-5C9AECDD77C1}" srcOrd="0" destOrd="0" presId="urn:microsoft.com/office/officeart/2005/8/layout/chevronAccent+Icon"/>
    <dgm:cxn modelId="{0954ED4D-AC8B-42FE-81AB-76D7F2BD108E}" srcId="{C3D1162A-B6E3-4ECF-B181-6B73EC4631B1}" destId="{93D0AFCE-6DE8-4667-9E8C-79A3ED14E279}" srcOrd="4" destOrd="0" parTransId="{7926D084-2043-4B67-98B9-5B4F16803E57}" sibTransId="{89C97DA7-8CEF-4C35-B356-89B2CE30AEEA}"/>
    <dgm:cxn modelId="{6251136D-5F7D-4F92-A9A5-8DBF9C256DE4}" type="presOf" srcId="{C3D1162A-B6E3-4ECF-B181-6B73EC4631B1}" destId="{8EFA9341-2F64-49CB-BFBF-37B78AC525A3}" srcOrd="0" destOrd="0" presId="urn:microsoft.com/office/officeart/2005/8/layout/chevronAccent+Icon"/>
    <dgm:cxn modelId="{9237CD18-7F26-4438-B2DA-FF1BCA1664FA}" srcId="{C3D1162A-B6E3-4ECF-B181-6B73EC4631B1}" destId="{C1BAC412-5625-415E-A4BC-285A9A1D43BD}" srcOrd="1" destOrd="0" parTransId="{DE35D19C-6CE5-472C-807B-017580E70E0F}" sibTransId="{519ED4AF-4C53-4CFB-BAD3-60AE302CF8E1}"/>
    <dgm:cxn modelId="{0E230A52-231F-4C01-82AA-1C58C48409FC}" type="presParOf" srcId="{8EFA9341-2F64-49CB-BFBF-37B78AC525A3}" destId="{3461EB83-DC2E-4B41-A499-A9767964E544}" srcOrd="0" destOrd="0" presId="urn:microsoft.com/office/officeart/2005/8/layout/chevronAccent+Icon"/>
    <dgm:cxn modelId="{2F3299A1-09B9-492E-BDBF-27518A503243}" type="presParOf" srcId="{3461EB83-DC2E-4B41-A499-A9767964E544}" destId="{A9055CFA-5B2A-45B5-BE81-7F18B1DBA290}" srcOrd="0" destOrd="0" presId="urn:microsoft.com/office/officeart/2005/8/layout/chevronAccent+Icon"/>
    <dgm:cxn modelId="{12188F60-6496-419C-9823-9065A79844B3}" type="presParOf" srcId="{3461EB83-DC2E-4B41-A499-A9767964E544}" destId="{0BA50EB0-7996-4BA9-8E06-1602049B4484}" srcOrd="1" destOrd="0" presId="urn:microsoft.com/office/officeart/2005/8/layout/chevronAccent+Icon"/>
    <dgm:cxn modelId="{E1B69A5B-085F-4840-BAF2-3B134F694932}" type="presParOf" srcId="{8EFA9341-2F64-49CB-BFBF-37B78AC525A3}" destId="{8B475F5F-2B30-476D-A21C-0C93D7462E95}" srcOrd="1" destOrd="0" presId="urn:microsoft.com/office/officeart/2005/8/layout/chevronAccent+Icon"/>
    <dgm:cxn modelId="{ADABD74F-93BF-41BA-B77A-63294D4AFC1E}" type="presParOf" srcId="{8EFA9341-2F64-49CB-BFBF-37B78AC525A3}" destId="{38379C12-AE23-4378-BB14-113B6790CCB3}" srcOrd="2" destOrd="0" presId="urn:microsoft.com/office/officeart/2005/8/layout/chevronAccent+Icon"/>
    <dgm:cxn modelId="{62B2F693-1334-4810-AB32-3EDC1E164B82}" type="presParOf" srcId="{38379C12-AE23-4378-BB14-113B6790CCB3}" destId="{BA4AF506-5140-4C7E-B273-715ADD4E3591}" srcOrd="0" destOrd="0" presId="urn:microsoft.com/office/officeart/2005/8/layout/chevronAccent+Icon"/>
    <dgm:cxn modelId="{216C08F5-B058-426F-B2A2-616E4402BF25}" type="presParOf" srcId="{38379C12-AE23-4378-BB14-113B6790CCB3}" destId="{A5D5FB46-44DA-4818-93C1-59BED7A55B27}" srcOrd="1" destOrd="0" presId="urn:microsoft.com/office/officeart/2005/8/layout/chevronAccent+Icon"/>
    <dgm:cxn modelId="{5CCFB301-B78B-4AFF-BEAD-B7F593C076BE}" type="presParOf" srcId="{8EFA9341-2F64-49CB-BFBF-37B78AC525A3}" destId="{8A441EB1-10A1-46F2-A062-4B069DE4DF5D}" srcOrd="3" destOrd="0" presId="urn:microsoft.com/office/officeart/2005/8/layout/chevronAccent+Icon"/>
    <dgm:cxn modelId="{3814E4E5-46C3-4D1C-94D0-08C5E4071F7C}" type="presParOf" srcId="{8EFA9341-2F64-49CB-BFBF-37B78AC525A3}" destId="{84B87901-8EF3-47A1-840D-0BE5626DD54D}" srcOrd="4" destOrd="0" presId="urn:microsoft.com/office/officeart/2005/8/layout/chevronAccent+Icon"/>
    <dgm:cxn modelId="{C6A880E3-3249-49F3-8E7D-5554C281F748}" type="presParOf" srcId="{84B87901-8EF3-47A1-840D-0BE5626DD54D}" destId="{38C64428-EF19-4D8D-A414-C4C1266DC171}" srcOrd="0" destOrd="0" presId="urn:microsoft.com/office/officeart/2005/8/layout/chevronAccent+Icon"/>
    <dgm:cxn modelId="{9FF09C17-EF87-4E0D-BBBF-ED423D17D5CF}" type="presParOf" srcId="{84B87901-8EF3-47A1-840D-0BE5626DD54D}" destId="{25F1C61E-C22F-450B-80B0-81808319E63E}" srcOrd="1" destOrd="0" presId="urn:microsoft.com/office/officeart/2005/8/layout/chevronAccent+Icon"/>
    <dgm:cxn modelId="{F0B168AD-75BC-499F-817C-250C6EC07684}" type="presParOf" srcId="{8EFA9341-2F64-49CB-BFBF-37B78AC525A3}" destId="{2A736AC5-62A5-45EC-B56A-6B1427A5CAAC}" srcOrd="5" destOrd="0" presId="urn:microsoft.com/office/officeart/2005/8/layout/chevronAccent+Icon"/>
    <dgm:cxn modelId="{DA0021BE-185D-448B-89C5-3E361A741DA4}" type="presParOf" srcId="{8EFA9341-2F64-49CB-BFBF-37B78AC525A3}" destId="{7D97624C-8C45-4CA2-BDDB-33D512DA340C}" srcOrd="6" destOrd="0" presId="urn:microsoft.com/office/officeart/2005/8/layout/chevronAccent+Icon"/>
    <dgm:cxn modelId="{D676835F-30F9-4A87-AD78-220895DF2AE9}" type="presParOf" srcId="{7D97624C-8C45-4CA2-BDDB-33D512DA340C}" destId="{A2AC8A9A-54A0-4367-A7C5-B7D5EE8ABCF6}" srcOrd="0" destOrd="0" presId="urn:microsoft.com/office/officeart/2005/8/layout/chevronAccent+Icon"/>
    <dgm:cxn modelId="{985D5B3F-E341-4ECA-8525-DAE46EF9334E}" type="presParOf" srcId="{7D97624C-8C45-4CA2-BDDB-33D512DA340C}" destId="{ACC1EF03-57C8-4D09-B1B6-5C9AECDD77C1}" srcOrd="1" destOrd="0" presId="urn:microsoft.com/office/officeart/2005/8/layout/chevronAccent+Icon"/>
    <dgm:cxn modelId="{5244B182-1CFE-400F-9187-B687A6F823B1}" type="presParOf" srcId="{8EFA9341-2F64-49CB-BFBF-37B78AC525A3}" destId="{EF13F250-1FDF-4E04-B733-EF83F3CF43B9}" srcOrd="7" destOrd="0" presId="urn:microsoft.com/office/officeart/2005/8/layout/chevronAccent+Icon"/>
    <dgm:cxn modelId="{116ED0EF-AEF3-41BF-B7A7-20610184FD98}" type="presParOf" srcId="{8EFA9341-2F64-49CB-BFBF-37B78AC525A3}" destId="{B058BFB1-AF81-4BE9-AAB2-0F0F1291A674}" srcOrd="8" destOrd="0" presId="urn:microsoft.com/office/officeart/2005/8/layout/chevronAccent+Icon"/>
    <dgm:cxn modelId="{5B238351-ADF2-4FE7-8A4E-D67F40C9035C}" type="presParOf" srcId="{B058BFB1-AF81-4BE9-AAB2-0F0F1291A674}" destId="{A5740FFF-1305-4B28-9194-3AA2D1CFF104}" srcOrd="0" destOrd="0" presId="urn:microsoft.com/office/officeart/2005/8/layout/chevronAccent+Icon"/>
    <dgm:cxn modelId="{31844D3B-266D-4E30-BC7C-B088AF30A3A4}" type="presParOf" srcId="{B058BFB1-AF81-4BE9-AAB2-0F0F1291A674}" destId="{E44C9825-B007-4904-AD3F-E82E802719F7}" srcOrd="1" destOrd="0" presId="urn:microsoft.com/office/officeart/2005/8/layout/chevronAccent+Icon"/>
    <dgm:cxn modelId="{9E7C8903-C7C3-48A4-930A-FD0267010B72}" type="presParOf" srcId="{8EFA9341-2F64-49CB-BFBF-37B78AC525A3}" destId="{8CDBECD9-4943-4191-8749-F3E22FF92F0A}" srcOrd="9" destOrd="0" presId="urn:microsoft.com/office/officeart/2005/8/layout/chevronAccent+Icon"/>
    <dgm:cxn modelId="{BD63FACF-53BB-496B-BA62-6D7776C736B7}" type="presParOf" srcId="{8EFA9341-2F64-49CB-BFBF-37B78AC525A3}" destId="{FD11EFC6-8E58-45E8-A8B2-10D0C3A5394D}" srcOrd="10" destOrd="0" presId="urn:microsoft.com/office/officeart/2005/8/layout/chevronAccent+Icon"/>
    <dgm:cxn modelId="{CEFE4D3E-8814-42C4-B359-6675B763D59E}" type="presParOf" srcId="{FD11EFC6-8E58-45E8-A8B2-10D0C3A5394D}" destId="{C8D89F9F-81F3-4218-B0E7-9C86DFC6F7C1}" srcOrd="0" destOrd="0" presId="urn:microsoft.com/office/officeart/2005/8/layout/chevronAccent+Icon"/>
    <dgm:cxn modelId="{95A8BB35-8A6B-496E-A1CB-3D0BA9B35B0A}" type="presParOf" srcId="{FD11EFC6-8E58-45E8-A8B2-10D0C3A5394D}" destId="{16645F45-9F30-4C57-8593-63A1A8CC772D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48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6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5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5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7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1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2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7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9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3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wm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wmf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i.imgur.com/WRuJV6r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Austin Cory Bart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8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Software Design (Java)</a:t>
            </a:r>
          </a:p>
          <a:p>
            <a:r>
              <a:rPr lang="en-US" dirty="0" smtClean="0"/>
              <a:t>Introduction to Media Computation (</a:t>
            </a:r>
            <a:r>
              <a:rPr lang="en-US" dirty="0" err="1" smtClean="0"/>
              <a:t>Jython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Intro </a:t>
            </a:r>
            <a:r>
              <a:rPr lang="en-US" dirty="0"/>
              <a:t>to Programming in </a:t>
            </a:r>
            <a:r>
              <a:rPr lang="en-US" dirty="0" smtClean="0"/>
              <a:t>Python (Python)</a:t>
            </a:r>
          </a:p>
          <a:p>
            <a:r>
              <a:rPr lang="en-US" dirty="0" smtClean="0"/>
              <a:t>CT4CS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CS-2984: </a:t>
            </a:r>
            <a:r>
              <a:rPr lang="en-US" sz="3200" dirty="0" smtClean="0"/>
              <a:t>“Introduction to Computational Thinking”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Non- CS majors</a:t>
            </a:r>
          </a:p>
          <a:p>
            <a:r>
              <a:rPr lang="en-US" dirty="0" smtClean="0"/>
              <a:t>Area 5</a:t>
            </a:r>
          </a:p>
          <a:p>
            <a:r>
              <a:rPr lang="en-US" dirty="0" smtClean="0"/>
              <a:t>25 students</a:t>
            </a:r>
          </a:p>
          <a:p>
            <a:r>
              <a:rPr lang="en-US" dirty="0" smtClean="0"/>
              <a:t>One-off</a:t>
            </a:r>
          </a:p>
          <a:p>
            <a:r>
              <a:rPr lang="en-US" dirty="0" smtClean="0"/>
              <a:t>Not a programming course</a:t>
            </a:r>
          </a:p>
          <a:p>
            <a:r>
              <a:rPr lang="en-US" dirty="0" smtClean="0"/>
              <a:t>But still programming</a:t>
            </a:r>
          </a:p>
          <a:p>
            <a:r>
              <a:rPr lang="en-US" dirty="0" smtClean="0"/>
              <a:t>Cohort Model</a:t>
            </a:r>
          </a:p>
          <a:p>
            <a:r>
              <a:rPr lang="en-US" dirty="0" smtClean="0"/>
              <a:t>Active Learning</a:t>
            </a:r>
          </a:p>
          <a:p>
            <a:endParaRPr lang="en-US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6477137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27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090" y="712631"/>
            <a:ext cx="4407795" cy="1356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CS-2984: </a:t>
            </a:r>
            <a:r>
              <a:rPr lang="en-US" sz="3200" dirty="0" smtClean="0"/>
              <a:t>“Introduction to Computational Thinking”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317715"/>
              </p:ext>
            </p:extLst>
          </p:nvPr>
        </p:nvGraphicFramePr>
        <p:xfrm>
          <a:off x="6488145" y="665193"/>
          <a:ext cx="5064204" cy="56997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311629"/>
                <a:gridCol w="752575"/>
              </a:tblGrid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Major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Count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Psychology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Fine Arts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Finance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General Engineering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History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English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Biology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Animal and Poultry Science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Business Information Technology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Humanities, Science, and Environment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Political Science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Communications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Apparel, Housing, and Resource Management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International Studies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Economics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Total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6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241272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850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Contextualization will improve students motivation and cognition</a:t>
            </a:r>
          </a:p>
          <a:p>
            <a:r>
              <a:rPr lang="en-US" dirty="0" smtClean="0"/>
              <a:t>We can create technology (libraries) that will contextualize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RealTimeWeb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 flipH="1">
            <a:off x="6684589" y="2147552"/>
            <a:ext cx="3733800" cy="2227943"/>
          </a:xfrm>
          <a:prstGeom prst="cloudCallout">
            <a:avLst>
              <a:gd name="adj1" fmla="val 27475"/>
              <a:gd name="adj2" fmla="val 639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1571222" y="2071352"/>
            <a:ext cx="3733800" cy="2227943"/>
          </a:xfrm>
          <a:prstGeom prst="cloudCallout">
            <a:avLst>
              <a:gd name="adj1" fmla="val 40303"/>
              <a:gd name="adj2" fmla="val 62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1" descr="https://cdn1.iconfinder.com/data/icons/customicondesignsocialmedia1shadow/256/yel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144" y="2537366"/>
            <a:ext cx="819564" cy="81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acbart\AppData\Local\Microsoft\Windows\Temporary Internet Files\Content.IE5\CNB1F19X\MC90005912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22" y="4705775"/>
            <a:ext cx="1812341" cy="164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acbart\AppData\Local\Microsoft\Windows\Temporary Internet Files\Content.IE5\QUY6CFVK\MC90008903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521" y="4668742"/>
            <a:ext cx="1795882" cy="172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0"/>
          <p:cNvSpPr/>
          <p:nvPr/>
        </p:nvSpPr>
        <p:spPr>
          <a:xfrm>
            <a:off x="5881965" y="2412438"/>
            <a:ext cx="537028" cy="3773714"/>
          </a:xfrm>
          <a:custGeom>
            <a:avLst/>
            <a:gdLst>
              <a:gd name="connsiteX0" fmla="*/ 0 w 537028"/>
              <a:gd name="connsiteY0" fmla="*/ 0 h 3410857"/>
              <a:gd name="connsiteX1" fmla="*/ 478971 w 537028"/>
              <a:gd name="connsiteY1" fmla="*/ 653143 h 3410857"/>
              <a:gd name="connsiteX2" fmla="*/ 72571 w 537028"/>
              <a:gd name="connsiteY2" fmla="*/ 1291771 h 3410857"/>
              <a:gd name="connsiteX3" fmla="*/ 537028 w 537028"/>
              <a:gd name="connsiteY3" fmla="*/ 1944914 h 3410857"/>
              <a:gd name="connsiteX4" fmla="*/ 43543 w 537028"/>
              <a:gd name="connsiteY4" fmla="*/ 2656114 h 3410857"/>
              <a:gd name="connsiteX5" fmla="*/ 493486 w 537028"/>
              <a:gd name="connsiteY5" fmla="*/ 3410857 h 3410857"/>
              <a:gd name="connsiteX6" fmla="*/ 493486 w 537028"/>
              <a:gd name="connsiteY6" fmla="*/ 3381828 h 341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7028" h="3410857">
                <a:moveTo>
                  <a:pt x="0" y="0"/>
                </a:moveTo>
                <a:lnTo>
                  <a:pt x="478971" y="653143"/>
                </a:lnTo>
                <a:lnTo>
                  <a:pt x="72571" y="1291771"/>
                </a:lnTo>
                <a:lnTo>
                  <a:pt x="537028" y="1944914"/>
                </a:lnTo>
                <a:lnTo>
                  <a:pt x="43543" y="2656114"/>
                </a:lnTo>
                <a:lnTo>
                  <a:pt x="493486" y="3410857"/>
                </a:lnTo>
                <a:lnTo>
                  <a:pt x="493486" y="3381828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7" descr="http://www.elixor.com/wp-content/uploads/2013/08/Facebook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441" y="2469893"/>
            <a:ext cx="698342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http://www.ala.org/conferencesevents/sites/ala.org.conferencesevents/files/content/celebrationweeks/natlibraryweek/twitt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380" y="2321295"/>
            <a:ext cx="727528" cy="72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cdn.funkyspacemonkey.com/wp-content/uploads/2013/02/weath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783" y="3169981"/>
            <a:ext cx="698342" cy="6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7" descr="https://cdn1.iconfinder.com/data/icons/yooicons_set01_socialbookmarks/512/social_google_b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10" y="3222113"/>
            <a:ext cx="725873" cy="72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9" descr="http://mickey.cs.vt.edu/static/img/gallery_stoc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79" y="2645822"/>
            <a:ext cx="806001" cy="80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http://cdn2.hubspot.net/hub/92785/file-5415274-png/images/reddit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10" y="3048823"/>
            <a:ext cx="685800" cy="9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6752822" y="2376152"/>
            <a:ext cx="3476173" cy="1752600"/>
            <a:chOff x="5181600" y="2491666"/>
            <a:chExt cx="3476173" cy="1752600"/>
          </a:xfrm>
        </p:grpSpPr>
        <p:sp>
          <p:nvSpPr>
            <p:cNvPr id="19" name="TextBox 18"/>
            <p:cNvSpPr txBox="1"/>
            <p:nvPr/>
          </p:nvSpPr>
          <p:spPr>
            <a:xfrm>
              <a:off x="7086600" y="2629735"/>
              <a:ext cx="143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“Recursion”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46840" y="3293135"/>
              <a:ext cx="1481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“Balanced Binary Tree”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90504" y="3874934"/>
              <a:ext cx="148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“Function”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81600" y="2872666"/>
              <a:ext cx="16016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“Abstract Data Type”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86400" y="2491666"/>
              <a:ext cx="1632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“Conditional”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10200" y="3493934"/>
              <a:ext cx="1632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“Fibonacci”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71772" y="2934352"/>
              <a:ext cx="2286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“Map-Filter-</a:t>
              </a:r>
              <a:r>
                <a:rPr lang="en-US" dirty="0" err="1" smtClean="0"/>
                <a:t>Foldr</a:t>
              </a:r>
              <a:r>
                <a:rPr lang="en-US" dirty="0" smtClean="0"/>
                <a:t>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69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Dr.s</a:t>
            </a:r>
            <a:r>
              <a:rPr lang="en-US" dirty="0" smtClean="0"/>
              <a:t> </a:t>
            </a:r>
            <a:r>
              <a:rPr lang="en-US" dirty="0" err="1" smtClean="0"/>
              <a:t>Tilevich</a:t>
            </a:r>
            <a:r>
              <a:rPr lang="en-US" dirty="0" smtClean="0"/>
              <a:t> and Shaffer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RealTimeWeb</a:t>
            </a:r>
            <a:endParaRPr lang="en-US" dirty="0"/>
          </a:p>
        </p:txBody>
      </p:sp>
      <p:pic>
        <p:nvPicPr>
          <p:cNvPr id="5122" name="Picture 2" descr="https://www.cs.vt.edu/files/eli%20tilevi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105" y="2057399"/>
            <a:ext cx="1879287" cy="2822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people.cs.vt.edu/~shaffer/Shaffer07cr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873" y="3747406"/>
            <a:ext cx="2058625" cy="2264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4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https://github.com/RealTimeWeb/earthquakes/tree/master/python</a:t>
            </a:r>
          </a:p>
        </p:txBody>
      </p:sp>
    </p:spTree>
    <p:extLst>
      <p:ext uri="{BB962C8B-B14F-4D97-AF65-F5344CB8AC3E}">
        <p14:creationId xmlns:p14="http://schemas.microsoft.com/office/powerpoint/2010/main" val="38977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Data Streams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33230" y="185885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get-posts(“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askreddit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6502" y="2708719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://reddit.com/r/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askreddit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/top.json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5942004" y="2228183"/>
            <a:ext cx="16138" cy="4805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18" idx="3"/>
          </p:cNvCxnSpPr>
          <p:nvPr/>
        </p:nvCxnSpPr>
        <p:spPr>
          <a:xfrm flipH="1">
            <a:off x="4368108" y="3078051"/>
            <a:ext cx="1590034" cy="7803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21" idx="1"/>
          </p:cNvCxnSpPr>
          <p:nvPr/>
        </p:nvCxnSpPr>
        <p:spPr>
          <a:xfrm>
            <a:off x="5958142" y="3078051"/>
            <a:ext cx="1780092" cy="7942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7001" y="3535252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Local Cache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Lookup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38234" y="368765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HTTP GET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94013" y="5682751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Dictionary of Posts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096000" y="3872317"/>
            <a:ext cx="1676400" cy="8059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3"/>
          </p:cNvCxnSpPr>
          <p:nvPr/>
        </p:nvCxnSpPr>
        <p:spPr>
          <a:xfrm>
            <a:off x="4368107" y="3858417"/>
            <a:ext cx="1715828" cy="8198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05779" y="4678251"/>
            <a:ext cx="818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{“kind”: “listing”, “status”: “success”, “response” : …}</a:t>
            </a:r>
          </a:p>
        </p:txBody>
      </p:sp>
      <p:cxnSp>
        <p:nvCxnSpPr>
          <p:cNvPr id="40" name="Straight Arrow Connector 39"/>
          <p:cNvCxnSpPr>
            <a:stCxn id="39" idx="2"/>
            <a:endCxn id="23" idx="0"/>
          </p:cNvCxnSpPr>
          <p:nvPr/>
        </p:nvCxnSpPr>
        <p:spPr>
          <a:xfrm flipH="1">
            <a:off x="6096000" y="5047583"/>
            <a:ext cx="2" cy="635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46" descr="http://25.media.tumblr.com/8cba11fc34eb1ebfe483b4182f6760ef/tumblr_mij7f6RGXr1s2szdvo1_50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3" t="11697" r="20819" b="19674"/>
          <a:stretch/>
        </p:blipFill>
        <p:spPr bwMode="auto">
          <a:xfrm>
            <a:off x="8855346" y="3303690"/>
            <a:ext cx="803809" cy="92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c.dryicons.com/images/icon_sets/coquette_part_5_icons_set/png/128x128/json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55" y="3316943"/>
            <a:ext cx="1082946" cy="108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6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Direction: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3968" y="1729076"/>
            <a:ext cx="5105885" cy="49244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ollections </a:t>
            </a:r>
            <a:r>
              <a:rPr lang="en-US" sz="6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400" cap="none" spc="0" dirty="0" smtClean="0">
                <a:ln w="0"/>
                <a:solidFill>
                  <a:srgbClr val="74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eal-time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44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iant</a:t>
            </a:r>
            <a:endParaRPr lang="en-US" sz="4400" cap="none" spc="0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4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nteresting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4400" cap="none" spc="0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ituated</a:t>
            </a:r>
          </a:p>
          <a:p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Datasets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100" y="1614073"/>
            <a:ext cx="6144482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“Computational Thinking”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"Computational Thinking is the thought processes involved in formulating problems and their solutions so that the solutions are represented in a form that can be effectively carried out by an information-processing agent</a:t>
            </a:r>
            <a:r>
              <a:rPr lang="en-US" sz="2400" b="1" dirty="0" smtClean="0"/>
              <a:t>.“</a:t>
            </a:r>
          </a:p>
          <a:p>
            <a:pPr lvl="5"/>
            <a:r>
              <a:rPr lang="en-US" sz="1800" b="1" dirty="0" smtClean="0"/>
              <a:t>-Jeanette Wing, 2006</a:t>
            </a:r>
            <a:endParaRPr lang="en-US" sz="1800" b="1" dirty="0"/>
          </a:p>
        </p:txBody>
      </p:sp>
      <p:pic>
        <p:nvPicPr>
          <p:cNvPr id="1026" name="Picture 2" descr="http://www.microsoft.com/global/en-us/news/publishingimages/ImageGallery/Images/People/Exec/JeannetteWing_Pag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8431" y="2057400"/>
            <a:ext cx="2672600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5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a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Dead-easy interface</a:t>
            </a:r>
          </a:p>
          <a:p>
            <a:r>
              <a:rPr lang="en-US" dirty="0" smtClean="0"/>
              <a:t>Returns Python primitives – no classes</a:t>
            </a:r>
          </a:p>
          <a:p>
            <a:r>
              <a:rPr lang="en-US" dirty="0" smtClean="0"/>
              <a:t>Tests</a:t>
            </a:r>
          </a:p>
          <a:p>
            <a:r>
              <a:rPr lang="en-US" dirty="0" smtClean="0"/>
              <a:t>Documentation (internal and external)</a:t>
            </a:r>
          </a:p>
          <a:p>
            <a:r>
              <a:rPr lang="en-US" dirty="0" err="1" smtClean="0"/>
              <a:t>Scaffolded</a:t>
            </a:r>
            <a:r>
              <a:rPr lang="en-US" dirty="0" smtClean="0"/>
              <a:t> function signatures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err="1" smtClean="0"/>
              <a:t>int</a:t>
            </a:r>
            <a:r>
              <a:rPr lang="en-US" dirty="0" smtClean="0"/>
              <a:t>  - </a:t>
            </a:r>
            <a:r>
              <a:rPr lang="en-US" dirty="0" err="1" smtClean="0"/>
              <a:t>get_temperature</a:t>
            </a:r>
            <a:r>
              <a:rPr lang="en-US" dirty="0" smtClean="0"/>
              <a:t> -&gt; 92, -44, 37</a:t>
            </a:r>
          </a:p>
          <a:p>
            <a:pPr lvl="1"/>
            <a:r>
              <a:rPr lang="en-US" dirty="0" smtClean="0"/>
              <a:t>Returns string – </a:t>
            </a:r>
            <a:r>
              <a:rPr lang="en-US" dirty="0" err="1" smtClean="0"/>
              <a:t>get_weather</a:t>
            </a:r>
            <a:r>
              <a:rPr lang="en-US" dirty="0" smtClean="0"/>
              <a:t> -&gt; “rainy”, “snowy”, “clear”</a:t>
            </a:r>
          </a:p>
          <a:p>
            <a:pPr lvl="1"/>
            <a:r>
              <a:rPr lang="en-US" dirty="0" smtClean="0"/>
              <a:t>Returns list – </a:t>
            </a:r>
            <a:r>
              <a:rPr lang="en-US" dirty="0" err="1" smtClean="0"/>
              <a:t>get_temperature_forecasts</a:t>
            </a:r>
            <a:r>
              <a:rPr lang="en-US" dirty="0" smtClean="0"/>
              <a:t> -&gt; [92, 93, 90, 95]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err="1" smtClean="0"/>
              <a:t>dict</a:t>
            </a:r>
            <a:r>
              <a:rPr lang="en-US" dirty="0" smtClean="0"/>
              <a:t> – </a:t>
            </a:r>
            <a:r>
              <a:rPr lang="en-US" dirty="0" err="1" smtClean="0"/>
              <a:t>get_report</a:t>
            </a:r>
            <a:r>
              <a:rPr lang="en-US" dirty="0" smtClean="0"/>
              <a:t> -&gt; {“weather”: “rainy”, “temperature”: 92}</a:t>
            </a:r>
          </a:p>
          <a:p>
            <a:pPr lvl="1"/>
            <a:r>
              <a:rPr lang="en-US" dirty="0" smtClean="0"/>
              <a:t>Returns list of </a:t>
            </a:r>
            <a:r>
              <a:rPr lang="en-US" dirty="0" err="1" smtClean="0"/>
              <a:t>dicts</a:t>
            </a:r>
            <a:r>
              <a:rPr lang="en-US" dirty="0" smtClean="0"/>
              <a:t> – </a:t>
            </a:r>
            <a:r>
              <a:rPr lang="en-US" dirty="0" err="1" smtClean="0"/>
              <a:t>get_forecast_reports</a:t>
            </a:r>
            <a:r>
              <a:rPr lang="en-US" dirty="0" smtClean="0"/>
              <a:t> -&gt; [ {“weather” : …}, {“weather”: …”}, …]</a:t>
            </a:r>
          </a:p>
        </p:txBody>
      </p:sp>
    </p:spTree>
    <p:extLst>
      <p:ext uri="{BB962C8B-B14F-4D97-AF65-F5344CB8AC3E}">
        <p14:creationId xmlns:p14="http://schemas.microsoft.com/office/powerpoint/2010/main" val="40421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the Summer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15 targeted libraries (one for each major)</a:t>
            </a:r>
          </a:p>
          <a:p>
            <a:r>
              <a:rPr lang="en-US" dirty="0" smtClean="0"/>
              <a:t>5 general purpose libraries</a:t>
            </a:r>
          </a:p>
          <a:p>
            <a:r>
              <a:rPr lang="en-US" dirty="0" smtClean="0"/>
              <a:t>Well-defined problems for each library</a:t>
            </a:r>
          </a:p>
          <a:p>
            <a:r>
              <a:rPr lang="en-US" dirty="0" smtClean="0"/>
              <a:t>Idea of what Research is like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Stretch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30 targeted libraries (two for each major)</a:t>
            </a:r>
          </a:p>
          <a:p>
            <a:r>
              <a:rPr lang="en-US" dirty="0" smtClean="0"/>
              <a:t>15 general purpose libraries</a:t>
            </a:r>
          </a:p>
          <a:p>
            <a:r>
              <a:rPr lang="en-US" dirty="0" smtClean="0"/>
              <a:t>2-3 well-defined problems for each library</a:t>
            </a:r>
          </a:p>
          <a:p>
            <a:r>
              <a:rPr lang="en-US" dirty="0" smtClean="0"/>
              <a:t>Clear idea of what Research is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week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245296"/>
              </p:ext>
            </p:extLst>
          </p:nvPr>
        </p:nvGraphicFramePr>
        <p:xfrm>
          <a:off x="1143000" y="2057400"/>
          <a:ext cx="98726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/>
                <a:gridCol w="49363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 of Project,</a:t>
                      </a:r>
                      <a:r>
                        <a:rPr lang="en-US" baseline="0" dirty="0" smtClean="0"/>
                        <a:t> Introduction to Python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Python?,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Hacking on a </a:t>
                      </a:r>
                      <a:r>
                        <a:rPr lang="en-US" dirty="0" err="1" smtClean="0"/>
                        <a:t>RealTimeWeb</a:t>
                      </a:r>
                      <a:r>
                        <a:rPr lang="en-US" dirty="0" smtClean="0"/>
                        <a:t> library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2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Spaces, no tabs</a:t>
            </a:r>
          </a:p>
          <a:p>
            <a:r>
              <a:rPr lang="en-US" dirty="0" smtClean="0"/>
              <a:t>PEP-8</a:t>
            </a:r>
          </a:p>
          <a:p>
            <a:r>
              <a:rPr lang="en-US" dirty="0" smtClean="0"/>
              <a:t>Document intelligently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Commit Regularly</a:t>
            </a:r>
          </a:p>
        </p:txBody>
      </p:sp>
    </p:spTree>
    <p:extLst>
      <p:ext uri="{BB962C8B-B14F-4D97-AF65-F5344CB8AC3E}">
        <p14:creationId xmlns:p14="http://schemas.microsoft.com/office/powerpoint/2010/main" val="24923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2.7</a:t>
            </a:r>
          </a:p>
          <a:p>
            <a:r>
              <a:rPr lang="en-US" dirty="0" smtClean="0"/>
              <a:t>Python 3.3</a:t>
            </a:r>
          </a:p>
          <a:p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not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the answer very rarely</a:t>
            </a:r>
          </a:p>
          <a:p>
            <a:r>
              <a:rPr lang="en-US" dirty="0" smtClean="0"/>
              <a:t>We love first-order functions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If-</a:t>
            </a:r>
            <a:r>
              <a:rPr lang="en-US" dirty="0" err="1" smtClean="0"/>
              <a:t>elseif</a:t>
            </a:r>
            <a:r>
              <a:rPr lang="en-US" dirty="0" smtClean="0"/>
              <a:t>-else is not a replacement for a Switch</a:t>
            </a:r>
          </a:p>
          <a:p>
            <a:r>
              <a:rPr lang="en-US" dirty="0" smtClean="0"/>
              <a:t>Getters and Setters have died in a fire</a:t>
            </a:r>
          </a:p>
          <a:p>
            <a:r>
              <a:rPr lang="en-US" dirty="0" smtClean="0"/>
              <a:t>Think “</a:t>
            </a:r>
            <a:r>
              <a:rPr lang="en-US" dirty="0" err="1" smtClean="0"/>
              <a:t>foreach</a:t>
            </a:r>
            <a:r>
              <a:rPr lang="en-US" dirty="0" smtClean="0"/>
              <a:t>”, not “for”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0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http://interactivepython.org/runestone/static/thinkcspy/toc.html</a:t>
            </a:r>
          </a:p>
        </p:txBody>
      </p:sp>
    </p:spTree>
    <p:extLst>
      <p:ext uri="{BB962C8B-B14F-4D97-AF65-F5344CB8AC3E}">
        <p14:creationId xmlns:p14="http://schemas.microsoft.com/office/powerpoint/2010/main" val="18439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i.imgur.com/WRuJV6r.png</a:t>
            </a:r>
            <a:endParaRPr lang="en-US" dirty="0" smtClean="0"/>
          </a:p>
          <a:p>
            <a:r>
              <a:rPr lang="en-US" dirty="0"/>
              <a:t>http://interactivepython.org/runestone/static/thinkcspy/toc.html#</a:t>
            </a:r>
          </a:p>
        </p:txBody>
      </p:sp>
    </p:spTree>
    <p:extLst>
      <p:ext uri="{BB962C8B-B14F-4D97-AF65-F5344CB8AC3E}">
        <p14:creationId xmlns:p14="http://schemas.microsoft.com/office/powerpoint/2010/main" val="33478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CMU</a:t>
            </a:r>
          </a:p>
          <a:p>
            <a:r>
              <a:rPr lang="en-US" dirty="0" smtClean="0"/>
              <a:t>Google</a:t>
            </a:r>
          </a:p>
          <a:p>
            <a:r>
              <a:rPr lang="en-US" dirty="0" smtClean="0"/>
              <a:t>CS Principles</a:t>
            </a:r>
          </a:p>
          <a:p>
            <a:r>
              <a:rPr lang="en-US" dirty="0" smtClean="0"/>
              <a:t>CSTA</a:t>
            </a:r>
          </a:p>
          <a:p>
            <a:r>
              <a:rPr lang="en-US" dirty="0" smtClean="0"/>
              <a:t>NSF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Universities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Brown</a:t>
            </a:r>
          </a:p>
          <a:p>
            <a:r>
              <a:rPr lang="en-US" dirty="0" smtClean="0"/>
              <a:t>Princeton</a:t>
            </a:r>
          </a:p>
          <a:p>
            <a:r>
              <a:rPr lang="en-US" dirty="0" smtClean="0"/>
              <a:t>NUI </a:t>
            </a:r>
            <a:r>
              <a:rPr lang="en-US" dirty="0" err="1" smtClean="0"/>
              <a:t>Maynooth</a:t>
            </a:r>
            <a:endParaRPr lang="en-US" dirty="0" smtClean="0"/>
          </a:p>
          <a:p>
            <a:r>
              <a:rPr lang="en-US" dirty="0" smtClean="0"/>
              <a:t>DePaul</a:t>
            </a:r>
          </a:p>
          <a:p>
            <a:r>
              <a:rPr lang="en-US" dirty="0" smtClean="0"/>
              <a:t>Washington State</a:t>
            </a:r>
          </a:p>
          <a:p>
            <a:r>
              <a:rPr lang="en-US" dirty="0" err="1" smtClean="0"/>
              <a:t>Charlseton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publications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Papers published</a:t>
            </a:r>
            <a:endParaRPr 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2186" y="3384678"/>
            <a:ext cx="4676190" cy="20571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But quality?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26%: have an operational definition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17% have an evaluation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11% go beyond superficial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28% involve non-CS majors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18% involved education experts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Virginia Tech 5 Year Plan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i="1" dirty="0" smtClean="0"/>
              <a:t>“</a:t>
            </a:r>
            <a:r>
              <a:rPr lang="en-US" b="1" i="1" dirty="0" smtClean="0">
                <a:solidFill>
                  <a:schemeClr val="tx1"/>
                </a:solidFill>
              </a:rPr>
              <a:t>Computational </a:t>
            </a:r>
            <a:r>
              <a:rPr lang="en-US" b="1" i="1" dirty="0">
                <a:solidFill>
                  <a:schemeClr val="tx1"/>
                </a:solidFill>
              </a:rPr>
              <a:t>thinking and informatics/digital fluency are becoming basic skills needed in all </a:t>
            </a:r>
            <a:r>
              <a:rPr lang="en-US" b="1" i="1" dirty="0" smtClean="0">
                <a:solidFill>
                  <a:schemeClr val="tx1"/>
                </a:solidFill>
              </a:rPr>
              <a:t>disciplines.</a:t>
            </a:r>
            <a:r>
              <a:rPr lang="en-US" i="1" dirty="0" smtClean="0"/>
              <a:t> </a:t>
            </a:r>
            <a:r>
              <a:rPr lang="en-US" i="1" dirty="0"/>
              <a:t>Since an effective general education program includes providing strong foundations for the major courses of study while facilitating the integration of a broad base of knowledge, we will become a leader in providing innovative, creative approaches to general </a:t>
            </a:r>
            <a:r>
              <a:rPr lang="en-US" i="1" dirty="0" smtClean="0"/>
              <a:t>education. </a:t>
            </a:r>
            <a:r>
              <a:rPr lang="en-US" i="1" dirty="0"/>
              <a:t>To this end, Virginia Tech will comprehensively evaluate and modify the current Curriculum for Liberal Education to embrace alternate pathways to a general education and </a:t>
            </a:r>
            <a:r>
              <a:rPr lang="en-US" b="1" i="1" dirty="0">
                <a:solidFill>
                  <a:schemeClr val="tx1"/>
                </a:solidFill>
              </a:rPr>
              <a:t>to incorporate computational thinking and informatics/digital fluency as basic skills for all students</a:t>
            </a:r>
            <a:r>
              <a:rPr lang="en-US" i="1" dirty="0"/>
              <a:t>, thereby enabling our students to be engaged citizens and life-long </a:t>
            </a:r>
            <a:r>
              <a:rPr lang="en-US" i="1" dirty="0" smtClean="0"/>
              <a:t>learners”</a:t>
            </a:r>
          </a:p>
          <a:p>
            <a:pPr marL="45720" indent="0">
              <a:buNone/>
            </a:pPr>
            <a:r>
              <a:rPr lang="en-US" b="1" dirty="0" smtClean="0"/>
              <a:t>		-A Plan for a New Horizon, Envisioning Virginia Tech, 2012-2018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46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– Dr. Dennis </a:t>
            </a:r>
            <a:r>
              <a:rPr lang="en-US" dirty="0" err="1" smtClean="0"/>
              <a:t>Kafura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Computer Science Professor</a:t>
            </a:r>
          </a:p>
          <a:p>
            <a:r>
              <a:rPr lang="en-US" dirty="0" smtClean="0"/>
              <a:t>Serving on VT Committee</a:t>
            </a:r>
          </a:p>
          <a:p>
            <a:r>
              <a:rPr lang="en-US" dirty="0" smtClean="0"/>
              <a:t>Computational Thinking Seminar</a:t>
            </a:r>
          </a:p>
          <a:p>
            <a:r>
              <a:rPr lang="en-US" dirty="0" smtClean="0"/>
              <a:t>Computational Thinking Course</a:t>
            </a:r>
          </a:p>
          <a:p>
            <a:endParaRPr lang="en-US" dirty="0"/>
          </a:p>
        </p:txBody>
      </p:sp>
      <p:pic>
        <p:nvPicPr>
          <p:cNvPr id="2050" name="Picture 2" descr="http://people.cs.vt.edu/~kafura/kafura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823" y="2057400"/>
            <a:ext cx="2681816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– Austin Cory Bart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PhD Computer Science Student</a:t>
            </a:r>
          </a:p>
          <a:p>
            <a:r>
              <a:rPr lang="en-US" dirty="0" smtClean="0"/>
              <a:t>CS Education/Software Engineering</a:t>
            </a:r>
          </a:p>
        </p:txBody>
      </p:sp>
      <p:pic>
        <p:nvPicPr>
          <p:cNvPr id="3076" name="Picture 4" descr="http://www.cs.vt.edu/files/Cory%20Bar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3823" y="2057400"/>
            <a:ext cx="2681816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1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– </a:t>
            </a:r>
            <a:r>
              <a:rPr lang="en-US" dirty="0" err="1" smtClean="0"/>
              <a:t>Bushra</a:t>
            </a:r>
            <a:r>
              <a:rPr lang="en-US" dirty="0" smtClean="0"/>
              <a:t> Chowdhury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PhD Engineering Education Student</a:t>
            </a:r>
            <a:endParaRPr lang="en-US" dirty="0"/>
          </a:p>
        </p:txBody>
      </p:sp>
      <p:pic>
        <p:nvPicPr>
          <p:cNvPr id="4100" name="Picture 4" descr="Contact-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352" y="2228045"/>
            <a:ext cx="2552337" cy="357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0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Virginia </a:t>
            </a:r>
            <a:r>
              <a:rPr lang="en-US" dirty="0"/>
              <a:t>Tech students will be able to realize the utility of computation in their profession or field of study thus being more competitive in their area of creative 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Virginia </a:t>
            </a:r>
            <a:r>
              <a:rPr lang="en-US" dirty="0"/>
              <a:t>Tech students will have a sense of inquiry in other fields thus developing a richer intellectual perspective on disparate ways of knowing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Virginia </a:t>
            </a:r>
            <a:r>
              <a:rPr lang="en-US" dirty="0"/>
              <a:t>Tech students will be able to cope with challenges that are complex and of large scale thus being more effective in the most demanding domains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Virginia </a:t>
            </a:r>
            <a:r>
              <a:rPr lang="en-US" dirty="0"/>
              <a:t>Tech students will be able to cope with rapid changes in information technology thus sustaining their creative leverage throughout their careers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Virginia </a:t>
            </a:r>
            <a:r>
              <a:rPr lang="en-US" dirty="0"/>
              <a:t>Tech students will have a basis on which to judge the societal impacts of computing and information technologies thus being more informed members of society. </a:t>
            </a:r>
          </a:p>
        </p:txBody>
      </p:sp>
    </p:spTree>
    <p:extLst>
      <p:ext uri="{BB962C8B-B14F-4D97-AF65-F5344CB8AC3E}">
        <p14:creationId xmlns:p14="http://schemas.microsoft.com/office/powerpoint/2010/main" val="15499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855</TotalTime>
  <Words>858</Words>
  <Application>Microsoft Office PowerPoint</Application>
  <PresentationFormat>Widescreen</PresentationFormat>
  <Paragraphs>187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Courier New</vt:lpstr>
      <vt:lpstr>Basis</vt:lpstr>
      <vt:lpstr>My Research</vt:lpstr>
      <vt:lpstr>“Computational Thinking”</vt:lpstr>
      <vt:lpstr>Popular</vt:lpstr>
      <vt:lpstr>Much publications</vt:lpstr>
      <vt:lpstr>Virginia Tech 5 Year Plan</vt:lpstr>
      <vt:lpstr>People – Dr. Dennis Kafura</vt:lpstr>
      <vt:lpstr>People – Austin Cory Bart</vt:lpstr>
      <vt:lpstr>People – Bushra Chowdhury</vt:lpstr>
      <vt:lpstr>Learning Objectives</vt:lpstr>
      <vt:lpstr>Prior Courses</vt:lpstr>
      <vt:lpstr>CS-2984: “Introduction to Computational Thinking”</vt:lpstr>
      <vt:lpstr>CS-2984: “Introduction to Computational Thinking”</vt:lpstr>
      <vt:lpstr>Course Outline</vt:lpstr>
      <vt:lpstr>Hypothesis</vt:lpstr>
      <vt:lpstr>RealTimeWeb</vt:lpstr>
      <vt:lpstr>Dr.s Tilevich and Shaffer</vt:lpstr>
      <vt:lpstr>Libraries</vt:lpstr>
      <vt:lpstr>Mock Data Streams</vt:lpstr>
      <vt:lpstr>New Direction:</vt:lpstr>
      <vt:lpstr>Goals for a library</vt:lpstr>
      <vt:lpstr>Goals for the Summer</vt:lpstr>
      <vt:lpstr>Goals for this week</vt:lpstr>
      <vt:lpstr>Programming Rules</vt:lpstr>
      <vt:lpstr>Software</vt:lpstr>
      <vt:lpstr>Python is not Java</vt:lpstr>
      <vt:lpstr>Warm-up assignments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CT Project</dc:title>
  <dc:creator>Austin Bart</dc:creator>
  <cp:lastModifiedBy>Austin Bart</cp:lastModifiedBy>
  <cp:revision>48</cp:revision>
  <dcterms:created xsi:type="dcterms:W3CDTF">2014-05-19T06:26:55Z</dcterms:created>
  <dcterms:modified xsi:type="dcterms:W3CDTF">2015-08-10T17:36:49Z</dcterms:modified>
</cp:coreProperties>
</file>