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E7A"/>
    <a:srgbClr val="FFFF8F"/>
    <a:srgbClr val="FFFA9D"/>
    <a:srgbClr val="030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>
      <p:cViewPr>
        <p:scale>
          <a:sx n="30" d="100"/>
          <a:sy n="30" d="100"/>
        </p:scale>
        <p:origin x="-696" y="-289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bart\Projects\ct-class\Initial_Report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Students Agreement with the MUSIC Model’s Motivational Aspects</a:t>
            </a:r>
          </a:p>
        </c:rich>
      </c:tx>
      <c:layout>
        <c:manualLayout>
          <c:xMode val="edge"/>
          <c:yMode val="edge"/>
          <c:x val="0.11226851851851852"/>
          <c:y val="2.08333333333333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763451443569555"/>
          <c:y val="0.22222222222222221"/>
          <c:w val="0.74093248760571584"/>
          <c:h val="0.4023414260717410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chemeClr val="accent4"/>
                </a:solidFill>
                <a:prstDash val="solid"/>
                <a:miter lim="800000"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chemeClr val="accent5"/>
                </a:solidFill>
                <a:prstDash val="solid"/>
                <a:miter lim="800000"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errBars>
            <c:errBarType val="both"/>
            <c:errValType val="cust"/>
            <c:noEndCap val="0"/>
            <c:plus>
              <c:numRef>
                <c:f>Initial_Report!$H$2:$H$6</c:f>
                <c:numCache>
                  <c:formatCode>General</c:formatCode>
                  <c:ptCount val="5"/>
                  <c:pt idx="0">
                    <c:v>0.15652475842498528</c:v>
                  </c:pt>
                  <c:pt idx="1">
                    <c:v>0.40404207701673844</c:v>
                  </c:pt>
                  <c:pt idx="2">
                    <c:v>0.38160843806184386</c:v>
                  </c:pt>
                  <c:pt idx="3">
                    <c:v>0.13662601021279452</c:v>
                  </c:pt>
                  <c:pt idx="4">
                    <c:v>0.46868610675660827</c:v>
                  </c:pt>
                </c:numCache>
              </c:numRef>
            </c:plus>
            <c:minus>
              <c:numRef>
                <c:f>Initial_Report!$H$2:$H$6</c:f>
                <c:numCache>
                  <c:formatCode>General</c:formatCode>
                  <c:ptCount val="5"/>
                  <c:pt idx="0">
                    <c:v>0.15652475842498528</c:v>
                  </c:pt>
                  <c:pt idx="1">
                    <c:v>0.40404207701673844</c:v>
                  </c:pt>
                  <c:pt idx="2">
                    <c:v>0.38160843806184386</c:v>
                  </c:pt>
                  <c:pt idx="3">
                    <c:v>0.13662601021279452</c:v>
                  </c:pt>
                  <c:pt idx="4">
                    <c:v>0.46868610675660827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Initial_Report!$F$2:$F$6</c:f>
              <c:strCache>
                <c:ptCount val="5"/>
                <c:pt idx="0">
                  <c:v>Empowerment</c:v>
                </c:pt>
                <c:pt idx="1">
                  <c:v>Usefulness</c:v>
                </c:pt>
                <c:pt idx="2">
                  <c:v>Success</c:v>
                </c:pt>
                <c:pt idx="3">
                  <c:v>Interest</c:v>
                </c:pt>
                <c:pt idx="4">
                  <c:v>Caring</c:v>
                </c:pt>
              </c:strCache>
            </c:strRef>
          </c:cat>
          <c:val>
            <c:numRef>
              <c:f>Initial_Report!$G$2:$G$6</c:f>
              <c:numCache>
                <c:formatCode>General</c:formatCode>
                <c:ptCount val="5"/>
                <c:pt idx="0">
                  <c:v>4.7700000000000005</c:v>
                </c:pt>
                <c:pt idx="1">
                  <c:v>5.18</c:v>
                </c:pt>
                <c:pt idx="2">
                  <c:v>4.9874999999999989</c:v>
                </c:pt>
                <c:pt idx="3">
                  <c:v>4.666666666666667</c:v>
                </c:pt>
                <c:pt idx="4">
                  <c:v>5.0333333333333341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5032952"/>
        <c:axId val="244690752"/>
      </c:barChart>
      <c:catAx>
        <c:axId val="245032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Motivational Aspect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690752"/>
        <c:crosses val="autoZero"/>
        <c:auto val="1"/>
        <c:lblAlgn val="ctr"/>
        <c:lblOffset val="100"/>
        <c:noMultiLvlLbl val="0"/>
      </c:catAx>
      <c:valAx>
        <c:axId val="244690752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Agreement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one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03295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6">
          <a:lumMod val="50000"/>
        </a:schemeClr>
      </a:solidFill>
      <a:prstDash val="solid"/>
      <a:miter lim="800000"/>
    </a:ln>
    <a:effectLst/>
  </c:spPr>
  <c:txPr>
    <a:bodyPr/>
    <a:lstStyle/>
    <a:p>
      <a:pPr>
        <a:defRPr sz="200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Helpfulness of Learning Resource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587598425196851"/>
          <c:y val="0.18878499562554682"/>
          <c:w val="0.74560549722951297"/>
          <c:h val="0.4183710629921260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Little to None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Textbook</c:v>
                </c:pt>
                <c:pt idx="1">
                  <c:v>Lecture</c:v>
                </c:pt>
                <c:pt idx="2">
                  <c:v>Real-world Data</c:v>
                </c:pt>
                <c:pt idx="3">
                  <c:v>Cohort</c:v>
                </c:pt>
                <c:pt idx="4">
                  <c:v>Instructors</c:v>
                </c:pt>
                <c:pt idx="5">
                  <c:v>NetLogo</c:v>
                </c:pt>
                <c:pt idx="6">
                  <c:v>Blockly</c:v>
                </c:pt>
                <c:pt idx="7">
                  <c:v>Python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0.4</c:v>
                </c:pt>
                <c:pt idx="1">
                  <c:v>0.15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0.4</c:v>
                </c:pt>
                <c:pt idx="6">
                  <c:v>0.15</c:v>
                </c:pt>
                <c:pt idx="7">
                  <c:v>0.15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Some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Textbook</c:v>
                </c:pt>
                <c:pt idx="1">
                  <c:v>Lecture</c:v>
                </c:pt>
                <c:pt idx="2">
                  <c:v>Real-world Data</c:v>
                </c:pt>
                <c:pt idx="3">
                  <c:v>Cohort</c:v>
                </c:pt>
                <c:pt idx="4">
                  <c:v>Instructors</c:v>
                </c:pt>
                <c:pt idx="5">
                  <c:v>NetLogo</c:v>
                </c:pt>
                <c:pt idx="6">
                  <c:v>Blockly</c:v>
                </c:pt>
                <c:pt idx="7">
                  <c:v>Python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0.5</c:v>
                </c:pt>
                <c:pt idx="1">
                  <c:v>0.6</c:v>
                </c:pt>
                <c:pt idx="2">
                  <c:v>0.75</c:v>
                </c:pt>
                <c:pt idx="3">
                  <c:v>0.45</c:v>
                </c:pt>
                <c:pt idx="4">
                  <c:v>0.35</c:v>
                </c:pt>
                <c:pt idx="5">
                  <c:v>0.5</c:v>
                </c:pt>
                <c:pt idx="6">
                  <c:v>0.25</c:v>
                </c:pt>
                <c:pt idx="7">
                  <c:v>0.3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 lot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Textbook</c:v>
                </c:pt>
                <c:pt idx="1">
                  <c:v>Lecture</c:v>
                </c:pt>
                <c:pt idx="2">
                  <c:v>Real-world Data</c:v>
                </c:pt>
                <c:pt idx="3">
                  <c:v>Cohort</c:v>
                </c:pt>
                <c:pt idx="4">
                  <c:v>Instructors</c:v>
                </c:pt>
                <c:pt idx="5">
                  <c:v>NetLogo</c:v>
                </c:pt>
                <c:pt idx="6">
                  <c:v>Blockly</c:v>
                </c:pt>
                <c:pt idx="7">
                  <c:v>Python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0.1</c:v>
                </c:pt>
                <c:pt idx="1">
                  <c:v>0.25</c:v>
                </c:pt>
                <c:pt idx="2">
                  <c:v>0.25</c:v>
                </c:pt>
                <c:pt idx="3">
                  <c:v>0.55000000000000004</c:v>
                </c:pt>
                <c:pt idx="4">
                  <c:v>0.65</c:v>
                </c:pt>
                <c:pt idx="5">
                  <c:v>0.1</c:v>
                </c:pt>
                <c:pt idx="6">
                  <c:v>0.6</c:v>
                </c:pt>
                <c:pt idx="7">
                  <c:v>0.55000000000000004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44734552"/>
        <c:axId val="244734944"/>
      </c:barChart>
      <c:catAx>
        <c:axId val="24473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734944"/>
        <c:crosses val="autoZero"/>
        <c:auto val="1"/>
        <c:lblAlgn val="ctr"/>
        <c:lblOffset val="100"/>
        <c:noMultiLvlLbl val="0"/>
      </c:catAx>
      <c:valAx>
        <c:axId val="24473494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of Students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734552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"/>
          <c:y val="0.64430446194225732"/>
          <c:w val="0.27030052121345211"/>
          <c:h val="0.3355433526675232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6">
          <a:lumMod val="50000"/>
        </a:schemeClr>
      </a:solidFill>
      <a:prstDash val="solid"/>
      <a:miter lim="800000"/>
    </a:ln>
    <a:effectLst/>
  </c:spPr>
  <c:txPr>
    <a:bodyPr/>
    <a:lstStyle/>
    <a:p>
      <a:pPr>
        <a:defRPr sz="200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F9720-F18E-4A37-ACFE-1C83BD3FD40E}" type="doc">
      <dgm:prSet loTypeId="urn:microsoft.com/office/officeart/2005/8/layout/process4" loCatId="process" qsTypeId="urn:microsoft.com/office/officeart/2005/8/quickstyle/simple3" qsCatId="simple" csTypeId="urn:microsoft.com/office/officeart/2005/8/colors/accent1_2" csCatId="accent1" phldr="1"/>
      <dgm:spPr/>
    </dgm:pt>
    <dgm:pt modelId="{1387DD6C-7EF0-4A1A-8B82-2ADE4F41CA79}">
      <dgm:prSet phldrT="[Text]" custT="1"/>
      <dgm:spPr/>
      <dgm:t>
        <a:bodyPr/>
        <a:lstStyle/>
        <a:p>
          <a:r>
            <a:rPr lang="en-US" sz="3200" dirty="0" smtClean="0">
              <a:latin typeface="Book Antiqua" panose="02040602050305030304" pitchFamily="18" charset="0"/>
            </a:rPr>
            <a:t>(1) </a:t>
          </a:r>
          <a:r>
            <a:rPr lang="en-US" sz="3200" dirty="0" err="1" smtClean="0">
              <a:latin typeface="Book Antiqua" panose="02040602050305030304" pitchFamily="18" charset="0"/>
            </a:rPr>
            <a:t>NetLogo</a:t>
          </a:r>
          <a:endParaRPr lang="en-US" sz="3200" dirty="0">
            <a:latin typeface="Book Antiqua" panose="02040602050305030304" pitchFamily="18" charset="0"/>
          </a:endParaRPr>
        </a:p>
      </dgm:t>
    </dgm:pt>
    <dgm:pt modelId="{A2D12469-E725-43D4-89DE-DA83B938B886}" type="parTrans" cxnId="{493B6D3E-B8B7-48ED-9E45-AF5C5BD43C42}">
      <dgm:prSet/>
      <dgm:spPr/>
      <dgm:t>
        <a:bodyPr/>
        <a:lstStyle/>
        <a:p>
          <a:endParaRPr lang="en-US" sz="2800">
            <a:latin typeface="Book Antiqua" panose="02040602050305030304" pitchFamily="18" charset="0"/>
          </a:endParaRPr>
        </a:p>
      </dgm:t>
    </dgm:pt>
    <dgm:pt modelId="{8FE78E8B-62B8-48B7-A711-2EC09A203BC2}" type="sibTrans" cxnId="{493B6D3E-B8B7-48ED-9E45-AF5C5BD43C42}">
      <dgm:prSet custT="1"/>
      <dgm:spPr/>
      <dgm:t>
        <a:bodyPr/>
        <a:lstStyle/>
        <a:p>
          <a:endParaRPr lang="en-US" sz="2400">
            <a:latin typeface="Book Antiqua" panose="02040602050305030304" pitchFamily="18" charset="0"/>
          </a:endParaRPr>
        </a:p>
      </dgm:t>
    </dgm:pt>
    <dgm:pt modelId="{49F1CF9B-6398-4852-AC90-779838A5EEC1}">
      <dgm:prSet phldrT="[Text]" custT="1"/>
      <dgm:spPr/>
      <dgm:t>
        <a:bodyPr/>
        <a:lstStyle/>
        <a:p>
          <a:r>
            <a:rPr lang="en-US" sz="3200" dirty="0" smtClean="0">
              <a:latin typeface="Book Antiqua" panose="02040602050305030304" pitchFamily="18" charset="0"/>
            </a:rPr>
            <a:t>(2) </a:t>
          </a:r>
          <a:r>
            <a:rPr lang="en-US" sz="3200" dirty="0" smtClean="0">
              <a:latin typeface="Book Antiqua" panose="02040602050305030304" pitchFamily="18" charset="0"/>
            </a:rPr>
            <a:t>BlockPy</a:t>
          </a:r>
          <a:endParaRPr lang="en-US" sz="3200" dirty="0">
            <a:latin typeface="Book Antiqua" panose="02040602050305030304" pitchFamily="18" charset="0"/>
          </a:endParaRPr>
        </a:p>
      </dgm:t>
    </dgm:pt>
    <dgm:pt modelId="{1416CDC9-3AB9-4A0C-B2B2-EE6F6FCC89D2}" type="parTrans" cxnId="{B13DD845-8315-4533-8C09-DFD2BC4E36D8}">
      <dgm:prSet/>
      <dgm:spPr/>
      <dgm:t>
        <a:bodyPr/>
        <a:lstStyle/>
        <a:p>
          <a:endParaRPr lang="en-US" sz="2800">
            <a:latin typeface="Book Antiqua" panose="02040602050305030304" pitchFamily="18" charset="0"/>
          </a:endParaRPr>
        </a:p>
      </dgm:t>
    </dgm:pt>
    <dgm:pt modelId="{F1751AFB-1A97-44B9-8E5B-730B015CA099}" type="sibTrans" cxnId="{B13DD845-8315-4533-8C09-DFD2BC4E36D8}">
      <dgm:prSet custT="1"/>
      <dgm:spPr/>
      <dgm:t>
        <a:bodyPr/>
        <a:lstStyle/>
        <a:p>
          <a:endParaRPr lang="en-US" sz="2400">
            <a:latin typeface="Book Antiqua" panose="02040602050305030304" pitchFamily="18" charset="0"/>
          </a:endParaRPr>
        </a:p>
      </dgm:t>
    </dgm:pt>
    <dgm:pt modelId="{780D16D8-FC15-48DB-927B-82CA2E44738C}">
      <dgm:prSet phldrT="[Text]" custT="1"/>
      <dgm:spPr/>
      <dgm:t>
        <a:bodyPr/>
        <a:lstStyle/>
        <a:p>
          <a:r>
            <a:rPr lang="en-US" sz="3200" dirty="0" smtClean="0">
              <a:latin typeface="Book Antiqua" panose="02040602050305030304" pitchFamily="18" charset="0"/>
            </a:rPr>
            <a:t>(3) Python</a:t>
          </a:r>
          <a:endParaRPr lang="en-US" sz="3200" dirty="0">
            <a:latin typeface="Book Antiqua" panose="02040602050305030304" pitchFamily="18" charset="0"/>
          </a:endParaRPr>
        </a:p>
      </dgm:t>
    </dgm:pt>
    <dgm:pt modelId="{AB873898-7A38-4755-8D73-EF0476B0BB50}" type="parTrans" cxnId="{A07232AD-B681-46E7-979B-B0D4D2B24F49}">
      <dgm:prSet/>
      <dgm:spPr/>
      <dgm:t>
        <a:bodyPr/>
        <a:lstStyle/>
        <a:p>
          <a:endParaRPr lang="en-US" sz="2800">
            <a:latin typeface="Book Antiqua" panose="02040602050305030304" pitchFamily="18" charset="0"/>
          </a:endParaRPr>
        </a:p>
      </dgm:t>
    </dgm:pt>
    <dgm:pt modelId="{8B9BBA61-71D6-4272-AF14-5D6667D4E7B2}" type="sibTrans" cxnId="{A07232AD-B681-46E7-979B-B0D4D2B24F49}">
      <dgm:prSet/>
      <dgm:spPr/>
      <dgm:t>
        <a:bodyPr/>
        <a:lstStyle/>
        <a:p>
          <a:endParaRPr lang="en-US" sz="2800">
            <a:latin typeface="Book Antiqua" panose="02040602050305030304" pitchFamily="18" charset="0"/>
          </a:endParaRPr>
        </a:p>
      </dgm:t>
    </dgm:pt>
    <dgm:pt modelId="{9CA207BA-CB88-4A3B-ACBB-5F7949A2A89D}">
      <dgm:prSet phldrT="[Text]" custT="1"/>
      <dgm:spPr/>
      <dgm:t>
        <a:bodyPr/>
        <a:lstStyle/>
        <a:p>
          <a:r>
            <a:rPr lang="en-US" sz="2400" dirty="0" smtClean="0">
              <a:latin typeface="Book Antiqua" panose="02040602050305030304" pitchFamily="18" charset="0"/>
            </a:rPr>
            <a:t>Abstraction and Modelling</a:t>
          </a:r>
          <a:endParaRPr lang="en-US" sz="2400" dirty="0">
            <a:latin typeface="Book Antiqua" panose="02040602050305030304" pitchFamily="18" charset="0"/>
          </a:endParaRPr>
        </a:p>
      </dgm:t>
    </dgm:pt>
    <dgm:pt modelId="{133036C4-B717-4067-A8D6-E2BE1B17BAF4}" type="parTrans" cxnId="{0B0CFCD6-483A-458B-8B30-7CA026181BCE}">
      <dgm:prSet/>
      <dgm:spPr/>
      <dgm:t>
        <a:bodyPr/>
        <a:lstStyle/>
        <a:p>
          <a:endParaRPr lang="en-US" sz="2800">
            <a:latin typeface="Book Antiqua" panose="02040602050305030304" pitchFamily="18" charset="0"/>
          </a:endParaRPr>
        </a:p>
      </dgm:t>
    </dgm:pt>
    <dgm:pt modelId="{7FC08675-A707-4D24-A5C9-91FE2FD80201}" type="sibTrans" cxnId="{0B0CFCD6-483A-458B-8B30-7CA026181BCE}">
      <dgm:prSet/>
      <dgm:spPr/>
      <dgm:t>
        <a:bodyPr/>
        <a:lstStyle/>
        <a:p>
          <a:endParaRPr lang="en-US" sz="2800">
            <a:latin typeface="Book Antiqua" panose="02040602050305030304" pitchFamily="18" charset="0"/>
          </a:endParaRPr>
        </a:p>
      </dgm:t>
    </dgm:pt>
    <dgm:pt modelId="{D0C2BB19-DEEC-4282-8A35-EFFE2FB3590D}">
      <dgm:prSet phldrT="[Text]" custT="1"/>
      <dgm:spPr/>
      <dgm:t>
        <a:bodyPr/>
        <a:lstStyle/>
        <a:p>
          <a:r>
            <a:rPr lang="en-US" sz="2400" dirty="0" smtClean="0">
              <a:latin typeface="Book Antiqua" panose="02040602050305030304" pitchFamily="18" charset="0"/>
            </a:rPr>
            <a:t>Algorithms</a:t>
          </a:r>
          <a:endParaRPr lang="en-US" sz="2400" dirty="0">
            <a:latin typeface="Book Antiqua" panose="02040602050305030304" pitchFamily="18" charset="0"/>
          </a:endParaRPr>
        </a:p>
      </dgm:t>
    </dgm:pt>
    <dgm:pt modelId="{3FD710FD-CC8E-4BC2-A010-E989F292C980}" type="parTrans" cxnId="{A476B53D-D6B4-4940-A5F4-FCD658EA7E61}">
      <dgm:prSet/>
      <dgm:spPr/>
      <dgm:t>
        <a:bodyPr/>
        <a:lstStyle/>
        <a:p>
          <a:endParaRPr lang="en-US" sz="2800">
            <a:latin typeface="Book Antiqua" panose="02040602050305030304" pitchFamily="18" charset="0"/>
          </a:endParaRPr>
        </a:p>
      </dgm:t>
    </dgm:pt>
    <dgm:pt modelId="{091EFDBE-3CF7-468B-A456-3E97793B3790}" type="sibTrans" cxnId="{A476B53D-D6B4-4940-A5F4-FCD658EA7E61}">
      <dgm:prSet/>
      <dgm:spPr/>
      <dgm:t>
        <a:bodyPr/>
        <a:lstStyle/>
        <a:p>
          <a:endParaRPr lang="en-US" sz="2800">
            <a:latin typeface="Book Antiqua" panose="02040602050305030304" pitchFamily="18" charset="0"/>
          </a:endParaRPr>
        </a:p>
      </dgm:t>
    </dgm:pt>
    <dgm:pt modelId="{3C23C804-CD12-4C69-BC9B-37E8BF2F3698}">
      <dgm:prSet phldrT="[Text]" custT="1"/>
      <dgm:spPr/>
      <dgm:t>
        <a:bodyPr/>
        <a:lstStyle/>
        <a:p>
          <a:r>
            <a:rPr lang="en-US" sz="2400" dirty="0" smtClean="0">
              <a:latin typeface="Book Antiqua" panose="02040602050305030304" pitchFamily="18" charset="0"/>
            </a:rPr>
            <a:t>Open-ended Final Projects</a:t>
          </a:r>
          <a:endParaRPr lang="en-US" sz="2400" dirty="0">
            <a:latin typeface="Book Antiqua" panose="02040602050305030304" pitchFamily="18" charset="0"/>
          </a:endParaRPr>
        </a:p>
      </dgm:t>
    </dgm:pt>
    <dgm:pt modelId="{78E8D367-A322-439D-BB83-2389888FD189}" type="parTrans" cxnId="{B9D104FD-4A43-4EA3-AFD5-F7919EE18DEB}">
      <dgm:prSet/>
      <dgm:spPr/>
      <dgm:t>
        <a:bodyPr/>
        <a:lstStyle/>
        <a:p>
          <a:endParaRPr lang="en-US" sz="2800">
            <a:latin typeface="Book Antiqua" panose="02040602050305030304" pitchFamily="18" charset="0"/>
          </a:endParaRPr>
        </a:p>
      </dgm:t>
    </dgm:pt>
    <dgm:pt modelId="{32317616-2726-4B54-B922-6763866F9E31}" type="sibTrans" cxnId="{B9D104FD-4A43-4EA3-AFD5-F7919EE18DEB}">
      <dgm:prSet/>
      <dgm:spPr/>
      <dgm:t>
        <a:bodyPr/>
        <a:lstStyle/>
        <a:p>
          <a:endParaRPr lang="en-US" sz="2800">
            <a:latin typeface="Book Antiqua" panose="02040602050305030304" pitchFamily="18" charset="0"/>
          </a:endParaRPr>
        </a:p>
      </dgm:t>
    </dgm:pt>
    <dgm:pt modelId="{2C8B3E3F-4B90-4F0D-991C-8D98005BB319}" type="pres">
      <dgm:prSet presAssocID="{EF1F9720-F18E-4A37-ACFE-1C83BD3FD40E}" presName="Name0" presStyleCnt="0">
        <dgm:presLayoutVars>
          <dgm:dir/>
          <dgm:animLvl val="lvl"/>
          <dgm:resizeHandles val="exact"/>
        </dgm:presLayoutVars>
      </dgm:prSet>
      <dgm:spPr/>
    </dgm:pt>
    <dgm:pt modelId="{B42D1B66-E73D-440C-979D-E7BB0201ABE9}" type="pres">
      <dgm:prSet presAssocID="{780D16D8-FC15-48DB-927B-82CA2E44738C}" presName="boxAndChildren" presStyleCnt="0"/>
      <dgm:spPr/>
    </dgm:pt>
    <dgm:pt modelId="{8342CFA8-BE5D-4F7C-83A3-5CCE96A916F0}" type="pres">
      <dgm:prSet presAssocID="{780D16D8-FC15-48DB-927B-82CA2E44738C}" presName="parentTextBox" presStyleLbl="node1" presStyleIdx="0" presStyleCnt="3"/>
      <dgm:spPr/>
      <dgm:t>
        <a:bodyPr/>
        <a:lstStyle/>
        <a:p>
          <a:endParaRPr lang="en-US"/>
        </a:p>
      </dgm:t>
    </dgm:pt>
    <dgm:pt modelId="{2BDD8E67-76BA-40C0-AEC4-3CC406DB6942}" type="pres">
      <dgm:prSet presAssocID="{780D16D8-FC15-48DB-927B-82CA2E44738C}" presName="entireBox" presStyleLbl="node1" presStyleIdx="0" presStyleCnt="3"/>
      <dgm:spPr/>
      <dgm:t>
        <a:bodyPr/>
        <a:lstStyle/>
        <a:p>
          <a:endParaRPr lang="en-US"/>
        </a:p>
      </dgm:t>
    </dgm:pt>
    <dgm:pt modelId="{BD773FAB-9067-4DB1-9A24-387D7A44C9AF}" type="pres">
      <dgm:prSet presAssocID="{780D16D8-FC15-48DB-927B-82CA2E44738C}" presName="descendantBox" presStyleCnt="0"/>
      <dgm:spPr/>
    </dgm:pt>
    <dgm:pt modelId="{BC663F60-A9EE-4DD8-B774-3A656912BB7F}" type="pres">
      <dgm:prSet presAssocID="{3C23C804-CD12-4C69-BC9B-37E8BF2F3698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3A925-E8E9-4FD9-8EB2-184400D9DBDA}" type="pres">
      <dgm:prSet presAssocID="{F1751AFB-1A97-44B9-8E5B-730B015CA099}" presName="sp" presStyleCnt="0"/>
      <dgm:spPr/>
    </dgm:pt>
    <dgm:pt modelId="{C5DD12B4-8C1F-408C-8EA6-09A12E57C9AB}" type="pres">
      <dgm:prSet presAssocID="{49F1CF9B-6398-4852-AC90-779838A5EEC1}" presName="arrowAndChildren" presStyleCnt="0"/>
      <dgm:spPr/>
    </dgm:pt>
    <dgm:pt modelId="{F05A1C27-03F8-490C-9970-81148A7ACD47}" type="pres">
      <dgm:prSet presAssocID="{49F1CF9B-6398-4852-AC90-779838A5EEC1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143E9991-2B1D-4FE2-9C87-7B61A363ACB7}" type="pres">
      <dgm:prSet presAssocID="{49F1CF9B-6398-4852-AC90-779838A5EEC1}" presName="arrow" presStyleLbl="node1" presStyleIdx="1" presStyleCnt="3"/>
      <dgm:spPr/>
      <dgm:t>
        <a:bodyPr/>
        <a:lstStyle/>
        <a:p>
          <a:endParaRPr lang="en-US"/>
        </a:p>
      </dgm:t>
    </dgm:pt>
    <dgm:pt modelId="{08BFCEFB-3782-4803-A728-2033BE53295A}" type="pres">
      <dgm:prSet presAssocID="{49F1CF9B-6398-4852-AC90-779838A5EEC1}" presName="descendantArrow" presStyleCnt="0"/>
      <dgm:spPr/>
    </dgm:pt>
    <dgm:pt modelId="{F9B82B3F-E12D-45C7-86FC-06A8D4333D6C}" type="pres">
      <dgm:prSet presAssocID="{D0C2BB19-DEEC-4282-8A35-EFFE2FB3590D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83712F-377E-4237-AE75-D3CA31A27063}" type="pres">
      <dgm:prSet presAssocID="{8FE78E8B-62B8-48B7-A711-2EC09A203BC2}" presName="sp" presStyleCnt="0"/>
      <dgm:spPr/>
    </dgm:pt>
    <dgm:pt modelId="{34C263C5-E3DB-4998-BFD9-04644E3FA732}" type="pres">
      <dgm:prSet presAssocID="{1387DD6C-7EF0-4A1A-8B82-2ADE4F41CA79}" presName="arrowAndChildren" presStyleCnt="0"/>
      <dgm:spPr/>
    </dgm:pt>
    <dgm:pt modelId="{9C94F2A1-8042-4894-8D2A-2F26E67AE423}" type="pres">
      <dgm:prSet presAssocID="{1387DD6C-7EF0-4A1A-8B82-2ADE4F41CA79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81A18E40-479A-41D1-9687-A523E59AD23A}" type="pres">
      <dgm:prSet presAssocID="{1387DD6C-7EF0-4A1A-8B82-2ADE4F41CA79}" presName="arrow" presStyleLbl="node1" presStyleIdx="2" presStyleCnt="3"/>
      <dgm:spPr/>
      <dgm:t>
        <a:bodyPr/>
        <a:lstStyle/>
        <a:p>
          <a:endParaRPr lang="en-US"/>
        </a:p>
      </dgm:t>
    </dgm:pt>
    <dgm:pt modelId="{A37D1A9C-C8D8-4DC2-B0E7-319688C90D8D}" type="pres">
      <dgm:prSet presAssocID="{1387DD6C-7EF0-4A1A-8B82-2ADE4F41CA79}" presName="descendantArrow" presStyleCnt="0"/>
      <dgm:spPr/>
    </dgm:pt>
    <dgm:pt modelId="{5913E880-4CA7-47D5-9798-0EE66FAD6D1B}" type="pres">
      <dgm:prSet presAssocID="{9CA207BA-CB88-4A3B-ACBB-5F7949A2A89D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98A207-CD37-46CB-A1F0-9E0A5ADDEA87}" type="presOf" srcId="{49F1CF9B-6398-4852-AC90-779838A5EEC1}" destId="{F05A1C27-03F8-490C-9970-81148A7ACD47}" srcOrd="0" destOrd="0" presId="urn:microsoft.com/office/officeart/2005/8/layout/process4"/>
    <dgm:cxn modelId="{B13DD845-8315-4533-8C09-DFD2BC4E36D8}" srcId="{EF1F9720-F18E-4A37-ACFE-1C83BD3FD40E}" destId="{49F1CF9B-6398-4852-AC90-779838A5EEC1}" srcOrd="1" destOrd="0" parTransId="{1416CDC9-3AB9-4A0C-B2B2-EE6F6FCC89D2}" sibTransId="{F1751AFB-1A97-44B9-8E5B-730B015CA099}"/>
    <dgm:cxn modelId="{6D8ECA04-70CD-4000-B6A5-3AD476E60239}" type="presOf" srcId="{EF1F9720-F18E-4A37-ACFE-1C83BD3FD40E}" destId="{2C8B3E3F-4B90-4F0D-991C-8D98005BB319}" srcOrd="0" destOrd="0" presId="urn:microsoft.com/office/officeart/2005/8/layout/process4"/>
    <dgm:cxn modelId="{0B0CFCD6-483A-458B-8B30-7CA026181BCE}" srcId="{1387DD6C-7EF0-4A1A-8B82-2ADE4F41CA79}" destId="{9CA207BA-CB88-4A3B-ACBB-5F7949A2A89D}" srcOrd="0" destOrd="0" parTransId="{133036C4-B717-4067-A8D6-E2BE1B17BAF4}" sibTransId="{7FC08675-A707-4D24-A5C9-91FE2FD80201}"/>
    <dgm:cxn modelId="{FBB7134D-6BFA-466D-8B3A-4F6C1C45CD3C}" type="presOf" srcId="{1387DD6C-7EF0-4A1A-8B82-2ADE4F41CA79}" destId="{81A18E40-479A-41D1-9687-A523E59AD23A}" srcOrd="1" destOrd="0" presId="urn:microsoft.com/office/officeart/2005/8/layout/process4"/>
    <dgm:cxn modelId="{B9D104FD-4A43-4EA3-AFD5-F7919EE18DEB}" srcId="{780D16D8-FC15-48DB-927B-82CA2E44738C}" destId="{3C23C804-CD12-4C69-BC9B-37E8BF2F3698}" srcOrd="0" destOrd="0" parTransId="{78E8D367-A322-439D-BB83-2389888FD189}" sibTransId="{32317616-2726-4B54-B922-6763866F9E31}"/>
    <dgm:cxn modelId="{A476B53D-D6B4-4940-A5F4-FCD658EA7E61}" srcId="{49F1CF9B-6398-4852-AC90-779838A5EEC1}" destId="{D0C2BB19-DEEC-4282-8A35-EFFE2FB3590D}" srcOrd="0" destOrd="0" parTransId="{3FD710FD-CC8E-4BC2-A010-E989F292C980}" sibTransId="{091EFDBE-3CF7-468B-A456-3E97793B3790}"/>
    <dgm:cxn modelId="{493B6D3E-B8B7-48ED-9E45-AF5C5BD43C42}" srcId="{EF1F9720-F18E-4A37-ACFE-1C83BD3FD40E}" destId="{1387DD6C-7EF0-4A1A-8B82-2ADE4F41CA79}" srcOrd="0" destOrd="0" parTransId="{A2D12469-E725-43D4-89DE-DA83B938B886}" sibTransId="{8FE78E8B-62B8-48B7-A711-2EC09A203BC2}"/>
    <dgm:cxn modelId="{64B2A8D3-794E-4EBB-A895-19ABAC0FA49F}" type="presOf" srcId="{9CA207BA-CB88-4A3B-ACBB-5F7949A2A89D}" destId="{5913E880-4CA7-47D5-9798-0EE66FAD6D1B}" srcOrd="0" destOrd="0" presId="urn:microsoft.com/office/officeart/2005/8/layout/process4"/>
    <dgm:cxn modelId="{213EB8A1-BFD6-49F2-A231-F95E98CAC6CE}" type="presOf" srcId="{780D16D8-FC15-48DB-927B-82CA2E44738C}" destId="{2BDD8E67-76BA-40C0-AEC4-3CC406DB6942}" srcOrd="1" destOrd="0" presId="urn:microsoft.com/office/officeart/2005/8/layout/process4"/>
    <dgm:cxn modelId="{756DE56B-6FB6-4858-B376-DC0230B1B432}" type="presOf" srcId="{780D16D8-FC15-48DB-927B-82CA2E44738C}" destId="{8342CFA8-BE5D-4F7C-83A3-5CCE96A916F0}" srcOrd="0" destOrd="0" presId="urn:microsoft.com/office/officeart/2005/8/layout/process4"/>
    <dgm:cxn modelId="{A07232AD-B681-46E7-979B-B0D4D2B24F49}" srcId="{EF1F9720-F18E-4A37-ACFE-1C83BD3FD40E}" destId="{780D16D8-FC15-48DB-927B-82CA2E44738C}" srcOrd="2" destOrd="0" parTransId="{AB873898-7A38-4755-8D73-EF0476B0BB50}" sibTransId="{8B9BBA61-71D6-4272-AF14-5D6667D4E7B2}"/>
    <dgm:cxn modelId="{5DB7C132-B154-48CB-958D-0044A4994332}" type="presOf" srcId="{1387DD6C-7EF0-4A1A-8B82-2ADE4F41CA79}" destId="{9C94F2A1-8042-4894-8D2A-2F26E67AE423}" srcOrd="0" destOrd="0" presId="urn:microsoft.com/office/officeart/2005/8/layout/process4"/>
    <dgm:cxn modelId="{8D35FCA2-7280-4CCD-AC13-8F401C9D783E}" type="presOf" srcId="{D0C2BB19-DEEC-4282-8A35-EFFE2FB3590D}" destId="{F9B82B3F-E12D-45C7-86FC-06A8D4333D6C}" srcOrd="0" destOrd="0" presId="urn:microsoft.com/office/officeart/2005/8/layout/process4"/>
    <dgm:cxn modelId="{19D12658-85E5-4D0E-95E3-0C2BE99983A7}" type="presOf" srcId="{49F1CF9B-6398-4852-AC90-779838A5EEC1}" destId="{143E9991-2B1D-4FE2-9C87-7B61A363ACB7}" srcOrd="1" destOrd="0" presId="urn:microsoft.com/office/officeart/2005/8/layout/process4"/>
    <dgm:cxn modelId="{CCD912A6-6ED8-4FA8-8FBF-7A52674C3776}" type="presOf" srcId="{3C23C804-CD12-4C69-BC9B-37E8BF2F3698}" destId="{BC663F60-A9EE-4DD8-B774-3A656912BB7F}" srcOrd="0" destOrd="0" presId="urn:microsoft.com/office/officeart/2005/8/layout/process4"/>
    <dgm:cxn modelId="{E1FADDA2-C741-4AF9-828C-616FD1083FBD}" type="presParOf" srcId="{2C8B3E3F-4B90-4F0D-991C-8D98005BB319}" destId="{B42D1B66-E73D-440C-979D-E7BB0201ABE9}" srcOrd="0" destOrd="0" presId="urn:microsoft.com/office/officeart/2005/8/layout/process4"/>
    <dgm:cxn modelId="{42A39DF2-FB64-484D-BAF6-8A5F00884BFB}" type="presParOf" srcId="{B42D1B66-E73D-440C-979D-E7BB0201ABE9}" destId="{8342CFA8-BE5D-4F7C-83A3-5CCE96A916F0}" srcOrd="0" destOrd="0" presId="urn:microsoft.com/office/officeart/2005/8/layout/process4"/>
    <dgm:cxn modelId="{F68B6B31-CFDA-43FA-A7C5-A09FE8E33809}" type="presParOf" srcId="{B42D1B66-E73D-440C-979D-E7BB0201ABE9}" destId="{2BDD8E67-76BA-40C0-AEC4-3CC406DB6942}" srcOrd="1" destOrd="0" presId="urn:microsoft.com/office/officeart/2005/8/layout/process4"/>
    <dgm:cxn modelId="{04C9FE56-E8E2-4A73-9CE5-5836DD56359A}" type="presParOf" srcId="{B42D1B66-E73D-440C-979D-E7BB0201ABE9}" destId="{BD773FAB-9067-4DB1-9A24-387D7A44C9AF}" srcOrd="2" destOrd="0" presId="urn:microsoft.com/office/officeart/2005/8/layout/process4"/>
    <dgm:cxn modelId="{C213BA25-E37D-48AF-9F70-80964F85CEFB}" type="presParOf" srcId="{BD773FAB-9067-4DB1-9A24-387D7A44C9AF}" destId="{BC663F60-A9EE-4DD8-B774-3A656912BB7F}" srcOrd="0" destOrd="0" presId="urn:microsoft.com/office/officeart/2005/8/layout/process4"/>
    <dgm:cxn modelId="{EBA8C1F7-E23B-49A2-B04A-1208560C579B}" type="presParOf" srcId="{2C8B3E3F-4B90-4F0D-991C-8D98005BB319}" destId="{AFA3A925-E8E9-4FD9-8EB2-184400D9DBDA}" srcOrd="1" destOrd="0" presId="urn:microsoft.com/office/officeart/2005/8/layout/process4"/>
    <dgm:cxn modelId="{D380560D-52AB-4827-8153-E19FE2517D55}" type="presParOf" srcId="{2C8B3E3F-4B90-4F0D-991C-8D98005BB319}" destId="{C5DD12B4-8C1F-408C-8EA6-09A12E57C9AB}" srcOrd="2" destOrd="0" presId="urn:microsoft.com/office/officeart/2005/8/layout/process4"/>
    <dgm:cxn modelId="{EC79EDCF-F63F-4861-B3F4-2697B25D5625}" type="presParOf" srcId="{C5DD12B4-8C1F-408C-8EA6-09A12E57C9AB}" destId="{F05A1C27-03F8-490C-9970-81148A7ACD47}" srcOrd="0" destOrd="0" presId="urn:microsoft.com/office/officeart/2005/8/layout/process4"/>
    <dgm:cxn modelId="{3F1096E3-8DFC-4CB1-B062-9A2DF4FEB2CD}" type="presParOf" srcId="{C5DD12B4-8C1F-408C-8EA6-09A12E57C9AB}" destId="{143E9991-2B1D-4FE2-9C87-7B61A363ACB7}" srcOrd="1" destOrd="0" presId="urn:microsoft.com/office/officeart/2005/8/layout/process4"/>
    <dgm:cxn modelId="{F0B684B1-F31D-437E-8E3B-FDAA14A725D1}" type="presParOf" srcId="{C5DD12B4-8C1F-408C-8EA6-09A12E57C9AB}" destId="{08BFCEFB-3782-4803-A728-2033BE53295A}" srcOrd="2" destOrd="0" presId="urn:microsoft.com/office/officeart/2005/8/layout/process4"/>
    <dgm:cxn modelId="{4BB47293-6373-47BC-80DF-92C67AE92730}" type="presParOf" srcId="{08BFCEFB-3782-4803-A728-2033BE53295A}" destId="{F9B82B3F-E12D-45C7-86FC-06A8D4333D6C}" srcOrd="0" destOrd="0" presId="urn:microsoft.com/office/officeart/2005/8/layout/process4"/>
    <dgm:cxn modelId="{4A578F61-905B-4C44-9044-62CAC7B47D5E}" type="presParOf" srcId="{2C8B3E3F-4B90-4F0D-991C-8D98005BB319}" destId="{8383712F-377E-4237-AE75-D3CA31A27063}" srcOrd="3" destOrd="0" presId="urn:microsoft.com/office/officeart/2005/8/layout/process4"/>
    <dgm:cxn modelId="{E5341C38-9CF5-471D-AD8B-3A0E5866EB5A}" type="presParOf" srcId="{2C8B3E3F-4B90-4F0D-991C-8D98005BB319}" destId="{34C263C5-E3DB-4998-BFD9-04644E3FA732}" srcOrd="4" destOrd="0" presId="urn:microsoft.com/office/officeart/2005/8/layout/process4"/>
    <dgm:cxn modelId="{4DB2870B-78A3-4EA4-9C69-2C756D13C343}" type="presParOf" srcId="{34C263C5-E3DB-4998-BFD9-04644E3FA732}" destId="{9C94F2A1-8042-4894-8D2A-2F26E67AE423}" srcOrd="0" destOrd="0" presId="urn:microsoft.com/office/officeart/2005/8/layout/process4"/>
    <dgm:cxn modelId="{B30D72FD-D7A4-4CCA-BC3A-ACC4B57E53D2}" type="presParOf" srcId="{34C263C5-E3DB-4998-BFD9-04644E3FA732}" destId="{81A18E40-479A-41D1-9687-A523E59AD23A}" srcOrd="1" destOrd="0" presId="urn:microsoft.com/office/officeart/2005/8/layout/process4"/>
    <dgm:cxn modelId="{BF672949-DCD0-47D0-BF06-FB4EE1D3868D}" type="presParOf" srcId="{34C263C5-E3DB-4998-BFD9-04644E3FA732}" destId="{A37D1A9C-C8D8-4DC2-B0E7-319688C90D8D}" srcOrd="2" destOrd="0" presId="urn:microsoft.com/office/officeart/2005/8/layout/process4"/>
    <dgm:cxn modelId="{F3767553-6FBE-44F8-ACAE-CD07B45B2DAC}" type="presParOf" srcId="{A37D1A9C-C8D8-4DC2-B0E7-319688C90D8D}" destId="{5913E880-4CA7-47D5-9798-0EE66FAD6D1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D8E67-76BA-40C0-AEC4-3CC406DB6942}">
      <dsp:nvSpPr>
        <dsp:cNvPr id="0" name=""/>
        <dsp:cNvSpPr/>
      </dsp:nvSpPr>
      <dsp:spPr>
        <a:xfrm>
          <a:off x="0" y="2366726"/>
          <a:ext cx="4625101" cy="7768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Book Antiqua" panose="02040602050305030304" pitchFamily="18" charset="0"/>
            </a:rPr>
            <a:t>(3) Python</a:t>
          </a:r>
          <a:endParaRPr lang="en-US" sz="3200" kern="1200" dirty="0">
            <a:latin typeface="Book Antiqua" panose="02040602050305030304" pitchFamily="18" charset="0"/>
          </a:endParaRPr>
        </a:p>
      </dsp:txBody>
      <dsp:txXfrm>
        <a:off x="0" y="2366726"/>
        <a:ext cx="4625101" cy="419478"/>
      </dsp:txXfrm>
    </dsp:sp>
    <dsp:sp modelId="{BC663F60-A9EE-4DD8-B774-3A656912BB7F}">
      <dsp:nvSpPr>
        <dsp:cNvPr id="0" name=""/>
        <dsp:cNvSpPr/>
      </dsp:nvSpPr>
      <dsp:spPr>
        <a:xfrm>
          <a:off x="0" y="2770669"/>
          <a:ext cx="4625101" cy="3573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ook Antiqua" panose="02040602050305030304" pitchFamily="18" charset="0"/>
            </a:rPr>
            <a:t>Open-ended Final Projects</a:t>
          </a:r>
          <a:endParaRPr lang="en-US" sz="2400" kern="1200" dirty="0">
            <a:latin typeface="Book Antiqua" panose="02040602050305030304" pitchFamily="18" charset="0"/>
          </a:endParaRPr>
        </a:p>
      </dsp:txBody>
      <dsp:txXfrm>
        <a:off x="0" y="2770669"/>
        <a:ext cx="4625101" cy="357333"/>
      </dsp:txXfrm>
    </dsp:sp>
    <dsp:sp modelId="{143E9991-2B1D-4FE2-9C87-7B61A363ACB7}">
      <dsp:nvSpPr>
        <dsp:cNvPr id="0" name=""/>
        <dsp:cNvSpPr/>
      </dsp:nvSpPr>
      <dsp:spPr>
        <a:xfrm rot="10800000">
          <a:off x="0" y="1183641"/>
          <a:ext cx="4625101" cy="119473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Book Antiqua" panose="02040602050305030304" pitchFamily="18" charset="0"/>
            </a:rPr>
            <a:t>(2) </a:t>
          </a:r>
          <a:r>
            <a:rPr lang="en-US" sz="3200" kern="1200" dirty="0" smtClean="0">
              <a:latin typeface="Book Antiqua" panose="02040602050305030304" pitchFamily="18" charset="0"/>
            </a:rPr>
            <a:t>BlockPy</a:t>
          </a:r>
          <a:endParaRPr lang="en-US" sz="3200" kern="1200" dirty="0">
            <a:latin typeface="Book Antiqua" panose="02040602050305030304" pitchFamily="18" charset="0"/>
          </a:endParaRPr>
        </a:p>
      </dsp:txBody>
      <dsp:txXfrm rot="-10800000">
        <a:off x="0" y="1183641"/>
        <a:ext cx="4625101" cy="419352"/>
      </dsp:txXfrm>
    </dsp:sp>
    <dsp:sp modelId="{F9B82B3F-E12D-45C7-86FC-06A8D4333D6C}">
      <dsp:nvSpPr>
        <dsp:cNvPr id="0" name=""/>
        <dsp:cNvSpPr/>
      </dsp:nvSpPr>
      <dsp:spPr>
        <a:xfrm>
          <a:off x="0" y="1602994"/>
          <a:ext cx="4625101" cy="3572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ook Antiqua" panose="02040602050305030304" pitchFamily="18" charset="0"/>
            </a:rPr>
            <a:t>Algorithms</a:t>
          </a:r>
          <a:endParaRPr lang="en-US" sz="2400" kern="1200" dirty="0">
            <a:latin typeface="Book Antiqua" panose="02040602050305030304" pitchFamily="18" charset="0"/>
          </a:endParaRPr>
        </a:p>
      </dsp:txBody>
      <dsp:txXfrm>
        <a:off x="0" y="1602994"/>
        <a:ext cx="4625101" cy="357226"/>
      </dsp:txXfrm>
    </dsp:sp>
    <dsp:sp modelId="{81A18E40-479A-41D1-9687-A523E59AD23A}">
      <dsp:nvSpPr>
        <dsp:cNvPr id="0" name=""/>
        <dsp:cNvSpPr/>
      </dsp:nvSpPr>
      <dsp:spPr>
        <a:xfrm rot="10800000">
          <a:off x="0" y="555"/>
          <a:ext cx="4625101" cy="119473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Book Antiqua" panose="02040602050305030304" pitchFamily="18" charset="0"/>
            </a:rPr>
            <a:t>(1) </a:t>
          </a:r>
          <a:r>
            <a:rPr lang="en-US" sz="3200" kern="1200" dirty="0" err="1" smtClean="0">
              <a:latin typeface="Book Antiqua" panose="02040602050305030304" pitchFamily="18" charset="0"/>
            </a:rPr>
            <a:t>NetLogo</a:t>
          </a:r>
          <a:endParaRPr lang="en-US" sz="3200" kern="1200" dirty="0">
            <a:latin typeface="Book Antiqua" panose="02040602050305030304" pitchFamily="18" charset="0"/>
          </a:endParaRPr>
        </a:p>
      </dsp:txBody>
      <dsp:txXfrm rot="-10800000">
        <a:off x="0" y="555"/>
        <a:ext cx="4625101" cy="419352"/>
      </dsp:txXfrm>
    </dsp:sp>
    <dsp:sp modelId="{5913E880-4CA7-47D5-9798-0EE66FAD6D1B}">
      <dsp:nvSpPr>
        <dsp:cNvPr id="0" name=""/>
        <dsp:cNvSpPr/>
      </dsp:nvSpPr>
      <dsp:spPr>
        <a:xfrm>
          <a:off x="0" y="419908"/>
          <a:ext cx="4625101" cy="3572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ook Antiqua" panose="02040602050305030304" pitchFamily="18" charset="0"/>
            </a:rPr>
            <a:t>Abstraction and Modelling</a:t>
          </a:r>
          <a:endParaRPr lang="en-US" sz="2400" kern="1200" dirty="0">
            <a:latin typeface="Book Antiqua" panose="02040602050305030304" pitchFamily="18" charset="0"/>
          </a:endParaRPr>
        </a:p>
      </dsp:txBody>
      <dsp:txXfrm>
        <a:off x="0" y="419908"/>
        <a:ext cx="4625101" cy="357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0.00753</cdr:x>
      <cdr:y>0.16294</cdr:y>
    </cdr:from>
    <cdr:to>
      <cdr:x>0.16437</cdr:x>
      <cdr:y>0.32859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0666" y="297987"/>
          <a:ext cx="430242" cy="3029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0" tIns="0" rIns="0" bIns="0" rtlCol="0"/>
        <a:lstStyle xmlns:a="http://schemas.openxmlformats.org/drawingml/2006/main"/>
        <a:p xmlns:a="http://schemas.openxmlformats.org/drawingml/2006/main"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Strongly Agree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0.00818</cdr:x>
      <cdr:y>0.57143</cdr:y>
    </cdr:from>
    <cdr:to>
      <cdr:x>0.16502</cdr:x>
      <cdr:y>0.73707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2439" y="1045027"/>
          <a:ext cx="430242" cy="3029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0" tIns="0" rIns="0" bIns="0" rtlCol="0"/>
        <a:lstStyle xmlns:a="http://schemas.openxmlformats.org/drawingml/2006/main"/>
        <a:p xmlns:a="http://schemas.openxmlformats.org/drawingml/2006/main"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Strongly Disagree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4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4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1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8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9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3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0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4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20C-5BFF-4199-AE79-CC5D8022369E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4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5520C-5BFF-4199-AE79-CC5D8022369E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C36F1-9ECA-455F-BAA8-DD403A587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diagramLayout" Target="../diagrams/layout1.xml"/><Relationship Id="rId18" Type="http://schemas.openxmlformats.org/officeDocument/2006/relationships/image" Target="../media/image10.png"/><Relationship Id="rId26" Type="http://schemas.openxmlformats.org/officeDocument/2006/relationships/image" Target="../media/image18.png"/><Relationship Id="rId39" Type="http://schemas.openxmlformats.org/officeDocument/2006/relationships/image" Target="../media/image31.png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34" Type="http://schemas.openxmlformats.org/officeDocument/2006/relationships/image" Target="../media/image26.png"/><Relationship Id="rId42" Type="http://schemas.openxmlformats.org/officeDocument/2006/relationships/image" Target="../media/image34.png"/><Relationship Id="rId7" Type="http://schemas.openxmlformats.org/officeDocument/2006/relationships/image" Target="../media/image4.png"/><Relationship Id="rId12" Type="http://schemas.openxmlformats.org/officeDocument/2006/relationships/diagramData" Target="../diagrams/data1.xml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33" Type="http://schemas.openxmlformats.org/officeDocument/2006/relationships/image" Target="../media/image25.png"/><Relationship Id="rId38" Type="http://schemas.openxmlformats.org/officeDocument/2006/relationships/image" Target="../media/image30.png"/><Relationship Id="rId2" Type="http://schemas.openxmlformats.org/officeDocument/2006/relationships/image" Target="../media/image1.png"/><Relationship Id="rId16" Type="http://schemas.microsoft.com/office/2007/relationships/diagramDrawing" Target="../diagrams/drawing1.xml"/><Relationship Id="rId20" Type="http://schemas.openxmlformats.org/officeDocument/2006/relationships/image" Target="../media/image12.png"/><Relationship Id="rId29" Type="http://schemas.openxmlformats.org/officeDocument/2006/relationships/image" Target="../media/image21.png"/><Relationship Id="rId41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11" Type="http://schemas.openxmlformats.org/officeDocument/2006/relationships/image" Target="../media/image8.png"/><Relationship Id="rId24" Type="http://schemas.openxmlformats.org/officeDocument/2006/relationships/image" Target="../media/image16.png"/><Relationship Id="rId32" Type="http://schemas.openxmlformats.org/officeDocument/2006/relationships/image" Target="../media/image24.png"/><Relationship Id="rId37" Type="http://schemas.openxmlformats.org/officeDocument/2006/relationships/image" Target="../media/image29.png"/><Relationship Id="rId40" Type="http://schemas.openxmlformats.org/officeDocument/2006/relationships/image" Target="../media/image32.png"/><Relationship Id="rId5" Type="http://schemas.openxmlformats.org/officeDocument/2006/relationships/chart" Target="../charts/chart1.xml"/><Relationship Id="rId15" Type="http://schemas.openxmlformats.org/officeDocument/2006/relationships/diagramColors" Target="../diagrams/colors1.xml"/><Relationship Id="rId23" Type="http://schemas.openxmlformats.org/officeDocument/2006/relationships/image" Target="../media/image15.png"/><Relationship Id="rId28" Type="http://schemas.openxmlformats.org/officeDocument/2006/relationships/image" Target="../media/image20.png"/><Relationship Id="rId36" Type="http://schemas.openxmlformats.org/officeDocument/2006/relationships/image" Target="../media/image28.png"/><Relationship Id="rId10" Type="http://schemas.openxmlformats.org/officeDocument/2006/relationships/image" Target="../media/image7.png"/><Relationship Id="rId19" Type="http://schemas.openxmlformats.org/officeDocument/2006/relationships/image" Target="../media/image11.png"/><Relationship Id="rId31" Type="http://schemas.openxmlformats.org/officeDocument/2006/relationships/image" Target="../media/image23.png"/><Relationship Id="rId44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6.wmf"/><Relationship Id="rId14" Type="http://schemas.openxmlformats.org/officeDocument/2006/relationships/diagramQuickStyle" Target="../diagrams/quickStyle1.xml"/><Relationship Id="rId22" Type="http://schemas.openxmlformats.org/officeDocument/2006/relationships/image" Target="../media/image14.png"/><Relationship Id="rId27" Type="http://schemas.openxmlformats.org/officeDocument/2006/relationships/image" Target="../media/image19.png"/><Relationship Id="rId30" Type="http://schemas.openxmlformats.org/officeDocument/2006/relationships/image" Target="../media/image22.png"/><Relationship Id="rId35" Type="http://schemas.openxmlformats.org/officeDocument/2006/relationships/image" Target="../media/image27.png"/><Relationship Id="rId43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14400" y="6400800"/>
            <a:ext cx="13716000" cy="822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5000" b="1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Problem and Motivation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71600" y="8632475"/>
            <a:ext cx="1280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7472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ook Antiqua" panose="02040602050305030304" pitchFamily="18" charset="0"/>
              </a:rPr>
              <a:t>Computational Thinking</a:t>
            </a:r>
            <a:r>
              <a:rPr lang="en-US" sz="2400" dirty="0" smtClean="0">
                <a:latin typeface="Book Antiqua" panose="02040602050305030304" pitchFamily="18" charset="0"/>
              </a:rPr>
              <a:t>: New requirement at Virginia Tech for 24,000+ undergraduates</a:t>
            </a:r>
          </a:p>
          <a:p>
            <a:pPr marL="640080" indent="-640080">
              <a:buFont typeface="Arial" panose="020B0604020202020204" pitchFamily="34" charset="0"/>
              <a:buChar char="•"/>
            </a:pPr>
            <a:endParaRPr lang="en-US" sz="2400" b="1" dirty="0" smtClean="0">
              <a:latin typeface="Book Antiqua" panose="02040602050305030304" pitchFamily="18" charset="0"/>
            </a:endParaRPr>
          </a:p>
          <a:p>
            <a:pPr marL="347472" indent="-347472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Represents a </a:t>
            </a:r>
            <a:r>
              <a:rPr lang="en-US" sz="2400" b="1" dirty="0" smtClean="0">
                <a:latin typeface="Book Antiqua" panose="02040602050305030304" pitchFamily="18" charset="0"/>
              </a:rPr>
              <a:t>movement </a:t>
            </a:r>
            <a:r>
              <a:rPr lang="en-US" sz="2400" dirty="0" smtClean="0">
                <a:latin typeface="Book Antiqua" panose="02040602050305030304" pitchFamily="18" charset="0"/>
              </a:rPr>
              <a:t>in higher education to bring computing to everyone</a:t>
            </a:r>
          </a:p>
          <a:p>
            <a:pPr marL="640080" indent="-640080">
              <a:buFont typeface="Arial" panose="020B0604020202020204" pitchFamily="34" charset="0"/>
              <a:buChar char="•"/>
            </a:pPr>
            <a:endParaRPr lang="en-US" sz="2400" dirty="0" smtClean="0">
              <a:latin typeface="Book Antiqua" panose="02040602050305030304" pitchFamily="18" charset="0"/>
            </a:endParaRPr>
          </a:p>
          <a:p>
            <a:pPr marL="347472" indent="-347472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The primary challenges here are</a:t>
            </a:r>
          </a:p>
          <a:p>
            <a:pPr marL="1371600" lvl="1" indent="-347472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ook Antiqua" panose="02040602050305030304" pitchFamily="18" charset="0"/>
              </a:rPr>
              <a:t>Engage </a:t>
            </a:r>
            <a:r>
              <a:rPr lang="en-US" sz="2400" dirty="0" smtClean="0">
                <a:latin typeface="Book Antiqua" panose="02040602050305030304" pitchFamily="18" charset="0"/>
              </a:rPr>
              <a:t>a diversity </a:t>
            </a:r>
            <a:r>
              <a:rPr lang="en-US" sz="2400" dirty="0">
                <a:latin typeface="Book Antiqua" panose="02040602050305030304" pitchFamily="18" charset="0"/>
              </a:rPr>
              <a:t>of different </a:t>
            </a:r>
            <a:r>
              <a:rPr lang="en-US" sz="2400" dirty="0" smtClean="0">
                <a:latin typeface="Book Antiqua" panose="02040602050305030304" pitchFamily="18" charset="0"/>
              </a:rPr>
              <a:t>majors</a:t>
            </a:r>
          </a:p>
          <a:p>
            <a:pPr marL="1371600" lvl="1" indent="-347472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ook Antiqua" panose="02040602050305030304" pitchFamily="18" charset="0"/>
              </a:rPr>
              <a:t>Scale </a:t>
            </a:r>
            <a:r>
              <a:rPr lang="en-US" sz="2400" dirty="0" smtClean="0">
                <a:latin typeface="Book Antiqua" panose="02040602050305030304" pitchFamily="18" charset="0"/>
              </a:rPr>
              <a:t>the learning experience to thousands</a:t>
            </a:r>
          </a:p>
          <a:p>
            <a:endParaRPr lang="en-US" sz="2400" dirty="0" smtClean="0">
              <a:latin typeface="Book Antiqua" panose="02040602050305030304" pitchFamily="18" charset="0"/>
            </a:endParaRPr>
          </a:p>
          <a:p>
            <a:pPr marL="347472" indent="-347472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Many </a:t>
            </a:r>
            <a:r>
              <a:rPr lang="en-US" sz="2400" b="1" dirty="0">
                <a:latin typeface="Book Antiqua" panose="02040602050305030304" pitchFamily="18" charset="0"/>
              </a:rPr>
              <a:t>existing approaches </a:t>
            </a:r>
            <a:r>
              <a:rPr lang="en-US" sz="2400" dirty="0" smtClean="0">
                <a:latin typeface="Book Antiqua" panose="02040602050305030304" pitchFamily="18" charset="0"/>
              </a:rPr>
              <a:t>exist: Math</a:t>
            </a:r>
            <a:r>
              <a:rPr lang="en-US" sz="2400" dirty="0">
                <a:latin typeface="Book Antiqua" panose="02040602050305030304" pitchFamily="18" charset="0"/>
              </a:rPr>
              <a:t>, Animation, Games, Robots, Web/Mobile Dev, Simulations, Image Manipulation, </a:t>
            </a:r>
            <a:r>
              <a:rPr lang="en-US" sz="2400" dirty="0" smtClean="0">
                <a:latin typeface="Book Antiqua" panose="02040602050305030304" pitchFamily="18" charset="0"/>
              </a:rPr>
              <a:t>… But are these really </a:t>
            </a:r>
            <a:r>
              <a:rPr lang="en-US" sz="2400" b="1" dirty="0" smtClean="0">
                <a:latin typeface="Book Antiqua" panose="02040602050305030304" pitchFamily="18" charset="0"/>
              </a:rPr>
              <a:t>authentic </a:t>
            </a:r>
            <a:r>
              <a:rPr lang="en-US" sz="2400" dirty="0" smtClean="0">
                <a:latin typeface="Book Antiqua" panose="02040602050305030304" pitchFamily="18" charset="0"/>
              </a:rPr>
              <a:t>and </a:t>
            </a:r>
            <a:r>
              <a:rPr lang="en-US" sz="2400" b="1" dirty="0" smtClean="0">
                <a:latin typeface="Book Antiqua" panose="02040602050305030304" pitchFamily="18" charset="0"/>
              </a:rPr>
              <a:t>useful </a:t>
            </a:r>
            <a:r>
              <a:rPr lang="en-US" sz="2400" dirty="0" smtClean="0">
                <a:latin typeface="Book Antiqua" panose="02040602050305030304" pitchFamily="18" charset="0"/>
              </a:rPr>
              <a:t>for all?</a:t>
            </a:r>
          </a:p>
          <a:p>
            <a:pPr marL="640080" indent="-640080">
              <a:buFont typeface="Arial" panose="020B0604020202020204" pitchFamily="34" charset="0"/>
              <a:buChar char="•"/>
            </a:pPr>
            <a:endParaRPr lang="en-US" sz="2400" dirty="0">
              <a:latin typeface="Book Antiqua" panose="02040602050305030304" pitchFamily="18" charset="0"/>
            </a:endParaRPr>
          </a:p>
          <a:p>
            <a:pPr marL="640080" indent="-640080">
              <a:buFont typeface="Arial" panose="020B0604020202020204" pitchFamily="34" charset="0"/>
              <a:buChar char="•"/>
            </a:pPr>
            <a:endParaRPr lang="en-US" sz="2400" dirty="0" smtClean="0">
              <a:latin typeface="Book Antiqua" panose="02040602050305030304" pitchFamily="18" charset="0"/>
            </a:endParaRPr>
          </a:p>
          <a:p>
            <a:pPr marL="640080" indent="-640080">
              <a:buFont typeface="Arial" panose="020B0604020202020204" pitchFamily="34" charset="0"/>
              <a:buChar char="•"/>
            </a:pPr>
            <a:endParaRPr lang="en-US" sz="2400" dirty="0" smtClean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ook Antiqua" panose="02040602050305030304" pitchFamily="18" charset="0"/>
            </a:endParaRPr>
          </a:p>
          <a:p>
            <a:pPr marL="347472" indent="-347472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ook Antiqua" panose="02040602050305030304" pitchFamily="18" charset="0"/>
              </a:rPr>
              <a:t>We join with a small but growing initiative of research initiatives that use Big Data as an authentic, motivating learning context for students.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4400" y="25603200"/>
            <a:ext cx="13716000" cy="6400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800" b="1" dirty="0" smtClean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Motivational Data</a:t>
            </a:r>
            <a:endParaRPr lang="en-US" sz="4800" b="1" dirty="0">
              <a:latin typeface="Book Antiqua" panose="02040602050305030304" pitchFamily="18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260800" y="25603200"/>
            <a:ext cx="13716000" cy="64008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600" b="1" dirty="0" smtClean="0">
                <a:latin typeface="Book Antiqua" panose="02040602050305030304" pitchFamily="18" charset="0"/>
              </a:rPr>
              <a:t>References</a:t>
            </a:r>
          </a:p>
          <a:p>
            <a:pPr marL="91440"/>
            <a:r>
              <a:rPr lang="en-US" sz="2400" b="1" dirty="0" smtClean="0">
                <a:latin typeface="Book Antiqua" pitchFamily="18" charset="0"/>
              </a:rPr>
              <a:t>[1] </a:t>
            </a:r>
            <a:r>
              <a:rPr lang="en-US" sz="2400" b="1" dirty="0">
                <a:latin typeface="Book Antiqua" pitchFamily="18" charset="0"/>
              </a:rPr>
              <a:t>A. C. Bart, et al., “</a:t>
            </a:r>
            <a:r>
              <a:rPr lang="en-US" sz="2400" b="1" i="1" dirty="0">
                <a:latin typeface="Book Antiqua" pitchFamily="18" charset="0"/>
              </a:rPr>
              <a:t>Implementing an Open-access, Data Science Programming Environment for Learners”</a:t>
            </a:r>
            <a:r>
              <a:rPr lang="en-US" sz="2400" b="1" dirty="0">
                <a:latin typeface="Book Antiqua" pitchFamily="18" charset="0"/>
              </a:rPr>
              <a:t>, COMPSAC '16, Atlanta, Georgia. June 10-15, 2016</a:t>
            </a:r>
            <a:r>
              <a:rPr lang="en-US" sz="2400" b="1" dirty="0" smtClean="0">
                <a:latin typeface="Book Antiqua" pitchFamily="18" charset="0"/>
              </a:rPr>
              <a:t>.</a:t>
            </a:r>
            <a:endParaRPr lang="en-US" sz="2400" b="1" dirty="0" smtClean="0">
              <a:latin typeface="Book Antiqua" panose="02040602050305030304" pitchFamily="18" charset="0"/>
            </a:endParaRPr>
          </a:p>
          <a:p>
            <a:pPr marL="91440"/>
            <a:r>
              <a:rPr lang="en-US" sz="2400" b="1" dirty="0" smtClean="0">
                <a:latin typeface="Book Antiqua" panose="02040602050305030304" pitchFamily="18" charset="0"/>
              </a:rPr>
              <a:t>[2] </a:t>
            </a:r>
            <a:r>
              <a:rPr lang="en-US" sz="2400" b="1" dirty="0">
                <a:latin typeface="Book Antiqua" pitchFamily="18" charset="0"/>
              </a:rPr>
              <a:t>Bart</a:t>
            </a:r>
            <a:r>
              <a:rPr lang="en-US" sz="2400" b="1" dirty="0" smtClean="0">
                <a:latin typeface="Book Antiqua" pitchFamily="18" charset="0"/>
              </a:rPr>
              <a:t>, A. C., et al. </a:t>
            </a:r>
            <a:r>
              <a:rPr lang="en-US" sz="2400" b="1" dirty="0" smtClean="0">
                <a:latin typeface="Book Antiqua" pitchFamily="18" charset="0"/>
              </a:rPr>
              <a:t>“</a:t>
            </a:r>
            <a:r>
              <a:rPr lang="en-US" sz="2400" b="1" i="1" dirty="0" smtClean="0">
                <a:latin typeface="Book Antiqua" pitchFamily="18" charset="0"/>
              </a:rPr>
              <a:t>Transforming </a:t>
            </a:r>
            <a:r>
              <a:rPr lang="en-US" sz="2400" b="1" i="1" dirty="0">
                <a:latin typeface="Book Antiqua" pitchFamily="18" charset="0"/>
              </a:rPr>
              <a:t>introductory computer science projects via real-time web data</a:t>
            </a:r>
            <a:r>
              <a:rPr lang="en-US" sz="2400" b="1" dirty="0" smtClean="0">
                <a:latin typeface="Book Antiqua" pitchFamily="18" charset="0"/>
              </a:rPr>
              <a:t>.” SIGCSE. 2014</a:t>
            </a:r>
            <a:r>
              <a:rPr lang="en-US" sz="2400" b="1" dirty="0" smtClean="0">
                <a:latin typeface="Book Antiqua" pitchFamily="18" charset="0"/>
              </a:rPr>
              <a:t>.</a:t>
            </a:r>
          </a:p>
          <a:p>
            <a:pPr marL="91440"/>
            <a:r>
              <a:rPr lang="en-US" sz="2400" dirty="0" smtClean="0">
                <a:latin typeface="Book Antiqua" pitchFamily="18" charset="0"/>
              </a:rPr>
              <a:t>[3] Anderson, C. “</a:t>
            </a:r>
            <a:r>
              <a:rPr lang="en-US" sz="2400" i="1" dirty="0" smtClean="0">
                <a:latin typeface="Book Antiqua" pitchFamily="18" charset="0"/>
              </a:rPr>
              <a:t>The end of theory.”</a:t>
            </a:r>
            <a:r>
              <a:rPr lang="en-US" sz="2400" dirty="0" smtClean="0">
                <a:latin typeface="Book Antiqua" pitchFamily="18" charset="0"/>
              </a:rPr>
              <a:t> Wired magazine, 16, 2008.</a:t>
            </a:r>
          </a:p>
          <a:p>
            <a:pPr marL="91440"/>
            <a:r>
              <a:rPr lang="en-US" sz="2400" dirty="0" smtClean="0">
                <a:latin typeface="Book Antiqua" pitchFamily="18" charset="0"/>
              </a:rPr>
              <a:t>[4] </a:t>
            </a:r>
            <a:r>
              <a:rPr lang="en-US" sz="2400" dirty="0">
                <a:latin typeface="Book Antiqua" pitchFamily="18" charset="0"/>
              </a:rPr>
              <a:t>Anderson, </a:t>
            </a:r>
            <a:r>
              <a:rPr lang="en-US" sz="2400" dirty="0" smtClean="0">
                <a:latin typeface="Book Antiqua" pitchFamily="18" charset="0"/>
              </a:rPr>
              <a:t>R. E</a:t>
            </a:r>
            <a:r>
              <a:rPr lang="en-US" sz="2400" dirty="0">
                <a:latin typeface="Book Antiqua" pitchFamily="18" charset="0"/>
              </a:rPr>
              <a:t>., et al. "</a:t>
            </a:r>
            <a:r>
              <a:rPr lang="en-US" sz="2400" i="1" dirty="0">
                <a:latin typeface="Book Antiqua" pitchFamily="18" charset="0"/>
              </a:rPr>
              <a:t>Introductory programming meets the real world: using real problems and data in CS1</a:t>
            </a:r>
            <a:r>
              <a:rPr lang="en-US" sz="2400" dirty="0">
                <a:latin typeface="Book Antiqua" pitchFamily="18" charset="0"/>
              </a:rPr>
              <a:t>." SIGCSE. 2014</a:t>
            </a:r>
            <a:r>
              <a:rPr lang="en-US" sz="2400" dirty="0" smtClean="0">
                <a:latin typeface="Book Antiqua" pitchFamily="18" charset="0"/>
              </a:rPr>
              <a:t>.</a:t>
            </a:r>
          </a:p>
          <a:p>
            <a:pPr marL="91440"/>
            <a:r>
              <a:rPr lang="en-US" sz="2400" dirty="0" smtClean="0">
                <a:latin typeface="Book Antiqua" pitchFamily="18" charset="0"/>
              </a:rPr>
              <a:t>[5] </a:t>
            </a:r>
            <a:r>
              <a:rPr lang="en-US" sz="2400" dirty="0">
                <a:latin typeface="Book Antiqua" pitchFamily="18" charset="0"/>
              </a:rPr>
              <a:t>Carter, </a:t>
            </a:r>
            <a:r>
              <a:rPr lang="en-US" sz="2400" dirty="0" smtClean="0">
                <a:latin typeface="Book Antiqua" pitchFamily="18" charset="0"/>
              </a:rPr>
              <a:t>L. “</a:t>
            </a:r>
            <a:r>
              <a:rPr lang="en-US" sz="2400" i="1" dirty="0" smtClean="0">
                <a:latin typeface="Book Antiqua" pitchFamily="18" charset="0"/>
              </a:rPr>
              <a:t>Why </a:t>
            </a:r>
            <a:r>
              <a:rPr lang="en-US" sz="2400" i="1" dirty="0">
                <a:latin typeface="Book Antiqua" pitchFamily="18" charset="0"/>
              </a:rPr>
              <a:t>students with an apparent aptitude for computer science don't choose to major in computer </a:t>
            </a:r>
            <a:r>
              <a:rPr lang="en-US" sz="2400" i="1" dirty="0" smtClean="0">
                <a:latin typeface="Book Antiqua" pitchFamily="18" charset="0"/>
              </a:rPr>
              <a:t>science</a:t>
            </a:r>
            <a:r>
              <a:rPr lang="en-US" sz="2400" dirty="0" smtClean="0">
                <a:latin typeface="Book Antiqua" pitchFamily="18" charset="0"/>
              </a:rPr>
              <a:t>.” </a:t>
            </a:r>
            <a:r>
              <a:rPr lang="en-US" sz="2400" dirty="0">
                <a:latin typeface="Book Antiqua" pitchFamily="18" charset="0"/>
              </a:rPr>
              <a:t>ACM. p. 27-31 (2006</a:t>
            </a:r>
            <a:r>
              <a:rPr lang="en-US" sz="2400" dirty="0" smtClean="0">
                <a:latin typeface="Book Antiqua" pitchFamily="18" charset="0"/>
              </a:rPr>
              <a:t>).</a:t>
            </a:r>
          </a:p>
          <a:p>
            <a:pPr marL="91440"/>
            <a:r>
              <a:rPr lang="en-US" sz="2400" dirty="0" smtClean="0">
                <a:latin typeface="Book Antiqua" pitchFamily="18" charset="0"/>
              </a:rPr>
              <a:t>[6] </a:t>
            </a:r>
            <a:r>
              <a:rPr lang="en-US" sz="2400" dirty="0">
                <a:latin typeface="Book Antiqua" pitchFamily="18" charset="0"/>
              </a:rPr>
              <a:t>Jones, </a:t>
            </a:r>
            <a:r>
              <a:rPr lang="en-US" sz="2400" dirty="0" smtClean="0">
                <a:latin typeface="Book Antiqua" pitchFamily="18" charset="0"/>
              </a:rPr>
              <a:t>B. D</a:t>
            </a:r>
            <a:r>
              <a:rPr lang="en-US" sz="2400" dirty="0">
                <a:latin typeface="Book Antiqua" pitchFamily="18" charset="0"/>
              </a:rPr>
              <a:t>. </a:t>
            </a:r>
            <a:r>
              <a:rPr lang="en-US" sz="2400" dirty="0" smtClean="0">
                <a:latin typeface="Book Antiqua" pitchFamily="18" charset="0"/>
              </a:rPr>
              <a:t>“</a:t>
            </a:r>
            <a:r>
              <a:rPr lang="en-US" sz="2400" i="1" dirty="0" smtClean="0">
                <a:latin typeface="Book Antiqua" pitchFamily="18" charset="0"/>
              </a:rPr>
              <a:t>Motivating </a:t>
            </a:r>
            <a:r>
              <a:rPr lang="en-US" sz="2400" i="1" dirty="0">
                <a:latin typeface="Book Antiqua" pitchFamily="18" charset="0"/>
              </a:rPr>
              <a:t>Students to Engage in Learning: The MUSIC Model of Academic Motivation</a:t>
            </a:r>
            <a:r>
              <a:rPr lang="en-US" sz="2400" i="1" dirty="0" smtClean="0">
                <a:latin typeface="Book Antiqua" pitchFamily="18" charset="0"/>
              </a:rPr>
              <a:t>.</a:t>
            </a:r>
            <a:r>
              <a:rPr lang="en-US" sz="2400" dirty="0" smtClean="0">
                <a:latin typeface="Book Antiqua" pitchFamily="18" charset="0"/>
              </a:rPr>
              <a:t>” </a:t>
            </a:r>
            <a:r>
              <a:rPr lang="en-US" sz="2400" dirty="0">
                <a:latin typeface="Book Antiqua" pitchFamily="18" charset="0"/>
              </a:rPr>
              <a:t>International Journal of Teaching and Learning in Higher Education 21.2 (2009</a:t>
            </a:r>
            <a:r>
              <a:rPr lang="en-US" sz="2400" dirty="0" smtClean="0">
                <a:latin typeface="Book Antiqua" pitchFamily="18" charset="0"/>
              </a:rPr>
              <a:t>)</a:t>
            </a:r>
          </a:p>
          <a:p>
            <a:pPr marL="91440"/>
            <a:r>
              <a:rPr lang="en-US" sz="2400" dirty="0" smtClean="0">
                <a:latin typeface="Book Antiqua" pitchFamily="18" charset="0"/>
              </a:rPr>
              <a:t>[7] </a:t>
            </a:r>
            <a:r>
              <a:rPr lang="en-US" sz="2400" dirty="0" err="1">
                <a:latin typeface="Book Antiqua" pitchFamily="18" charset="0"/>
              </a:rPr>
              <a:t>Manyika</a:t>
            </a:r>
            <a:r>
              <a:rPr lang="en-US" sz="2400" dirty="0">
                <a:latin typeface="Book Antiqua" pitchFamily="18" charset="0"/>
              </a:rPr>
              <a:t>, </a:t>
            </a:r>
            <a:r>
              <a:rPr lang="en-US" sz="2400" dirty="0" smtClean="0">
                <a:latin typeface="Book Antiqua" pitchFamily="18" charset="0"/>
              </a:rPr>
              <a:t>J. , </a:t>
            </a:r>
            <a:r>
              <a:rPr lang="en-US" sz="2400" dirty="0">
                <a:latin typeface="Book Antiqua" pitchFamily="18" charset="0"/>
              </a:rPr>
              <a:t>et al. </a:t>
            </a:r>
            <a:r>
              <a:rPr lang="en-US" sz="2400" dirty="0" smtClean="0">
                <a:latin typeface="Book Antiqua" pitchFamily="18" charset="0"/>
              </a:rPr>
              <a:t>“</a:t>
            </a:r>
            <a:r>
              <a:rPr lang="en-US" sz="2400" i="1" dirty="0" smtClean="0">
                <a:latin typeface="Book Antiqua" pitchFamily="18" charset="0"/>
              </a:rPr>
              <a:t>Big </a:t>
            </a:r>
            <a:r>
              <a:rPr lang="en-US" sz="2400" i="1" dirty="0">
                <a:latin typeface="Book Antiqua" pitchFamily="18" charset="0"/>
              </a:rPr>
              <a:t>data: The next frontier for innovation, competition, and productivity</a:t>
            </a:r>
            <a:r>
              <a:rPr lang="en-US" sz="2400" dirty="0" smtClean="0">
                <a:latin typeface="Book Antiqua" pitchFamily="18" charset="0"/>
              </a:rPr>
              <a:t>.” </a:t>
            </a:r>
            <a:r>
              <a:rPr lang="en-US" sz="2400" dirty="0">
                <a:latin typeface="Book Antiqua" pitchFamily="18" charset="0"/>
              </a:rPr>
              <a:t>(2011</a:t>
            </a:r>
            <a:r>
              <a:rPr lang="en-US" sz="2400" dirty="0" smtClean="0">
                <a:latin typeface="Book Antiqua" pitchFamily="18" charset="0"/>
              </a:rPr>
              <a:t>).</a:t>
            </a:r>
          </a:p>
          <a:p>
            <a:pPr marL="91440"/>
            <a:r>
              <a:rPr lang="en-US" sz="2400" dirty="0" smtClean="0">
                <a:latin typeface="Book Antiqua" pitchFamily="18" charset="0"/>
              </a:rPr>
              <a:t>[</a:t>
            </a:r>
            <a:r>
              <a:rPr lang="en-US" sz="2400" dirty="0" smtClean="0">
                <a:latin typeface="Book Antiqua" pitchFamily="18" charset="0"/>
              </a:rPr>
              <a:t>8] </a:t>
            </a:r>
            <a:r>
              <a:rPr lang="en-US" sz="2400" dirty="0">
                <a:latin typeface="Book Antiqua" pitchFamily="18" charset="0"/>
              </a:rPr>
              <a:t>Office of the Senior Vice President and Provost. </a:t>
            </a:r>
            <a:r>
              <a:rPr lang="en-US" sz="2400" dirty="0" smtClean="0">
                <a:latin typeface="Book Antiqua" pitchFamily="18" charset="0"/>
              </a:rPr>
              <a:t>“</a:t>
            </a:r>
            <a:r>
              <a:rPr lang="en-US" sz="2400" i="1" dirty="0" smtClean="0">
                <a:latin typeface="Book Antiqua" pitchFamily="18" charset="0"/>
              </a:rPr>
              <a:t>Academic </a:t>
            </a:r>
            <a:r>
              <a:rPr lang="en-US" sz="2400" i="1" dirty="0">
                <a:latin typeface="Book Antiqua" pitchFamily="18" charset="0"/>
              </a:rPr>
              <a:t>implementation strategy for a plan for a new horizon: Envisioning </a:t>
            </a:r>
            <a:r>
              <a:rPr lang="en-US" sz="2400" i="1" dirty="0" smtClean="0">
                <a:latin typeface="Book Antiqua" pitchFamily="18" charset="0"/>
              </a:rPr>
              <a:t>Virginia Tech </a:t>
            </a:r>
            <a:r>
              <a:rPr lang="en-US" sz="2400" i="1" dirty="0">
                <a:latin typeface="Book Antiqua" pitchFamily="18" charset="0"/>
              </a:rPr>
              <a:t>2013-2018</a:t>
            </a:r>
            <a:r>
              <a:rPr lang="en-US" sz="2400" i="1" dirty="0" smtClean="0">
                <a:latin typeface="Book Antiqua" pitchFamily="18" charset="0"/>
              </a:rPr>
              <a:t>.”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>
                <a:latin typeface="Book Antiqua" pitchFamily="18" charset="0"/>
              </a:rPr>
              <a:t>Technical report, 2013</a:t>
            </a:r>
            <a:r>
              <a:rPr lang="en-US" sz="2400" dirty="0" smtClean="0">
                <a:latin typeface="Book Antiqua" pitchFamily="18" charset="0"/>
              </a:rPr>
              <a:t>.</a:t>
            </a:r>
            <a:endParaRPr lang="en-US" sz="2000" dirty="0" smtClean="0">
              <a:latin typeface="Book Antiqua" panose="02040602050305030304" pitchFamily="18" charset="0"/>
            </a:endParaRPr>
          </a:p>
          <a:p>
            <a:pPr marL="91440">
              <a:spcBef>
                <a:spcPts val="600"/>
              </a:spcBef>
            </a:pPr>
            <a:r>
              <a:rPr lang="en-US" sz="1800" dirty="0" smtClean="0">
                <a:latin typeface="Book Antiqua" panose="02040602050305030304" pitchFamily="18" charset="0"/>
              </a:rPr>
              <a:t>This material is based upon work supported by the National Science Foundation, grant TUES-1140318, and the National Science Foundation Graduate Research Fellowship, Grant No. DGE 0822220</a:t>
            </a:r>
            <a:endParaRPr lang="en-US" sz="1800" dirty="0">
              <a:latin typeface="Book Antiqua" panose="0204060205030503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14399" y="15087600"/>
            <a:ext cx="42062400" cy="10058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5000" dirty="0" smtClean="0">
                <a:latin typeface="Book Antiqua" panose="02040602050305030304" pitchFamily="18" charset="0"/>
              </a:rPr>
              <a:t>Technology</a:t>
            </a:r>
            <a:endParaRPr lang="en-US" sz="5000" dirty="0">
              <a:latin typeface="Book Antiqua" panose="02040602050305030304" pitchFamily="18" charset="0"/>
            </a:endParaRPr>
          </a:p>
        </p:txBody>
      </p:sp>
      <p:pic>
        <p:nvPicPr>
          <p:cNvPr id="4" name="Picture 2" descr="C:\Users\acbart\Projects\Platipy\publications\CHEP 13\images\V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663" y="2205669"/>
            <a:ext cx="3900431" cy="2132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Rectangle 5"/>
          <p:cNvSpPr/>
          <p:nvPr/>
        </p:nvSpPr>
        <p:spPr>
          <a:xfrm>
            <a:off x="1772407" y="1443359"/>
            <a:ext cx="33999156" cy="2800759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ctr"/>
            <a:r>
              <a:rPr lang="en-US" sz="8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Situating Computational Thinking</a:t>
            </a:r>
            <a:r>
              <a:rPr lang="en-US" sz="8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7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with</a:t>
            </a:r>
            <a:r>
              <a:rPr lang="en-US" sz="8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8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Big Data</a:t>
            </a:r>
            <a:r>
              <a:rPr lang="en-US" sz="8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8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BlockPy and CORGIS</a:t>
            </a:r>
            <a:endParaRPr kumimoji="1" lang="en-US" sz="66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72407" y="4151537"/>
            <a:ext cx="33999157" cy="174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023" tIns="43511" rIns="87023" bIns="43511" numCol="1" spcCol="731457">
            <a:spAutoFit/>
          </a:bodyPr>
          <a:lstStyle/>
          <a:p>
            <a:pPr algn="ctr" defTabSz="869443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Austin Cory Bart, </a:t>
            </a: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Javier </a:t>
            </a:r>
            <a:r>
              <a:rPr lang="en-US" sz="5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Tibau</a:t>
            </a: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5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Bushra</a:t>
            </a: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Chowdhury,</a:t>
            </a:r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Dr. Dennis </a:t>
            </a: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Kafura, </a:t>
            </a: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Dr. Clifford A. </a:t>
            </a:r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Shaffer, Dr. Eli </a:t>
            </a:r>
            <a:r>
              <a:rPr lang="en-US" sz="54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Tilevich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2" descr="C:\Users\acbart\Projects\RealTimeWeb\publications\CSGPS 13\images\SoftwareInnovationsL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134" y="1451242"/>
            <a:ext cx="2185100" cy="3641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8" descr="http://www.veryicon.com/icon/png/Application/Toolbar%20Icons%202/Disconne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677" y="1007204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087600" y="6400800"/>
            <a:ext cx="13716000" cy="822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5000" b="1" dirty="0" smtClean="0">
                <a:latin typeface="Book Antiqua" panose="02040602050305030304" pitchFamily="18" charset="0"/>
              </a:rPr>
              <a:t>Relevant Theories and Background</a:t>
            </a:r>
            <a:endParaRPr lang="en-US" sz="5000" b="1" dirty="0">
              <a:latin typeface="Book Antiqua" panose="020406020503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2656" y="7400835"/>
            <a:ext cx="1325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>
                <a:latin typeface="Book Antiqua" panose="02040602050305030304" pitchFamily="18" charset="0"/>
              </a:rPr>
              <a:t>To this end, </a:t>
            </a:r>
            <a:r>
              <a:rPr lang="en-US" sz="2400" b="1" i="1" dirty="0">
                <a:latin typeface="Book Antiqua" panose="02040602050305030304" pitchFamily="18" charset="0"/>
              </a:rPr>
              <a:t>Virginia </a:t>
            </a:r>
            <a:r>
              <a:rPr lang="en-US" sz="2400" b="1" i="1" dirty="0">
                <a:latin typeface="Book Antiqua" panose="0204060205030503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Tech</a:t>
            </a:r>
            <a:r>
              <a:rPr lang="en-US" sz="2400" b="1" i="1" dirty="0">
                <a:latin typeface="Book Antiqua" panose="02040602050305030304" pitchFamily="18" charset="0"/>
              </a:rPr>
              <a:t> will </a:t>
            </a:r>
            <a:r>
              <a:rPr lang="en-US" sz="2400" i="1" dirty="0">
                <a:latin typeface="Book Antiqua" panose="02040602050305030304" pitchFamily="18" charset="0"/>
              </a:rPr>
              <a:t>comprehensively evaluate and </a:t>
            </a:r>
            <a:r>
              <a:rPr lang="en-US" sz="2400" b="1" i="1" dirty="0">
                <a:latin typeface="Book Antiqua" panose="02040602050305030304" pitchFamily="18" charset="0"/>
              </a:rPr>
              <a:t>modify the current Curriculum </a:t>
            </a:r>
            <a:r>
              <a:rPr lang="en-US" sz="2400" i="1" dirty="0">
                <a:latin typeface="Book Antiqua" panose="02040602050305030304" pitchFamily="18" charset="0"/>
              </a:rPr>
              <a:t>for Liberal Education to </a:t>
            </a:r>
            <a:r>
              <a:rPr lang="en-US" sz="2400" i="1" dirty="0" smtClean="0">
                <a:latin typeface="Book Antiqua" panose="02040602050305030304" pitchFamily="18" charset="0"/>
              </a:rPr>
              <a:t>… </a:t>
            </a:r>
            <a:r>
              <a:rPr lang="en-US" sz="2400" b="1" i="1" dirty="0" smtClean="0">
                <a:latin typeface="Book Antiqua" panose="02040602050305030304" pitchFamily="18" charset="0"/>
              </a:rPr>
              <a:t>incorporate </a:t>
            </a:r>
            <a:r>
              <a:rPr lang="en-US" sz="2400" b="1" i="1" dirty="0">
                <a:latin typeface="Book Antiqua" panose="02040602050305030304" pitchFamily="18" charset="0"/>
              </a:rPr>
              <a:t>computational thinking </a:t>
            </a:r>
            <a:r>
              <a:rPr lang="en-US" sz="2400" i="1" dirty="0">
                <a:latin typeface="Book Antiqua" panose="02040602050305030304" pitchFamily="18" charset="0"/>
              </a:rPr>
              <a:t>and informatics/digital fluency as basic skills </a:t>
            </a:r>
            <a:r>
              <a:rPr lang="en-US" sz="2400" b="1" i="1" dirty="0">
                <a:latin typeface="Book Antiqua" panose="02040602050305030304" pitchFamily="18" charset="0"/>
              </a:rPr>
              <a:t>for all </a:t>
            </a:r>
            <a:r>
              <a:rPr lang="en-US" sz="2400" b="1" i="1" dirty="0" smtClean="0">
                <a:latin typeface="Book Antiqua" panose="02040602050305030304" pitchFamily="18" charset="0"/>
              </a:rPr>
              <a:t>students</a:t>
            </a:r>
            <a:r>
              <a:rPr lang="en-US" sz="2400" i="1" dirty="0" smtClean="0">
                <a:latin typeface="Book Antiqua" panose="02040602050305030304" pitchFamily="18" charset="0"/>
              </a:rPr>
              <a:t>, thereby enabling our students to be engaged citizens and life-long learners.”</a:t>
            </a:r>
            <a:endParaRPr lang="en-US" sz="2400" i="1" dirty="0">
              <a:latin typeface="Book Antiqua" panose="0204060205030503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260800" y="6400757"/>
            <a:ext cx="13716000" cy="822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5000" b="1" dirty="0" smtClean="0">
                <a:latin typeface="Book Antiqua" panose="02040602050305030304" pitchFamily="18" charset="0"/>
              </a:rPr>
              <a:t>Pedagogy</a:t>
            </a:r>
          </a:p>
          <a:p>
            <a:endParaRPr lang="en-US" sz="2400" dirty="0" smtClean="0">
              <a:latin typeface="Book Antiqua" panose="0204060205030503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087600" y="25603200"/>
            <a:ext cx="13716000" cy="6400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600" b="1" dirty="0" smtClean="0">
                <a:latin typeface="Book Antiqua" panose="02040602050305030304" pitchFamily="18" charset="0"/>
              </a:rPr>
              <a:t>Conclusions and Future Work</a:t>
            </a:r>
          </a:p>
          <a:p>
            <a:pPr marL="571500" indent="-365760">
              <a:buFont typeface="Arial" panose="020B0604020202020204" pitchFamily="34" charset="0"/>
              <a:buChar char="•"/>
            </a:pPr>
            <a:r>
              <a:rPr lang="en-US" sz="2400" b="1" dirty="0">
                <a:latin typeface="Book Antiqua" panose="02040602050305030304" pitchFamily="18" charset="0"/>
              </a:rPr>
              <a:t>Overall Lessons</a:t>
            </a:r>
          </a:p>
          <a:p>
            <a:pPr marL="1371600" lvl="1" indent="-36576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Survey </a:t>
            </a:r>
            <a:r>
              <a:rPr lang="en-US" sz="2400" dirty="0">
                <a:latin typeface="Book Antiqua" panose="02040602050305030304" pitchFamily="18" charset="0"/>
              </a:rPr>
              <a:t>d</a:t>
            </a:r>
            <a:r>
              <a:rPr lang="en-US" sz="2400" dirty="0" smtClean="0">
                <a:latin typeface="Book Antiqua" panose="02040602050305030304" pitchFamily="18" charset="0"/>
              </a:rPr>
              <a:t>ata gathered from the first offering indicates students enjoyed the experience</a:t>
            </a:r>
          </a:p>
          <a:p>
            <a:pPr marL="1371600" lvl="1" indent="-36576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Authentic assessment of student final projects suggests positive learning gains</a:t>
            </a:r>
          </a:p>
          <a:p>
            <a:pPr marL="1371600" lvl="1" indent="-36576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Plan to leverage the Computational Thinking </a:t>
            </a:r>
            <a:r>
              <a:rPr lang="en-US" sz="2400" dirty="0">
                <a:latin typeface="Book Antiqua" panose="02040602050305030304" pitchFamily="18" charset="0"/>
              </a:rPr>
              <a:t>Concept Inventory </a:t>
            </a:r>
            <a:r>
              <a:rPr lang="en-US" sz="2400" dirty="0" smtClean="0">
                <a:latin typeface="Book Antiqua" panose="02040602050305030304" pitchFamily="18" charset="0"/>
              </a:rPr>
              <a:t>for context comparison</a:t>
            </a:r>
          </a:p>
          <a:p>
            <a:pPr marL="1371600" lvl="1" indent="-36576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Longitudinal analysis to determine the course’s impact on students long-term success</a:t>
            </a:r>
          </a:p>
          <a:p>
            <a:pPr marL="571500" indent="-36576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ook Antiqua" panose="02040602050305030304" pitchFamily="18" charset="0"/>
              </a:rPr>
              <a:t>Pedagogical Lessons</a:t>
            </a:r>
          </a:p>
          <a:p>
            <a:pPr marL="1371600" lvl="1" indent="-36576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Social interaction is key – as class continues to scale, the human element must be </a:t>
            </a:r>
            <a:r>
              <a:rPr lang="en-US" sz="2400" dirty="0" smtClean="0">
                <a:latin typeface="Book Antiqua" panose="02040602050305030304" pitchFamily="18" charset="0"/>
              </a:rPr>
              <a:t>retained</a:t>
            </a:r>
          </a:p>
          <a:p>
            <a:pPr marL="1371600" lvl="1" indent="-36576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Students definitely appreciated the more active lessons (as expected from literature)</a:t>
            </a:r>
          </a:p>
          <a:p>
            <a:pPr marL="1371600" lvl="1" indent="-36576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Success (Self-efficacy) and Self-regulation is of growing importance</a:t>
            </a:r>
          </a:p>
          <a:p>
            <a:pPr marL="571500" indent="-36576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ook Antiqua" panose="02040602050305030304" pitchFamily="18" charset="0"/>
              </a:rPr>
              <a:t>Technology Lessons</a:t>
            </a:r>
          </a:p>
          <a:p>
            <a:pPr marL="1371600" lvl="1" indent="-36576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Building </a:t>
            </a:r>
            <a:r>
              <a:rPr lang="en-US" sz="2400" dirty="0" smtClean="0">
                <a:latin typeface="Book Antiqua" panose="02040602050305030304" pitchFamily="18" charset="0"/>
              </a:rPr>
              <a:t>up problems is hard, especially if they have feedback – need more tools for this</a:t>
            </a:r>
          </a:p>
          <a:p>
            <a:pPr marL="1371600" lvl="1" indent="-36576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Book Antiqua" panose="02040602050305030304" pitchFamily="18" charset="0"/>
              </a:rPr>
              <a:t>NetLogo</a:t>
            </a:r>
            <a:r>
              <a:rPr lang="en-US" sz="2400" dirty="0">
                <a:latin typeface="Book Antiqua" panose="02040602050305030304" pitchFamily="18" charset="0"/>
              </a:rPr>
              <a:t> doesn’t fit in well – needs to be replaced with </a:t>
            </a:r>
            <a:r>
              <a:rPr lang="en-US" sz="2400" dirty="0" smtClean="0">
                <a:latin typeface="Book Antiqua" panose="02040602050305030304" pitchFamily="18" charset="0"/>
              </a:rPr>
              <a:t>BlockPy/Python </a:t>
            </a:r>
            <a:r>
              <a:rPr lang="en-US" sz="2400" dirty="0" smtClean="0">
                <a:latin typeface="Book Antiqua" panose="02040602050305030304" pitchFamily="18" charset="0"/>
              </a:rPr>
              <a:t>material</a:t>
            </a:r>
          </a:p>
          <a:p>
            <a:pPr marL="1371600" lvl="1" indent="-36576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As we embrace more and more learners, we need more and more datasets; eventually we will want to look into artificially created datasets</a:t>
            </a:r>
          </a:p>
        </p:txBody>
      </p:sp>
      <p:graphicFrame>
        <p:nvGraphicFramePr>
          <p:cNvPr id="5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458333"/>
              </p:ext>
            </p:extLst>
          </p:nvPr>
        </p:nvGraphicFramePr>
        <p:xfrm>
          <a:off x="1342654" y="26517600"/>
          <a:ext cx="5943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727710"/>
              </p:ext>
            </p:extLst>
          </p:nvPr>
        </p:nvGraphicFramePr>
        <p:xfrm>
          <a:off x="8210518" y="26498625"/>
          <a:ext cx="5943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885456" y="7204976"/>
            <a:ext cx="649537" cy="1209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“</a:t>
            </a: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477" y="10197553"/>
            <a:ext cx="1296760" cy="1178219"/>
          </a:xfrm>
          <a:prstGeom prst="rect">
            <a:avLst/>
          </a:prstGeom>
        </p:spPr>
      </p:pic>
      <p:pic>
        <p:nvPicPr>
          <p:cNvPr id="68" name="Picture 4" descr="C:\Users\acbart\AppData\Local\Microsoft\Windows\Temporary Internet Files\Content.IE5\CNB1F19X\MC900059128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898" y="12447292"/>
            <a:ext cx="1298800" cy="118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5" descr="C:\Users\acbart\AppData\Local\Microsoft\Windows\Temporary Internet Files\Content.IE5\QUY6CFVK\MC900089038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797" y="12438727"/>
            <a:ext cx="1287361" cy="123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loud Callout 69"/>
          <p:cNvSpPr/>
          <p:nvPr/>
        </p:nvSpPr>
        <p:spPr>
          <a:xfrm flipH="1">
            <a:off x="9970995" y="12386831"/>
            <a:ext cx="3424626" cy="1329169"/>
          </a:xfrm>
          <a:prstGeom prst="cloudCallout">
            <a:avLst>
              <a:gd name="adj1" fmla="val 71746"/>
              <a:gd name="adj2" fmla="val -119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7360998" y="12372877"/>
            <a:ext cx="274268" cy="1436724"/>
          </a:xfrm>
          <a:custGeom>
            <a:avLst/>
            <a:gdLst>
              <a:gd name="connsiteX0" fmla="*/ 0 w 537028"/>
              <a:gd name="connsiteY0" fmla="*/ 0 h 3410857"/>
              <a:gd name="connsiteX1" fmla="*/ 478971 w 537028"/>
              <a:gd name="connsiteY1" fmla="*/ 653143 h 3410857"/>
              <a:gd name="connsiteX2" fmla="*/ 72571 w 537028"/>
              <a:gd name="connsiteY2" fmla="*/ 1291771 h 3410857"/>
              <a:gd name="connsiteX3" fmla="*/ 537028 w 537028"/>
              <a:gd name="connsiteY3" fmla="*/ 1944914 h 3410857"/>
              <a:gd name="connsiteX4" fmla="*/ 43543 w 537028"/>
              <a:gd name="connsiteY4" fmla="*/ 2656114 h 3410857"/>
              <a:gd name="connsiteX5" fmla="*/ 493486 w 537028"/>
              <a:gd name="connsiteY5" fmla="*/ 3410857 h 3410857"/>
              <a:gd name="connsiteX6" fmla="*/ 493486 w 537028"/>
              <a:gd name="connsiteY6" fmla="*/ 3381828 h 341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7028" h="3410857">
                <a:moveTo>
                  <a:pt x="0" y="0"/>
                </a:moveTo>
                <a:lnTo>
                  <a:pt x="478971" y="653143"/>
                </a:lnTo>
                <a:lnTo>
                  <a:pt x="72571" y="1291771"/>
                </a:lnTo>
                <a:lnTo>
                  <a:pt x="537028" y="1944914"/>
                </a:lnTo>
                <a:lnTo>
                  <a:pt x="43543" y="2656114"/>
                </a:lnTo>
                <a:lnTo>
                  <a:pt x="493486" y="3410857"/>
                </a:lnTo>
                <a:lnTo>
                  <a:pt x="493486" y="3381828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1657104" y="12586890"/>
            <a:ext cx="174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“Recursion”</a:t>
            </a:r>
            <a:endParaRPr lang="en-US" sz="1800" dirty="0"/>
          </a:p>
        </p:txBody>
      </p:sp>
      <p:sp>
        <p:nvSpPr>
          <p:cNvPr id="73" name="TextBox 72"/>
          <p:cNvSpPr txBox="1"/>
          <p:nvPr/>
        </p:nvSpPr>
        <p:spPr>
          <a:xfrm>
            <a:off x="11170318" y="12843243"/>
            <a:ext cx="2151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“Balanced Binary Tree”</a:t>
            </a:r>
            <a:endParaRPr lang="en-US" sz="1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855537" y="13201820"/>
            <a:ext cx="16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“Function”</a:t>
            </a:r>
            <a:endParaRPr lang="en-US" sz="1800" dirty="0"/>
          </a:p>
        </p:txBody>
      </p:sp>
      <p:sp>
        <p:nvSpPr>
          <p:cNvPr id="76" name="TextBox 75"/>
          <p:cNvSpPr txBox="1"/>
          <p:nvPr/>
        </p:nvSpPr>
        <p:spPr>
          <a:xfrm>
            <a:off x="10084498" y="12516020"/>
            <a:ext cx="184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“Conditional”</a:t>
            </a:r>
            <a:endParaRPr lang="en-US" sz="1800" dirty="0"/>
          </a:p>
        </p:txBody>
      </p:sp>
      <p:sp>
        <p:nvSpPr>
          <p:cNvPr id="77" name="TextBox 76"/>
          <p:cNvSpPr txBox="1"/>
          <p:nvPr/>
        </p:nvSpPr>
        <p:spPr>
          <a:xfrm>
            <a:off x="9798675" y="12825417"/>
            <a:ext cx="184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“Fibonacci”</a:t>
            </a:r>
            <a:endParaRPr lang="en-US" sz="1800" dirty="0"/>
          </a:p>
        </p:txBody>
      </p:sp>
      <p:pic>
        <p:nvPicPr>
          <p:cNvPr id="78" name="Picture 3" descr="C:\Users\acbart\Projects\RealTimeWeb\publications\CHEP 14\RealBallo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542" y="12356361"/>
            <a:ext cx="3073983" cy="1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http://www.pinaldave.com/bimg/3vs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0022" y="8225223"/>
            <a:ext cx="6558943" cy="520192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0" name="TextBox 79"/>
          <p:cNvSpPr txBox="1"/>
          <p:nvPr/>
        </p:nvSpPr>
        <p:spPr>
          <a:xfrm>
            <a:off x="22800276" y="13320201"/>
            <a:ext cx="5116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Book Antiqua" panose="02040602050305030304" pitchFamily="18" charset="0"/>
              </a:rPr>
              <a:t>“… Information </a:t>
            </a:r>
            <a:r>
              <a:rPr lang="en-US" sz="2400" i="1" dirty="0">
                <a:latin typeface="Book Antiqua" panose="02040602050305030304" pitchFamily="18" charset="0"/>
              </a:rPr>
              <a:t>that cannot be handled with traditional </a:t>
            </a:r>
            <a:r>
              <a:rPr lang="en-US" sz="2400" i="1" dirty="0" smtClean="0">
                <a:latin typeface="Book Antiqua" panose="02040602050305030304" pitchFamily="18" charset="0"/>
              </a:rPr>
              <a:t>methods…”</a:t>
            </a:r>
            <a:r>
              <a:rPr lang="en-US" sz="2400" baseline="30000" dirty="0" smtClean="0">
                <a:latin typeface="Book Antiqua" panose="02040602050305030304" pitchFamily="18" charset="0"/>
              </a:rPr>
              <a:t>[5]</a:t>
            </a:r>
            <a:endParaRPr lang="en-US" sz="2400" baseline="30000" dirty="0">
              <a:latin typeface="Book Antiqua" panose="0204060205030503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608170" y="7598355"/>
            <a:ext cx="67946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ok Antiqua" panose="02040602050305030304" pitchFamily="18" charset="0"/>
              </a:rPr>
              <a:t>Sources of motivation as modelled by the </a:t>
            </a:r>
            <a:r>
              <a:rPr lang="en-US" sz="2400" b="1" dirty="0" smtClean="0">
                <a:latin typeface="Book Antiqua" panose="02040602050305030304" pitchFamily="18" charset="0"/>
              </a:rPr>
              <a:t>MUSIC Model of Academic Motivation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Book Antiqua" panose="02040602050305030304" pitchFamily="18" charset="0"/>
              </a:rPr>
              <a:t>eMpowerment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Usefulness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Success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Interest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Caring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5608170" y="10654855"/>
            <a:ext cx="39831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Educational Theories</a:t>
            </a:r>
            <a:endParaRPr lang="en-US" sz="2400" b="1" dirty="0" smtClean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Situated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Constructivism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Socio-</a:t>
            </a:r>
            <a:r>
              <a:rPr lang="en-US" sz="2400" dirty="0" err="1" smtClean="0">
                <a:latin typeface="Book Antiqua" panose="02040602050305030304" pitchFamily="18" charset="0"/>
              </a:rPr>
              <a:t>cognitivism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Active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Problem-based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Cooperative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Mastery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Instructional Design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359884" y="7598355"/>
            <a:ext cx="3983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Theory of Big Data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15916453" y="10496464"/>
            <a:ext cx="5711066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1627519" y="7955280"/>
            <a:ext cx="0" cy="59436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3" name="Diagram 102"/>
          <p:cNvGraphicFramePr/>
          <p:nvPr>
            <p:extLst>
              <p:ext uri="{D42A27DB-BD31-4B8C-83A1-F6EECF244321}">
                <p14:modId xmlns:p14="http://schemas.microsoft.com/office/powerpoint/2010/main" val="3999292182"/>
              </p:ext>
            </p:extLst>
          </p:nvPr>
        </p:nvGraphicFramePr>
        <p:xfrm>
          <a:off x="37939054" y="8355655"/>
          <a:ext cx="4625101" cy="3144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4" name="Rectangle 103"/>
          <p:cNvSpPr/>
          <p:nvPr/>
        </p:nvSpPr>
        <p:spPr>
          <a:xfrm>
            <a:off x="38013009" y="7484848"/>
            <a:ext cx="49192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3-phase </a:t>
            </a:r>
            <a:r>
              <a:rPr lang="en-US" sz="2400" dirty="0" smtClean="0">
                <a:latin typeface="Book Antiqua" panose="02040602050305030304" pitchFamily="18" charset="0"/>
              </a:rPr>
              <a:t>course with repeated emphasis on core objectives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053473" y="12056884"/>
            <a:ext cx="3152381" cy="2219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6" name="Rectangle 105"/>
          <p:cNvSpPr/>
          <p:nvPr/>
        </p:nvSpPr>
        <p:spPr>
          <a:xfrm>
            <a:off x="37948197" y="12081919"/>
            <a:ext cx="47578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Book Antiqua" panose="02040602050305030304" pitchFamily="18" charset="0"/>
              </a:rPr>
              <a:t>Cohort </a:t>
            </a:r>
            <a:r>
              <a:rPr lang="en-US" sz="2400" b="1" dirty="0" smtClean="0">
                <a:latin typeface="Book Antiqua" panose="02040602050305030304" pitchFamily="18" charset="0"/>
              </a:rPr>
              <a:t>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Interdisciplinary 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5-6 students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Free to work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Support network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9694781" y="9803846"/>
            <a:ext cx="59583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Class 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Staff are guides, not talking heads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Only </a:t>
            </a:r>
            <a:r>
              <a:rPr lang="en-US" sz="2400" dirty="0">
                <a:latin typeface="Book Antiqua" panose="02040602050305030304" pitchFamily="18" charset="0"/>
              </a:rPr>
              <a:t>a quarter of </a:t>
            </a:r>
            <a:r>
              <a:rPr lang="en-US" sz="2400" dirty="0" err="1">
                <a:latin typeface="Book Antiqua" panose="02040602050305030304" pitchFamily="18" charset="0"/>
              </a:rPr>
              <a:t>classtime</a:t>
            </a:r>
            <a:r>
              <a:rPr lang="en-US" sz="2400" dirty="0">
                <a:latin typeface="Book Antiqua" panose="02040602050305030304" pitchFamily="18" charset="0"/>
              </a:rPr>
              <a:t> is </a:t>
            </a:r>
            <a:r>
              <a:rPr lang="en-US" sz="2400" dirty="0" smtClean="0">
                <a:latin typeface="Book Antiqua" panose="02040602050305030304" pitchFamily="18" charset="0"/>
              </a:rPr>
              <a:t>lecture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Early focus on paper-and-pencil topics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All material situated in Big Data context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9642453" y="7342510"/>
            <a:ext cx="69045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Book Antiqua" panose="02040602050305030304" pitchFamily="18" charset="0"/>
              </a:rPr>
              <a:t>“Introduction to Computational Thinking</a:t>
            </a:r>
            <a:r>
              <a:rPr lang="en-US" sz="2400" b="1" dirty="0" smtClean="0">
                <a:latin typeface="Book Antiqua" panose="02040602050305030304" pitchFamily="18" charset="0"/>
              </a:rPr>
              <a:t>”</a:t>
            </a:r>
            <a:endParaRPr lang="en-US" sz="2400" b="1" dirty="0">
              <a:latin typeface="Book Antiqua" panose="02040602050305030304" pitchFamily="18" charset="0"/>
            </a:endParaRPr>
          </a:p>
          <a:p>
            <a:pPr marL="0" lvl="1" indent="-347472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2 instructors (Senior and </a:t>
            </a:r>
            <a:r>
              <a:rPr lang="en-US" sz="2400" dirty="0" smtClean="0">
                <a:latin typeface="Book Antiqua" panose="02040602050305030304" pitchFamily="18" charset="0"/>
              </a:rPr>
              <a:t>Associate)</a:t>
            </a:r>
          </a:p>
          <a:p>
            <a:pPr marL="0" lvl="1" indent="-347472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ook Antiqua" panose="02040602050305030304" pitchFamily="18" charset="0"/>
              </a:rPr>
              <a:t>Fall </a:t>
            </a:r>
            <a:r>
              <a:rPr lang="en-US" sz="2400" b="1" dirty="0">
                <a:latin typeface="Book Antiqua" panose="02040602050305030304" pitchFamily="18" charset="0"/>
              </a:rPr>
              <a:t>2014</a:t>
            </a:r>
            <a:r>
              <a:rPr lang="en-US" sz="2400" dirty="0">
                <a:latin typeface="Book Antiqua" panose="02040602050305030304" pitchFamily="18" charset="0"/>
              </a:rPr>
              <a:t>: 24 students , 70% male</a:t>
            </a:r>
          </a:p>
          <a:p>
            <a:pPr marL="0" lvl="1" indent="-347472">
              <a:buFont typeface="Arial" panose="020B0604020202020204" pitchFamily="34" charset="0"/>
              <a:buChar char="•"/>
            </a:pPr>
            <a:r>
              <a:rPr lang="en-US" sz="2400" b="1" dirty="0">
                <a:latin typeface="Book Antiqua" panose="02040602050305030304" pitchFamily="18" charset="0"/>
              </a:rPr>
              <a:t>Spring 2015</a:t>
            </a:r>
            <a:r>
              <a:rPr lang="en-US" sz="2400" dirty="0">
                <a:latin typeface="Book Antiqua" panose="02040602050305030304" pitchFamily="18" charset="0"/>
              </a:rPr>
              <a:t>: 40 students, 60% female, 3 </a:t>
            </a:r>
            <a:r>
              <a:rPr lang="en-US" sz="2400" dirty="0" smtClean="0">
                <a:latin typeface="Book Antiqua" panose="02040602050305030304" pitchFamily="18" charset="0"/>
              </a:rPr>
              <a:t>UTAs</a:t>
            </a:r>
          </a:p>
          <a:p>
            <a:pPr marL="0" lvl="1" indent="-347472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ook Antiqua" panose="02040602050305030304" pitchFamily="18" charset="0"/>
              </a:rPr>
              <a:t>Spring 2016</a:t>
            </a:r>
            <a:r>
              <a:rPr lang="en-US" sz="2400" dirty="0" smtClean="0">
                <a:latin typeface="Book Antiqua" panose="02040602050305030304" pitchFamily="18" charset="0"/>
              </a:rPr>
              <a:t>: 50 students, 50% female, 4 UTAs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marL="0" lvl="1" indent="-347472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20 </a:t>
            </a:r>
            <a:r>
              <a:rPr lang="en-US" sz="2400" dirty="0">
                <a:latin typeface="Book Antiqua" panose="02040602050305030304" pitchFamily="18" charset="0"/>
              </a:rPr>
              <a:t>different majors from 5 different colleges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9691721" y="12104686"/>
            <a:ext cx="32967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Learning 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Abstraction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Visualizations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Social Impacts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111320" y="15895949"/>
            <a:ext cx="13322159" cy="267765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BlockPy</a:t>
            </a:r>
            <a:endParaRPr lang="en-US" sz="2400" b="1" dirty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Block-based programming using </a:t>
            </a:r>
            <a:r>
              <a:rPr lang="en-US" sz="2400" dirty="0" smtClean="0">
                <a:latin typeface="Book Antiqua" panose="02040602050305030304" pitchFamily="18" charset="0"/>
              </a:rPr>
              <a:t>BlockPy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Local Python </a:t>
            </a:r>
            <a:r>
              <a:rPr lang="en-US" sz="2400" dirty="0">
                <a:latin typeface="Book Antiqua" panose="02040602050305030304" pitchFamily="18" charset="0"/>
              </a:rPr>
              <a:t>execution with </a:t>
            </a:r>
            <a:r>
              <a:rPr lang="en-US" sz="2400" dirty="0" err="1" smtClean="0">
                <a:latin typeface="Book Antiqua" panose="02040602050305030304" pitchFamily="18" charset="0"/>
              </a:rPr>
              <a:t>Skulpt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Automatic, interactive feedback through static analysis and output checking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Code-aligned Property Explorer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English-text explanation of code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Real-time bi-directional mapping with Python code for deep transfer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Plot visualization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CORIGS datasets blocks</a:t>
            </a:r>
            <a:endParaRPr lang="en-US" sz="2400" dirty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Interaction logging for advanced </a:t>
            </a:r>
            <a:r>
              <a:rPr lang="en-US" sz="2400" dirty="0" smtClean="0">
                <a:latin typeface="Book Antiqua" panose="02040602050305030304" pitchFamily="18" charset="0"/>
              </a:rPr>
              <a:t>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Integration with Canvas through LTI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>
            <a:off x="29032200" y="16459200"/>
            <a:ext cx="0" cy="73152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29801910" y="15969238"/>
            <a:ext cx="474530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CORGIS Datasets Project</a:t>
            </a:r>
            <a:endParaRPr lang="en-US" sz="2400" b="1" dirty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Collection of Real-time, Giant, Interesting </a:t>
            </a:r>
            <a:r>
              <a:rPr lang="en-US" sz="2400" dirty="0" err="1" smtClean="0">
                <a:latin typeface="Book Antiqua" panose="02040602050305030304" pitchFamily="18" charset="0"/>
              </a:rPr>
              <a:t>datasetS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Over 35 ready-to-use datasets in a wide variety of subjects</a:t>
            </a:r>
            <a:endParaRPr lang="en-US" sz="2400" dirty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Free, </a:t>
            </a:r>
            <a:r>
              <a:rPr lang="en-US" sz="2400" dirty="0" smtClean="0">
                <a:latin typeface="Book Antiqua" panose="02040602050305030304" pitchFamily="18" charset="0"/>
              </a:rPr>
              <a:t>open-source</a:t>
            </a:r>
            <a:endParaRPr lang="en-US" sz="2400" dirty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Beginner-friendly interface</a:t>
            </a:r>
            <a:endParaRPr lang="en-US" sz="2400" dirty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Goal is to support Python</a:t>
            </a:r>
            <a:r>
              <a:rPr lang="en-US" sz="2400" dirty="0">
                <a:latin typeface="Book Antiqua" panose="02040602050305030304" pitchFamily="18" charset="0"/>
              </a:rPr>
              <a:t>, Java, </a:t>
            </a:r>
            <a:r>
              <a:rPr lang="en-US" sz="2400" dirty="0" smtClean="0">
                <a:latin typeface="Book Antiqua" panose="02040602050305030304" pitchFamily="18" charset="0"/>
              </a:rPr>
              <a:t>Racket, and Android</a:t>
            </a:r>
            <a:endParaRPr lang="en-US" sz="2400" dirty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ook Antiqua" panose="02040602050305030304" pitchFamily="18" charset="0"/>
              </a:rPr>
              <a:t>Internal scaffolding for managing high velocity and high volume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4290001" y="17760025"/>
            <a:ext cx="4114800" cy="246937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36683363" y="15983952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(get-weather ...)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0" name="Picture 4" descr="C:\Users\acbart\AppData\Local\Microsoft\Windows\Temporary Internet Files\Content.IE5\CNB1F19X\MC900059128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706573" y="15987247"/>
            <a:ext cx="1458554" cy="1327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Rectangle 162"/>
          <p:cNvSpPr/>
          <p:nvPr/>
        </p:nvSpPr>
        <p:spPr>
          <a:xfrm>
            <a:off x="35234166" y="17797565"/>
            <a:ext cx="24370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Client Library</a:t>
            </a:r>
            <a:endParaRPr lang="en-US" sz="3200" b="1" dirty="0"/>
          </a:p>
        </p:txBody>
      </p:sp>
      <p:sp>
        <p:nvSpPr>
          <p:cNvPr id="166" name="Rectangle 165"/>
          <p:cNvSpPr/>
          <p:nvPr/>
        </p:nvSpPr>
        <p:spPr>
          <a:xfrm>
            <a:off x="36683363" y="16407934"/>
            <a:ext cx="3687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searchBusinesses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6683363" y="16831916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get_stocks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6683363" y="17255897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0" name="Picture 51" descr="C:\Users\acbart\Downloads\attachment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694" y="23958839"/>
            <a:ext cx="828504" cy="824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4" descr="http://icons.iconarchive.com/icons/cornmanthe3rd/plex/512/Other-python-icon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794" y="21862904"/>
            <a:ext cx="842304" cy="842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6380" y="22909458"/>
            <a:ext cx="845132" cy="845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5" name="Straight Arrow Connector 174"/>
          <p:cNvCxnSpPr>
            <a:endCxn id="156" idx="1"/>
          </p:cNvCxnSpPr>
          <p:nvPr/>
        </p:nvCxnSpPr>
        <p:spPr>
          <a:xfrm flipV="1">
            <a:off x="38364954" y="18147203"/>
            <a:ext cx="55038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160" idx="1"/>
            <a:endCxn id="157" idx="0"/>
          </p:cNvCxnSpPr>
          <p:nvPr/>
        </p:nvCxnSpPr>
        <p:spPr>
          <a:xfrm>
            <a:off x="36165127" y="16651030"/>
            <a:ext cx="182274" cy="1108995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8" name="Picture 6" descr="http://www.hkstpsoftlanding.com/assets/android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9555" y="20890715"/>
            <a:ext cx="678782" cy="767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TextBox 178"/>
          <p:cNvSpPr txBox="1"/>
          <p:nvPr/>
        </p:nvSpPr>
        <p:spPr>
          <a:xfrm>
            <a:off x="36086266" y="18324084"/>
            <a:ext cx="1806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Data </a:t>
            </a:r>
            <a:r>
              <a:rPr lang="en-US" sz="2000" b="1" dirty="0" err="1" smtClean="0"/>
              <a:t>Munging</a:t>
            </a:r>
            <a:r>
              <a:rPr lang="en-US" sz="2000" b="1" dirty="0" smtClean="0"/>
              <a:t> Logic</a:t>
            </a:r>
            <a:endParaRPr lang="en-US" sz="2000" b="1" dirty="0"/>
          </a:p>
        </p:txBody>
      </p:sp>
      <p:grpSp>
        <p:nvGrpSpPr>
          <p:cNvPr id="148" name="Group 147"/>
          <p:cNvGrpSpPr/>
          <p:nvPr/>
        </p:nvGrpSpPr>
        <p:grpSpPr>
          <a:xfrm>
            <a:off x="38915341" y="17469394"/>
            <a:ext cx="3797972" cy="1355618"/>
            <a:chOff x="38915341" y="17698245"/>
            <a:chExt cx="3797972" cy="1355618"/>
          </a:xfrm>
        </p:grpSpPr>
        <p:sp>
          <p:nvSpPr>
            <p:cNvPr id="156" name="Rectangle 155"/>
            <p:cNvSpPr/>
            <p:nvPr/>
          </p:nvSpPr>
          <p:spPr>
            <a:xfrm>
              <a:off x="38915341" y="17698245"/>
              <a:ext cx="3797972" cy="135561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5" name="Picture 12" descr="http://www.silvatechsolutions.com/wp-content/uploads/2012/07/Misc-Web-Database-icon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99245" y="17761500"/>
              <a:ext cx="1229111" cy="1229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0" name="TextBox 189"/>
            <p:cNvSpPr txBox="1"/>
            <p:nvPr/>
          </p:nvSpPr>
          <p:spPr>
            <a:xfrm>
              <a:off x="40050968" y="17837445"/>
              <a:ext cx="26607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Real-Time</a:t>
              </a:r>
            </a:p>
            <a:p>
              <a:pPr algn="ctr"/>
              <a:r>
                <a:rPr lang="en-US" sz="3200" b="1" dirty="0" smtClean="0"/>
                <a:t>Web Service</a:t>
              </a:r>
              <a:endParaRPr lang="en-US" sz="3200" b="1" dirty="0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8913736" y="19220688"/>
            <a:ext cx="3797972" cy="1353312"/>
            <a:chOff x="38913736" y="19598076"/>
            <a:chExt cx="3797972" cy="1353312"/>
          </a:xfrm>
        </p:grpSpPr>
        <p:sp>
          <p:nvSpPr>
            <p:cNvPr id="209" name="Rectangle 208"/>
            <p:cNvSpPr/>
            <p:nvPr/>
          </p:nvSpPr>
          <p:spPr>
            <a:xfrm>
              <a:off x="38913736" y="19598076"/>
              <a:ext cx="3797972" cy="135331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0050968" y="19736123"/>
              <a:ext cx="26607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Large</a:t>
              </a:r>
            </a:p>
            <a:p>
              <a:pPr algn="ctr"/>
              <a:r>
                <a:rPr lang="en-US" sz="3200" b="1" dirty="0" smtClean="0"/>
                <a:t>Data File</a:t>
              </a:r>
              <a:endParaRPr lang="en-US" sz="3200" b="1" dirty="0"/>
            </a:p>
          </p:txBody>
        </p:sp>
        <p:pic>
          <p:nvPicPr>
            <p:cNvPr id="212" name="Picture 2" descr="http://about.extension.org/wp-content/uploads/2014/07/bigdata_icon_120.pn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39263" y="19703232"/>
              <a:ext cx="1143000" cy="114300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3" name="Straight Arrow Connector 212"/>
          <p:cNvCxnSpPr/>
          <p:nvPr/>
        </p:nvCxnSpPr>
        <p:spPr>
          <a:xfrm flipV="1">
            <a:off x="38399975" y="19950253"/>
            <a:ext cx="550387" cy="26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7" name="Group 216"/>
          <p:cNvGrpSpPr/>
          <p:nvPr/>
        </p:nvGrpSpPr>
        <p:grpSpPr>
          <a:xfrm>
            <a:off x="31508133" y="21074766"/>
            <a:ext cx="1383712" cy="1661547"/>
            <a:chOff x="1168453" y="22980176"/>
            <a:chExt cx="1383712" cy="1661547"/>
          </a:xfrm>
        </p:grpSpPr>
        <p:pic>
          <p:nvPicPr>
            <p:cNvPr id="218" name="Picture 46" descr="http://25.media.tumblr.com/8cba11fc34eb1ebfe483b4182f6760ef/tumblr_mij7f6RGXr1s2szdvo1_500.png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386260" y="22980176"/>
              <a:ext cx="948098" cy="10886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168453" y="23995392"/>
              <a:ext cx="138371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 smtClean="0">
                  <a:latin typeface="Book Antiqua" pitchFamily="18" charset="0"/>
                </a:rPr>
                <a:t>Social Link</a:t>
              </a:r>
              <a:br>
                <a:rPr lang="en-US" sz="1800" b="1" dirty="0" smtClean="0">
                  <a:latin typeface="Book Antiqua" pitchFamily="18" charset="0"/>
                </a:rPr>
              </a:br>
              <a:r>
                <a:rPr lang="en-US" sz="1800" b="1" dirty="0" smtClean="0">
                  <a:latin typeface="Book Antiqua" pitchFamily="18" charset="0"/>
                </a:rPr>
                <a:t>Sharing</a:t>
              </a: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4937537" y="21040251"/>
            <a:ext cx="1146469" cy="1730576"/>
            <a:chOff x="3033452" y="22984581"/>
            <a:chExt cx="1146469" cy="1730576"/>
          </a:xfrm>
        </p:grpSpPr>
        <p:pic>
          <p:nvPicPr>
            <p:cNvPr id="221" name="Picture 32" descr="C:\Users\acbart\Projects\RealTimeWeb\realtimeweb\flask_application\static\img\gallery_weather.png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6143" y="22984581"/>
              <a:ext cx="1084245" cy="1084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2" name="Rectangle 221"/>
            <p:cNvSpPr/>
            <p:nvPr/>
          </p:nvSpPr>
          <p:spPr>
            <a:xfrm>
              <a:off x="3033452" y="24068826"/>
              <a:ext cx="11464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 smtClean="0">
                  <a:latin typeface="Book Antiqua" pitchFamily="18" charset="0"/>
                </a:rPr>
                <a:t>Weather</a:t>
              </a:r>
              <a:br>
                <a:rPr lang="en-US" sz="1800" b="1" dirty="0" smtClean="0">
                  <a:latin typeface="Book Antiqua" pitchFamily="18" charset="0"/>
                </a:rPr>
              </a:br>
              <a:r>
                <a:rPr lang="en-US" sz="1800" b="1" dirty="0" smtClean="0">
                  <a:latin typeface="Book Antiqua" pitchFamily="18" charset="0"/>
                </a:rPr>
                <a:t>Forecasts</a:t>
              </a: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8289494" y="23008674"/>
            <a:ext cx="1402948" cy="1644479"/>
            <a:chOff x="4426843" y="23070677"/>
            <a:chExt cx="1402948" cy="1644479"/>
          </a:xfrm>
        </p:grpSpPr>
        <p:pic>
          <p:nvPicPr>
            <p:cNvPr id="224" name="Picture 27" descr="C:\Users\acbart\Projects\RealTimeWeb\realtimeweb\flask_application\static\img\gallery_earthquake.png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647" y="23070677"/>
              <a:ext cx="1005340" cy="92471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5" name="Rectangle 224"/>
            <p:cNvSpPr/>
            <p:nvPr/>
          </p:nvSpPr>
          <p:spPr>
            <a:xfrm>
              <a:off x="4426843" y="24068825"/>
              <a:ext cx="14029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 smtClean="0">
                  <a:latin typeface="Book Antiqua" pitchFamily="18" charset="0"/>
                </a:rPr>
                <a:t>Earthquake</a:t>
              </a:r>
              <a:br>
                <a:rPr lang="en-US" sz="1800" b="1" dirty="0" smtClean="0">
                  <a:latin typeface="Book Antiqua" pitchFamily="18" charset="0"/>
                </a:rPr>
              </a:br>
              <a:r>
                <a:rPr lang="en-US" sz="1800" b="1" dirty="0" smtClean="0">
                  <a:latin typeface="Book Antiqua" pitchFamily="18" charset="0"/>
                </a:rPr>
                <a:t>Reports</a:t>
              </a: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7969398" y="21031200"/>
            <a:ext cx="1165571" cy="1748679"/>
            <a:chOff x="6406189" y="22980176"/>
            <a:chExt cx="1165571" cy="1748679"/>
          </a:xfrm>
        </p:grpSpPr>
        <p:pic>
          <p:nvPicPr>
            <p:cNvPr id="227" name="Picture 31" descr="C:\Users\acbart\Projects\RealTimeWeb\realtimeweb\flask_application\static\img\gallery_stock.png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6189" y="22980176"/>
              <a:ext cx="1165571" cy="116557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8" name="Rectangle 227"/>
            <p:cNvSpPr/>
            <p:nvPr/>
          </p:nvSpPr>
          <p:spPr>
            <a:xfrm>
              <a:off x="6563604" y="24082524"/>
              <a:ext cx="77457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 smtClean="0">
                  <a:latin typeface="Book Antiqua" pitchFamily="18" charset="0"/>
                </a:rPr>
                <a:t>Stock</a:t>
              </a:r>
              <a:br>
                <a:rPr lang="en-US" sz="1800" b="1" dirty="0" smtClean="0">
                  <a:latin typeface="Book Antiqua" pitchFamily="18" charset="0"/>
                </a:rPr>
              </a:br>
              <a:r>
                <a:rPr lang="en-US" sz="1800" b="1" dirty="0" smtClean="0">
                  <a:latin typeface="Book Antiqua" pitchFamily="18" charset="0"/>
                </a:rPr>
                <a:t>Logs</a:t>
              </a: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9372985" y="21131994"/>
            <a:ext cx="1338828" cy="1547090"/>
            <a:chOff x="7880966" y="23099519"/>
            <a:chExt cx="1338828" cy="1547090"/>
          </a:xfrm>
        </p:grpSpPr>
        <p:pic>
          <p:nvPicPr>
            <p:cNvPr id="230" name="Picture 26" descr="C:\Users\acbart\Projects\RealTimeWeb\realtimeweb\flask_application\static\img\gallery_business.png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2444" y="23099519"/>
              <a:ext cx="895873" cy="8958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1" name="Rectangle 230"/>
            <p:cNvSpPr/>
            <p:nvPr/>
          </p:nvSpPr>
          <p:spPr>
            <a:xfrm>
              <a:off x="7880966" y="24000278"/>
              <a:ext cx="1338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 smtClean="0">
                  <a:latin typeface="Book Antiqua" pitchFamily="18" charset="0"/>
                </a:rPr>
                <a:t>Local</a:t>
              </a:r>
              <a:br>
                <a:rPr lang="en-US" sz="1800" b="1" dirty="0" smtClean="0">
                  <a:latin typeface="Book Antiqua" pitchFamily="18" charset="0"/>
                </a:rPr>
              </a:br>
              <a:r>
                <a:rPr lang="en-US" sz="1800" b="1" dirty="0" smtClean="0">
                  <a:latin typeface="Book Antiqua" pitchFamily="18" charset="0"/>
                </a:rPr>
                <a:t>Businesses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1195601" y="23039320"/>
            <a:ext cx="1871026" cy="1583186"/>
            <a:chOff x="916138" y="25263956"/>
            <a:chExt cx="1871026" cy="1583186"/>
          </a:xfrm>
        </p:grpSpPr>
        <p:pic>
          <p:nvPicPr>
            <p:cNvPr id="233" name="Picture 18" descr="http://think.cs.vt.edu/corgis/static/libraries/magic/gallery.png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1430" y="25263956"/>
              <a:ext cx="1020443" cy="10361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4" name="Rectangle 233"/>
            <p:cNvSpPr/>
            <p:nvPr/>
          </p:nvSpPr>
          <p:spPr>
            <a:xfrm>
              <a:off x="916138" y="26200811"/>
              <a:ext cx="18710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 smtClean="0">
                  <a:latin typeface="Book Antiqua" pitchFamily="18" charset="0"/>
                </a:rPr>
                <a:t>Magic the</a:t>
              </a:r>
              <a:br>
                <a:rPr lang="en-US" sz="1800" b="1" dirty="0" smtClean="0">
                  <a:latin typeface="Book Antiqua" pitchFamily="18" charset="0"/>
                </a:rPr>
              </a:br>
              <a:r>
                <a:rPr lang="en-US" sz="1800" b="1" dirty="0" smtClean="0">
                  <a:latin typeface="Book Antiqua" pitchFamily="18" charset="0"/>
                </a:rPr>
                <a:t>Gathering cards</a:t>
              </a: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34636014" y="23117476"/>
            <a:ext cx="1338828" cy="1426875"/>
            <a:chOff x="2893714" y="25199524"/>
            <a:chExt cx="1338828" cy="1426875"/>
          </a:xfrm>
        </p:grpSpPr>
        <p:pic>
          <p:nvPicPr>
            <p:cNvPr id="236" name="Picture 16" descr="http://think.cs.vt.edu/corgis/static/libraries/geocode/gallery.png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478" y="25199524"/>
              <a:ext cx="1061300" cy="10613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7" name="Rectangle 236"/>
            <p:cNvSpPr/>
            <p:nvPr/>
          </p:nvSpPr>
          <p:spPr>
            <a:xfrm>
              <a:off x="2893714" y="26257067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 smtClean="0">
                  <a:latin typeface="Book Antiqua" pitchFamily="18" charset="0"/>
                </a:rPr>
                <a:t>Geocoding</a:t>
              </a: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6126123" y="23014683"/>
            <a:ext cx="2012089" cy="1632460"/>
            <a:chOff x="4257696" y="25172426"/>
            <a:chExt cx="2012089" cy="1632460"/>
          </a:xfrm>
        </p:grpSpPr>
        <p:pic>
          <p:nvPicPr>
            <p:cNvPr id="239" name="Picture 14" descr="http://think.cs.vt.edu/corgis/static/libraries/endangered/gallery.png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140" y="25172426"/>
              <a:ext cx="1219200" cy="1219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0" name="Rectangle 239"/>
            <p:cNvSpPr/>
            <p:nvPr/>
          </p:nvSpPr>
          <p:spPr>
            <a:xfrm>
              <a:off x="4257696" y="26158555"/>
              <a:ext cx="20120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 smtClean="0">
                  <a:latin typeface="Book Antiqua" pitchFamily="18" charset="0"/>
                </a:rPr>
                <a:t>Endangered</a:t>
              </a:r>
              <a:br>
                <a:rPr lang="en-US" sz="1800" b="1" dirty="0" smtClean="0">
                  <a:latin typeface="Book Antiqua" pitchFamily="18" charset="0"/>
                </a:rPr>
              </a:br>
              <a:r>
                <a:rPr lang="en-US" sz="1800" b="1" dirty="0" smtClean="0">
                  <a:latin typeface="Book Antiqua" pitchFamily="18" charset="0"/>
                </a:rPr>
                <a:t>Species Registers</a:t>
              </a: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39843724" y="23035499"/>
            <a:ext cx="1106574" cy="1590829"/>
            <a:chOff x="6429565" y="25238799"/>
            <a:chExt cx="1106574" cy="1590829"/>
          </a:xfrm>
        </p:grpSpPr>
        <p:pic>
          <p:nvPicPr>
            <p:cNvPr id="242" name="Picture 2" descr="http://think.cs.vt.edu/corgis/static/libraries/twitter/gallery.png"/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565" y="25238799"/>
              <a:ext cx="1106574" cy="11065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Rectangle 242"/>
            <p:cNvSpPr/>
            <p:nvPr/>
          </p:nvSpPr>
          <p:spPr>
            <a:xfrm>
              <a:off x="6499387" y="26183297"/>
              <a:ext cx="9669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 smtClean="0">
                  <a:latin typeface="Book Antiqua" pitchFamily="18" charset="0"/>
                </a:rPr>
                <a:t>Twitter</a:t>
              </a:r>
              <a:br>
                <a:rPr lang="en-US" sz="1800" b="1" dirty="0" smtClean="0">
                  <a:latin typeface="Book Antiqua" pitchFamily="18" charset="0"/>
                </a:rPr>
              </a:br>
              <a:r>
                <a:rPr lang="en-US" sz="1800" b="1" dirty="0" smtClean="0">
                  <a:latin typeface="Book Antiqua" pitchFamily="18" charset="0"/>
                </a:rPr>
                <a:t>Tweets</a:t>
              </a: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40949831" y="21061161"/>
            <a:ext cx="1736374" cy="1688756"/>
            <a:chOff x="1021404" y="27175490"/>
            <a:chExt cx="1736374" cy="1688756"/>
          </a:xfrm>
        </p:grpSpPr>
        <p:pic>
          <p:nvPicPr>
            <p:cNvPr id="248" name="Picture 12" descr="http://think.cs.vt.edu/corgis/static/libraries/heifer/gallery.png"/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5418" y="27175490"/>
              <a:ext cx="988347" cy="98834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9" name="Rectangle 248"/>
            <p:cNvSpPr/>
            <p:nvPr/>
          </p:nvSpPr>
          <p:spPr>
            <a:xfrm>
              <a:off x="1021404" y="28217915"/>
              <a:ext cx="173637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 smtClean="0">
                  <a:latin typeface="Book Antiqua" pitchFamily="18" charset="0"/>
                </a:rPr>
                <a:t>Dairy Herd</a:t>
              </a:r>
            </a:p>
            <a:p>
              <a:pPr algn="ctr"/>
              <a:r>
                <a:rPr lang="en-US" sz="1800" b="1" dirty="0" smtClean="0">
                  <a:latin typeface="Book Antiqua" pitchFamily="18" charset="0"/>
                </a:rPr>
                <a:t>Measurements</a:t>
              </a: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33129861" y="21098817"/>
            <a:ext cx="1569660" cy="1613445"/>
            <a:chOff x="2663551" y="27188066"/>
            <a:chExt cx="1569660" cy="1613445"/>
          </a:xfrm>
        </p:grpSpPr>
        <p:pic>
          <p:nvPicPr>
            <p:cNvPr id="251" name="Picture 20" descr="http://think.cs.vt.edu/corgis/static/libraries/events/gallery.png"/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0496" y="27188066"/>
              <a:ext cx="975770" cy="975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2" name="Rectangle 251"/>
            <p:cNvSpPr/>
            <p:nvPr/>
          </p:nvSpPr>
          <p:spPr>
            <a:xfrm>
              <a:off x="2663551" y="28155180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 smtClean="0">
                  <a:latin typeface="Book Antiqua" pitchFamily="18" charset="0"/>
                </a:rPr>
                <a:t>International</a:t>
              </a:r>
              <a:br>
                <a:rPr lang="en-US" sz="1800" b="1" dirty="0" smtClean="0">
                  <a:latin typeface="Book Antiqua" pitchFamily="18" charset="0"/>
                </a:rPr>
              </a:br>
              <a:r>
                <a:rPr lang="en-US" sz="1800" b="1" dirty="0" smtClean="0">
                  <a:latin typeface="Book Antiqua" pitchFamily="18" charset="0"/>
                </a:rPr>
                <a:t>Events</a:t>
              </a: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36322022" y="21092356"/>
            <a:ext cx="1409360" cy="1626366"/>
            <a:chOff x="4569914" y="26955241"/>
            <a:chExt cx="1409360" cy="1626366"/>
          </a:xfrm>
        </p:grpSpPr>
        <p:pic>
          <p:nvPicPr>
            <p:cNvPr id="254" name="Picture 10" descr="http://think.cs.vt.edu/corgis/static/libraries/citycrimes/gallery.png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9812" y="26955241"/>
              <a:ext cx="1069563" cy="10695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5" name="Rectangle 254"/>
            <p:cNvSpPr/>
            <p:nvPr/>
          </p:nvSpPr>
          <p:spPr>
            <a:xfrm>
              <a:off x="4569914" y="27935276"/>
              <a:ext cx="14093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 smtClean="0">
                  <a:latin typeface="Book Antiqua" pitchFamily="18" charset="0"/>
                </a:rPr>
                <a:t>UCR Crime</a:t>
              </a:r>
              <a:br>
                <a:rPr lang="en-US" sz="1800" b="1" dirty="0" smtClean="0">
                  <a:latin typeface="Book Antiqua" pitchFamily="18" charset="0"/>
                </a:rPr>
              </a:br>
              <a:r>
                <a:rPr lang="en-US" sz="1800" b="1" dirty="0" smtClean="0">
                  <a:latin typeface="Book Antiqua" pitchFamily="18" charset="0"/>
                </a:rPr>
                <a:t>Statistics</a:t>
              </a:r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41101580" y="23003432"/>
            <a:ext cx="1518364" cy="1654963"/>
            <a:chOff x="6112953" y="26988283"/>
            <a:chExt cx="1518364" cy="1654963"/>
          </a:xfrm>
        </p:grpSpPr>
        <p:pic>
          <p:nvPicPr>
            <p:cNvPr id="257" name="Picture 8" descr="http://think.cs.vt.edu/corgis/static/libraries/govtrack/gallery.png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397" y="26988283"/>
              <a:ext cx="1003476" cy="10034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8" name="Rectangle 257"/>
            <p:cNvSpPr/>
            <p:nvPr/>
          </p:nvSpPr>
          <p:spPr>
            <a:xfrm>
              <a:off x="6112953" y="27996915"/>
              <a:ext cx="151836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 smtClean="0">
                  <a:latin typeface="Book Antiqua" pitchFamily="18" charset="0"/>
                </a:rPr>
                <a:t>Government</a:t>
              </a:r>
            </a:p>
            <a:p>
              <a:pPr algn="ctr"/>
              <a:r>
                <a:rPr lang="en-US" sz="1800" b="1" dirty="0" smtClean="0">
                  <a:latin typeface="Book Antiqua" pitchFamily="18" charset="0"/>
                </a:rPr>
                <a:t>Records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3217908" y="22955623"/>
            <a:ext cx="1266825" cy="1750580"/>
            <a:chOff x="7776234" y="26736422"/>
            <a:chExt cx="1266825" cy="1750580"/>
          </a:xfrm>
        </p:grpSpPr>
        <p:pic>
          <p:nvPicPr>
            <p:cNvPr id="263" name="Picture 6" descr="http://think.cs.vt.edu/corgis/static/libraries/diseases/gallery.png"/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6234" y="26736422"/>
              <a:ext cx="1266825" cy="10858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4" name="Rectangle 263"/>
            <p:cNvSpPr/>
            <p:nvPr/>
          </p:nvSpPr>
          <p:spPr>
            <a:xfrm>
              <a:off x="7842824" y="27840671"/>
              <a:ext cx="113364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 smtClean="0">
                  <a:latin typeface="Book Antiqua" pitchFamily="18" charset="0"/>
                </a:rPr>
                <a:t>Disease</a:t>
              </a:r>
            </a:p>
            <a:p>
              <a:pPr algn="ctr"/>
              <a:r>
                <a:rPr lang="en-US" sz="1800" b="1" dirty="0" smtClean="0">
                  <a:latin typeface="Book Antiqua" pitchFamily="18" charset="0"/>
                </a:rPr>
                <a:t>Statistics</a:t>
              </a:r>
            </a:p>
          </p:txBody>
        </p:sp>
      </p:grpSp>
      <p:sp>
        <p:nvSpPr>
          <p:cNvPr id="151" name="Right Brace 150"/>
          <p:cNvSpPr/>
          <p:nvPr/>
        </p:nvSpPr>
        <p:spPr>
          <a:xfrm>
            <a:off x="30598811" y="20720941"/>
            <a:ext cx="490789" cy="41588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51" y="18622630"/>
            <a:ext cx="12480397" cy="6069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5" name="Content Placeholder 4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493" y="16384045"/>
            <a:ext cx="6022700" cy="2452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493" y="19490321"/>
            <a:ext cx="5672005" cy="2492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7" name="Content Placeholder 3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160" y="20375007"/>
            <a:ext cx="6767612" cy="4317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42"/>
          <a:srcRect r="18627"/>
          <a:stretch/>
        </p:blipFill>
        <p:spPr>
          <a:xfrm>
            <a:off x="22402493" y="22917531"/>
            <a:ext cx="5107742" cy="170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3"/>
          <a:srcRect t="18383"/>
          <a:stretch/>
        </p:blipFill>
        <p:spPr>
          <a:xfrm>
            <a:off x="14810160" y="16435137"/>
            <a:ext cx="6766560" cy="2961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9281" y="18348160"/>
            <a:ext cx="1762595" cy="1445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8" name="Rectangle 157"/>
          <p:cNvSpPr/>
          <p:nvPr/>
        </p:nvSpPr>
        <p:spPr>
          <a:xfrm>
            <a:off x="35937034" y="19074433"/>
            <a:ext cx="2353433" cy="10010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35922332" y="19228966"/>
            <a:ext cx="2404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Sampled Local Cache</a:t>
            </a:r>
            <a:br>
              <a:rPr lang="en-US" sz="2000" b="1" dirty="0" smtClean="0"/>
            </a:br>
            <a:r>
              <a:rPr lang="en-US" sz="2000" b="1" dirty="0" smtClean="0"/>
              <a:t>for offline access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810160" y="15951510"/>
            <a:ext cx="4575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Automatic English Explanation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4810160" y="19897344"/>
            <a:ext cx="289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Instructor Interface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2402493" y="22395556"/>
            <a:ext cx="4293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Automatic, Guided Feedback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2402493" y="15948294"/>
            <a:ext cx="4174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Dual Block/Text Conversion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2402493" y="19006694"/>
            <a:ext cx="5227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Block-Text Conversion Architecture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1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2188</TotalTime>
  <Words>976</Words>
  <Application>Microsoft Office PowerPoint</Application>
  <PresentationFormat>Custom</PresentationFormat>
  <Paragraphs>156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Book Antiqua</vt:lpstr>
      <vt:lpstr>Calibri</vt:lpstr>
      <vt:lpstr>Calibri Light</vt:lpstr>
      <vt:lpstr>Courier New</vt:lpstr>
      <vt:lpstr>Times New Roman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Bart</dc:creator>
  <cp:lastModifiedBy>acbart</cp:lastModifiedBy>
  <cp:revision>86</cp:revision>
  <dcterms:created xsi:type="dcterms:W3CDTF">2015-02-28T18:38:05Z</dcterms:created>
  <dcterms:modified xsi:type="dcterms:W3CDTF">2016-03-18T01:40:44Z</dcterms:modified>
</cp:coreProperties>
</file>