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5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E7A"/>
    <a:srgbClr val="FFFF8F"/>
    <a:srgbClr val="FFFA9D"/>
    <a:srgbClr val="0300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868" autoAdjust="0"/>
    <p:restoredTop sz="94434" autoAdjust="0"/>
  </p:normalViewPr>
  <p:slideViewPr>
    <p:cSldViewPr>
      <p:cViewPr>
        <p:scale>
          <a:sx n="20" d="100"/>
          <a:sy n="20" d="100"/>
        </p:scale>
        <p:origin x="12" y="-510"/>
      </p:cViewPr>
      <p:guideLst>
        <p:guide orient="horz" pos="4032"/>
        <p:guide pos="5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7200" cy="457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19F32A-732B-4AC4-BA27-8D9948482D7D}" type="doc">
      <dgm:prSet loTypeId="urn:microsoft.com/office/officeart/2005/8/layout/lProcess1" loCatId="process" qsTypeId="urn:microsoft.com/office/officeart/2005/8/quickstyle/simple5" qsCatId="simple" csTypeId="urn:microsoft.com/office/officeart/2005/8/colors/accent3_2" csCatId="accent3" phldr="1"/>
      <dgm:spPr/>
    </dgm:pt>
    <dgm:pt modelId="{61CDE829-9021-4B4B-AEFD-A53F63BD03AA}">
      <dgm:prSet phldrT="[Text]" custT="1"/>
      <dgm:spPr/>
      <dgm:t>
        <a:bodyPr/>
        <a:lstStyle/>
        <a:p>
          <a:r>
            <a:rPr lang="en-US" sz="2400" b="0" i="0" dirty="0" smtClean="0"/>
            <a:t>1) Gain attention</a:t>
          </a:r>
          <a:endParaRPr lang="en-US" sz="2400" dirty="0"/>
        </a:p>
      </dgm:t>
    </dgm:pt>
    <dgm:pt modelId="{65186047-341D-44B0-A4C2-0B43E351127E}" type="parTrans" cxnId="{742BEB90-10A5-40C5-B4C4-0961C1470C07}">
      <dgm:prSet/>
      <dgm:spPr/>
      <dgm:t>
        <a:bodyPr/>
        <a:lstStyle/>
        <a:p>
          <a:endParaRPr lang="en-US" sz="3600"/>
        </a:p>
      </dgm:t>
    </dgm:pt>
    <dgm:pt modelId="{DC67B7C8-BA73-4A5E-876B-83DD711B5B95}" type="sibTrans" cxnId="{742BEB90-10A5-40C5-B4C4-0961C1470C07}">
      <dgm:prSet/>
      <dgm:spPr/>
      <dgm:t>
        <a:bodyPr/>
        <a:lstStyle/>
        <a:p>
          <a:endParaRPr lang="en-US" sz="3600"/>
        </a:p>
      </dgm:t>
    </dgm:pt>
    <dgm:pt modelId="{12877C38-073A-4B99-8AD9-A0E0E28E40B6}">
      <dgm:prSet custT="1"/>
      <dgm:spPr/>
      <dgm:t>
        <a:bodyPr/>
        <a:lstStyle/>
        <a:p>
          <a:r>
            <a:rPr lang="en-US" sz="2400" b="0" i="0" dirty="0" smtClean="0"/>
            <a:t>2) </a:t>
          </a:r>
          <a:r>
            <a:rPr lang="en-US" sz="2400" b="0" i="0" dirty="0" smtClean="0"/>
            <a:t>List objectives</a:t>
          </a:r>
          <a:endParaRPr lang="en-US" sz="2400" b="0" i="0" dirty="0"/>
        </a:p>
      </dgm:t>
    </dgm:pt>
    <dgm:pt modelId="{20A9648F-C3F0-48E8-848A-75613D8EFF6B}" type="parTrans" cxnId="{B846FAF5-549B-4E5B-8E85-83CCF44A53C8}">
      <dgm:prSet/>
      <dgm:spPr/>
      <dgm:t>
        <a:bodyPr/>
        <a:lstStyle/>
        <a:p>
          <a:endParaRPr lang="en-US" sz="3600"/>
        </a:p>
      </dgm:t>
    </dgm:pt>
    <dgm:pt modelId="{AAB19D07-FA98-4B9A-BD8F-C33A39BDABC0}" type="sibTrans" cxnId="{B846FAF5-549B-4E5B-8E85-83CCF44A53C8}">
      <dgm:prSet/>
      <dgm:spPr/>
      <dgm:t>
        <a:bodyPr/>
        <a:lstStyle/>
        <a:p>
          <a:endParaRPr lang="en-US" sz="3600"/>
        </a:p>
      </dgm:t>
    </dgm:pt>
    <dgm:pt modelId="{6AE24468-95F3-4CE5-AB3A-553A6F6BE3AA}">
      <dgm:prSet custT="1"/>
      <dgm:spPr/>
      <dgm:t>
        <a:bodyPr/>
        <a:lstStyle/>
        <a:p>
          <a:r>
            <a:rPr lang="en-US" sz="2400" b="0" i="0" dirty="0" smtClean="0"/>
            <a:t>4) Present the content</a:t>
          </a:r>
          <a:endParaRPr lang="en-US" sz="2400" b="0" i="0" dirty="0"/>
        </a:p>
      </dgm:t>
    </dgm:pt>
    <dgm:pt modelId="{3BDB0144-2ED1-4D70-81C8-7D7BE9F2FB71}" type="parTrans" cxnId="{99D1B4B2-AFE5-4CF6-98CC-448293A674B6}">
      <dgm:prSet/>
      <dgm:spPr/>
      <dgm:t>
        <a:bodyPr/>
        <a:lstStyle/>
        <a:p>
          <a:endParaRPr lang="en-US" sz="3600"/>
        </a:p>
      </dgm:t>
    </dgm:pt>
    <dgm:pt modelId="{FBC9DC06-AE98-45DE-A357-F630EF29DD73}" type="sibTrans" cxnId="{99D1B4B2-AFE5-4CF6-98CC-448293A674B6}">
      <dgm:prSet/>
      <dgm:spPr/>
      <dgm:t>
        <a:bodyPr/>
        <a:lstStyle/>
        <a:p>
          <a:endParaRPr lang="en-US" sz="3600"/>
        </a:p>
      </dgm:t>
    </dgm:pt>
    <dgm:pt modelId="{62DC43DE-6217-4E61-BF65-DAA616077F35}">
      <dgm:prSet custT="1"/>
      <dgm:spPr/>
      <dgm:t>
        <a:bodyPr/>
        <a:lstStyle/>
        <a:p>
          <a:r>
            <a:rPr lang="en-US" sz="2400" b="0" i="0" dirty="0" smtClean="0"/>
            <a:t>6) Elicit </a:t>
          </a:r>
          <a:r>
            <a:rPr lang="en-US" sz="2400" b="0" i="0" dirty="0" smtClean="0"/>
            <a:t>performance</a:t>
          </a:r>
          <a:endParaRPr lang="en-US" sz="2400" b="0" i="0" dirty="0"/>
        </a:p>
      </dgm:t>
    </dgm:pt>
    <dgm:pt modelId="{AB80EEFC-996C-4AD3-A684-4AB25AD0C8E1}" type="parTrans" cxnId="{E8FCD545-AEAE-4C9C-87E0-02127812EA2A}">
      <dgm:prSet/>
      <dgm:spPr/>
      <dgm:t>
        <a:bodyPr/>
        <a:lstStyle/>
        <a:p>
          <a:endParaRPr lang="en-US" sz="3600"/>
        </a:p>
      </dgm:t>
    </dgm:pt>
    <dgm:pt modelId="{10C26EC5-2F1D-40DE-A15D-6E4F854D75D5}" type="sibTrans" cxnId="{E8FCD545-AEAE-4C9C-87E0-02127812EA2A}">
      <dgm:prSet/>
      <dgm:spPr/>
      <dgm:t>
        <a:bodyPr/>
        <a:lstStyle/>
        <a:p>
          <a:endParaRPr lang="en-US" sz="3600"/>
        </a:p>
      </dgm:t>
    </dgm:pt>
    <dgm:pt modelId="{4EE6870E-A22A-4392-8C2F-1CBBE3CD5E3A}">
      <dgm:prSet custT="1"/>
      <dgm:spPr/>
      <dgm:t>
        <a:bodyPr/>
        <a:lstStyle/>
        <a:p>
          <a:r>
            <a:rPr lang="en-US" sz="2400" b="0" i="0" dirty="0" smtClean="0"/>
            <a:t>7) Provide feedback</a:t>
          </a:r>
          <a:endParaRPr lang="en-US" sz="2400" b="0" i="0" dirty="0"/>
        </a:p>
      </dgm:t>
    </dgm:pt>
    <dgm:pt modelId="{8B335E53-FFA0-4F8A-AA9B-2670E043F7C1}" type="parTrans" cxnId="{1FAF8695-06BB-4D6D-8AFF-AA7E6A966B4E}">
      <dgm:prSet/>
      <dgm:spPr/>
      <dgm:t>
        <a:bodyPr/>
        <a:lstStyle/>
        <a:p>
          <a:endParaRPr lang="en-US" sz="3600"/>
        </a:p>
      </dgm:t>
    </dgm:pt>
    <dgm:pt modelId="{8B18D0C3-64E3-42C7-8E6B-D6EABAF7453F}" type="sibTrans" cxnId="{1FAF8695-06BB-4D6D-8AFF-AA7E6A966B4E}">
      <dgm:prSet/>
      <dgm:spPr/>
      <dgm:t>
        <a:bodyPr/>
        <a:lstStyle/>
        <a:p>
          <a:endParaRPr lang="en-US" sz="3600"/>
        </a:p>
      </dgm:t>
    </dgm:pt>
    <dgm:pt modelId="{22132C27-B5BA-4D50-A36F-FD91BD37D1BC}">
      <dgm:prSet custT="1"/>
      <dgm:spPr/>
      <dgm:t>
        <a:bodyPr/>
        <a:lstStyle/>
        <a:p>
          <a:r>
            <a:rPr lang="en-US" sz="2400" b="0" i="0" dirty="0" smtClean="0"/>
            <a:t>8) Assess performance</a:t>
          </a:r>
          <a:endParaRPr lang="en-US" sz="2400" b="0" i="0" dirty="0"/>
        </a:p>
      </dgm:t>
    </dgm:pt>
    <dgm:pt modelId="{099CE418-55C5-4831-B07D-C13744D4E9FF}" type="parTrans" cxnId="{0727013C-485F-4F01-B38F-785E593A19CC}">
      <dgm:prSet/>
      <dgm:spPr/>
      <dgm:t>
        <a:bodyPr/>
        <a:lstStyle/>
        <a:p>
          <a:endParaRPr lang="en-US" sz="3600"/>
        </a:p>
      </dgm:t>
    </dgm:pt>
    <dgm:pt modelId="{464082D2-D9C8-42EE-BB94-FAC9B8802714}" type="sibTrans" cxnId="{0727013C-485F-4F01-B38F-785E593A19CC}">
      <dgm:prSet/>
      <dgm:spPr/>
      <dgm:t>
        <a:bodyPr/>
        <a:lstStyle/>
        <a:p>
          <a:endParaRPr lang="en-US" sz="3600"/>
        </a:p>
      </dgm:t>
    </dgm:pt>
    <dgm:pt modelId="{69C33E7E-8CA9-42FF-8BD7-99EC6642C503}">
      <dgm:prSet custT="1"/>
      <dgm:spPr/>
      <dgm:t>
        <a:bodyPr/>
        <a:lstStyle/>
        <a:p>
          <a:r>
            <a:rPr lang="en-US" sz="2400" b="0" i="0" dirty="0" smtClean="0"/>
            <a:t>9) Enhance </a:t>
          </a:r>
          <a:r>
            <a:rPr lang="en-US" sz="2400" b="0" i="0" dirty="0" smtClean="0"/>
            <a:t>transfer</a:t>
          </a:r>
          <a:endParaRPr lang="en-US" sz="2400" b="0" i="0" dirty="0"/>
        </a:p>
      </dgm:t>
    </dgm:pt>
    <dgm:pt modelId="{BE9890F6-A3D3-44B4-BE6C-10EFFFF1B066}" type="parTrans" cxnId="{50ECA996-640B-4B69-87D4-1FF783B1FB87}">
      <dgm:prSet/>
      <dgm:spPr/>
      <dgm:t>
        <a:bodyPr/>
        <a:lstStyle/>
        <a:p>
          <a:endParaRPr lang="en-US" sz="3600"/>
        </a:p>
      </dgm:t>
    </dgm:pt>
    <dgm:pt modelId="{0DAB1E81-4661-4BB0-8A16-D0B6CF64E43A}" type="sibTrans" cxnId="{50ECA996-640B-4B69-87D4-1FF783B1FB87}">
      <dgm:prSet/>
      <dgm:spPr/>
      <dgm:t>
        <a:bodyPr/>
        <a:lstStyle/>
        <a:p>
          <a:endParaRPr lang="en-US" sz="3600"/>
        </a:p>
      </dgm:t>
    </dgm:pt>
    <dgm:pt modelId="{6ACB96AF-0F84-4597-BC9B-A610324207BA}">
      <dgm:prSet phldrT="[Text]" custT="1"/>
      <dgm:spPr/>
      <dgm:t>
        <a:bodyPr/>
        <a:lstStyle/>
        <a:p>
          <a:r>
            <a:rPr lang="en-US" sz="2400" dirty="0" smtClean="0"/>
            <a:t>Preinstructional Activities</a:t>
          </a:r>
          <a:endParaRPr lang="en-US" sz="2400" dirty="0"/>
        </a:p>
      </dgm:t>
    </dgm:pt>
    <dgm:pt modelId="{6AB9DEA5-4907-4777-BE2E-680A851BC175}" type="parTrans" cxnId="{AB640CF3-C9C7-4DA3-B3FE-E62D6F272497}">
      <dgm:prSet/>
      <dgm:spPr/>
      <dgm:t>
        <a:bodyPr/>
        <a:lstStyle/>
        <a:p>
          <a:endParaRPr lang="en-US" sz="3600"/>
        </a:p>
      </dgm:t>
    </dgm:pt>
    <dgm:pt modelId="{F40E5225-1AA4-43B1-AC19-14572F838A67}" type="sibTrans" cxnId="{AB640CF3-C9C7-4DA3-B3FE-E62D6F272497}">
      <dgm:prSet/>
      <dgm:spPr/>
      <dgm:t>
        <a:bodyPr/>
        <a:lstStyle/>
        <a:p>
          <a:endParaRPr lang="en-US" sz="3600"/>
        </a:p>
      </dgm:t>
    </dgm:pt>
    <dgm:pt modelId="{32A6475A-36D0-47B7-8A86-11B6860CD7A8}">
      <dgm:prSet custT="1"/>
      <dgm:spPr/>
      <dgm:t>
        <a:bodyPr/>
        <a:lstStyle/>
        <a:p>
          <a:r>
            <a:rPr lang="en-US" sz="2400" b="0" i="0" dirty="0" smtClean="0"/>
            <a:t>Presentation Activities</a:t>
          </a:r>
          <a:endParaRPr lang="en-US" sz="2400" b="0" i="0" dirty="0"/>
        </a:p>
      </dgm:t>
    </dgm:pt>
    <dgm:pt modelId="{B8E2B766-A65A-443A-BD7D-4D441E358FB0}" type="parTrans" cxnId="{814068FC-BA8F-4AEE-9642-170A1CEA4B88}">
      <dgm:prSet/>
      <dgm:spPr/>
      <dgm:t>
        <a:bodyPr/>
        <a:lstStyle/>
        <a:p>
          <a:endParaRPr lang="en-US" sz="3600"/>
        </a:p>
      </dgm:t>
    </dgm:pt>
    <dgm:pt modelId="{6103DF73-39FA-4EB9-AFF1-1BD58BAEAF7A}" type="sibTrans" cxnId="{814068FC-BA8F-4AEE-9642-170A1CEA4B88}">
      <dgm:prSet/>
      <dgm:spPr/>
      <dgm:t>
        <a:bodyPr/>
        <a:lstStyle/>
        <a:p>
          <a:endParaRPr lang="en-US" sz="3600"/>
        </a:p>
      </dgm:t>
    </dgm:pt>
    <dgm:pt modelId="{A024D59D-FD7F-4095-8505-1A82CE9C2FF0}">
      <dgm:prSet custT="1"/>
      <dgm:spPr/>
      <dgm:t>
        <a:bodyPr/>
        <a:lstStyle/>
        <a:p>
          <a:r>
            <a:rPr lang="en-US" sz="2400" b="0" i="0" dirty="0" smtClean="0"/>
            <a:t>Learner Participation</a:t>
          </a:r>
          <a:endParaRPr lang="en-US" sz="2400" b="0" i="0" dirty="0"/>
        </a:p>
      </dgm:t>
    </dgm:pt>
    <dgm:pt modelId="{8ECADF51-D24A-4971-BEB4-05846BDF6C34}" type="parTrans" cxnId="{059DBEE7-371E-42FF-8DC9-9D966C936F6B}">
      <dgm:prSet/>
      <dgm:spPr/>
      <dgm:t>
        <a:bodyPr/>
        <a:lstStyle/>
        <a:p>
          <a:endParaRPr lang="en-US" sz="3600"/>
        </a:p>
      </dgm:t>
    </dgm:pt>
    <dgm:pt modelId="{D935F108-3144-44BD-BA82-D8D0E8F6F279}" type="sibTrans" cxnId="{059DBEE7-371E-42FF-8DC9-9D966C936F6B}">
      <dgm:prSet/>
      <dgm:spPr/>
      <dgm:t>
        <a:bodyPr/>
        <a:lstStyle/>
        <a:p>
          <a:endParaRPr lang="en-US" sz="3600"/>
        </a:p>
      </dgm:t>
    </dgm:pt>
    <dgm:pt modelId="{51920FE4-EECF-4ADF-807A-2E4E7D5CD8C1}">
      <dgm:prSet custT="1"/>
      <dgm:spPr/>
      <dgm:t>
        <a:bodyPr/>
        <a:lstStyle/>
        <a:p>
          <a:r>
            <a:rPr lang="en-US" sz="2400" b="0" i="0" dirty="0" smtClean="0"/>
            <a:t>Assessment</a:t>
          </a:r>
          <a:endParaRPr lang="en-US" sz="2400" b="0" i="0" dirty="0"/>
        </a:p>
      </dgm:t>
    </dgm:pt>
    <dgm:pt modelId="{0ACCEB4D-799B-4E86-82CC-7FE0073F90C5}" type="parTrans" cxnId="{8607E6E2-508F-42E1-8955-7017C49441CD}">
      <dgm:prSet/>
      <dgm:spPr/>
      <dgm:t>
        <a:bodyPr/>
        <a:lstStyle/>
        <a:p>
          <a:endParaRPr lang="en-US" sz="3600"/>
        </a:p>
      </dgm:t>
    </dgm:pt>
    <dgm:pt modelId="{3DF6F125-CB8C-4308-AB1B-4AC27F15963C}" type="sibTrans" cxnId="{8607E6E2-508F-42E1-8955-7017C49441CD}">
      <dgm:prSet/>
      <dgm:spPr/>
      <dgm:t>
        <a:bodyPr/>
        <a:lstStyle/>
        <a:p>
          <a:endParaRPr lang="en-US" sz="3600"/>
        </a:p>
      </dgm:t>
    </dgm:pt>
    <dgm:pt modelId="{85476886-170A-43D2-AD02-DEB6B19F7DCF}">
      <dgm:prSet custT="1"/>
      <dgm:spPr/>
      <dgm:t>
        <a:bodyPr/>
        <a:lstStyle/>
        <a:p>
          <a:r>
            <a:rPr lang="en-US" sz="2400" b="0" i="0" dirty="0" smtClean="0"/>
            <a:t>5) Provide </a:t>
          </a:r>
          <a:r>
            <a:rPr lang="en-US" sz="2400" b="0" i="0" dirty="0" smtClean="0"/>
            <a:t>guidance</a:t>
          </a:r>
          <a:endParaRPr lang="en-US" sz="2400" b="0" i="0" dirty="0"/>
        </a:p>
      </dgm:t>
    </dgm:pt>
    <dgm:pt modelId="{00E76CFE-EF63-4833-8DB3-F86CD938DD32}" type="parTrans" cxnId="{CFD32AA5-904F-494C-845A-249172AFDB81}">
      <dgm:prSet/>
      <dgm:spPr/>
      <dgm:t>
        <a:bodyPr/>
        <a:lstStyle/>
        <a:p>
          <a:endParaRPr lang="en-US" sz="3600"/>
        </a:p>
      </dgm:t>
    </dgm:pt>
    <dgm:pt modelId="{6CACE43B-0FD0-4000-947D-933A469DCBF3}" type="sibTrans" cxnId="{CFD32AA5-904F-494C-845A-249172AFDB81}">
      <dgm:prSet/>
      <dgm:spPr/>
      <dgm:t>
        <a:bodyPr/>
        <a:lstStyle/>
        <a:p>
          <a:endParaRPr lang="en-US" sz="3600"/>
        </a:p>
      </dgm:t>
    </dgm:pt>
    <dgm:pt modelId="{4673D744-ADEF-48EF-8ED8-B8EE9BBD20ED}">
      <dgm:prSet custT="1"/>
      <dgm:spPr/>
      <dgm:t>
        <a:bodyPr/>
        <a:lstStyle/>
        <a:p>
          <a:r>
            <a:rPr lang="en-US" sz="2400" b="0" i="0" dirty="0" smtClean="0"/>
            <a:t>Follow-through</a:t>
          </a:r>
          <a:endParaRPr lang="en-US" sz="2400" b="0" i="0" dirty="0"/>
        </a:p>
      </dgm:t>
    </dgm:pt>
    <dgm:pt modelId="{0F91541F-2009-469E-A7CC-F64255F3A9F4}" type="parTrans" cxnId="{5C331C51-F7F1-4663-AD79-C54CBE3503F1}">
      <dgm:prSet/>
      <dgm:spPr/>
      <dgm:t>
        <a:bodyPr/>
        <a:lstStyle/>
        <a:p>
          <a:endParaRPr lang="en-US" sz="3600"/>
        </a:p>
      </dgm:t>
    </dgm:pt>
    <dgm:pt modelId="{5028D433-214F-41F7-AC29-5D0D33152397}" type="sibTrans" cxnId="{5C331C51-F7F1-4663-AD79-C54CBE3503F1}">
      <dgm:prSet/>
      <dgm:spPr/>
      <dgm:t>
        <a:bodyPr/>
        <a:lstStyle/>
        <a:p>
          <a:endParaRPr lang="en-US" sz="3600"/>
        </a:p>
      </dgm:t>
    </dgm:pt>
    <dgm:pt modelId="{66D76A17-9A68-4B13-B699-A91AF5072BF6}">
      <dgm:prSet custT="1"/>
      <dgm:spPr/>
      <dgm:t>
        <a:bodyPr/>
        <a:lstStyle/>
        <a:p>
          <a:r>
            <a:rPr lang="en-US" sz="2400" b="0" i="0" dirty="0" smtClean="0"/>
            <a:t>3) Stimulate </a:t>
          </a:r>
          <a:r>
            <a:rPr lang="en-US" sz="2400" b="0" i="0" dirty="0" smtClean="0"/>
            <a:t>recall</a:t>
          </a:r>
          <a:endParaRPr lang="en-US" sz="2400" b="0" i="0" dirty="0"/>
        </a:p>
      </dgm:t>
    </dgm:pt>
    <dgm:pt modelId="{0167E4BA-3C1E-4A07-81C0-467249105845}" type="sibTrans" cxnId="{1E327F1E-23C2-41DE-834D-522F419F0010}">
      <dgm:prSet/>
      <dgm:spPr/>
      <dgm:t>
        <a:bodyPr/>
        <a:lstStyle/>
        <a:p>
          <a:endParaRPr lang="en-US" sz="3600"/>
        </a:p>
      </dgm:t>
    </dgm:pt>
    <dgm:pt modelId="{B1F69002-CADD-4567-B220-D7962861FA4C}" type="parTrans" cxnId="{1E327F1E-23C2-41DE-834D-522F419F0010}">
      <dgm:prSet/>
      <dgm:spPr/>
      <dgm:t>
        <a:bodyPr/>
        <a:lstStyle/>
        <a:p>
          <a:endParaRPr lang="en-US" sz="3600"/>
        </a:p>
      </dgm:t>
    </dgm:pt>
    <dgm:pt modelId="{F06FFEB0-A6AA-4D39-AC58-BD780AA56863}" type="pres">
      <dgm:prSet presAssocID="{C319F32A-732B-4AC4-BA27-8D9948482D7D}" presName="Name0" presStyleCnt="0">
        <dgm:presLayoutVars>
          <dgm:dir/>
          <dgm:animLvl val="lvl"/>
          <dgm:resizeHandles val="exact"/>
        </dgm:presLayoutVars>
      </dgm:prSet>
      <dgm:spPr/>
    </dgm:pt>
    <dgm:pt modelId="{8653DDD8-AEFC-4878-9268-2A857ED64B80}" type="pres">
      <dgm:prSet presAssocID="{6ACB96AF-0F84-4597-BC9B-A610324207BA}" presName="vertFlow" presStyleCnt="0"/>
      <dgm:spPr/>
    </dgm:pt>
    <dgm:pt modelId="{0602AC61-8152-4A4F-AAC6-01F6151DEC4D}" type="pres">
      <dgm:prSet presAssocID="{6ACB96AF-0F84-4597-BC9B-A610324207BA}" presName="header" presStyleLbl="node1" presStyleIdx="0" presStyleCnt="5"/>
      <dgm:spPr/>
      <dgm:t>
        <a:bodyPr/>
        <a:lstStyle/>
        <a:p>
          <a:endParaRPr lang="en-US"/>
        </a:p>
      </dgm:t>
    </dgm:pt>
    <dgm:pt modelId="{41C66673-2C98-4BA8-9D20-8BB4F616B5E6}" type="pres">
      <dgm:prSet presAssocID="{65186047-341D-44B0-A4C2-0B43E351127E}" presName="parTrans" presStyleLbl="sibTrans2D1" presStyleIdx="0" presStyleCnt="9"/>
      <dgm:spPr/>
      <dgm:t>
        <a:bodyPr/>
        <a:lstStyle/>
        <a:p>
          <a:endParaRPr lang="en-US"/>
        </a:p>
      </dgm:t>
    </dgm:pt>
    <dgm:pt modelId="{5E39E8F8-27BD-4D2A-88EF-BBB2B1D71B61}" type="pres">
      <dgm:prSet presAssocID="{61CDE829-9021-4B4B-AEFD-A53F63BD03AA}" presName="child" presStyleLbl="alignAccFollowNode1" presStyleIdx="0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70F520-C4A4-42D5-80C8-3B72B0FB168C}" type="pres">
      <dgm:prSet presAssocID="{DC67B7C8-BA73-4A5E-876B-83DD711B5B95}" presName="sibTrans" presStyleLbl="sibTrans2D1" presStyleIdx="1" presStyleCnt="9"/>
      <dgm:spPr/>
      <dgm:t>
        <a:bodyPr/>
        <a:lstStyle/>
        <a:p>
          <a:endParaRPr lang="en-US"/>
        </a:p>
      </dgm:t>
    </dgm:pt>
    <dgm:pt modelId="{00A584A5-0EC2-40EA-9045-CD2CFD551AFE}" type="pres">
      <dgm:prSet presAssocID="{12877C38-073A-4B99-8AD9-A0E0E28E40B6}" presName="child" presStyleLbl="alignAccFollowNode1" presStyleIdx="1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13609B-CFBB-4B1F-A974-3FEEF005611F}" type="pres">
      <dgm:prSet presAssocID="{6ACB96AF-0F84-4597-BC9B-A610324207BA}" presName="hSp" presStyleCnt="0"/>
      <dgm:spPr/>
    </dgm:pt>
    <dgm:pt modelId="{6CA5AA11-9F1B-42A7-AB02-2F406FFD3637}" type="pres">
      <dgm:prSet presAssocID="{32A6475A-36D0-47B7-8A86-11B6860CD7A8}" presName="vertFlow" presStyleCnt="0"/>
      <dgm:spPr/>
    </dgm:pt>
    <dgm:pt modelId="{CC0DCED0-CA5D-453E-86E4-F8EC0C75EED1}" type="pres">
      <dgm:prSet presAssocID="{32A6475A-36D0-47B7-8A86-11B6860CD7A8}" presName="header" presStyleLbl="node1" presStyleIdx="1" presStyleCnt="5"/>
      <dgm:spPr/>
      <dgm:t>
        <a:bodyPr/>
        <a:lstStyle/>
        <a:p>
          <a:endParaRPr lang="en-US"/>
        </a:p>
      </dgm:t>
    </dgm:pt>
    <dgm:pt modelId="{2E2DA327-6500-4CE4-8AD0-A1EFBF7CC4FD}" type="pres">
      <dgm:prSet presAssocID="{B1F69002-CADD-4567-B220-D7962861FA4C}" presName="parTrans" presStyleLbl="sibTrans2D1" presStyleIdx="2" presStyleCnt="9"/>
      <dgm:spPr/>
      <dgm:t>
        <a:bodyPr/>
        <a:lstStyle/>
        <a:p>
          <a:endParaRPr lang="en-US"/>
        </a:p>
      </dgm:t>
    </dgm:pt>
    <dgm:pt modelId="{EE614ED2-90F0-44A5-80FE-0ED409C255A8}" type="pres">
      <dgm:prSet presAssocID="{66D76A17-9A68-4B13-B699-A91AF5072BF6}" presName="child" presStyleLbl="alignAccFollowNode1" presStyleIdx="2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76A8C2-B71E-4018-A035-1BAE0AC0395D}" type="pres">
      <dgm:prSet presAssocID="{0167E4BA-3C1E-4A07-81C0-467249105845}" presName="sibTrans" presStyleLbl="sibTrans2D1" presStyleIdx="3" presStyleCnt="9"/>
      <dgm:spPr/>
      <dgm:t>
        <a:bodyPr/>
        <a:lstStyle/>
        <a:p>
          <a:endParaRPr lang="en-US"/>
        </a:p>
      </dgm:t>
    </dgm:pt>
    <dgm:pt modelId="{AFAD1CBA-853A-4A4C-8C91-42A38DCC6DF1}" type="pres">
      <dgm:prSet presAssocID="{6AE24468-95F3-4CE5-AB3A-553A6F6BE3AA}" presName="child" presStyleLbl="alignAccFollowNode1" presStyleIdx="3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983D34-F735-4A7F-A77E-7CF7A9C7517B}" type="pres">
      <dgm:prSet presAssocID="{32A6475A-36D0-47B7-8A86-11B6860CD7A8}" presName="hSp" presStyleCnt="0"/>
      <dgm:spPr/>
    </dgm:pt>
    <dgm:pt modelId="{82EC19EF-35B4-4FF8-BD9B-1359B477E0AB}" type="pres">
      <dgm:prSet presAssocID="{A024D59D-FD7F-4095-8505-1A82CE9C2FF0}" presName="vertFlow" presStyleCnt="0"/>
      <dgm:spPr/>
    </dgm:pt>
    <dgm:pt modelId="{D2E4B7CA-2071-413B-BC9F-1877F0522732}" type="pres">
      <dgm:prSet presAssocID="{A024D59D-FD7F-4095-8505-1A82CE9C2FF0}" presName="header" presStyleLbl="node1" presStyleIdx="2" presStyleCnt="5"/>
      <dgm:spPr/>
      <dgm:t>
        <a:bodyPr/>
        <a:lstStyle/>
        <a:p>
          <a:endParaRPr lang="en-US"/>
        </a:p>
      </dgm:t>
    </dgm:pt>
    <dgm:pt modelId="{80F90C03-A026-48C5-9746-A263A258E640}" type="pres">
      <dgm:prSet presAssocID="{00E76CFE-EF63-4833-8DB3-F86CD938DD32}" presName="parTrans" presStyleLbl="sibTrans2D1" presStyleIdx="4" presStyleCnt="9"/>
      <dgm:spPr/>
      <dgm:t>
        <a:bodyPr/>
        <a:lstStyle/>
        <a:p>
          <a:endParaRPr lang="en-US"/>
        </a:p>
      </dgm:t>
    </dgm:pt>
    <dgm:pt modelId="{FF8F4C07-DA52-4025-A52E-C1F61C9B3584}" type="pres">
      <dgm:prSet presAssocID="{85476886-170A-43D2-AD02-DEB6B19F7DCF}" presName="child" presStyleLbl="alignAccFollowNode1" presStyleIdx="4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46E172-1597-4197-B212-27B00F98FC86}" type="pres">
      <dgm:prSet presAssocID="{6CACE43B-0FD0-4000-947D-933A469DCBF3}" presName="sibTrans" presStyleLbl="sibTrans2D1" presStyleIdx="5" presStyleCnt="9"/>
      <dgm:spPr/>
      <dgm:t>
        <a:bodyPr/>
        <a:lstStyle/>
        <a:p>
          <a:endParaRPr lang="en-US"/>
        </a:p>
      </dgm:t>
    </dgm:pt>
    <dgm:pt modelId="{A7CA3F77-AFF1-4577-BCDF-59BF967BE5FF}" type="pres">
      <dgm:prSet presAssocID="{62DC43DE-6217-4E61-BF65-DAA616077F35}" presName="child" presStyleLbl="alignAccFollowNode1" presStyleIdx="5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4277D8-3D13-4371-A427-15D830C6CFBA}" type="pres">
      <dgm:prSet presAssocID="{10C26EC5-2F1D-40DE-A15D-6E4F854D75D5}" presName="sibTrans" presStyleLbl="sibTrans2D1" presStyleIdx="6" presStyleCnt="9"/>
      <dgm:spPr/>
      <dgm:t>
        <a:bodyPr/>
        <a:lstStyle/>
        <a:p>
          <a:endParaRPr lang="en-US"/>
        </a:p>
      </dgm:t>
    </dgm:pt>
    <dgm:pt modelId="{41E738B7-DAEB-45E4-9CA3-0345AB4580A9}" type="pres">
      <dgm:prSet presAssocID="{4EE6870E-A22A-4392-8C2F-1CBBE3CD5E3A}" presName="child" presStyleLbl="alignAccFollowNode1" presStyleIdx="6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AA1C54-9088-4DC9-86D3-F95CF59095EB}" type="pres">
      <dgm:prSet presAssocID="{A024D59D-FD7F-4095-8505-1A82CE9C2FF0}" presName="hSp" presStyleCnt="0"/>
      <dgm:spPr/>
    </dgm:pt>
    <dgm:pt modelId="{51F18326-607D-49E0-A7C4-D83828ED2DE5}" type="pres">
      <dgm:prSet presAssocID="{51920FE4-EECF-4ADF-807A-2E4E7D5CD8C1}" presName="vertFlow" presStyleCnt="0"/>
      <dgm:spPr/>
    </dgm:pt>
    <dgm:pt modelId="{BFE8B135-575B-479D-BD1F-02C106E8EFC3}" type="pres">
      <dgm:prSet presAssocID="{51920FE4-EECF-4ADF-807A-2E4E7D5CD8C1}" presName="header" presStyleLbl="node1" presStyleIdx="3" presStyleCnt="5"/>
      <dgm:spPr/>
      <dgm:t>
        <a:bodyPr/>
        <a:lstStyle/>
        <a:p>
          <a:endParaRPr lang="en-US"/>
        </a:p>
      </dgm:t>
    </dgm:pt>
    <dgm:pt modelId="{9E0F26C8-EC72-48CD-AA30-766CFD8850A1}" type="pres">
      <dgm:prSet presAssocID="{099CE418-55C5-4831-B07D-C13744D4E9FF}" presName="parTrans" presStyleLbl="sibTrans2D1" presStyleIdx="7" presStyleCnt="9"/>
      <dgm:spPr/>
      <dgm:t>
        <a:bodyPr/>
        <a:lstStyle/>
        <a:p>
          <a:endParaRPr lang="en-US"/>
        </a:p>
      </dgm:t>
    </dgm:pt>
    <dgm:pt modelId="{E1EEB9DF-45EE-40A2-BD91-2FCCF3D35B76}" type="pres">
      <dgm:prSet presAssocID="{22132C27-B5BA-4D50-A36F-FD91BD37D1BC}" presName="child" presStyleLbl="alignAccFollowNode1" presStyleIdx="7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CD5673-C1E5-45FC-9784-F2EB6E8D387F}" type="pres">
      <dgm:prSet presAssocID="{51920FE4-EECF-4ADF-807A-2E4E7D5CD8C1}" presName="hSp" presStyleCnt="0"/>
      <dgm:spPr/>
    </dgm:pt>
    <dgm:pt modelId="{F2E959D8-960B-4111-8E53-ACF28D6EADFA}" type="pres">
      <dgm:prSet presAssocID="{4673D744-ADEF-48EF-8ED8-B8EE9BBD20ED}" presName="vertFlow" presStyleCnt="0"/>
      <dgm:spPr/>
    </dgm:pt>
    <dgm:pt modelId="{8F8B0246-0213-4163-9AEC-94968AE058F0}" type="pres">
      <dgm:prSet presAssocID="{4673D744-ADEF-48EF-8ED8-B8EE9BBD20ED}" presName="header" presStyleLbl="node1" presStyleIdx="4" presStyleCnt="5"/>
      <dgm:spPr/>
      <dgm:t>
        <a:bodyPr/>
        <a:lstStyle/>
        <a:p>
          <a:endParaRPr lang="en-US"/>
        </a:p>
      </dgm:t>
    </dgm:pt>
    <dgm:pt modelId="{40ED2D02-24E9-4B23-9663-8B369F1BE582}" type="pres">
      <dgm:prSet presAssocID="{BE9890F6-A3D3-44B4-BE6C-10EFFFF1B066}" presName="parTrans" presStyleLbl="sibTrans2D1" presStyleIdx="8" presStyleCnt="9"/>
      <dgm:spPr/>
      <dgm:t>
        <a:bodyPr/>
        <a:lstStyle/>
        <a:p>
          <a:endParaRPr lang="en-US"/>
        </a:p>
      </dgm:t>
    </dgm:pt>
    <dgm:pt modelId="{93CEF5FA-EA8E-4DA3-9D80-47ADEE74FEB3}" type="pres">
      <dgm:prSet presAssocID="{69C33E7E-8CA9-42FF-8BD7-99EC6642C503}" presName="child" presStyleLbl="alignAccFollowNode1" presStyleIdx="8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640CF3-C9C7-4DA3-B3FE-E62D6F272497}" srcId="{C319F32A-732B-4AC4-BA27-8D9948482D7D}" destId="{6ACB96AF-0F84-4597-BC9B-A610324207BA}" srcOrd="0" destOrd="0" parTransId="{6AB9DEA5-4907-4777-BE2E-680A851BC175}" sibTransId="{F40E5225-1AA4-43B1-AC19-14572F838A67}"/>
    <dgm:cxn modelId="{8038C38F-C023-4F18-BA3B-140C8A5782EE}" type="presOf" srcId="{85476886-170A-43D2-AD02-DEB6B19F7DCF}" destId="{FF8F4C07-DA52-4025-A52E-C1F61C9B3584}" srcOrd="0" destOrd="0" presId="urn:microsoft.com/office/officeart/2005/8/layout/lProcess1"/>
    <dgm:cxn modelId="{32A75B1B-6030-4B90-95FD-58E81B0C007E}" type="presOf" srcId="{00E76CFE-EF63-4833-8DB3-F86CD938DD32}" destId="{80F90C03-A026-48C5-9746-A263A258E640}" srcOrd="0" destOrd="0" presId="urn:microsoft.com/office/officeart/2005/8/layout/lProcess1"/>
    <dgm:cxn modelId="{8607E6E2-508F-42E1-8955-7017C49441CD}" srcId="{C319F32A-732B-4AC4-BA27-8D9948482D7D}" destId="{51920FE4-EECF-4ADF-807A-2E4E7D5CD8C1}" srcOrd="3" destOrd="0" parTransId="{0ACCEB4D-799B-4E86-82CC-7FE0073F90C5}" sibTransId="{3DF6F125-CB8C-4308-AB1B-4AC27F15963C}"/>
    <dgm:cxn modelId="{059DBEE7-371E-42FF-8DC9-9D966C936F6B}" srcId="{C319F32A-732B-4AC4-BA27-8D9948482D7D}" destId="{A024D59D-FD7F-4095-8505-1A82CE9C2FF0}" srcOrd="2" destOrd="0" parTransId="{8ECADF51-D24A-4971-BEB4-05846BDF6C34}" sibTransId="{D935F108-3144-44BD-BA82-D8D0E8F6F279}"/>
    <dgm:cxn modelId="{F5EC9FDA-EEC1-4F08-86D0-96932D76657C}" type="presOf" srcId="{51920FE4-EECF-4ADF-807A-2E4E7D5CD8C1}" destId="{BFE8B135-575B-479D-BD1F-02C106E8EFC3}" srcOrd="0" destOrd="0" presId="urn:microsoft.com/office/officeart/2005/8/layout/lProcess1"/>
    <dgm:cxn modelId="{34D39862-8A7D-4F7A-8923-43941BC313B6}" type="presOf" srcId="{65186047-341D-44B0-A4C2-0B43E351127E}" destId="{41C66673-2C98-4BA8-9D20-8BB4F616B5E6}" srcOrd="0" destOrd="0" presId="urn:microsoft.com/office/officeart/2005/8/layout/lProcess1"/>
    <dgm:cxn modelId="{13B730AE-7F78-49DF-BA24-F7A5C0A9CC61}" type="presOf" srcId="{DC67B7C8-BA73-4A5E-876B-83DD711B5B95}" destId="{DE70F520-C4A4-42D5-80C8-3B72B0FB168C}" srcOrd="0" destOrd="0" presId="urn:microsoft.com/office/officeart/2005/8/layout/lProcess1"/>
    <dgm:cxn modelId="{2BA5BA28-DBB7-4699-9F97-A3CC0FE123DD}" type="presOf" srcId="{A024D59D-FD7F-4095-8505-1A82CE9C2FF0}" destId="{D2E4B7CA-2071-413B-BC9F-1877F0522732}" srcOrd="0" destOrd="0" presId="urn:microsoft.com/office/officeart/2005/8/layout/lProcess1"/>
    <dgm:cxn modelId="{0727013C-485F-4F01-B38F-785E593A19CC}" srcId="{51920FE4-EECF-4ADF-807A-2E4E7D5CD8C1}" destId="{22132C27-B5BA-4D50-A36F-FD91BD37D1BC}" srcOrd="0" destOrd="0" parTransId="{099CE418-55C5-4831-B07D-C13744D4E9FF}" sibTransId="{464082D2-D9C8-42EE-BB94-FAC9B8802714}"/>
    <dgm:cxn modelId="{CF9E7C9A-9FCE-4EC6-84CE-CC2F1E6AE5C9}" type="presOf" srcId="{10C26EC5-2F1D-40DE-A15D-6E4F854D75D5}" destId="{514277D8-3D13-4371-A427-15D830C6CFBA}" srcOrd="0" destOrd="0" presId="urn:microsoft.com/office/officeart/2005/8/layout/lProcess1"/>
    <dgm:cxn modelId="{2E31D248-C243-46E7-A945-33301131BF58}" type="presOf" srcId="{6ACB96AF-0F84-4597-BC9B-A610324207BA}" destId="{0602AC61-8152-4A4F-AAC6-01F6151DEC4D}" srcOrd="0" destOrd="0" presId="urn:microsoft.com/office/officeart/2005/8/layout/lProcess1"/>
    <dgm:cxn modelId="{285F73FD-7B04-4A36-BE1E-9BFA7960262B}" type="presOf" srcId="{12877C38-073A-4B99-8AD9-A0E0E28E40B6}" destId="{00A584A5-0EC2-40EA-9045-CD2CFD551AFE}" srcOrd="0" destOrd="0" presId="urn:microsoft.com/office/officeart/2005/8/layout/lProcess1"/>
    <dgm:cxn modelId="{50ECA996-640B-4B69-87D4-1FF783B1FB87}" srcId="{4673D744-ADEF-48EF-8ED8-B8EE9BBD20ED}" destId="{69C33E7E-8CA9-42FF-8BD7-99EC6642C503}" srcOrd="0" destOrd="0" parTransId="{BE9890F6-A3D3-44B4-BE6C-10EFFFF1B066}" sibTransId="{0DAB1E81-4661-4BB0-8A16-D0B6CF64E43A}"/>
    <dgm:cxn modelId="{B49AEDB8-ECB5-4326-A4C5-92BB4699A82A}" type="presOf" srcId="{22132C27-B5BA-4D50-A36F-FD91BD37D1BC}" destId="{E1EEB9DF-45EE-40A2-BD91-2FCCF3D35B76}" srcOrd="0" destOrd="0" presId="urn:microsoft.com/office/officeart/2005/8/layout/lProcess1"/>
    <dgm:cxn modelId="{5B265C01-B4A1-407F-B2A1-AA93D14C6D1B}" type="presOf" srcId="{61CDE829-9021-4B4B-AEFD-A53F63BD03AA}" destId="{5E39E8F8-27BD-4D2A-88EF-BBB2B1D71B61}" srcOrd="0" destOrd="0" presId="urn:microsoft.com/office/officeart/2005/8/layout/lProcess1"/>
    <dgm:cxn modelId="{03B007CA-CC3C-495D-841B-FC626E6E24AB}" type="presOf" srcId="{32A6475A-36D0-47B7-8A86-11B6860CD7A8}" destId="{CC0DCED0-CA5D-453E-86E4-F8EC0C75EED1}" srcOrd="0" destOrd="0" presId="urn:microsoft.com/office/officeart/2005/8/layout/lProcess1"/>
    <dgm:cxn modelId="{4190D7B6-5D7C-4516-80D1-B838FE88DC72}" type="presOf" srcId="{6AE24468-95F3-4CE5-AB3A-553A6F6BE3AA}" destId="{AFAD1CBA-853A-4A4C-8C91-42A38DCC6DF1}" srcOrd="0" destOrd="0" presId="urn:microsoft.com/office/officeart/2005/8/layout/lProcess1"/>
    <dgm:cxn modelId="{E8FCD545-AEAE-4C9C-87E0-02127812EA2A}" srcId="{A024D59D-FD7F-4095-8505-1A82CE9C2FF0}" destId="{62DC43DE-6217-4E61-BF65-DAA616077F35}" srcOrd="1" destOrd="0" parTransId="{AB80EEFC-996C-4AD3-A684-4AB25AD0C8E1}" sibTransId="{10C26EC5-2F1D-40DE-A15D-6E4F854D75D5}"/>
    <dgm:cxn modelId="{99D1B4B2-AFE5-4CF6-98CC-448293A674B6}" srcId="{32A6475A-36D0-47B7-8A86-11B6860CD7A8}" destId="{6AE24468-95F3-4CE5-AB3A-553A6F6BE3AA}" srcOrd="1" destOrd="0" parTransId="{3BDB0144-2ED1-4D70-81C8-7D7BE9F2FB71}" sibTransId="{FBC9DC06-AE98-45DE-A357-F630EF29DD73}"/>
    <dgm:cxn modelId="{717D88A1-CD4F-4339-B208-6466BD01189F}" type="presOf" srcId="{66D76A17-9A68-4B13-B699-A91AF5072BF6}" destId="{EE614ED2-90F0-44A5-80FE-0ED409C255A8}" srcOrd="0" destOrd="0" presId="urn:microsoft.com/office/officeart/2005/8/layout/lProcess1"/>
    <dgm:cxn modelId="{5C331C51-F7F1-4663-AD79-C54CBE3503F1}" srcId="{C319F32A-732B-4AC4-BA27-8D9948482D7D}" destId="{4673D744-ADEF-48EF-8ED8-B8EE9BBD20ED}" srcOrd="4" destOrd="0" parTransId="{0F91541F-2009-469E-A7CC-F64255F3A9F4}" sibTransId="{5028D433-214F-41F7-AC29-5D0D33152397}"/>
    <dgm:cxn modelId="{DDA27059-67D2-4918-8A58-392AF0D11F94}" type="presOf" srcId="{62DC43DE-6217-4E61-BF65-DAA616077F35}" destId="{A7CA3F77-AFF1-4577-BCDF-59BF967BE5FF}" srcOrd="0" destOrd="0" presId="urn:microsoft.com/office/officeart/2005/8/layout/lProcess1"/>
    <dgm:cxn modelId="{742BEB90-10A5-40C5-B4C4-0961C1470C07}" srcId="{6ACB96AF-0F84-4597-BC9B-A610324207BA}" destId="{61CDE829-9021-4B4B-AEFD-A53F63BD03AA}" srcOrd="0" destOrd="0" parTransId="{65186047-341D-44B0-A4C2-0B43E351127E}" sibTransId="{DC67B7C8-BA73-4A5E-876B-83DD711B5B95}"/>
    <dgm:cxn modelId="{C04B3F8D-6DE8-44D1-B207-C8D8D1600F21}" type="presOf" srcId="{BE9890F6-A3D3-44B4-BE6C-10EFFFF1B066}" destId="{40ED2D02-24E9-4B23-9663-8B369F1BE582}" srcOrd="0" destOrd="0" presId="urn:microsoft.com/office/officeart/2005/8/layout/lProcess1"/>
    <dgm:cxn modelId="{E9C405D6-0108-4756-A205-486B0E5DCB3A}" type="presOf" srcId="{0167E4BA-3C1E-4A07-81C0-467249105845}" destId="{5C76A8C2-B71E-4018-A035-1BAE0AC0395D}" srcOrd="0" destOrd="0" presId="urn:microsoft.com/office/officeart/2005/8/layout/lProcess1"/>
    <dgm:cxn modelId="{CFD32AA5-904F-494C-845A-249172AFDB81}" srcId="{A024D59D-FD7F-4095-8505-1A82CE9C2FF0}" destId="{85476886-170A-43D2-AD02-DEB6B19F7DCF}" srcOrd="0" destOrd="0" parTransId="{00E76CFE-EF63-4833-8DB3-F86CD938DD32}" sibTransId="{6CACE43B-0FD0-4000-947D-933A469DCBF3}"/>
    <dgm:cxn modelId="{B846FAF5-549B-4E5B-8E85-83CCF44A53C8}" srcId="{6ACB96AF-0F84-4597-BC9B-A610324207BA}" destId="{12877C38-073A-4B99-8AD9-A0E0E28E40B6}" srcOrd="1" destOrd="0" parTransId="{20A9648F-C3F0-48E8-848A-75613D8EFF6B}" sibTransId="{AAB19D07-FA98-4B9A-BD8F-C33A39BDABC0}"/>
    <dgm:cxn modelId="{1E327F1E-23C2-41DE-834D-522F419F0010}" srcId="{32A6475A-36D0-47B7-8A86-11B6860CD7A8}" destId="{66D76A17-9A68-4B13-B699-A91AF5072BF6}" srcOrd="0" destOrd="0" parTransId="{B1F69002-CADD-4567-B220-D7962861FA4C}" sibTransId="{0167E4BA-3C1E-4A07-81C0-467249105845}"/>
    <dgm:cxn modelId="{A159A398-F644-439F-9FD1-AD61EF464246}" type="presOf" srcId="{69C33E7E-8CA9-42FF-8BD7-99EC6642C503}" destId="{93CEF5FA-EA8E-4DA3-9D80-47ADEE74FEB3}" srcOrd="0" destOrd="0" presId="urn:microsoft.com/office/officeart/2005/8/layout/lProcess1"/>
    <dgm:cxn modelId="{1FAF8695-06BB-4D6D-8AFF-AA7E6A966B4E}" srcId="{A024D59D-FD7F-4095-8505-1A82CE9C2FF0}" destId="{4EE6870E-A22A-4392-8C2F-1CBBE3CD5E3A}" srcOrd="2" destOrd="0" parTransId="{8B335E53-FFA0-4F8A-AA9B-2670E043F7C1}" sibTransId="{8B18D0C3-64E3-42C7-8E6B-D6EABAF7453F}"/>
    <dgm:cxn modelId="{CBC71B23-2DB4-4AF4-BFE3-8E04E64D50BE}" type="presOf" srcId="{B1F69002-CADD-4567-B220-D7962861FA4C}" destId="{2E2DA327-6500-4CE4-8AD0-A1EFBF7CC4FD}" srcOrd="0" destOrd="0" presId="urn:microsoft.com/office/officeart/2005/8/layout/lProcess1"/>
    <dgm:cxn modelId="{814068FC-BA8F-4AEE-9642-170A1CEA4B88}" srcId="{C319F32A-732B-4AC4-BA27-8D9948482D7D}" destId="{32A6475A-36D0-47B7-8A86-11B6860CD7A8}" srcOrd="1" destOrd="0" parTransId="{B8E2B766-A65A-443A-BD7D-4D441E358FB0}" sibTransId="{6103DF73-39FA-4EB9-AFF1-1BD58BAEAF7A}"/>
    <dgm:cxn modelId="{C3918765-3ADF-4BA0-BDA2-C342ADD58CB0}" type="presOf" srcId="{C319F32A-732B-4AC4-BA27-8D9948482D7D}" destId="{F06FFEB0-A6AA-4D39-AC58-BD780AA56863}" srcOrd="0" destOrd="0" presId="urn:microsoft.com/office/officeart/2005/8/layout/lProcess1"/>
    <dgm:cxn modelId="{115C3E72-C864-4C52-9F8A-F5CF4F102FA7}" type="presOf" srcId="{4673D744-ADEF-48EF-8ED8-B8EE9BBD20ED}" destId="{8F8B0246-0213-4163-9AEC-94968AE058F0}" srcOrd="0" destOrd="0" presId="urn:microsoft.com/office/officeart/2005/8/layout/lProcess1"/>
    <dgm:cxn modelId="{44F2F889-D758-401A-AFBF-5585139E679D}" type="presOf" srcId="{099CE418-55C5-4831-B07D-C13744D4E9FF}" destId="{9E0F26C8-EC72-48CD-AA30-766CFD8850A1}" srcOrd="0" destOrd="0" presId="urn:microsoft.com/office/officeart/2005/8/layout/lProcess1"/>
    <dgm:cxn modelId="{E7C866B9-2D00-430F-B3EA-68A2AD58EADE}" type="presOf" srcId="{6CACE43B-0FD0-4000-947D-933A469DCBF3}" destId="{6F46E172-1597-4197-B212-27B00F98FC86}" srcOrd="0" destOrd="0" presId="urn:microsoft.com/office/officeart/2005/8/layout/lProcess1"/>
    <dgm:cxn modelId="{FB5EC60A-1E2E-4A8C-9B91-4F1871697052}" type="presOf" srcId="{4EE6870E-A22A-4392-8C2F-1CBBE3CD5E3A}" destId="{41E738B7-DAEB-45E4-9CA3-0345AB4580A9}" srcOrd="0" destOrd="0" presId="urn:microsoft.com/office/officeart/2005/8/layout/lProcess1"/>
    <dgm:cxn modelId="{17644746-F33F-411A-ADE5-5180809977E7}" type="presParOf" srcId="{F06FFEB0-A6AA-4D39-AC58-BD780AA56863}" destId="{8653DDD8-AEFC-4878-9268-2A857ED64B80}" srcOrd="0" destOrd="0" presId="urn:microsoft.com/office/officeart/2005/8/layout/lProcess1"/>
    <dgm:cxn modelId="{73205021-C66B-4C1A-B4AB-641D14CA2409}" type="presParOf" srcId="{8653DDD8-AEFC-4878-9268-2A857ED64B80}" destId="{0602AC61-8152-4A4F-AAC6-01F6151DEC4D}" srcOrd="0" destOrd="0" presId="urn:microsoft.com/office/officeart/2005/8/layout/lProcess1"/>
    <dgm:cxn modelId="{9CD23071-EB32-4C41-802F-1430F0617DBB}" type="presParOf" srcId="{8653DDD8-AEFC-4878-9268-2A857ED64B80}" destId="{41C66673-2C98-4BA8-9D20-8BB4F616B5E6}" srcOrd="1" destOrd="0" presId="urn:microsoft.com/office/officeart/2005/8/layout/lProcess1"/>
    <dgm:cxn modelId="{63CF4DEA-2484-4407-8E2A-EB307D23234C}" type="presParOf" srcId="{8653DDD8-AEFC-4878-9268-2A857ED64B80}" destId="{5E39E8F8-27BD-4D2A-88EF-BBB2B1D71B61}" srcOrd="2" destOrd="0" presId="urn:microsoft.com/office/officeart/2005/8/layout/lProcess1"/>
    <dgm:cxn modelId="{87FD7BE7-AF41-42A3-85FA-DF8207596438}" type="presParOf" srcId="{8653DDD8-AEFC-4878-9268-2A857ED64B80}" destId="{DE70F520-C4A4-42D5-80C8-3B72B0FB168C}" srcOrd="3" destOrd="0" presId="urn:microsoft.com/office/officeart/2005/8/layout/lProcess1"/>
    <dgm:cxn modelId="{F4FBB63F-E0B8-4F5E-A31B-9665C1BC89E7}" type="presParOf" srcId="{8653DDD8-AEFC-4878-9268-2A857ED64B80}" destId="{00A584A5-0EC2-40EA-9045-CD2CFD551AFE}" srcOrd="4" destOrd="0" presId="urn:microsoft.com/office/officeart/2005/8/layout/lProcess1"/>
    <dgm:cxn modelId="{E9E6ECD4-96DA-4D62-ADC2-65323F8EEDAB}" type="presParOf" srcId="{F06FFEB0-A6AA-4D39-AC58-BD780AA56863}" destId="{7713609B-CFBB-4B1F-A974-3FEEF005611F}" srcOrd="1" destOrd="0" presId="urn:microsoft.com/office/officeart/2005/8/layout/lProcess1"/>
    <dgm:cxn modelId="{978DC58C-7145-4BCC-833C-073429D1B5E7}" type="presParOf" srcId="{F06FFEB0-A6AA-4D39-AC58-BD780AA56863}" destId="{6CA5AA11-9F1B-42A7-AB02-2F406FFD3637}" srcOrd="2" destOrd="0" presId="urn:microsoft.com/office/officeart/2005/8/layout/lProcess1"/>
    <dgm:cxn modelId="{8403DED7-3803-4A00-B136-AEBBEEA78AA4}" type="presParOf" srcId="{6CA5AA11-9F1B-42A7-AB02-2F406FFD3637}" destId="{CC0DCED0-CA5D-453E-86E4-F8EC0C75EED1}" srcOrd="0" destOrd="0" presId="urn:microsoft.com/office/officeart/2005/8/layout/lProcess1"/>
    <dgm:cxn modelId="{397F1977-5BB0-4EAA-BE72-4A914D173D1A}" type="presParOf" srcId="{6CA5AA11-9F1B-42A7-AB02-2F406FFD3637}" destId="{2E2DA327-6500-4CE4-8AD0-A1EFBF7CC4FD}" srcOrd="1" destOrd="0" presId="urn:microsoft.com/office/officeart/2005/8/layout/lProcess1"/>
    <dgm:cxn modelId="{B19DD4CE-5196-4E80-B69D-0625AC6288E6}" type="presParOf" srcId="{6CA5AA11-9F1B-42A7-AB02-2F406FFD3637}" destId="{EE614ED2-90F0-44A5-80FE-0ED409C255A8}" srcOrd="2" destOrd="0" presId="urn:microsoft.com/office/officeart/2005/8/layout/lProcess1"/>
    <dgm:cxn modelId="{527784F7-C41E-4FC9-979C-5F1A3320295F}" type="presParOf" srcId="{6CA5AA11-9F1B-42A7-AB02-2F406FFD3637}" destId="{5C76A8C2-B71E-4018-A035-1BAE0AC0395D}" srcOrd="3" destOrd="0" presId="urn:microsoft.com/office/officeart/2005/8/layout/lProcess1"/>
    <dgm:cxn modelId="{260F03F4-CE9B-4C56-ACC6-F2CBB6D3C546}" type="presParOf" srcId="{6CA5AA11-9F1B-42A7-AB02-2F406FFD3637}" destId="{AFAD1CBA-853A-4A4C-8C91-42A38DCC6DF1}" srcOrd="4" destOrd="0" presId="urn:microsoft.com/office/officeart/2005/8/layout/lProcess1"/>
    <dgm:cxn modelId="{25708684-5F8F-4F8F-9D44-0722E1B1649D}" type="presParOf" srcId="{F06FFEB0-A6AA-4D39-AC58-BD780AA56863}" destId="{69983D34-F735-4A7F-A77E-7CF7A9C7517B}" srcOrd="3" destOrd="0" presId="urn:microsoft.com/office/officeart/2005/8/layout/lProcess1"/>
    <dgm:cxn modelId="{B3D7601B-F743-4D8B-8390-EFD2212CC4B1}" type="presParOf" srcId="{F06FFEB0-A6AA-4D39-AC58-BD780AA56863}" destId="{82EC19EF-35B4-4FF8-BD9B-1359B477E0AB}" srcOrd="4" destOrd="0" presId="urn:microsoft.com/office/officeart/2005/8/layout/lProcess1"/>
    <dgm:cxn modelId="{B230DA2A-CAD0-44F5-BAE4-F27F092496E1}" type="presParOf" srcId="{82EC19EF-35B4-4FF8-BD9B-1359B477E0AB}" destId="{D2E4B7CA-2071-413B-BC9F-1877F0522732}" srcOrd="0" destOrd="0" presId="urn:microsoft.com/office/officeart/2005/8/layout/lProcess1"/>
    <dgm:cxn modelId="{FEF2B03E-78B0-4A5C-A1CD-C71277F16342}" type="presParOf" srcId="{82EC19EF-35B4-4FF8-BD9B-1359B477E0AB}" destId="{80F90C03-A026-48C5-9746-A263A258E640}" srcOrd="1" destOrd="0" presId="urn:microsoft.com/office/officeart/2005/8/layout/lProcess1"/>
    <dgm:cxn modelId="{EF4370F2-2B8F-423F-9FEE-235190850930}" type="presParOf" srcId="{82EC19EF-35B4-4FF8-BD9B-1359B477E0AB}" destId="{FF8F4C07-DA52-4025-A52E-C1F61C9B3584}" srcOrd="2" destOrd="0" presId="urn:microsoft.com/office/officeart/2005/8/layout/lProcess1"/>
    <dgm:cxn modelId="{AC28362C-B6EE-4506-BBAA-548CDE465806}" type="presParOf" srcId="{82EC19EF-35B4-4FF8-BD9B-1359B477E0AB}" destId="{6F46E172-1597-4197-B212-27B00F98FC86}" srcOrd="3" destOrd="0" presId="urn:microsoft.com/office/officeart/2005/8/layout/lProcess1"/>
    <dgm:cxn modelId="{7D3F5DC5-AABD-4F08-A111-970D2D6605C0}" type="presParOf" srcId="{82EC19EF-35B4-4FF8-BD9B-1359B477E0AB}" destId="{A7CA3F77-AFF1-4577-BCDF-59BF967BE5FF}" srcOrd="4" destOrd="0" presId="urn:microsoft.com/office/officeart/2005/8/layout/lProcess1"/>
    <dgm:cxn modelId="{F8010D5C-8ECF-4E9C-9E0C-D9B7D67D9728}" type="presParOf" srcId="{82EC19EF-35B4-4FF8-BD9B-1359B477E0AB}" destId="{514277D8-3D13-4371-A427-15D830C6CFBA}" srcOrd="5" destOrd="0" presId="urn:microsoft.com/office/officeart/2005/8/layout/lProcess1"/>
    <dgm:cxn modelId="{CE972967-BF11-48D2-B90E-E1B36225FE49}" type="presParOf" srcId="{82EC19EF-35B4-4FF8-BD9B-1359B477E0AB}" destId="{41E738B7-DAEB-45E4-9CA3-0345AB4580A9}" srcOrd="6" destOrd="0" presId="urn:microsoft.com/office/officeart/2005/8/layout/lProcess1"/>
    <dgm:cxn modelId="{4937B33B-20F8-44A2-9DC8-76D9CF6A2FAC}" type="presParOf" srcId="{F06FFEB0-A6AA-4D39-AC58-BD780AA56863}" destId="{2BAA1C54-9088-4DC9-86D3-F95CF59095EB}" srcOrd="5" destOrd="0" presId="urn:microsoft.com/office/officeart/2005/8/layout/lProcess1"/>
    <dgm:cxn modelId="{7CF440FD-90B2-4ECF-B9B3-E40AEAA19046}" type="presParOf" srcId="{F06FFEB0-A6AA-4D39-AC58-BD780AA56863}" destId="{51F18326-607D-49E0-A7C4-D83828ED2DE5}" srcOrd="6" destOrd="0" presId="urn:microsoft.com/office/officeart/2005/8/layout/lProcess1"/>
    <dgm:cxn modelId="{0F5B7C0E-3A05-4078-9998-F7A68C950480}" type="presParOf" srcId="{51F18326-607D-49E0-A7C4-D83828ED2DE5}" destId="{BFE8B135-575B-479D-BD1F-02C106E8EFC3}" srcOrd="0" destOrd="0" presId="urn:microsoft.com/office/officeart/2005/8/layout/lProcess1"/>
    <dgm:cxn modelId="{181398F6-AE46-455C-826D-D867C8E87BC0}" type="presParOf" srcId="{51F18326-607D-49E0-A7C4-D83828ED2DE5}" destId="{9E0F26C8-EC72-48CD-AA30-766CFD8850A1}" srcOrd="1" destOrd="0" presId="urn:microsoft.com/office/officeart/2005/8/layout/lProcess1"/>
    <dgm:cxn modelId="{F8B7231A-CA03-4443-B663-835CDD6FF1EA}" type="presParOf" srcId="{51F18326-607D-49E0-A7C4-D83828ED2DE5}" destId="{E1EEB9DF-45EE-40A2-BD91-2FCCF3D35B76}" srcOrd="2" destOrd="0" presId="urn:microsoft.com/office/officeart/2005/8/layout/lProcess1"/>
    <dgm:cxn modelId="{32C65A69-54F8-4E4F-A70E-9EB56765AEC8}" type="presParOf" srcId="{F06FFEB0-A6AA-4D39-AC58-BD780AA56863}" destId="{CCCD5673-C1E5-45FC-9784-F2EB6E8D387F}" srcOrd="7" destOrd="0" presId="urn:microsoft.com/office/officeart/2005/8/layout/lProcess1"/>
    <dgm:cxn modelId="{FE9A91F0-D902-43A6-91A6-FCB7EF833ECA}" type="presParOf" srcId="{F06FFEB0-A6AA-4D39-AC58-BD780AA56863}" destId="{F2E959D8-960B-4111-8E53-ACF28D6EADFA}" srcOrd="8" destOrd="0" presId="urn:microsoft.com/office/officeart/2005/8/layout/lProcess1"/>
    <dgm:cxn modelId="{9D70D4B5-7128-4BEC-A1D0-1F94F3E7C1D1}" type="presParOf" srcId="{F2E959D8-960B-4111-8E53-ACF28D6EADFA}" destId="{8F8B0246-0213-4163-9AEC-94968AE058F0}" srcOrd="0" destOrd="0" presId="urn:microsoft.com/office/officeart/2005/8/layout/lProcess1"/>
    <dgm:cxn modelId="{408E726E-966C-4414-A609-EB47E6FCA49D}" type="presParOf" srcId="{F2E959D8-960B-4111-8E53-ACF28D6EADFA}" destId="{40ED2D02-24E9-4B23-9663-8B369F1BE582}" srcOrd="1" destOrd="0" presId="urn:microsoft.com/office/officeart/2005/8/layout/lProcess1"/>
    <dgm:cxn modelId="{8E41214B-A942-4DD6-9CC4-234EE6B60139}" type="presParOf" srcId="{F2E959D8-960B-4111-8E53-ACF28D6EADFA}" destId="{93CEF5FA-EA8E-4DA3-9D80-47ADEE74FEB3}" srcOrd="2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02AC61-8152-4A4F-AAC6-01F6151DEC4D}">
      <dsp:nvSpPr>
        <dsp:cNvPr id="0" name=""/>
        <dsp:cNvSpPr/>
      </dsp:nvSpPr>
      <dsp:spPr>
        <a:xfrm>
          <a:off x="4320" y="676724"/>
          <a:ext cx="2723511" cy="68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Preinstructional Activities</a:t>
          </a:r>
          <a:endParaRPr lang="en-US" sz="2400" kern="1200" dirty="0"/>
        </a:p>
      </dsp:txBody>
      <dsp:txXfrm>
        <a:off x="24262" y="696666"/>
        <a:ext cx="2683627" cy="640993"/>
      </dsp:txXfrm>
    </dsp:sp>
    <dsp:sp modelId="{41C66673-2C98-4BA8-9D20-8BB4F616B5E6}">
      <dsp:nvSpPr>
        <dsp:cNvPr id="0" name=""/>
        <dsp:cNvSpPr/>
      </dsp:nvSpPr>
      <dsp:spPr>
        <a:xfrm rot="5400000">
          <a:off x="1306498" y="1417179"/>
          <a:ext cx="119153" cy="119153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E39E8F8-27BD-4D2A-88EF-BBB2B1D71B61}">
      <dsp:nvSpPr>
        <dsp:cNvPr id="0" name=""/>
        <dsp:cNvSpPr/>
      </dsp:nvSpPr>
      <dsp:spPr>
        <a:xfrm>
          <a:off x="4320" y="1595909"/>
          <a:ext cx="2723511" cy="680877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dirty="0" smtClean="0"/>
            <a:t>1) Gain attention</a:t>
          </a:r>
          <a:endParaRPr lang="en-US" sz="2400" kern="1200" dirty="0"/>
        </a:p>
      </dsp:txBody>
      <dsp:txXfrm>
        <a:off x="24262" y="1615851"/>
        <a:ext cx="2683627" cy="640993"/>
      </dsp:txXfrm>
    </dsp:sp>
    <dsp:sp modelId="{DE70F520-C4A4-42D5-80C8-3B72B0FB168C}">
      <dsp:nvSpPr>
        <dsp:cNvPr id="0" name=""/>
        <dsp:cNvSpPr/>
      </dsp:nvSpPr>
      <dsp:spPr>
        <a:xfrm rot="5400000">
          <a:off x="1306498" y="2336364"/>
          <a:ext cx="119153" cy="119153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0A584A5-0EC2-40EA-9045-CD2CFD551AFE}">
      <dsp:nvSpPr>
        <dsp:cNvPr id="0" name=""/>
        <dsp:cNvSpPr/>
      </dsp:nvSpPr>
      <dsp:spPr>
        <a:xfrm>
          <a:off x="4320" y="2515094"/>
          <a:ext cx="2723511" cy="680877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dirty="0" smtClean="0"/>
            <a:t>2) </a:t>
          </a:r>
          <a:r>
            <a:rPr lang="en-US" sz="2400" b="0" i="0" kern="1200" dirty="0" smtClean="0"/>
            <a:t>List objectives</a:t>
          </a:r>
          <a:endParaRPr lang="en-US" sz="2400" b="0" i="0" kern="1200" dirty="0"/>
        </a:p>
      </dsp:txBody>
      <dsp:txXfrm>
        <a:off x="24262" y="2535036"/>
        <a:ext cx="2683627" cy="640993"/>
      </dsp:txXfrm>
    </dsp:sp>
    <dsp:sp modelId="{CC0DCED0-CA5D-453E-86E4-F8EC0C75EED1}">
      <dsp:nvSpPr>
        <dsp:cNvPr id="0" name=""/>
        <dsp:cNvSpPr/>
      </dsp:nvSpPr>
      <dsp:spPr>
        <a:xfrm>
          <a:off x="3109122" y="676724"/>
          <a:ext cx="2723511" cy="68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dirty="0" smtClean="0"/>
            <a:t>Presentation Activities</a:t>
          </a:r>
          <a:endParaRPr lang="en-US" sz="2400" b="0" i="0" kern="1200" dirty="0"/>
        </a:p>
      </dsp:txBody>
      <dsp:txXfrm>
        <a:off x="3129064" y="696666"/>
        <a:ext cx="2683627" cy="640993"/>
      </dsp:txXfrm>
    </dsp:sp>
    <dsp:sp modelId="{2E2DA327-6500-4CE4-8AD0-A1EFBF7CC4FD}">
      <dsp:nvSpPr>
        <dsp:cNvPr id="0" name=""/>
        <dsp:cNvSpPr/>
      </dsp:nvSpPr>
      <dsp:spPr>
        <a:xfrm rot="5400000">
          <a:off x="4411301" y="1417179"/>
          <a:ext cx="119153" cy="119153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E614ED2-90F0-44A5-80FE-0ED409C255A8}">
      <dsp:nvSpPr>
        <dsp:cNvPr id="0" name=""/>
        <dsp:cNvSpPr/>
      </dsp:nvSpPr>
      <dsp:spPr>
        <a:xfrm>
          <a:off x="3109122" y="1595909"/>
          <a:ext cx="2723511" cy="680877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dirty="0" smtClean="0"/>
            <a:t>3) Stimulate </a:t>
          </a:r>
          <a:r>
            <a:rPr lang="en-US" sz="2400" b="0" i="0" kern="1200" dirty="0" smtClean="0"/>
            <a:t>recall</a:t>
          </a:r>
          <a:endParaRPr lang="en-US" sz="2400" b="0" i="0" kern="1200" dirty="0"/>
        </a:p>
      </dsp:txBody>
      <dsp:txXfrm>
        <a:off x="3129064" y="1615851"/>
        <a:ext cx="2683627" cy="640993"/>
      </dsp:txXfrm>
    </dsp:sp>
    <dsp:sp modelId="{5C76A8C2-B71E-4018-A035-1BAE0AC0395D}">
      <dsp:nvSpPr>
        <dsp:cNvPr id="0" name=""/>
        <dsp:cNvSpPr/>
      </dsp:nvSpPr>
      <dsp:spPr>
        <a:xfrm rot="5400000">
          <a:off x="4411301" y="2336364"/>
          <a:ext cx="119153" cy="119153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FAD1CBA-853A-4A4C-8C91-42A38DCC6DF1}">
      <dsp:nvSpPr>
        <dsp:cNvPr id="0" name=""/>
        <dsp:cNvSpPr/>
      </dsp:nvSpPr>
      <dsp:spPr>
        <a:xfrm>
          <a:off x="3109122" y="2515094"/>
          <a:ext cx="2723511" cy="680877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dirty="0" smtClean="0"/>
            <a:t>4) Present the content</a:t>
          </a:r>
          <a:endParaRPr lang="en-US" sz="2400" b="0" i="0" kern="1200" dirty="0"/>
        </a:p>
      </dsp:txBody>
      <dsp:txXfrm>
        <a:off x="3129064" y="2535036"/>
        <a:ext cx="2683627" cy="640993"/>
      </dsp:txXfrm>
    </dsp:sp>
    <dsp:sp modelId="{D2E4B7CA-2071-413B-BC9F-1877F0522732}">
      <dsp:nvSpPr>
        <dsp:cNvPr id="0" name=""/>
        <dsp:cNvSpPr/>
      </dsp:nvSpPr>
      <dsp:spPr>
        <a:xfrm>
          <a:off x="6213925" y="676724"/>
          <a:ext cx="2723511" cy="68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dirty="0" smtClean="0"/>
            <a:t>Learner Participation</a:t>
          </a:r>
          <a:endParaRPr lang="en-US" sz="2400" b="0" i="0" kern="1200" dirty="0"/>
        </a:p>
      </dsp:txBody>
      <dsp:txXfrm>
        <a:off x="6233867" y="696666"/>
        <a:ext cx="2683627" cy="640993"/>
      </dsp:txXfrm>
    </dsp:sp>
    <dsp:sp modelId="{80F90C03-A026-48C5-9746-A263A258E640}">
      <dsp:nvSpPr>
        <dsp:cNvPr id="0" name=""/>
        <dsp:cNvSpPr/>
      </dsp:nvSpPr>
      <dsp:spPr>
        <a:xfrm rot="5400000">
          <a:off x="7516104" y="1417179"/>
          <a:ext cx="119153" cy="119153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F8F4C07-DA52-4025-A52E-C1F61C9B3584}">
      <dsp:nvSpPr>
        <dsp:cNvPr id="0" name=""/>
        <dsp:cNvSpPr/>
      </dsp:nvSpPr>
      <dsp:spPr>
        <a:xfrm>
          <a:off x="6213925" y="1595909"/>
          <a:ext cx="2723511" cy="680877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dirty="0" smtClean="0"/>
            <a:t>5) Provide </a:t>
          </a:r>
          <a:r>
            <a:rPr lang="en-US" sz="2400" b="0" i="0" kern="1200" dirty="0" smtClean="0"/>
            <a:t>guidance</a:t>
          </a:r>
          <a:endParaRPr lang="en-US" sz="2400" b="0" i="0" kern="1200" dirty="0"/>
        </a:p>
      </dsp:txBody>
      <dsp:txXfrm>
        <a:off x="6233867" y="1615851"/>
        <a:ext cx="2683627" cy="640993"/>
      </dsp:txXfrm>
    </dsp:sp>
    <dsp:sp modelId="{6F46E172-1597-4197-B212-27B00F98FC86}">
      <dsp:nvSpPr>
        <dsp:cNvPr id="0" name=""/>
        <dsp:cNvSpPr/>
      </dsp:nvSpPr>
      <dsp:spPr>
        <a:xfrm rot="5400000">
          <a:off x="7516104" y="2336364"/>
          <a:ext cx="119153" cy="119153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7CA3F77-AFF1-4577-BCDF-59BF967BE5FF}">
      <dsp:nvSpPr>
        <dsp:cNvPr id="0" name=""/>
        <dsp:cNvSpPr/>
      </dsp:nvSpPr>
      <dsp:spPr>
        <a:xfrm>
          <a:off x="6213925" y="2515094"/>
          <a:ext cx="2723511" cy="680877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dirty="0" smtClean="0"/>
            <a:t>6) Elicit </a:t>
          </a:r>
          <a:r>
            <a:rPr lang="en-US" sz="2400" b="0" i="0" kern="1200" dirty="0" smtClean="0"/>
            <a:t>performance</a:t>
          </a:r>
          <a:endParaRPr lang="en-US" sz="2400" b="0" i="0" kern="1200" dirty="0"/>
        </a:p>
      </dsp:txBody>
      <dsp:txXfrm>
        <a:off x="6233867" y="2535036"/>
        <a:ext cx="2683627" cy="640993"/>
      </dsp:txXfrm>
    </dsp:sp>
    <dsp:sp modelId="{514277D8-3D13-4371-A427-15D830C6CFBA}">
      <dsp:nvSpPr>
        <dsp:cNvPr id="0" name=""/>
        <dsp:cNvSpPr/>
      </dsp:nvSpPr>
      <dsp:spPr>
        <a:xfrm rot="5400000">
          <a:off x="7516104" y="3255549"/>
          <a:ext cx="119153" cy="119153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1E738B7-DAEB-45E4-9CA3-0345AB4580A9}">
      <dsp:nvSpPr>
        <dsp:cNvPr id="0" name=""/>
        <dsp:cNvSpPr/>
      </dsp:nvSpPr>
      <dsp:spPr>
        <a:xfrm>
          <a:off x="6213925" y="3434279"/>
          <a:ext cx="2723511" cy="680877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dirty="0" smtClean="0"/>
            <a:t>7) Provide feedback</a:t>
          </a:r>
          <a:endParaRPr lang="en-US" sz="2400" b="0" i="0" kern="1200" dirty="0"/>
        </a:p>
      </dsp:txBody>
      <dsp:txXfrm>
        <a:off x="6233867" y="3454221"/>
        <a:ext cx="2683627" cy="640993"/>
      </dsp:txXfrm>
    </dsp:sp>
    <dsp:sp modelId="{BFE8B135-575B-479D-BD1F-02C106E8EFC3}">
      <dsp:nvSpPr>
        <dsp:cNvPr id="0" name=""/>
        <dsp:cNvSpPr/>
      </dsp:nvSpPr>
      <dsp:spPr>
        <a:xfrm>
          <a:off x="9318728" y="676724"/>
          <a:ext cx="2723511" cy="68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dirty="0" smtClean="0"/>
            <a:t>Assessment</a:t>
          </a:r>
          <a:endParaRPr lang="en-US" sz="2400" b="0" i="0" kern="1200" dirty="0"/>
        </a:p>
      </dsp:txBody>
      <dsp:txXfrm>
        <a:off x="9338670" y="696666"/>
        <a:ext cx="2683627" cy="640993"/>
      </dsp:txXfrm>
    </dsp:sp>
    <dsp:sp modelId="{9E0F26C8-EC72-48CD-AA30-766CFD8850A1}">
      <dsp:nvSpPr>
        <dsp:cNvPr id="0" name=""/>
        <dsp:cNvSpPr/>
      </dsp:nvSpPr>
      <dsp:spPr>
        <a:xfrm rot="5400000">
          <a:off x="10620906" y="1417179"/>
          <a:ext cx="119153" cy="119153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1EEB9DF-45EE-40A2-BD91-2FCCF3D35B76}">
      <dsp:nvSpPr>
        <dsp:cNvPr id="0" name=""/>
        <dsp:cNvSpPr/>
      </dsp:nvSpPr>
      <dsp:spPr>
        <a:xfrm>
          <a:off x="9318728" y="1595909"/>
          <a:ext cx="2723511" cy="680877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dirty="0" smtClean="0"/>
            <a:t>8) Assess performance</a:t>
          </a:r>
          <a:endParaRPr lang="en-US" sz="2400" b="0" i="0" kern="1200" dirty="0"/>
        </a:p>
      </dsp:txBody>
      <dsp:txXfrm>
        <a:off x="9338670" y="1615851"/>
        <a:ext cx="2683627" cy="640993"/>
      </dsp:txXfrm>
    </dsp:sp>
    <dsp:sp modelId="{8F8B0246-0213-4163-9AEC-94968AE058F0}">
      <dsp:nvSpPr>
        <dsp:cNvPr id="0" name=""/>
        <dsp:cNvSpPr/>
      </dsp:nvSpPr>
      <dsp:spPr>
        <a:xfrm>
          <a:off x="12423530" y="676724"/>
          <a:ext cx="2723511" cy="68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dirty="0" smtClean="0"/>
            <a:t>Follow-through</a:t>
          </a:r>
          <a:endParaRPr lang="en-US" sz="2400" b="0" i="0" kern="1200" dirty="0"/>
        </a:p>
      </dsp:txBody>
      <dsp:txXfrm>
        <a:off x="12443472" y="696666"/>
        <a:ext cx="2683627" cy="640993"/>
      </dsp:txXfrm>
    </dsp:sp>
    <dsp:sp modelId="{40ED2D02-24E9-4B23-9663-8B369F1BE582}">
      <dsp:nvSpPr>
        <dsp:cNvPr id="0" name=""/>
        <dsp:cNvSpPr/>
      </dsp:nvSpPr>
      <dsp:spPr>
        <a:xfrm rot="5400000">
          <a:off x="13725709" y="1417179"/>
          <a:ext cx="119153" cy="119153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3CEF5FA-EA8E-4DA3-9D80-47ADEE74FEB3}">
      <dsp:nvSpPr>
        <dsp:cNvPr id="0" name=""/>
        <dsp:cNvSpPr/>
      </dsp:nvSpPr>
      <dsp:spPr>
        <a:xfrm>
          <a:off x="12423530" y="1595909"/>
          <a:ext cx="2723511" cy="680877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dirty="0" smtClean="0"/>
            <a:t>9) Enhance </a:t>
          </a:r>
          <a:r>
            <a:rPr lang="en-US" sz="2400" b="0" i="0" kern="1200" dirty="0" smtClean="0"/>
            <a:t>transfer</a:t>
          </a:r>
          <a:endParaRPr lang="en-US" sz="2400" b="0" i="0" kern="1200" dirty="0"/>
        </a:p>
      </dsp:txBody>
      <dsp:txXfrm>
        <a:off x="12443472" y="1615851"/>
        <a:ext cx="2683627" cy="6409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0" y="5387342"/>
            <a:ext cx="32918400" cy="1146048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520C-5BFF-4199-AE79-CC5D8022369E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36F1-9ECA-455F-BAA8-DD403A587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7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520C-5BFF-4199-AE79-CC5D8022369E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36F1-9ECA-455F-BAA8-DD403A587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0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0" y="1752600"/>
            <a:ext cx="946404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0" y="1752600"/>
            <a:ext cx="27843480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520C-5BFF-4199-AE79-CC5D8022369E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36F1-9ECA-455F-BAA8-DD403A587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520C-5BFF-4199-AE79-CC5D8022369E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36F1-9ECA-455F-BAA8-DD403A587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8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0" y="8206745"/>
            <a:ext cx="37856160" cy="13693138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0" y="22029425"/>
            <a:ext cx="37856160" cy="7200898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520C-5BFF-4199-AE79-CC5D8022369E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36F1-9ECA-455F-BAA8-DD403A587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5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520C-5BFF-4199-AE79-CC5D8022369E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36F1-9ECA-455F-BAA8-DD403A587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3"/>
            <a:ext cx="3785616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39" y="8069582"/>
            <a:ext cx="18568033" cy="395477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39" y="12024360"/>
            <a:ext cx="18568033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0" y="8069582"/>
            <a:ext cx="18659477" cy="395477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0" y="12024360"/>
            <a:ext cx="18659477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520C-5BFF-4199-AE79-CC5D8022369E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36F1-9ECA-455F-BAA8-DD403A587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92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520C-5BFF-4199-AE79-CC5D8022369E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36F1-9ECA-455F-BAA8-DD403A587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89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520C-5BFF-4199-AE79-CC5D8022369E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36F1-9ECA-455F-BAA8-DD403A587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8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9" y="2194560"/>
            <a:ext cx="14156053" cy="76809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2"/>
            <a:ext cx="22219920" cy="233934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9" y="9875520"/>
            <a:ext cx="14156053" cy="18295622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520C-5BFF-4199-AE79-CC5D8022369E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36F1-9ECA-455F-BAA8-DD403A587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2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9" y="2194560"/>
            <a:ext cx="14156053" cy="76809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659477" y="4739642"/>
            <a:ext cx="22219920" cy="23393400"/>
          </a:xfrm>
        </p:spPr>
        <p:txBody>
          <a:bodyPr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9" y="9875520"/>
            <a:ext cx="14156053" cy="18295622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520C-5BFF-4199-AE79-CC5D8022369E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36F1-9ECA-455F-BAA8-DD403A587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1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3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2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5520C-5BFF-4199-AE79-CC5D8022369E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2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2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C36F1-9ECA-455F-BAA8-DD403A587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2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diagramColors" Target="../diagrams/colors1.xml"/><Relationship Id="rId5" Type="http://schemas.openxmlformats.org/officeDocument/2006/relationships/image" Target="../media/image4.pn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3.png"/><Relationship Id="rId9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Picture 305"/>
          <p:cNvPicPr>
            <a:picLocks noChangeAspect="1"/>
          </p:cNvPicPr>
          <p:nvPr/>
        </p:nvPicPr>
        <p:blipFill rotWithShape="1">
          <a:blip r:embed="rId2"/>
          <a:srcRect t="55960"/>
          <a:stretch/>
        </p:blipFill>
        <p:spPr>
          <a:xfrm>
            <a:off x="15195526" y="12076669"/>
            <a:ext cx="6388065" cy="32612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285" name="Table 2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26439"/>
              </p:ext>
            </p:extLst>
          </p:nvPr>
        </p:nvGraphicFramePr>
        <p:xfrm>
          <a:off x="12801600" y="20839823"/>
          <a:ext cx="7854448" cy="2468880"/>
        </p:xfrm>
        <a:graphic>
          <a:graphicData uri="http://schemas.openxmlformats.org/drawingml/2006/table">
            <a:tbl>
              <a:tblPr firstCol="1" bandRow="1">
                <a:tableStyleId>{284E427A-3D55-4303-BF80-6455036E1DE7}</a:tableStyleId>
              </a:tblPr>
              <a:tblGrid>
                <a:gridCol w="2009974"/>
                <a:gridCol w="5844474"/>
              </a:tblGrid>
              <a:tr h="32277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Performance Conditions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Given some source code in python…</a:t>
                      </a:r>
                      <a:endParaRPr lang="en-US" sz="2400" dirty="0"/>
                    </a:p>
                  </a:txBody>
                  <a:tcPr/>
                </a:tc>
              </a:tr>
              <a:tr h="41172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Desired Behavior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… learners will list the name and origin and trace the value and type…</a:t>
                      </a:r>
                      <a:endParaRPr lang="en-US" sz="2400" dirty="0"/>
                    </a:p>
                  </a:txBody>
                  <a:tcPr/>
                </a:tc>
              </a:tr>
              <a:tr h="32277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Judging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Criteria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… of every variable in the code.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0" name="Table 2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214901"/>
              </p:ext>
            </p:extLst>
          </p:nvPr>
        </p:nvGraphicFramePr>
        <p:xfrm>
          <a:off x="12854972" y="24835501"/>
          <a:ext cx="7854448" cy="2468880"/>
        </p:xfrm>
        <a:graphic>
          <a:graphicData uri="http://schemas.openxmlformats.org/drawingml/2006/table">
            <a:tbl>
              <a:tblPr firstCol="1" bandRow="1">
                <a:tableStyleId>{284E427A-3D55-4303-BF80-6455036E1DE7}</a:tableStyleId>
              </a:tblPr>
              <a:tblGrid>
                <a:gridCol w="2062901"/>
                <a:gridCol w="5791547"/>
              </a:tblGrid>
              <a:tr h="32277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Performance Conditions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Given</a:t>
                      </a:r>
                      <a:r>
                        <a:rPr lang="en-US" sz="2400" baseline="0" dirty="0" smtClean="0"/>
                        <a:t> the term “Abstraction”</a:t>
                      </a:r>
                      <a:endParaRPr lang="en-US" sz="2400" dirty="0"/>
                    </a:p>
                  </a:txBody>
                  <a:tcPr/>
                </a:tc>
              </a:tr>
              <a:tr h="41172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Desired Behavior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… learners</a:t>
                      </a:r>
                      <a:r>
                        <a:rPr lang="en-US" sz="2400" baseline="0" dirty="0" smtClean="0"/>
                        <a:t> will be able to give a definition…</a:t>
                      </a:r>
                      <a:endParaRPr lang="en-US" sz="2400" dirty="0"/>
                    </a:p>
                  </a:txBody>
                  <a:tcPr/>
                </a:tc>
              </a:tr>
              <a:tr h="32277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Judging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Criteria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…. That includes the concept of simplification</a:t>
                      </a:r>
                      <a:r>
                        <a:rPr lang="en-US" sz="2400" baseline="0" dirty="0" smtClean="0"/>
                        <a:t> and an example.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9" name="Chord 88"/>
          <p:cNvSpPr/>
          <p:nvPr/>
        </p:nvSpPr>
        <p:spPr>
          <a:xfrm>
            <a:off x="791365" y="19992776"/>
            <a:ext cx="11665506" cy="7743523"/>
          </a:xfrm>
          <a:prstGeom prst="chord">
            <a:avLst>
              <a:gd name="adj1" fmla="val 18582635"/>
              <a:gd name="adj2" fmla="val 13809605"/>
            </a:avLst>
          </a:prstGeom>
          <a:solidFill>
            <a:schemeClr val="accent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Folded Corner 270"/>
          <p:cNvSpPr/>
          <p:nvPr/>
        </p:nvSpPr>
        <p:spPr>
          <a:xfrm>
            <a:off x="8430205" y="10429538"/>
            <a:ext cx="5273178" cy="3776270"/>
          </a:xfrm>
          <a:prstGeom prst="foldedCorne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marL="548640" indent="-457200">
              <a:buFont typeface="+mj-lt"/>
              <a:buAutoNum type="arabicPeriod"/>
            </a:pPr>
            <a:r>
              <a:rPr lang="en-US" sz="2400" dirty="0">
                <a:latin typeface="Book Antiqua" panose="02040602050305030304" pitchFamily="18" charset="0"/>
              </a:rPr>
              <a:t>List all the variables used in the code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latin typeface="Book Antiqua" panose="02040602050305030304" pitchFamily="18" charset="0"/>
              </a:rPr>
              <a:t>Identify the names of the variables</a:t>
            </a:r>
          </a:p>
          <a:p>
            <a:pPr marL="841248" lvl="2" indent="-457200">
              <a:buFont typeface="+mj-lt"/>
              <a:buAutoNum type="arabicPeriod"/>
            </a:pPr>
            <a:r>
              <a:rPr lang="en-US" sz="2400" dirty="0">
                <a:latin typeface="Book Antiqua" panose="02040602050305030304" pitchFamily="18" charset="0"/>
              </a:rPr>
              <a:t>State the rules for naming variables (Verbal information)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latin typeface="Book Antiqua" panose="02040602050305030304" pitchFamily="18" charset="0"/>
              </a:rPr>
              <a:t>Identify binding of each </a:t>
            </a:r>
            <a:r>
              <a:rPr lang="en-US" sz="2400" dirty="0" smtClean="0">
                <a:latin typeface="Book Antiqua" panose="02040602050305030304" pitchFamily="18" charset="0"/>
              </a:rPr>
              <a:t>variable…</a:t>
            </a:r>
            <a:endParaRPr lang="en-US" sz="2400" dirty="0">
              <a:latin typeface="Book Antiqua" panose="0204060205030503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14401" y="6413082"/>
            <a:ext cx="11006364" cy="318673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5000" b="1" dirty="0" smtClean="0">
                <a:latin typeface="Book Antiqua" panose="0204060205030503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Instructional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“The </a:t>
            </a:r>
            <a:r>
              <a:rPr lang="en-US" sz="2400" dirty="0">
                <a:latin typeface="Book Antiqua" panose="0204060205030503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systematic design of learning experiences that give measurable results by following a well-defined process</a:t>
            </a:r>
            <a:r>
              <a:rPr lang="en-US" sz="2400" dirty="0" smtClean="0">
                <a:latin typeface="Book Antiqua" panose="0204060205030503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.” [1, 3]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A </a:t>
            </a:r>
            <a:r>
              <a:rPr lang="en-US" sz="2400" dirty="0">
                <a:latin typeface="Book Antiqua" panose="0204060205030503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theory of teaching, orthogonal to theories of learning</a:t>
            </a:r>
            <a:r>
              <a:rPr lang="en-US" sz="2400" dirty="0" smtClean="0">
                <a:latin typeface="Book Antiqua" panose="0204060205030503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ook Antiqua" panose="0204060205030503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Highly comparable to Software </a:t>
            </a:r>
            <a:r>
              <a:rPr lang="en-US" sz="2400" dirty="0" smtClean="0">
                <a:latin typeface="Book Antiqua" panose="0204060205030503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Engineering, but predates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Applications in higher education, </a:t>
            </a:r>
            <a:r>
              <a:rPr lang="en-US" sz="2400" dirty="0">
                <a:latin typeface="Book Antiqua" panose="0204060205030503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industrial training, </a:t>
            </a:r>
            <a:r>
              <a:rPr lang="en-US" sz="2400" dirty="0" smtClean="0">
                <a:latin typeface="Book Antiqua" panose="0204060205030503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and K-12 education</a:t>
            </a:r>
            <a:endParaRPr lang="en-US" sz="2400" dirty="0">
              <a:latin typeface="Book Antiqua" panose="02040602050305030304" pitchFamily="18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8803600" y="28135774"/>
            <a:ext cx="14173200" cy="386822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3600" b="1" dirty="0" smtClean="0">
                <a:latin typeface="Book Antiqua" panose="02040602050305030304" pitchFamily="18" charset="0"/>
              </a:rPr>
              <a:t>References</a:t>
            </a:r>
          </a:p>
          <a:p>
            <a:pPr marL="91440"/>
            <a:r>
              <a:rPr lang="en-US" sz="2200" dirty="0" smtClean="0">
                <a:latin typeface="Book Antiqua" panose="02040602050305030304" pitchFamily="18" charset="0"/>
              </a:rPr>
              <a:t>[1] </a:t>
            </a:r>
            <a:r>
              <a:rPr lang="en-US" sz="2200" dirty="0">
                <a:latin typeface="Book Antiqua" panose="02040602050305030304" pitchFamily="18" charset="0"/>
              </a:rPr>
              <a:t>Dick, </a:t>
            </a:r>
            <a:r>
              <a:rPr lang="en-US" sz="2200" dirty="0" smtClean="0">
                <a:latin typeface="Book Antiqua" panose="02040602050305030304" pitchFamily="18" charset="0"/>
              </a:rPr>
              <a:t>W., Carey L., </a:t>
            </a:r>
            <a:r>
              <a:rPr lang="en-US" sz="2200" dirty="0">
                <a:latin typeface="Book Antiqua" panose="02040602050305030304" pitchFamily="18" charset="0"/>
              </a:rPr>
              <a:t>and </a:t>
            </a:r>
            <a:r>
              <a:rPr lang="en-US" sz="2200" dirty="0" smtClean="0">
                <a:latin typeface="Book Antiqua" panose="02040602050305030304" pitchFamily="18" charset="0"/>
              </a:rPr>
              <a:t>Carey, J. O.. </a:t>
            </a:r>
            <a:r>
              <a:rPr lang="en-US" sz="2200" dirty="0">
                <a:latin typeface="Book Antiqua" panose="02040602050305030304" pitchFamily="18" charset="0"/>
              </a:rPr>
              <a:t>"The systematic design of instruction." (2005</a:t>
            </a:r>
            <a:r>
              <a:rPr lang="en-US" sz="2200" dirty="0" smtClean="0">
                <a:latin typeface="Book Antiqua" panose="02040602050305030304" pitchFamily="18" charset="0"/>
              </a:rPr>
              <a:t>).</a:t>
            </a:r>
          </a:p>
          <a:p>
            <a:pPr marL="91440"/>
            <a:r>
              <a:rPr lang="en-US" sz="2200" dirty="0" smtClean="0">
                <a:latin typeface="Book Antiqua" panose="02040602050305030304" pitchFamily="18" charset="0"/>
              </a:rPr>
              <a:t>[2] </a:t>
            </a:r>
            <a:r>
              <a:rPr lang="en-US" sz="2200" dirty="0">
                <a:latin typeface="Book Antiqua" panose="02040602050305030304" pitchFamily="18" charset="0"/>
              </a:rPr>
              <a:t>Douglas, </a:t>
            </a:r>
            <a:r>
              <a:rPr lang="en-US" sz="2200" dirty="0" smtClean="0">
                <a:latin typeface="Book Antiqua" panose="02040602050305030304" pitchFamily="18" charset="0"/>
              </a:rPr>
              <a:t>I. </a:t>
            </a:r>
            <a:r>
              <a:rPr lang="en-US" sz="2200" dirty="0">
                <a:latin typeface="Book Antiqua" panose="02040602050305030304" pitchFamily="18" charset="0"/>
              </a:rPr>
              <a:t>"Instructional design based on reusable learning objects: Applying lessons of object-oriented software engineering to learning systems design." Frontiers in Education Conference, 2001. </a:t>
            </a:r>
            <a:r>
              <a:rPr lang="en-US" sz="2200" dirty="0" smtClean="0">
                <a:latin typeface="Book Antiqua" panose="02040602050305030304" pitchFamily="18" charset="0"/>
              </a:rPr>
              <a:t>31st. </a:t>
            </a:r>
            <a:r>
              <a:rPr lang="en-US" sz="2200" dirty="0">
                <a:latin typeface="Book Antiqua" panose="02040602050305030304" pitchFamily="18" charset="0"/>
              </a:rPr>
              <a:t>Vol. 3. </a:t>
            </a:r>
            <a:r>
              <a:rPr lang="en-US" sz="2200" dirty="0" smtClean="0">
                <a:latin typeface="Book Antiqua" panose="02040602050305030304" pitchFamily="18" charset="0"/>
              </a:rPr>
              <a:t>IEEE.</a:t>
            </a:r>
          </a:p>
          <a:p>
            <a:pPr marL="91440"/>
            <a:r>
              <a:rPr lang="en-US" sz="2200" dirty="0" smtClean="0">
                <a:latin typeface="Book Antiqua" panose="02040602050305030304" pitchFamily="18" charset="0"/>
              </a:rPr>
              <a:t>[3] </a:t>
            </a:r>
            <a:r>
              <a:rPr lang="en-US" sz="2200" dirty="0">
                <a:latin typeface="Book Antiqua" panose="02040602050305030304" pitchFamily="18" charset="0"/>
              </a:rPr>
              <a:t>Gagne, R. M., Wager, W. W., </a:t>
            </a:r>
            <a:r>
              <a:rPr lang="en-US" sz="2200" dirty="0" err="1">
                <a:latin typeface="Book Antiqua" panose="02040602050305030304" pitchFamily="18" charset="0"/>
              </a:rPr>
              <a:t>Golas</a:t>
            </a:r>
            <a:r>
              <a:rPr lang="en-US" sz="2200" dirty="0">
                <a:latin typeface="Book Antiqua" panose="02040602050305030304" pitchFamily="18" charset="0"/>
              </a:rPr>
              <a:t>, K. C., Keller, J. M., </a:t>
            </a:r>
            <a:r>
              <a:rPr lang="en-US" sz="2200" dirty="0" smtClean="0">
                <a:latin typeface="Book Antiqua" panose="02040602050305030304" pitchFamily="18" charset="0"/>
              </a:rPr>
              <a:t>et al. </a:t>
            </a:r>
            <a:r>
              <a:rPr lang="en-US" sz="2200" dirty="0">
                <a:latin typeface="Book Antiqua" panose="02040602050305030304" pitchFamily="18" charset="0"/>
              </a:rPr>
              <a:t>(2005). Principles of instructional design</a:t>
            </a:r>
            <a:r>
              <a:rPr lang="en-US" sz="2200" dirty="0" smtClean="0">
                <a:latin typeface="Book Antiqua" panose="02040602050305030304" pitchFamily="18" charset="0"/>
              </a:rPr>
              <a:t>.</a:t>
            </a:r>
          </a:p>
          <a:p>
            <a:pPr marL="91440"/>
            <a:r>
              <a:rPr lang="en-US" sz="2200" dirty="0" smtClean="0">
                <a:latin typeface="Book Antiqua" panose="02040602050305030304" pitchFamily="18" charset="0"/>
              </a:rPr>
              <a:t>[4] </a:t>
            </a:r>
            <a:r>
              <a:rPr lang="en-US" sz="2200" dirty="0" err="1">
                <a:latin typeface="Book Antiqua" panose="02040602050305030304" pitchFamily="18" charset="0"/>
              </a:rPr>
              <a:t>Hadjerrouit</a:t>
            </a:r>
            <a:r>
              <a:rPr lang="en-US" sz="2200" dirty="0">
                <a:latin typeface="Book Antiqua" panose="02040602050305030304" pitchFamily="18" charset="0"/>
              </a:rPr>
              <a:t>, </a:t>
            </a:r>
            <a:r>
              <a:rPr lang="en-US" sz="2200" dirty="0" smtClean="0">
                <a:latin typeface="Book Antiqua" panose="02040602050305030304" pitchFamily="18" charset="0"/>
              </a:rPr>
              <a:t>S. </a:t>
            </a:r>
            <a:r>
              <a:rPr lang="en-US" sz="2200" dirty="0">
                <a:latin typeface="Book Antiqua" panose="02040602050305030304" pitchFamily="18" charset="0"/>
              </a:rPr>
              <a:t>"Learner-centered web-based instruction in software engineering." Education, IEEE Transactions on 48.1 (2005): 99-104</a:t>
            </a:r>
            <a:r>
              <a:rPr lang="en-US" sz="2200" dirty="0" smtClean="0">
                <a:latin typeface="Book Antiqua" panose="02040602050305030304" pitchFamily="18" charset="0"/>
              </a:rPr>
              <a:t>.</a:t>
            </a:r>
          </a:p>
          <a:p>
            <a:pPr marL="91440"/>
            <a:r>
              <a:rPr lang="en-US" sz="2200" dirty="0" smtClean="0">
                <a:latin typeface="Book Antiqua" panose="02040602050305030304" pitchFamily="18" charset="0"/>
              </a:rPr>
              <a:t>[5] </a:t>
            </a:r>
            <a:r>
              <a:rPr lang="en-US" sz="2200" dirty="0">
                <a:latin typeface="Book Antiqua" panose="02040602050305030304" pitchFamily="18" charset="0"/>
              </a:rPr>
              <a:t>Tripp, </a:t>
            </a:r>
            <a:r>
              <a:rPr lang="en-US" sz="2200" dirty="0" smtClean="0">
                <a:latin typeface="Book Antiqua" panose="02040602050305030304" pitchFamily="18" charset="0"/>
              </a:rPr>
              <a:t>S. D</a:t>
            </a:r>
            <a:r>
              <a:rPr lang="en-US" sz="2200" dirty="0">
                <a:latin typeface="Book Antiqua" panose="02040602050305030304" pitchFamily="18" charset="0"/>
              </a:rPr>
              <a:t>., and </a:t>
            </a:r>
            <a:r>
              <a:rPr lang="en-US" sz="2200" dirty="0" err="1" smtClean="0">
                <a:latin typeface="Book Antiqua" panose="02040602050305030304" pitchFamily="18" charset="0"/>
              </a:rPr>
              <a:t>Bichelmeyer</a:t>
            </a:r>
            <a:r>
              <a:rPr lang="en-US" sz="2200" dirty="0" smtClean="0">
                <a:latin typeface="Book Antiqua" panose="02040602050305030304" pitchFamily="18" charset="0"/>
              </a:rPr>
              <a:t>, B.. </a:t>
            </a:r>
            <a:r>
              <a:rPr lang="en-US" sz="2200" dirty="0">
                <a:latin typeface="Book Antiqua" panose="02040602050305030304" pitchFamily="18" charset="0"/>
              </a:rPr>
              <a:t>"Rapid prototyping: An alternative instructional design strategy." Educational Technology Research and Development 38.1 (1990): 31-44</a:t>
            </a:r>
            <a:r>
              <a:rPr lang="en-US" sz="2200" dirty="0" smtClean="0">
                <a:latin typeface="Book Antiqua" panose="02040602050305030304" pitchFamily="18" charset="0"/>
              </a:rPr>
              <a:t>.</a:t>
            </a:r>
          </a:p>
          <a:p>
            <a:pPr marL="91440">
              <a:lnSpc>
                <a:spcPts val="2100"/>
              </a:lnSpc>
            </a:pPr>
            <a:endParaRPr lang="en-US" sz="2200" dirty="0" smtClean="0">
              <a:latin typeface="Book Antiqua" panose="02040602050305030304" pitchFamily="18" charset="0"/>
            </a:endParaRPr>
          </a:p>
          <a:p>
            <a:pPr marL="91440"/>
            <a:r>
              <a:rPr lang="en-US" sz="1800" dirty="0" smtClean="0">
                <a:latin typeface="Book Antiqua" panose="02040602050305030304" pitchFamily="18" charset="0"/>
              </a:rPr>
              <a:t>This </a:t>
            </a:r>
            <a:r>
              <a:rPr lang="en-US" sz="1800" dirty="0" smtClean="0">
                <a:latin typeface="Book Antiqua" panose="02040602050305030304" pitchFamily="18" charset="0"/>
              </a:rPr>
              <a:t>material is based upon work supported by </a:t>
            </a:r>
            <a:r>
              <a:rPr lang="en-US" sz="1800" dirty="0" smtClean="0">
                <a:latin typeface="Book Antiqua" panose="02040602050305030304" pitchFamily="18" charset="0"/>
              </a:rPr>
              <a:t>the </a:t>
            </a:r>
            <a:r>
              <a:rPr lang="en-US" sz="1800" dirty="0" smtClean="0">
                <a:latin typeface="Book Antiqua" panose="02040602050305030304" pitchFamily="18" charset="0"/>
              </a:rPr>
              <a:t>National Science Foundation Graduate Research Fellowship, Grant No. DGE 0822220</a:t>
            </a:r>
            <a:endParaRPr lang="en-US" sz="1800" dirty="0">
              <a:latin typeface="Book Antiqua" panose="02040602050305030304" pitchFamily="18" charset="0"/>
            </a:endParaRPr>
          </a:p>
        </p:txBody>
      </p:sp>
      <p:pic>
        <p:nvPicPr>
          <p:cNvPr id="4" name="Picture 2" descr="C:\Users\acbart\Projects\Platipy\publications\CHEP 13\images\VT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9663" y="2205669"/>
            <a:ext cx="3900431" cy="21329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6" name="Rectangle 5"/>
          <p:cNvSpPr/>
          <p:nvPr/>
        </p:nvSpPr>
        <p:spPr>
          <a:xfrm>
            <a:off x="1772408" y="1443359"/>
            <a:ext cx="33999156" cy="2554537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algn="ctr"/>
            <a:r>
              <a:rPr lang="en-US" sz="8000" b="1" dirty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Applying Formal Models of Instructional Design to Measurably Improve Learning in Introductory Computing</a:t>
            </a:r>
            <a:endParaRPr kumimoji="1" lang="en-US" sz="6000" b="1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772408" y="4151537"/>
            <a:ext cx="33999156" cy="1103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7023" tIns="43511" rIns="87023" bIns="43511" numCol="1" spcCol="731457">
            <a:spAutoFit/>
          </a:bodyPr>
          <a:lstStyle/>
          <a:p>
            <a:pPr algn="ctr" defTabSz="869443"/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Austin Cory Bart </a:t>
            </a:r>
            <a:r>
              <a:rPr 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working under Eli </a:t>
            </a:r>
            <a:r>
              <a:rPr lang="en-US" sz="4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Tilevich</a:t>
            </a:r>
            <a:r>
              <a:rPr 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Clifford </a:t>
            </a: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A. </a:t>
            </a:r>
            <a:r>
              <a:rPr 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Shaffer, </a:t>
            </a: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Dennis Kafura</a:t>
            </a:r>
            <a:endParaRPr lang="en-US" sz="40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8" name="Picture 2" descr="C:\Users\acbart\Projects\RealTimeWeb\publications\CSGPS 13\images\SoftwareInnovationsLa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1134" y="1451242"/>
            <a:ext cx="2185100" cy="36418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 56"/>
          <p:cNvSpPr/>
          <p:nvPr/>
        </p:nvSpPr>
        <p:spPr>
          <a:xfrm>
            <a:off x="18548215" y="28134793"/>
            <a:ext cx="9701933" cy="386920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3600" b="1" dirty="0" smtClean="0">
                <a:latin typeface="Book Antiqua" panose="02040602050305030304" pitchFamily="18" charset="0"/>
              </a:rPr>
              <a:t>Practical Takeaways</a:t>
            </a:r>
            <a:endParaRPr lang="en-US" sz="3600" b="1" dirty="0" smtClean="0">
              <a:latin typeface="Book Antiqua" panose="02040602050305030304" pitchFamily="18" charset="0"/>
            </a:endParaRPr>
          </a:p>
          <a:p>
            <a:pPr marL="662940" indent="-457200">
              <a:buFont typeface="+mj-lt"/>
              <a:buAutoNum type="arabicPeriod"/>
            </a:pPr>
            <a:r>
              <a:rPr lang="en-US" sz="2400" dirty="0" smtClean="0">
                <a:latin typeface="Book Antiqua" panose="02040602050305030304" pitchFamily="18" charset="0"/>
              </a:rPr>
              <a:t>Focus first on what concretely describing what to teach</a:t>
            </a:r>
            <a:endParaRPr lang="en-US" sz="2400" dirty="0">
              <a:latin typeface="Book Antiqua" panose="02040602050305030304" pitchFamily="18" charset="0"/>
            </a:endParaRPr>
          </a:p>
          <a:p>
            <a:pPr marL="662940" indent="-457200">
              <a:buFont typeface="+mj-lt"/>
              <a:buAutoNum type="arabicPeriod"/>
            </a:pPr>
            <a:r>
              <a:rPr lang="en-US" sz="2400" dirty="0" smtClean="0">
                <a:latin typeface="Book Antiqua" panose="02040602050305030304" pitchFamily="18" charset="0"/>
              </a:rPr>
              <a:t>Plan tests early to measure student progress</a:t>
            </a:r>
          </a:p>
          <a:p>
            <a:pPr marL="662940" indent="-457200">
              <a:buFont typeface="+mj-lt"/>
              <a:buAutoNum type="arabicPeriod"/>
            </a:pPr>
            <a:r>
              <a:rPr lang="en-US" sz="2400" dirty="0" smtClean="0">
                <a:latin typeface="Book Antiqua" panose="02040602050305030304" pitchFamily="18" charset="0"/>
              </a:rPr>
              <a:t>Match your instructional strategy to design patterns</a:t>
            </a:r>
          </a:p>
          <a:p>
            <a:pPr marL="662940" indent="-457200">
              <a:buFont typeface="+mj-lt"/>
              <a:buAutoNum type="arabicPeriod"/>
            </a:pPr>
            <a:r>
              <a:rPr lang="en-US" sz="2400" dirty="0" smtClean="0">
                <a:latin typeface="Book Antiqua" panose="02040602050305030304" pitchFamily="18" charset="0"/>
              </a:rPr>
              <a:t>Evaluate your materials</a:t>
            </a:r>
          </a:p>
          <a:p>
            <a:pPr marL="662940" indent="-457200">
              <a:buFont typeface="+mj-lt"/>
              <a:buAutoNum type="arabicPeriod"/>
            </a:pPr>
            <a:r>
              <a:rPr lang="en-US" sz="2400" dirty="0" smtClean="0">
                <a:latin typeface="Book Antiqua" panose="02040602050305030304" pitchFamily="18" charset="0"/>
              </a:rPr>
              <a:t>Document your process</a:t>
            </a:r>
            <a:endParaRPr lang="en-US" sz="2400" dirty="0" smtClean="0">
              <a:latin typeface="Book Antiqua" panose="02040602050305030304" pitchFamily="18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914400" y="28134793"/>
            <a:ext cx="8229600" cy="386920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3600" b="1" dirty="0" smtClean="0">
                <a:latin typeface="Book Antiqua" panose="02040602050305030304" pitchFamily="18" charset="0"/>
              </a:rPr>
              <a:t>Potential Advantages</a:t>
            </a:r>
            <a:endParaRPr lang="en-US" sz="3600" b="1" dirty="0" smtClean="0">
              <a:latin typeface="Book Antiqua" panose="02040602050305030304" pitchFamily="18" charset="0"/>
            </a:endParaRPr>
          </a:p>
          <a:p>
            <a:pPr marL="571500" indent="-36576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Book Antiqua" panose="02040602050305030304" pitchFamily="18" charset="0"/>
              </a:rPr>
              <a:t>Measured gains</a:t>
            </a:r>
          </a:p>
          <a:p>
            <a:pPr marL="571500" indent="-36576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Book Antiqua" panose="02040602050305030304" pitchFamily="18" charset="0"/>
              </a:rPr>
              <a:t>Focused instruction</a:t>
            </a:r>
          </a:p>
          <a:p>
            <a:pPr marL="571500" indent="-36576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Book Antiqua" panose="02040602050305030304" pitchFamily="18" charset="0"/>
              </a:rPr>
              <a:t>Simplified replication</a:t>
            </a:r>
          </a:p>
          <a:p>
            <a:pPr marL="2414930" lvl="1" indent="-36576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Whether for dissemination, revision, or collaboration</a:t>
            </a:r>
          </a:p>
          <a:p>
            <a:pPr marL="2414930" lvl="1" indent="-365760">
              <a:buFont typeface="Arial" panose="020B0604020202020204" pitchFamily="34" charset="0"/>
              <a:buChar char="•"/>
            </a:pPr>
            <a:endParaRPr lang="en-US" sz="2400" b="1" dirty="0" smtClean="0">
              <a:latin typeface="Book Antiqua" panose="02040602050305030304" pitchFamily="18" charset="0"/>
            </a:endParaRPr>
          </a:p>
          <a:p>
            <a:pPr marL="571500" indent="-365760">
              <a:buFont typeface="Arial" panose="020B0604020202020204" pitchFamily="34" charset="0"/>
              <a:buChar char="•"/>
            </a:pPr>
            <a:endParaRPr lang="en-US" sz="2400" b="1" dirty="0" smtClean="0">
              <a:latin typeface="Book Antiqua" panose="02040602050305030304" pitchFamily="18" charset="0"/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1828800" y="17853991"/>
            <a:ext cx="3931919" cy="2091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latin typeface="Book Antiqua" panose="02040602050305030304" pitchFamily="18" charset="0"/>
              </a:rPr>
              <a:t>(1) </a:t>
            </a:r>
            <a:r>
              <a:rPr lang="en-US" sz="4400" dirty="0" smtClean="0">
                <a:latin typeface="Book Antiqua" panose="02040602050305030304" pitchFamily="18" charset="0"/>
              </a:rPr>
              <a:t>Identify Instructional Goals</a:t>
            </a:r>
            <a:endParaRPr lang="en-US" sz="4400" dirty="0">
              <a:latin typeface="Book Antiqua" panose="02040602050305030304" pitchFamily="18" charset="0"/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4754881" y="15082519"/>
            <a:ext cx="3931919" cy="2091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latin typeface="Book Antiqua" panose="02040602050305030304" pitchFamily="18" charset="0"/>
              </a:rPr>
              <a:t>(2) Conduct Instructional </a:t>
            </a:r>
            <a:r>
              <a:rPr lang="en-US" sz="4400" dirty="0" smtClean="0">
                <a:latin typeface="Book Antiqua" panose="02040602050305030304" pitchFamily="18" charset="0"/>
              </a:rPr>
              <a:t>Analysis</a:t>
            </a:r>
            <a:endParaRPr lang="en-US" sz="4400" dirty="0">
              <a:latin typeface="Book Antiqua" panose="02040602050305030304" pitchFamily="18" charset="0"/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4711453" y="20616265"/>
            <a:ext cx="3931919" cy="2091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latin typeface="Book Antiqua" panose="02040602050305030304" pitchFamily="18" charset="0"/>
              </a:rPr>
              <a:t>(3) Analyze Learners </a:t>
            </a:r>
            <a:r>
              <a:rPr lang="en-US" sz="4400" dirty="0" smtClean="0">
                <a:latin typeface="Book Antiqua" panose="02040602050305030304" pitchFamily="18" charset="0"/>
              </a:rPr>
              <a:t>and </a:t>
            </a:r>
            <a:r>
              <a:rPr lang="en-US" sz="4400" dirty="0" smtClean="0">
                <a:latin typeface="Book Antiqua" panose="02040602050305030304" pitchFamily="18" charset="0"/>
              </a:rPr>
              <a:t>Contexts</a:t>
            </a:r>
            <a:endParaRPr lang="en-US" sz="4400" dirty="0">
              <a:latin typeface="Book Antiqua" panose="02040602050305030304" pitchFamily="18" charset="0"/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7368738" y="17849395"/>
            <a:ext cx="1783967" cy="2062604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400" dirty="0">
              <a:latin typeface="Book Antiqua" panose="02040602050305030304" pitchFamily="18" charset="0"/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13914794" y="17853991"/>
            <a:ext cx="3931919" cy="2091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latin typeface="Book Antiqua" panose="02040602050305030304" pitchFamily="18" charset="0"/>
              </a:rPr>
              <a:t>(5) Develop Assessment </a:t>
            </a:r>
            <a:r>
              <a:rPr lang="en-US" sz="4400" dirty="0" smtClean="0">
                <a:latin typeface="Book Antiqua" panose="02040602050305030304" pitchFamily="18" charset="0"/>
              </a:rPr>
              <a:t>Instruments</a:t>
            </a:r>
            <a:endParaRPr lang="en-US" sz="4400" dirty="0">
              <a:latin typeface="Book Antiqua" panose="02040602050305030304" pitchFamily="18" charset="0"/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19957791" y="17853991"/>
            <a:ext cx="3931919" cy="2091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latin typeface="Book Antiqua" panose="02040602050305030304" pitchFamily="18" charset="0"/>
              </a:rPr>
              <a:t>(6) Develop Instructional </a:t>
            </a:r>
            <a:r>
              <a:rPr lang="en-US" sz="4400" dirty="0" smtClean="0">
                <a:latin typeface="Book Antiqua" panose="02040602050305030304" pitchFamily="18" charset="0"/>
              </a:rPr>
              <a:t>Strategy</a:t>
            </a:r>
            <a:endParaRPr lang="en-US" sz="4400" dirty="0">
              <a:latin typeface="Book Antiqua" panose="02040602050305030304" pitchFamily="18" charset="0"/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26000788" y="17853991"/>
            <a:ext cx="3931919" cy="2091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latin typeface="Book Antiqua" panose="02040602050305030304" pitchFamily="18" charset="0"/>
              </a:rPr>
              <a:t>(7) Develop Instructional </a:t>
            </a:r>
            <a:r>
              <a:rPr lang="en-US" sz="4400" dirty="0" smtClean="0">
                <a:latin typeface="Book Antiqua" panose="02040602050305030304" pitchFamily="18" charset="0"/>
              </a:rPr>
              <a:t>Materials</a:t>
            </a:r>
            <a:endParaRPr lang="en-US" sz="4400" dirty="0">
              <a:latin typeface="Book Antiqua" panose="02040602050305030304" pitchFamily="18" charset="0"/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32043785" y="17853991"/>
            <a:ext cx="3931919" cy="2091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latin typeface="Book Antiqua" panose="02040602050305030304" pitchFamily="18" charset="0"/>
              </a:rPr>
              <a:t>(8) Conduct Formative </a:t>
            </a:r>
            <a:r>
              <a:rPr lang="en-US" sz="4400" dirty="0" smtClean="0">
                <a:latin typeface="Book Antiqua" panose="02040602050305030304" pitchFamily="18" charset="0"/>
              </a:rPr>
              <a:t>Evaluation</a:t>
            </a:r>
            <a:endParaRPr lang="en-US" sz="4400" dirty="0">
              <a:latin typeface="Book Antiqua" panose="02040602050305030304" pitchFamily="18" charset="0"/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38130480" y="20116800"/>
            <a:ext cx="3931919" cy="2091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latin typeface="Book Antiqua" panose="02040602050305030304" pitchFamily="18" charset="0"/>
              </a:rPr>
              <a:t>(9) Conduct Summative </a:t>
            </a:r>
            <a:r>
              <a:rPr lang="en-US" sz="4400" dirty="0" smtClean="0">
                <a:latin typeface="Book Antiqua" panose="02040602050305030304" pitchFamily="18" charset="0"/>
              </a:rPr>
              <a:t>Evaluation</a:t>
            </a:r>
            <a:endParaRPr lang="en-US" sz="4400" dirty="0">
              <a:latin typeface="Book Antiqua" panose="02040602050305030304" pitchFamily="18" charset="0"/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38130481" y="15739249"/>
            <a:ext cx="3931919" cy="2091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latin typeface="Book Antiqua" panose="02040602050305030304" pitchFamily="18" charset="0"/>
              </a:rPr>
              <a:t>(10) Revise </a:t>
            </a:r>
            <a:r>
              <a:rPr lang="en-US" sz="4400" dirty="0" smtClean="0">
                <a:latin typeface="Book Antiqua" panose="02040602050305030304" pitchFamily="18" charset="0"/>
              </a:rPr>
              <a:t>Instruction</a:t>
            </a:r>
            <a:endParaRPr lang="en-US" sz="4400" dirty="0">
              <a:latin typeface="Book Antiqua" panose="02040602050305030304" pitchFamily="18" charset="0"/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7871797" y="17853991"/>
            <a:ext cx="3931919" cy="2091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latin typeface="Book Antiqua" panose="02040602050305030304" pitchFamily="18" charset="0"/>
              </a:rPr>
              <a:t>(4) Write Performance </a:t>
            </a:r>
            <a:r>
              <a:rPr lang="en-US" sz="4400" dirty="0" smtClean="0">
                <a:latin typeface="Book Antiqua" panose="02040602050305030304" pitchFamily="18" charset="0"/>
              </a:rPr>
              <a:t>Objectives</a:t>
            </a:r>
            <a:endParaRPr lang="en-US" sz="4400" dirty="0">
              <a:latin typeface="Book Antiqua" panose="02040602050305030304" pitchFamily="18" charset="0"/>
            </a:endParaRPr>
          </a:p>
        </p:txBody>
      </p:sp>
      <p:cxnSp>
        <p:nvCxnSpPr>
          <p:cNvPr id="135" name="Elbow Connector 134"/>
          <p:cNvCxnSpPr>
            <a:stCxn id="124" idx="0"/>
            <a:endCxn id="125" idx="1"/>
          </p:cNvCxnSpPr>
          <p:nvPr/>
        </p:nvCxnSpPr>
        <p:spPr>
          <a:xfrm rot="5400000" flipH="1" flipV="1">
            <a:off x="3411972" y="16511083"/>
            <a:ext cx="1725696" cy="960121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Elbow Connector 135"/>
          <p:cNvCxnSpPr>
            <a:stCxn id="124" idx="2"/>
            <a:endCxn id="126" idx="1"/>
          </p:cNvCxnSpPr>
          <p:nvPr/>
        </p:nvCxnSpPr>
        <p:spPr>
          <a:xfrm rot="16200000" flipH="1">
            <a:off x="3394857" y="20345444"/>
            <a:ext cx="1716499" cy="916693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Elbow Connector 136"/>
          <p:cNvCxnSpPr>
            <a:stCxn id="126" idx="3"/>
            <a:endCxn id="134" idx="2"/>
          </p:cNvCxnSpPr>
          <p:nvPr/>
        </p:nvCxnSpPr>
        <p:spPr>
          <a:xfrm flipV="1">
            <a:off x="8643372" y="19945542"/>
            <a:ext cx="1194385" cy="1716499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Elbow Connector 137"/>
          <p:cNvCxnSpPr>
            <a:stCxn id="125" idx="3"/>
            <a:endCxn id="134" idx="0"/>
          </p:cNvCxnSpPr>
          <p:nvPr/>
        </p:nvCxnSpPr>
        <p:spPr>
          <a:xfrm>
            <a:off x="8686800" y="16128295"/>
            <a:ext cx="1150957" cy="1725696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34" idx="3"/>
            <a:endCxn id="128" idx="1"/>
          </p:cNvCxnSpPr>
          <p:nvPr/>
        </p:nvCxnSpPr>
        <p:spPr>
          <a:xfrm>
            <a:off x="11803716" y="18899767"/>
            <a:ext cx="2111078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28" idx="3"/>
            <a:endCxn id="129" idx="1"/>
          </p:cNvCxnSpPr>
          <p:nvPr/>
        </p:nvCxnSpPr>
        <p:spPr>
          <a:xfrm>
            <a:off x="17846713" y="18899767"/>
            <a:ext cx="2111078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29" idx="3"/>
            <a:endCxn id="130" idx="1"/>
          </p:cNvCxnSpPr>
          <p:nvPr/>
        </p:nvCxnSpPr>
        <p:spPr>
          <a:xfrm>
            <a:off x="23889710" y="18899767"/>
            <a:ext cx="2111078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30" idx="3"/>
            <a:endCxn id="131" idx="1"/>
          </p:cNvCxnSpPr>
          <p:nvPr/>
        </p:nvCxnSpPr>
        <p:spPr>
          <a:xfrm>
            <a:off x="29932707" y="18899767"/>
            <a:ext cx="2111078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33" idx="3"/>
          </p:cNvCxnSpPr>
          <p:nvPr/>
        </p:nvCxnSpPr>
        <p:spPr>
          <a:xfrm flipH="1" flipV="1">
            <a:off x="36850491" y="15337934"/>
            <a:ext cx="5211909" cy="1447091"/>
          </a:xfrm>
          <a:prstGeom prst="bentConnector3">
            <a:avLst>
              <a:gd name="adj1" fmla="val -4386"/>
            </a:avLst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31" idx="3"/>
            <a:endCxn id="132" idx="1"/>
          </p:cNvCxnSpPr>
          <p:nvPr/>
        </p:nvCxnSpPr>
        <p:spPr>
          <a:xfrm>
            <a:off x="35975704" y="18899767"/>
            <a:ext cx="2154776" cy="226280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Elbow Connector 194"/>
          <p:cNvCxnSpPr>
            <a:stCxn id="131" idx="3"/>
            <a:endCxn id="133" idx="1"/>
          </p:cNvCxnSpPr>
          <p:nvPr/>
        </p:nvCxnSpPr>
        <p:spPr>
          <a:xfrm flipV="1">
            <a:off x="35975704" y="16785025"/>
            <a:ext cx="2154777" cy="2114742"/>
          </a:xfrm>
          <a:prstGeom prst="bentConnector3">
            <a:avLst>
              <a:gd name="adj1" fmla="val 50000"/>
            </a:avLst>
          </a:prstGeom>
          <a:ln w="381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7" name="Folded Corner 196"/>
          <p:cNvSpPr/>
          <p:nvPr/>
        </p:nvSpPr>
        <p:spPr>
          <a:xfrm>
            <a:off x="1111062" y="11356536"/>
            <a:ext cx="4455710" cy="3087212"/>
          </a:xfrm>
          <a:prstGeom prst="foldedCorne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dirty="0" smtClean="0">
                <a:latin typeface="Book Antiqua" panose="02040602050305030304" pitchFamily="18" charset="0"/>
              </a:rPr>
              <a:t>What is the learner is able to do after instruction?</a:t>
            </a:r>
          </a:p>
          <a:p>
            <a:endParaRPr lang="en-US" sz="2400" dirty="0">
              <a:latin typeface="Book Antiqua" panose="020406020503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ook Antiqua" panose="02040602050305030304" pitchFamily="18" charset="0"/>
              </a:rPr>
              <a:t>Define </a:t>
            </a:r>
            <a:r>
              <a:rPr lang="en-US" sz="2400" dirty="0" smtClean="0">
                <a:latin typeface="Book Antiqua" panose="02040602050305030304" pitchFamily="18" charset="0"/>
              </a:rPr>
              <a:t>abstraction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Trace variables in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Create a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Explore topics in Compilers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11963621" y="6400800"/>
            <a:ext cx="457200" cy="3657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sp>
        <p:nvSpPr>
          <p:cNvPr id="37" name="Rounded Rectangular Callout 36"/>
          <p:cNvSpPr/>
          <p:nvPr/>
        </p:nvSpPr>
        <p:spPr>
          <a:xfrm>
            <a:off x="4796613" y="11787855"/>
            <a:ext cx="2814189" cy="1254158"/>
          </a:xfrm>
          <a:prstGeom prst="wedgeRoundRectCallout">
            <a:avLst>
              <a:gd name="adj1" fmla="val -60559"/>
              <a:gd name="adj2" fmla="val 3058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200" dirty="0">
                <a:latin typeface="Book Antiqua" panose="02040602050305030304" pitchFamily="18" charset="0"/>
              </a:rPr>
              <a:t>Avoid fuzzy goals by using observable verbs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24181086" y="6394290"/>
            <a:ext cx="8390878" cy="32062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5000" b="1" dirty="0" smtClean="0">
                <a:latin typeface="Book Antiqua" panose="0204060205030503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Research Questions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latin typeface="Book Antiqua" panose="0204060205030503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What does the Instructional Design life cycle look like in practice?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latin typeface="Book Antiqua" panose="0204060205030503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What are the advantages and disadvantages of applying ID to CS Education?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latin typeface="Book Antiqua" panose="0204060205030503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What practical actions can an educator take to improve their rigor?</a:t>
            </a:r>
            <a:endParaRPr lang="en-US" sz="2400" dirty="0">
              <a:latin typeface="Book Antiqua" panose="02040602050305030304" pitchFamily="18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9714648" y="28134793"/>
            <a:ext cx="8229600" cy="386920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3600" b="1" dirty="0" smtClean="0">
                <a:latin typeface="Book Antiqua" panose="02040602050305030304" pitchFamily="18" charset="0"/>
              </a:rPr>
              <a:t>Potential Disadvantages</a:t>
            </a:r>
            <a:endParaRPr lang="en-US" sz="3600" b="1" dirty="0" smtClean="0">
              <a:latin typeface="Book Antiqua" panose="02040602050305030304" pitchFamily="18" charset="0"/>
            </a:endParaRPr>
          </a:p>
          <a:p>
            <a:pPr marL="571500" indent="-36576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Book Antiqua" panose="02040602050305030304" pitchFamily="18" charset="0"/>
              </a:rPr>
              <a:t>Too much assessment</a:t>
            </a:r>
          </a:p>
          <a:p>
            <a:pPr marL="914400" indent="-36576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Book Antiqua" panose="02040602050305030304" pitchFamily="18" charset="0"/>
              </a:rPr>
              <a:t>Recognize diminishing returns</a:t>
            </a:r>
          </a:p>
          <a:p>
            <a:pPr marL="571500" indent="-36576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Book Antiqua" panose="02040602050305030304" pitchFamily="18" charset="0"/>
              </a:rPr>
              <a:t>Railroading pedagogy</a:t>
            </a:r>
          </a:p>
          <a:p>
            <a:pPr marL="914400" lvl="2" indent="-36576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Book Antiqua" panose="02040602050305030304" pitchFamily="18" charset="0"/>
              </a:rPr>
              <a:t>Stay </a:t>
            </a:r>
            <a:r>
              <a:rPr lang="en-US" sz="2400" b="1" dirty="0" err="1" smtClean="0">
                <a:latin typeface="Book Antiqua" panose="02040602050305030304" pitchFamily="18" charset="0"/>
              </a:rPr>
              <a:t>flexibile</a:t>
            </a:r>
            <a:endParaRPr lang="en-US" sz="2400" b="1" dirty="0" smtClean="0">
              <a:latin typeface="Book Antiqua" panose="02040602050305030304" pitchFamily="18" charset="0"/>
            </a:endParaRPr>
          </a:p>
          <a:p>
            <a:pPr marL="571500" indent="-36576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Book Antiqua" panose="02040602050305030304" pitchFamily="18" charset="0"/>
              </a:rPr>
              <a:t>Time-consuming</a:t>
            </a:r>
          </a:p>
          <a:p>
            <a:pPr marL="914400" lvl="1" indent="-36576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Book Antiqua" panose="02040602050305030304" pitchFamily="18" charset="0"/>
              </a:rPr>
              <a:t>Over 24 hours to create 30 minutes of instruction</a:t>
            </a:r>
          </a:p>
          <a:p>
            <a:pPr marL="914400" lvl="1" indent="-36576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Book Antiqua" panose="02040602050305030304" pitchFamily="18" charset="0"/>
              </a:rPr>
              <a:t>Moderate process vs. product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0" y="27679650"/>
            <a:ext cx="43891200" cy="4572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0" y="32004000"/>
            <a:ext cx="43891200" cy="9144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0" y="0"/>
            <a:ext cx="43891200" cy="9144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0" y="0"/>
            <a:ext cx="914400" cy="329184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42976800" y="0"/>
            <a:ext cx="914400" cy="329184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sp>
        <p:nvSpPr>
          <p:cNvPr id="259" name="Rectangle 258"/>
          <p:cNvSpPr/>
          <p:nvPr/>
        </p:nvSpPr>
        <p:spPr>
          <a:xfrm>
            <a:off x="9196905" y="28022430"/>
            <a:ext cx="457200" cy="4572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sp>
        <p:nvSpPr>
          <p:cNvPr id="260" name="Rectangle 259"/>
          <p:cNvSpPr/>
          <p:nvPr/>
        </p:nvSpPr>
        <p:spPr>
          <a:xfrm>
            <a:off x="18004791" y="27823607"/>
            <a:ext cx="457200" cy="4572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sp>
        <p:nvSpPr>
          <p:cNvPr id="261" name="Rectangle 260"/>
          <p:cNvSpPr/>
          <p:nvPr/>
        </p:nvSpPr>
        <p:spPr>
          <a:xfrm>
            <a:off x="28298274" y="27736299"/>
            <a:ext cx="457200" cy="4572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sp>
        <p:nvSpPr>
          <p:cNvPr id="265" name="Rectangle 264"/>
          <p:cNvSpPr/>
          <p:nvPr/>
        </p:nvSpPr>
        <p:spPr>
          <a:xfrm>
            <a:off x="12466699" y="6423815"/>
            <a:ext cx="11231271" cy="320621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5000" b="1" dirty="0" smtClean="0">
                <a:latin typeface="Book Antiqua" panose="0204060205030503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Computer Science Education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Most </a:t>
            </a:r>
            <a:r>
              <a:rPr lang="en-US" sz="2400" dirty="0">
                <a:latin typeface="Book Antiqua" panose="0204060205030503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existing research ironically only suggests how Software Engineering techniques can be applied to Instructional Design [2, 5].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ook Antiqua" panose="0204060205030503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The remainder approaches the subfield by focusing on pedagogical tactics rather than a holistic design life cycle. [4]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ook Antiqua" panose="0204060205030503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Observation: Most CS Educators don’t follow formal methods when developing their learning experiences</a:t>
            </a:r>
            <a:r>
              <a:rPr lang="en-US" sz="2400" dirty="0" smtClean="0">
                <a:latin typeface="Book Antiqua" panose="0204060205030503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latin typeface="Book Antiqua" panose="02040602050305030304" pitchFamily="18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0" y="9601200"/>
            <a:ext cx="43891200" cy="4572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graphicFrame>
        <p:nvGraphicFramePr>
          <p:cNvPr id="26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6794184"/>
              </p:ext>
            </p:extLst>
          </p:nvPr>
        </p:nvGraphicFramePr>
        <p:xfrm>
          <a:off x="1882818" y="22982847"/>
          <a:ext cx="8608219" cy="440466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818804"/>
                <a:gridCol w="3309661"/>
                <a:gridCol w="3479754"/>
              </a:tblGrid>
              <a:tr h="57608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Book Antiqua" panose="02040602050305030304" pitchFamily="18" charset="0"/>
                        </a:rPr>
                        <a:t>Characteristic</a:t>
                      </a:r>
                      <a:endParaRPr lang="en-US" sz="2400" b="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Book Antiqua" panose="02040602050305030304" pitchFamily="18" charset="0"/>
                        </a:rPr>
                        <a:t>Computational Thinking</a:t>
                      </a:r>
                      <a:endParaRPr lang="en-US" sz="2400" b="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Book Antiqua" panose="02040602050305030304" pitchFamily="18" charset="0"/>
                        </a:rPr>
                        <a:t>Computer Science Workshop</a:t>
                      </a:r>
                      <a:endParaRPr lang="en-US" sz="2400" b="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</a:tr>
              <a:tr h="355379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latin typeface="Book Antiqua" panose="02040602050305030304" pitchFamily="18" charset="0"/>
                        </a:rPr>
                        <a:t>Age</a:t>
                      </a:r>
                      <a:endParaRPr lang="en-US" sz="2400" b="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latin typeface="Book Antiqua" panose="02040602050305030304" pitchFamily="18" charset="0"/>
                        </a:rPr>
                        <a:t>Freshman-Senior</a:t>
                      </a:r>
                      <a:endParaRPr lang="en-US" sz="2400" b="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latin typeface="Book Antiqua" panose="02040602050305030304" pitchFamily="18" charset="0"/>
                        </a:rPr>
                        <a:t>High-school Juniors</a:t>
                      </a:r>
                      <a:endParaRPr lang="en-US" sz="2400" b="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</a:tr>
              <a:tr h="355379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latin typeface="Book Antiqua" panose="02040602050305030304" pitchFamily="18" charset="0"/>
                        </a:rPr>
                        <a:t>Gender</a:t>
                      </a:r>
                      <a:endParaRPr lang="en-US" sz="2400" b="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latin typeface="Book Antiqua" panose="02040602050305030304" pitchFamily="18" charset="0"/>
                        </a:rPr>
                        <a:t>50%</a:t>
                      </a:r>
                      <a:r>
                        <a:rPr lang="en-US" sz="2400" b="0" baseline="0" dirty="0" smtClean="0">
                          <a:latin typeface="Book Antiqua" panose="02040602050305030304" pitchFamily="18" charset="0"/>
                        </a:rPr>
                        <a:t> male/female</a:t>
                      </a:r>
                      <a:endParaRPr lang="en-US" sz="2400" b="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latin typeface="Book Antiqua" panose="02040602050305030304" pitchFamily="18" charset="0"/>
                        </a:rPr>
                        <a:t>75%</a:t>
                      </a:r>
                      <a:r>
                        <a:rPr lang="en-US" sz="2400" b="0" baseline="0" dirty="0" smtClean="0">
                          <a:latin typeface="Book Antiqua" panose="02040602050305030304" pitchFamily="18" charset="0"/>
                        </a:rPr>
                        <a:t> male/female</a:t>
                      </a:r>
                      <a:endParaRPr lang="en-US" sz="2400" b="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</a:tr>
              <a:tr h="355379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latin typeface="Book Antiqua" panose="02040602050305030304" pitchFamily="18" charset="0"/>
                        </a:rPr>
                        <a:t>Majors</a:t>
                      </a:r>
                      <a:endParaRPr lang="en-US" sz="2400" b="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latin typeface="Book Antiqua" panose="02040602050305030304" pitchFamily="18" charset="0"/>
                        </a:rPr>
                        <a:t>Mostly non-STEM</a:t>
                      </a:r>
                      <a:endParaRPr lang="en-US" sz="2400" b="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latin typeface="Book Antiqua" panose="02040602050305030304" pitchFamily="18" charset="0"/>
                        </a:rPr>
                        <a:t>STEM</a:t>
                      </a:r>
                      <a:endParaRPr lang="en-US" sz="2400" b="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</a:tr>
              <a:tr h="576086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latin typeface="Book Antiqua" panose="02040602050305030304" pitchFamily="18" charset="0"/>
                        </a:rPr>
                        <a:t>Metacognition</a:t>
                      </a:r>
                      <a:endParaRPr lang="en-US" sz="2400" b="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latin typeface="Book Antiqua" panose="02040602050305030304" pitchFamily="18" charset="0"/>
                        </a:rPr>
                        <a:t>Relatively</a:t>
                      </a:r>
                      <a:r>
                        <a:rPr lang="en-US" sz="2400" b="0" baseline="0" dirty="0" smtClean="0">
                          <a:latin typeface="Book Antiqua" panose="02040602050305030304" pitchFamily="18" charset="0"/>
                        </a:rPr>
                        <a:t> low</a:t>
                      </a:r>
                      <a:endParaRPr lang="en-US" sz="2400" b="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latin typeface="Book Antiqua" panose="02040602050305030304" pitchFamily="18" charset="0"/>
                        </a:rPr>
                        <a:t>Relatively high</a:t>
                      </a:r>
                      <a:endParaRPr lang="en-US" sz="2400" b="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</a:tr>
              <a:tr h="464974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latin typeface="Book Antiqua" panose="02040602050305030304" pitchFamily="18" charset="0"/>
                        </a:rPr>
                        <a:t>Interests</a:t>
                      </a:r>
                      <a:endParaRPr lang="en-US" sz="2400" b="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latin typeface="Book Antiqua" panose="02040602050305030304" pitchFamily="18" charset="0"/>
                        </a:rPr>
                        <a:t>Varied</a:t>
                      </a:r>
                      <a:endParaRPr lang="en-US" sz="2400" b="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latin typeface="Book Antiqua" panose="02040602050305030304" pitchFamily="18" charset="0"/>
                        </a:rPr>
                        <a:t>Relatively</a:t>
                      </a:r>
                      <a:r>
                        <a:rPr lang="en-US" sz="2400" b="0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2400" b="0" baseline="0" dirty="0" smtClean="0">
                          <a:latin typeface="Book Antiqua" panose="02040602050305030304" pitchFamily="18" charset="0"/>
                        </a:rPr>
                        <a:t>homogenous</a:t>
                      </a:r>
                      <a:endParaRPr lang="en-US" sz="2400" b="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</a:tr>
              <a:tr h="464974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latin typeface="Book Antiqua" panose="02040602050305030304" pitchFamily="18" charset="0"/>
                        </a:rPr>
                        <a:t>Self-efficacy</a:t>
                      </a:r>
                      <a:endParaRPr lang="en-US" sz="2400" b="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latin typeface="Book Antiqua" panose="02040602050305030304" pitchFamily="18" charset="0"/>
                        </a:rPr>
                        <a:t>Low</a:t>
                      </a:r>
                      <a:endParaRPr lang="en-US" sz="2400" b="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latin typeface="Book Antiqua" panose="02040602050305030304" pitchFamily="18" charset="0"/>
                        </a:rPr>
                        <a:t>Medium</a:t>
                      </a:r>
                      <a:endParaRPr lang="en-US" sz="2400" b="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</a:tr>
              <a:tr h="355379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latin typeface="Book Antiqua" panose="02040602050305030304" pitchFamily="18" charset="0"/>
                        </a:rPr>
                        <a:t>…</a:t>
                      </a:r>
                      <a:endParaRPr lang="en-US" sz="2400" b="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latin typeface="Book Antiqua" panose="02040602050305030304" pitchFamily="18" charset="0"/>
                        </a:rPr>
                        <a:t>…</a:t>
                      </a:r>
                      <a:endParaRPr lang="en-US" sz="2400" b="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latin typeface="Book Antiqua" panose="02040602050305030304" pitchFamily="18" charset="0"/>
                        </a:rPr>
                        <a:t>…</a:t>
                      </a:r>
                      <a:endParaRPr lang="en-US" sz="2400" b="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70" name="Picture 26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72519" y="13200913"/>
            <a:ext cx="3483028" cy="30215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72" name="Rectangle 271"/>
          <p:cNvSpPr/>
          <p:nvPr/>
        </p:nvSpPr>
        <p:spPr>
          <a:xfrm>
            <a:off x="23717859" y="6413082"/>
            <a:ext cx="457200" cy="3657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33168516" y="6411477"/>
            <a:ext cx="9836535" cy="320621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5000" b="1" dirty="0" smtClean="0">
                <a:latin typeface="Book Antiqua" panose="0204060205030503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Methodology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latin typeface="Book Antiqua" panose="0204060205030503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Practical case studies applying the model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 smtClean="0">
                <a:latin typeface="Book Antiqua" panose="0204060205030503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Understanding variables in Computational Thinking course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 smtClean="0">
                <a:latin typeface="Book Antiqua" panose="0204060205030503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Designing a 5-day workshop on Computer Science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latin typeface="Book Antiqua" panose="0204060205030503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Written observations and reflections</a:t>
            </a:r>
            <a:endParaRPr lang="en-US" sz="2400" dirty="0">
              <a:latin typeface="Book Antiqua" panose="02040602050305030304" pitchFamily="18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32641640" y="6423815"/>
            <a:ext cx="457200" cy="3657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pic>
        <p:nvPicPr>
          <p:cNvPr id="276" name="Picture 275"/>
          <p:cNvPicPr>
            <a:picLocks noChangeAspect="1"/>
          </p:cNvPicPr>
          <p:nvPr/>
        </p:nvPicPr>
        <p:blipFill rotWithShape="1">
          <a:blip r:embed="rId6"/>
          <a:srcRect b="8711"/>
          <a:stretch/>
        </p:blipFill>
        <p:spPr>
          <a:xfrm>
            <a:off x="17642537" y="13620232"/>
            <a:ext cx="5000625" cy="26085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80" name="TextBox 279"/>
              <p:cNvSpPr txBox="1"/>
              <p:nvPr/>
            </p:nvSpPr>
            <p:spPr>
              <a:xfrm>
                <a:off x="31817819" y="20891778"/>
                <a:ext cx="4761483" cy="7058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𝐿𝑒𝑎𝑟𝑛𝑖𝑛𝑔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𝐺𝑎𝑖𝑛𝑠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𝑃𝑜𝑠𝑡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𝑃𝑟𝑒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100% 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𝑃𝑟𝑒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Book Antiqua" panose="02040602050305030304" pitchFamily="18" charset="0"/>
                </a:endParaRPr>
              </a:p>
            </p:txBody>
          </p:sp>
        </mc:Choice>
        <mc:Fallback>
          <p:sp>
            <p:nvSpPr>
              <p:cNvPr id="280" name="TextBox 2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7819" y="20891778"/>
                <a:ext cx="4761483" cy="70583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2"/>
          <a:srcRect b="50135"/>
          <a:stretch/>
        </p:blipFill>
        <p:spPr>
          <a:xfrm>
            <a:off x="28230287" y="10769253"/>
            <a:ext cx="6309004" cy="36468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81" name="Rounded Rectangular Callout 280"/>
          <p:cNvSpPr/>
          <p:nvPr/>
        </p:nvSpPr>
        <p:spPr>
          <a:xfrm>
            <a:off x="25351471" y="11690594"/>
            <a:ext cx="2278483" cy="1254158"/>
          </a:xfrm>
          <a:prstGeom prst="wedgeRoundRectCallout">
            <a:avLst>
              <a:gd name="adj1" fmla="val -64169"/>
              <a:gd name="adj2" fmla="val 4331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200" dirty="0" smtClean="0">
                <a:latin typeface="Book Antiqua" panose="02040602050305030304" pitchFamily="18" charset="0"/>
              </a:rPr>
              <a:t>Actual development</a:t>
            </a:r>
            <a:endParaRPr lang="en-US" sz="2200" dirty="0">
              <a:latin typeface="Book Antiqua" panose="02040602050305030304" pitchFamily="18" charset="0"/>
            </a:endParaRPr>
          </a:p>
        </p:txBody>
      </p:sp>
      <p:sp>
        <p:nvSpPr>
          <p:cNvPr id="282" name="Rounded Rectangular Callout 281"/>
          <p:cNvSpPr/>
          <p:nvPr/>
        </p:nvSpPr>
        <p:spPr>
          <a:xfrm>
            <a:off x="13773034" y="23445023"/>
            <a:ext cx="2986414" cy="1254158"/>
          </a:xfrm>
          <a:prstGeom prst="wedgeRoundRectCallout">
            <a:avLst>
              <a:gd name="adj1" fmla="val -71253"/>
              <a:gd name="adj2" fmla="val -2536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200" dirty="0" smtClean="0">
                <a:latin typeface="Book Antiqua" panose="02040602050305030304" pitchFamily="18" charset="0"/>
              </a:rPr>
              <a:t>Judgement criteria for a goal, moderated by the learners traits.</a:t>
            </a:r>
            <a:endParaRPr lang="en-US" sz="2200" dirty="0">
              <a:latin typeface="Book Antiqua" panose="02040602050305030304" pitchFamily="18" charset="0"/>
            </a:endParaRPr>
          </a:p>
        </p:txBody>
      </p:sp>
      <p:graphicFrame>
        <p:nvGraphicFramePr>
          <p:cNvPr id="28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8513977"/>
              </p:ext>
            </p:extLst>
          </p:nvPr>
        </p:nvGraphicFramePr>
        <p:xfrm>
          <a:off x="43188211" y="17635230"/>
          <a:ext cx="15151362" cy="4791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89" name="Rounded Rectangular Callout 288"/>
          <p:cNvSpPr/>
          <p:nvPr/>
        </p:nvSpPr>
        <p:spPr>
          <a:xfrm>
            <a:off x="23617021" y="14178035"/>
            <a:ext cx="2985691" cy="1509630"/>
          </a:xfrm>
          <a:prstGeom prst="wedgeRoundRectCallout">
            <a:avLst>
              <a:gd name="adj1" fmla="val -64169"/>
              <a:gd name="adj2" fmla="val 4331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200" dirty="0" smtClean="0">
                <a:latin typeface="Book Antiqua" panose="02040602050305030304" pitchFamily="18" charset="0"/>
              </a:rPr>
              <a:t>Sequence and cluster presentation and participation activities</a:t>
            </a:r>
            <a:endParaRPr lang="en-US" sz="2200" dirty="0">
              <a:latin typeface="Book Antiqua" panose="02040602050305030304" pitchFamily="18" charset="0"/>
            </a:endParaRPr>
          </a:p>
        </p:txBody>
      </p:sp>
      <p:sp>
        <p:nvSpPr>
          <p:cNvPr id="291" name="Rounded Rectangular Callout 290"/>
          <p:cNvSpPr/>
          <p:nvPr/>
        </p:nvSpPr>
        <p:spPr>
          <a:xfrm>
            <a:off x="10474970" y="24597108"/>
            <a:ext cx="2150445" cy="2084207"/>
          </a:xfrm>
          <a:prstGeom prst="wedgeRoundRectCallout">
            <a:avLst>
              <a:gd name="adj1" fmla="val -79835"/>
              <a:gd name="adj2" fmla="val -517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latin typeface="Book Antiqua" panose="02040602050305030304" pitchFamily="18" charset="0"/>
              </a:rPr>
              <a:t>Distribution, averages, variances, and outliers</a:t>
            </a:r>
          </a:p>
        </p:txBody>
      </p:sp>
      <p:sp>
        <p:nvSpPr>
          <p:cNvPr id="293" name="Folded Corner 292"/>
          <p:cNvSpPr/>
          <p:nvPr/>
        </p:nvSpPr>
        <p:spPr>
          <a:xfrm>
            <a:off x="22301397" y="20430209"/>
            <a:ext cx="5626023" cy="4433458"/>
          </a:xfrm>
          <a:prstGeom prst="foldedCorne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marL="548640" indent="-457200">
              <a:buAutoNum type="arabicPeriod"/>
            </a:pPr>
            <a:r>
              <a:rPr lang="en-US" sz="2400" dirty="0" smtClean="0">
                <a:latin typeface="Book Antiqua" panose="02040602050305030304" pitchFamily="18" charset="0"/>
              </a:rPr>
              <a:t>Gain Attention: This is crucial to completing your final project</a:t>
            </a:r>
          </a:p>
          <a:p>
            <a:pPr marL="548640" indent="-457200">
              <a:buAutoNum type="arabicPeriod"/>
            </a:pPr>
            <a:r>
              <a:rPr lang="en-US" sz="2400" dirty="0" smtClean="0">
                <a:latin typeface="Book Antiqua" panose="02040602050305030304" pitchFamily="18" charset="0"/>
              </a:rPr>
              <a:t>List Objectives: Students will be able to …</a:t>
            </a:r>
          </a:p>
          <a:p>
            <a:pPr marL="548640" indent="-457200">
              <a:buAutoNum type="arabicPeriod"/>
            </a:pPr>
            <a:r>
              <a:rPr lang="en-US" sz="2400" dirty="0" smtClean="0">
                <a:latin typeface="Book Antiqua" panose="02040602050305030304" pitchFamily="18" charset="0"/>
              </a:rPr>
              <a:t>Stimulate Recall: </a:t>
            </a:r>
            <a:endParaRPr lang="en-US" sz="2400" dirty="0">
              <a:latin typeface="Book Antiqua" panose="02040602050305030304" pitchFamily="18" charset="0"/>
            </a:endParaRPr>
          </a:p>
        </p:txBody>
      </p:sp>
      <p:sp>
        <p:nvSpPr>
          <p:cNvPr id="294" name="Rounded Rectangular Callout 293"/>
          <p:cNvSpPr/>
          <p:nvPr/>
        </p:nvSpPr>
        <p:spPr>
          <a:xfrm>
            <a:off x="34740777" y="21735635"/>
            <a:ext cx="2593500" cy="1254158"/>
          </a:xfrm>
          <a:prstGeom prst="wedgeRoundRectCallout">
            <a:avLst>
              <a:gd name="adj1" fmla="val 61397"/>
              <a:gd name="adj2" fmla="val 4715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200" dirty="0" smtClean="0">
                <a:latin typeface="Book Antiqua" panose="02040602050305030304" pitchFamily="18" charset="0"/>
              </a:rPr>
              <a:t>Usability Studies: 1-1, Small Group, Field Trial</a:t>
            </a:r>
            <a:endParaRPr lang="en-US" sz="2200" dirty="0">
              <a:latin typeface="Book Antiqua" panose="02040602050305030304" pitchFamily="18" charset="0"/>
            </a:endParaRPr>
          </a:p>
        </p:txBody>
      </p:sp>
      <p:sp>
        <p:nvSpPr>
          <p:cNvPr id="295" name="Rounded Rectangular Callout 294"/>
          <p:cNvSpPr/>
          <p:nvPr/>
        </p:nvSpPr>
        <p:spPr>
          <a:xfrm>
            <a:off x="2101114" y="14200714"/>
            <a:ext cx="2120433" cy="1254158"/>
          </a:xfrm>
          <a:prstGeom prst="wedgeRoundRectCallout">
            <a:avLst>
              <a:gd name="adj1" fmla="val -29631"/>
              <a:gd name="adj2" fmla="val -6632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200" dirty="0" smtClean="0">
                <a:latin typeface="Book Antiqua" panose="02040602050305030304" pitchFamily="18" charset="0"/>
              </a:rPr>
              <a:t>Establish domain/level of knowledge</a:t>
            </a:r>
            <a:endParaRPr lang="en-US" sz="2200" dirty="0">
              <a:latin typeface="Book Antiqua" panose="02040602050305030304" pitchFamily="18" charset="0"/>
            </a:endParaRPr>
          </a:p>
        </p:txBody>
      </p:sp>
      <p:graphicFrame>
        <p:nvGraphicFramePr>
          <p:cNvPr id="296" name="Table 2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387513"/>
              </p:ext>
            </p:extLst>
          </p:nvPr>
        </p:nvGraphicFramePr>
        <p:xfrm>
          <a:off x="37490398" y="23000239"/>
          <a:ext cx="5486402" cy="4679410"/>
        </p:xfrm>
        <a:graphic>
          <a:graphicData uri="http://schemas.openxmlformats.org/drawingml/2006/table">
            <a:tbl>
              <a:tblPr firstRow="1" firstCol="1" lastRow="1" lastCol="1" bandRow="1">
                <a:tableStyleId>{0660B408-B3CF-4A94-85FC-2B1E0A45F4A2}</a:tableStyleId>
              </a:tblPr>
              <a:tblGrid>
                <a:gridCol w="1725563"/>
                <a:gridCol w="1017639"/>
                <a:gridCol w="1371600"/>
                <a:gridCol w="1371600"/>
              </a:tblGrid>
              <a:tr h="46794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Book Antiqua" panose="02040602050305030304" pitchFamily="18" charset="0"/>
                        </a:rPr>
                        <a:t>Learner</a:t>
                      </a:r>
                      <a:endParaRPr lang="en-US" sz="24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Book Antiqua" panose="02040602050305030304" pitchFamily="18" charset="0"/>
                        </a:rPr>
                        <a:t>Pre</a:t>
                      </a:r>
                      <a:endParaRPr lang="en-US" sz="24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Book Antiqua" panose="02040602050305030304" pitchFamily="18" charset="0"/>
                        </a:rPr>
                        <a:t>Post</a:t>
                      </a:r>
                      <a:endParaRPr lang="en-US" sz="24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Book Antiqua" panose="020406020503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Gains</a:t>
                      </a:r>
                      <a:endParaRPr lang="en-US" sz="24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6794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 smtClean="0">
                          <a:effectLst/>
                          <a:latin typeface="Book Antiqua" panose="020406020503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1-1: #1</a:t>
                      </a:r>
                      <a:endParaRPr lang="en-US" sz="24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dirty="0" smtClean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.378</a:t>
                      </a:r>
                      <a:endParaRPr lang="en-US" sz="2400" b="0" i="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dirty="0" smtClean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b="0" i="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Book Antiqua" panose="020406020503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6794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Book Antiqua" panose="020406020503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1-1: #2</a:t>
                      </a:r>
                      <a:endParaRPr lang="en-US" sz="24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dirty="0" smtClean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518</a:t>
                      </a:r>
                      <a:endParaRPr lang="en-US" sz="2400" b="0" i="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dirty="0" smtClean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b="0" i="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Book Antiqua" panose="020406020503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6794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Book Antiqua" panose="020406020503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1-1: #3</a:t>
                      </a:r>
                      <a:endParaRPr lang="en-US" sz="24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dirty="0" smtClean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.357</a:t>
                      </a:r>
                      <a:endParaRPr lang="en-US" sz="2400" b="0" i="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dirty="0" smtClean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.846</a:t>
                      </a:r>
                      <a:endParaRPr lang="en-US" sz="2400" b="0" i="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Book Antiqua" panose="020406020503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.761</a:t>
                      </a:r>
                      <a:endParaRPr lang="en-US" sz="24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6794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Book Antiqua" panose="02040602050305030304" pitchFamily="18" charset="0"/>
                        </a:rPr>
                        <a:t>SG:</a:t>
                      </a:r>
                      <a:r>
                        <a:rPr lang="en-US" sz="2400" baseline="0" dirty="0" smtClean="0">
                          <a:effectLst/>
                          <a:latin typeface="Book Antiqua" panose="02040602050305030304" pitchFamily="18" charset="0"/>
                        </a:rPr>
                        <a:t> #1</a:t>
                      </a:r>
                      <a:endParaRPr lang="en-US" sz="24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Book Antiqua" panose="02040602050305030304" pitchFamily="18" charset="0"/>
                        </a:rPr>
                        <a:t>.217</a:t>
                      </a:r>
                      <a:endParaRPr lang="en-US" sz="24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Book Antiqua" panose="02040602050305030304" pitchFamily="18" charset="0"/>
                        </a:rPr>
                        <a:t>.933</a:t>
                      </a:r>
                      <a:endParaRPr lang="en-US" sz="24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Book Antiqua" panose="020406020503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.914</a:t>
                      </a:r>
                      <a:endParaRPr lang="en-US" sz="24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6794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Book Antiqua" panose="02040602050305030304" pitchFamily="18" charset="0"/>
                          <a:ea typeface="+mn-ea"/>
                          <a:cs typeface="+mn-cs"/>
                        </a:rPr>
                        <a:t>SG:</a:t>
                      </a:r>
                      <a:r>
                        <a:rPr lang="en-US" sz="2400" baseline="0" dirty="0" smtClean="0">
                          <a:effectLst/>
                          <a:latin typeface="Book Antiqua" panose="02040602050305030304" pitchFamily="18" charset="0"/>
                          <a:ea typeface="+mn-ea"/>
                          <a:cs typeface="+mn-cs"/>
                        </a:rPr>
                        <a:t> #2</a:t>
                      </a:r>
                      <a:endParaRPr lang="en-US" sz="24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Book Antiqua" panose="02040602050305030304" pitchFamily="18" charset="0"/>
                        </a:rPr>
                        <a:t>.546</a:t>
                      </a:r>
                      <a:endParaRPr lang="en-US" sz="24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Book Antiqua" panose="02040602050305030304" pitchFamily="18" charset="0"/>
                        </a:rPr>
                        <a:t>1</a:t>
                      </a:r>
                      <a:endParaRPr lang="en-US" sz="24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Book Antiqua" panose="020406020503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6794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Book Antiqua" panose="02040602050305030304" pitchFamily="18" charset="0"/>
                        </a:rPr>
                        <a:t>SG: #3</a:t>
                      </a:r>
                      <a:endParaRPr lang="en-US" sz="24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Book Antiqua" panose="02040602050305030304" pitchFamily="18" charset="0"/>
                        </a:rPr>
                        <a:t>.</a:t>
                      </a:r>
                      <a:r>
                        <a:rPr lang="en-US" sz="2400" dirty="0" smtClean="0">
                          <a:effectLst/>
                          <a:latin typeface="Book Antiqua" panose="02040602050305030304" pitchFamily="18" charset="0"/>
                        </a:rPr>
                        <a:t>643</a:t>
                      </a:r>
                      <a:endParaRPr lang="en-US" sz="24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Book Antiqua" panose="02040602050305030304" pitchFamily="18" charset="0"/>
                        </a:rPr>
                        <a:t>.</a:t>
                      </a:r>
                      <a:r>
                        <a:rPr lang="en-US" sz="2400" dirty="0" smtClean="0">
                          <a:effectLst/>
                          <a:latin typeface="Book Antiqua" panose="02040602050305030304" pitchFamily="18" charset="0"/>
                        </a:rPr>
                        <a:t>910</a:t>
                      </a:r>
                      <a:endParaRPr lang="en-US" sz="24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Book Antiqua" panose="020406020503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.749</a:t>
                      </a:r>
                      <a:endParaRPr lang="en-US" sz="24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6794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Book Antiqua" panose="02040602050305030304" pitchFamily="18" charset="0"/>
                        </a:rPr>
                        <a:t>SG: #4</a:t>
                      </a:r>
                      <a:endParaRPr lang="en-US" sz="24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Book Antiqua" panose="02040602050305030304" pitchFamily="18" charset="0"/>
                        </a:rPr>
                        <a:t>.327</a:t>
                      </a:r>
                      <a:endParaRPr lang="en-US" sz="24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Book Antiqua" panose="02040602050305030304" pitchFamily="18" charset="0"/>
                        </a:rPr>
                        <a:t>.</a:t>
                      </a:r>
                      <a:r>
                        <a:rPr lang="en-US" sz="2400" dirty="0" smtClean="0">
                          <a:effectLst/>
                          <a:latin typeface="Book Antiqua" panose="02040602050305030304" pitchFamily="18" charset="0"/>
                        </a:rPr>
                        <a:t>800</a:t>
                      </a:r>
                      <a:endParaRPr lang="en-US" sz="24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Book Antiqua" panose="020406020503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.703</a:t>
                      </a:r>
                      <a:endParaRPr lang="en-US" sz="24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6794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Book Antiqua" panose="02040602050305030304" pitchFamily="18" charset="0"/>
                        </a:rPr>
                        <a:t>SG: #5</a:t>
                      </a:r>
                      <a:endParaRPr lang="en-US" sz="24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Book Antiqua" panose="02040602050305030304" pitchFamily="18" charset="0"/>
                        </a:rPr>
                        <a:t>.694</a:t>
                      </a:r>
                      <a:endParaRPr lang="en-US" sz="24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Book Antiqua" panose="02040602050305030304" pitchFamily="18" charset="0"/>
                        </a:rPr>
                        <a:t>.</a:t>
                      </a:r>
                      <a:r>
                        <a:rPr lang="en-US" sz="2400" dirty="0" smtClean="0">
                          <a:effectLst/>
                          <a:latin typeface="Book Antiqua" panose="02040602050305030304" pitchFamily="18" charset="0"/>
                        </a:rPr>
                        <a:t>910</a:t>
                      </a:r>
                      <a:endParaRPr lang="en-US" sz="24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Book Antiqua" panose="020406020503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.706</a:t>
                      </a:r>
                      <a:endParaRPr lang="en-US" sz="24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6794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Book Antiqua" panose="02040602050305030304" pitchFamily="18" charset="0"/>
                        </a:rPr>
                        <a:t>Average</a:t>
                      </a:r>
                      <a:endParaRPr lang="en-US" sz="24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329184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/>
                          <a:latin typeface="Book Antiqua" panose="02040602050305030304" pitchFamily="18" charset="0"/>
                        </a:rPr>
                        <a:t>.460</a:t>
                      </a:r>
                      <a:endParaRPr lang="en-US" sz="2400" dirty="0" smtClean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Book Antiqua" panose="02040602050305030304" pitchFamily="18" charset="0"/>
                        </a:rPr>
                        <a:t>.</a:t>
                      </a:r>
                      <a:r>
                        <a:rPr lang="en-US" sz="2400" dirty="0" smtClean="0">
                          <a:effectLst/>
                          <a:latin typeface="Book Antiqua" panose="02040602050305030304" pitchFamily="18" charset="0"/>
                        </a:rPr>
                        <a:t>925</a:t>
                      </a:r>
                      <a:endParaRPr lang="en-US" sz="24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Book Antiqua" panose="020406020503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.825</a:t>
                      </a:r>
                      <a:endParaRPr lang="en-US" sz="2400" dirty="0"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297" name="Folded Corner 296"/>
          <p:cNvSpPr/>
          <p:nvPr/>
        </p:nvSpPr>
        <p:spPr>
          <a:xfrm>
            <a:off x="30176566" y="25523528"/>
            <a:ext cx="6128429" cy="1514014"/>
          </a:xfrm>
          <a:prstGeom prst="foldedCorne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marL="43434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Confusion </a:t>
            </a:r>
            <a:r>
              <a:rPr lang="en-US" sz="2400" dirty="0">
                <a:latin typeface="Book Antiqua" panose="02040602050305030304" pitchFamily="18" charset="0"/>
              </a:rPr>
              <a:t>about </a:t>
            </a:r>
            <a:r>
              <a:rPr lang="en-US" sz="2400" dirty="0" smtClean="0">
                <a:latin typeface="Book Antiqua" panose="02040602050305030304" pitchFamily="18" charset="0"/>
              </a:rPr>
              <a:t>“</a:t>
            </a:r>
            <a:r>
              <a:rPr lang="en-US" sz="2400" dirty="0">
                <a:latin typeface="Book Antiqua" panose="02040602050305030304" pitchFamily="18" charset="0"/>
              </a:rPr>
              <a:t>purpose” of a </a:t>
            </a:r>
            <a:r>
              <a:rPr lang="en-US" sz="2400" dirty="0" smtClean="0">
                <a:latin typeface="Book Antiqua" panose="02040602050305030304" pitchFamily="18" charset="0"/>
              </a:rPr>
              <a:t>variable</a:t>
            </a:r>
          </a:p>
          <a:p>
            <a:pPr marL="43434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Some of the videos ended abruptly</a:t>
            </a:r>
          </a:p>
          <a:p>
            <a:pPr marL="43434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ook Antiqua" panose="02040602050305030304" pitchFamily="18" charset="0"/>
              </a:rPr>
              <a:t>The recap at the end was very </a:t>
            </a:r>
            <a:r>
              <a:rPr lang="en-US" sz="2400" dirty="0" smtClean="0">
                <a:latin typeface="Book Antiqua" panose="02040602050305030304" pitchFamily="18" charset="0"/>
              </a:rPr>
              <a:t>helpful</a:t>
            </a:r>
          </a:p>
          <a:p>
            <a:pPr marL="43434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ook Antiqua" panose="02040602050305030304" pitchFamily="18" charset="0"/>
              </a:rPr>
              <a:t>Video audio was too </a:t>
            </a:r>
            <a:r>
              <a:rPr lang="en-US" sz="2400" dirty="0" smtClean="0">
                <a:latin typeface="Book Antiqua" panose="02040602050305030304" pitchFamily="18" charset="0"/>
              </a:rPr>
              <a:t>low</a:t>
            </a:r>
            <a:endParaRPr lang="en-US" sz="2400" dirty="0">
              <a:latin typeface="Book Antiqua" panose="02040602050305030304" pitchFamily="18" charset="0"/>
            </a:endParaRPr>
          </a:p>
        </p:txBody>
      </p:sp>
      <p:sp>
        <p:nvSpPr>
          <p:cNvPr id="298" name="Rounded Rectangular Callout 297"/>
          <p:cNvSpPr/>
          <p:nvPr/>
        </p:nvSpPr>
        <p:spPr>
          <a:xfrm>
            <a:off x="34115730" y="24374896"/>
            <a:ext cx="2001479" cy="838131"/>
          </a:xfrm>
          <a:prstGeom prst="wedgeRoundRectCallout">
            <a:avLst>
              <a:gd name="adj1" fmla="val 82"/>
              <a:gd name="adj2" fmla="val 7873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200" dirty="0" smtClean="0">
                <a:latin typeface="Book Antiqua" panose="02040602050305030304" pitchFamily="18" charset="0"/>
              </a:rPr>
              <a:t>Qualitative Data Results</a:t>
            </a:r>
            <a:endParaRPr lang="en-US" sz="2200" dirty="0">
              <a:latin typeface="Book Antiqua" panose="02040602050305030304" pitchFamily="18" charset="0"/>
            </a:endParaRPr>
          </a:p>
        </p:txBody>
      </p:sp>
      <p:sp>
        <p:nvSpPr>
          <p:cNvPr id="299" name="Rounded Rectangular Callout 298"/>
          <p:cNvSpPr/>
          <p:nvPr/>
        </p:nvSpPr>
        <p:spPr>
          <a:xfrm>
            <a:off x="35304255" y="23308703"/>
            <a:ext cx="2001479" cy="838131"/>
          </a:xfrm>
          <a:prstGeom prst="wedgeRoundRectCallout">
            <a:avLst>
              <a:gd name="adj1" fmla="val 40959"/>
              <a:gd name="adj2" fmla="val 6724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200" dirty="0" smtClean="0">
                <a:latin typeface="Book Antiqua" panose="02040602050305030304" pitchFamily="18" charset="0"/>
              </a:rPr>
              <a:t>Quantitative Data Results</a:t>
            </a:r>
            <a:endParaRPr lang="en-US" sz="2200" dirty="0">
              <a:latin typeface="Book Antiqua" panose="02040602050305030304" pitchFamily="18" charset="0"/>
            </a:endParaRPr>
          </a:p>
        </p:txBody>
      </p:sp>
      <p:sp>
        <p:nvSpPr>
          <p:cNvPr id="301" name="Rounded Rectangular Callout 300"/>
          <p:cNvSpPr/>
          <p:nvPr/>
        </p:nvSpPr>
        <p:spPr>
          <a:xfrm>
            <a:off x="17237325" y="23445023"/>
            <a:ext cx="2814189" cy="1254158"/>
          </a:xfrm>
          <a:prstGeom prst="wedgeRoundRectCallout">
            <a:avLst>
              <a:gd name="adj1" fmla="val 65801"/>
              <a:gd name="adj2" fmla="val 4331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200" dirty="0" smtClean="0">
                <a:latin typeface="Book Antiqua" panose="02040602050305030304" pitchFamily="18" charset="0"/>
              </a:rPr>
              <a:t>Largely a formality, can be quite tedious</a:t>
            </a:r>
            <a:endParaRPr lang="en-US" sz="2200" dirty="0">
              <a:latin typeface="Book Antiqua" panose="02040602050305030304" pitchFamily="18" charset="0"/>
            </a:endParaRPr>
          </a:p>
        </p:txBody>
      </p:sp>
      <p:sp>
        <p:nvSpPr>
          <p:cNvPr id="302" name="Rounded Rectangular Callout 301"/>
          <p:cNvSpPr/>
          <p:nvPr/>
        </p:nvSpPr>
        <p:spPr>
          <a:xfrm>
            <a:off x="21386189" y="10774451"/>
            <a:ext cx="2814189" cy="1254158"/>
          </a:xfrm>
          <a:prstGeom prst="wedgeRoundRectCallout">
            <a:avLst>
              <a:gd name="adj1" fmla="val -64169"/>
              <a:gd name="adj2" fmla="val 4331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200" dirty="0" smtClean="0">
                <a:latin typeface="Book Antiqua" panose="02040602050305030304" pitchFamily="18" charset="0"/>
              </a:rPr>
              <a:t>Same test for the pre- and post-.</a:t>
            </a:r>
            <a:endParaRPr lang="en-US" sz="2200" dirty="0">
              <a:latin typeface="Book Antiqua" panose="02040602050305030304" pitchFamily="18" charset="0"/>
            </a:endParaRPr>
          </a:p>
        </p:txBody>
      </p:sp>
      <p:sp>
        <p:nvSpPr>
          <p:cNvPr id="303" name="Rounded Rectangular Callout 302"/>
          <p:cNvSpPr/>
          <p:nvPr/>
        </p:nvSpPr>
        <p:spPr>
          <a:xfrm>
            <a:off x="15155485" y="10247418"/>
            <a:ext cx="2814189" cy="1254158"/>
          </a:xfrm>
          <a:prstGeom prst="wedgeRoundRectCallout">
            <a:avLst>
              <a:gd name="adj1" fmla="val 66478"/>
              <a:gd name="adj2" fmla="val -1440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200" dirty="0" smtClean="0">
                <a:latin typeface="Book Antiqua" panose="02040602050305030304" pitchFamily="18" charset="0"/>
              </a:rPr>
              <a:t>Balance deep assessment with rapid feedback</a:t>
            </a:r>
            <a:endParaRPr lang="en-US" sz="2200" dirty="0">
              <a:latin typeface="Book Antiqua" panose="02040602050305030304" pitchFamily="18" charset="0"/>
            </a:endParaRPr>
          </a:p>
        </p:txBody>
      </p:sp>
      <p:sp>
        <p:nvSpPr>
          <p:cNvPr id="84" name="Down Arrow 83"/>
          <p:cNvSpPr/>
          <p:nvPr/>
        </p:nvSpPr>
        <p:spPr>
          <a:xfrm>
            <a:off x="3603730" y="22138615"/>
            <a:ext cx="685800" cy="685800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Down Arrow 304"/>
          <p:cNvSpPr/>
          <p:nvPr/>
        </p:nvSpPr>
        <p:spPr>
          <a:xfrm>
            <a:off x="16171005" y="20067846"/>
            <a:ext cx="685800" cy="685800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/>
          <p:cNvCxnSpPr/>
          <p:nvPr/>
        </p:nvCxnSpPr>
        <p:spPr>
          <a:xfrm>
            <a:off x="21695838" y="20410746"/>
            <a:ext cx="0" cy="6463073"/>
          </a:xfrm>
          <a:prstGeom prst="line">
            <a:avLst/>
          </a:prstGeom>
          <a:ln w="31750">
            <a:solidFill>
              <a:schemeClr val="dk1">
                <a:alpha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2" name="Picture 6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237095" y="10967134"/>
            <a:ext cx="8343900" cy="2895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911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15059</TotalTime>
  <Words>950</Words>
  <Application>Microsoft Office PowerPoint</Application>
  <PresentationFormat>Custom</PresentationFormat>
  <Paragraphs>177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Book Antiqua</vt:lpstr>
      <vt:lpstr>Calibri</vt:lpstr>
      <vt:lpstr>Calibri Light</vt:lpstr>
      <vt:lpstr>Cambria Math</vt:lpstr>
      <vt:lpstr>Times New Roman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Austin Bart</dc:creator>
  <cp:lastModifiedBy>acbart</cp:lastModifiedBy>
  <cp:revision>143</cp:revision>
  <dcterms:created xsi:type="dcterms:W3CDTF">2015-02-28T18:38:05Z</dcterms:created>
  <dcterms:modified xsi:type="dcterms:W3CDTF">2016-02-28T14:37:57Z</dcterms:modified>
</cp:coreProperties>
</file>