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43891200" cy="32918400"/>
  <p:notesSz cx="6858000" cy="9313863"/>
  <p:defaultTextStyle>
    <a:defPPr>
      <a:defRPr lang="en-US"/>
    </a:defPPr>
    <a:lvl1pPr marL="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1pPr>
    <a:lvl2pPr marL="184343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2pPr>
    <a:lvl3pPr marL="368686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3pPr>
    <a:lvl4pPr marL="553029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4pPr>
    <a:lvl5pPr marL="737372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5pPr>
    <a:lvl6pPr marL="921715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6pPr>
    <a:lvl7pPr marL="1106058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7pPr>
    <a:lvl8pPr marL="1290401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8pPr>
    <a:lvl9pPr marL="1474744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32" userDrawn="1">
          <p15:clr>
            <a:srgbClr val="A4A3A4"/>
          </p15:clr>
        </p15:guide>
        <p15:guide id="2" pos="57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EB8FE"/>
    <a:srgbClr val="5B76A2"/>
    <a:srgbClr val="59739F"/>
    <a:srgbClr val="7597D0"/>
    <a:srgbClr val="98FF98"/>
    <a:srgbClr val="FFF529"/>
    <a:srgbClr val="F4EE00"/>
    <a:srgbClr val="FFF753"/>
    <a:srgbClr val="CC9B00"/>
    <a:srgbClr val="FFFA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7868" autoAdjust="0"/>
    <p:restoredTop sz="94434" autoAdjust="0"/>
  </p:normalViewPr>
  <p:slideViewPr>
    <p:cSldViewPr>
      <p:cViewPr>
        <p:scale>
          <a:sx n="64" d="100"/>
          <a:sy n="64" d="100"/>
        </p:scale>
        <p:origin x="-6552" y="-6816"/>
      </p:cViewPr>
      <p:guideLst>
        <p:guide orient="horz" pos="4032"/>
        <p:guide pos="57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457200" cy="457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0" y="5387342"/>
            <a:ext cx="32918400" cy="11460480"/>
          </a:xfrm>
        </p:spPr>
        <p:txBody>
          <a:bodyPr anchor="b"/>
          <a:lstStyle>
            <a:lvl1pPr algn="ctr">
              <a:defRPr sz="21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7289782"/>
            <a:ext cx="32918400" cy="7947658"/>
          </a:xfrm>
        </p:spPr>
        <p:txBody>
          <a:bodyPr/>
          <a:lstStyle>
            <a:lvl1pPr marL="0" indent="0" algn="ctr">
              <a:buNone/>
              <a:defRPr sz="8640"/>
            </a:lvl1pPr>
            <a:lvl2pPr marL="1645920" indent="0" algn="ctr">
              <a:buNone/>
              <a:defRPr sz="7200"/>
            </a:lvl2pPr>
            <a:lvl3pPr marL="3291840" indent="0" algn="ctr">
              <a:buNone/>
              <a:defRPr sz="6480"/>
            </a:lvl3pPr>
            <a:lvl4pPr marL="4937760" indent="0" algn="ctr">
              <a:buNone/>
              <a:defRPr sz="5760"/>
            </a:lvl4pPr>
            <a:lvl5pPr marL="6583680" indent="0" algn="ctr">
              <a:buNone/>
              <a:defRPr sz="5760"/>
            </a:lvl5pPr>
            <a:lvl6pPr marL="8229600" indent="0" algn="ctr">
              <a:buNone/>
              <a:defRPr sz="5760"/>
            </a:lvl6pPr>
            <a:lvl7pPr marL="9875520" indent="0" algn="ctr">
              <a:buNone/>
              <a:defRPr sz="5760"/>
            </a:lvl7pPr>
            <a:lvl8pPr marL="11521440" indent="0" algn="ctr">
              <a:buNone/>
              <a:defRPr sz="5760"/>
            </a:lvl8pPr>
            <a:lvl9pPr marL="13167360" indent="0" algn="ctr">
              <a:buNone/>
              <a:defRPr sz="576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5520C-5BFF-4199-AE79-CC5D8022369E}" type="datetimeFigureOut">
              <a:rPr lang="en-US" smtClean="0"/>
              <a:t>2/28/2016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C36F1-9ECA-455F-BAA8-DD403A587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67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5520C-5BFF-4199-AE79-CC5D8022369E}" type="datetimeFigureOut">
              <a:rPr lang="en-US" smtClean="0"/>
              <a:t>2/28/2016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C36F1-9ECA-455F-BAA8-DD403A587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508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0" y="1752600"/>
            <a:ext cx="9464040" cy="2789682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0" y="1752600"/>
            <a:ext cx="27843480" cy="2789682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5520C-5BFF-4199-AE79-CC5D8022369E}" type="datetimeFigureOut">
              <a:rPr lang="en-US" smtClean="0"/>
              <a:t>2/28/2016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C36F1-9ECA-455F-BAA8-DD403A587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29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5520C-5BFF-4199-AE79-CC5D8022369E}" type="datetimeFigureOut">
              <a:rPr lang="en-US" smtClean="0"/>
              <a:t>2/28/2016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C36F1-9ECA-455F-BAA8-DD403A587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284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0" y="8206745"/>
            <a:ext cx="37856160" cy="13693138"/>
          </a:xfrm>
        </p:spPr>
        <p:txBody>
          <a:bodyPr anchor="b"/>
          <a:lstStyle>
            <a:lvl1pPr>
              <a:defRPr sz="21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0" y="22029425"/>
            <a:ext cx="37856160" cy="7200898"/>
          </a:xfrm>
        </p:spPr>
        <p:txBody>
          <a:bodyPr/>
          <a:lstStyle>
            <a:lvl1pPr marL="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1pPr>
            <a:lvl2pPr marL="1645920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2pPr>
            <a:lvl3pPr marL="3291840" indent="0">
              <a:buNone/>
              <a:defRPr sz="6480">
                <a:solidFill>
                  <a:schemeClr val="tx1">
                    <a:tint val="75000"/>
                  </a:schemeClr>
                </a:solidFill>
              </a:defRPr>
            </a:lvl3pPr>
            <a:lvl4pPr marL="493776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4pPr>
            <a:lvl5pPr marL="658368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5pPr>
            <a:lvl6pPr marL="822960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6pPr>
            <a:lvl7pPr marL="987552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7pPr>
            <a:lvl8pPr marL="1152144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8pPr>
            <a:lvl9pPr marL="1316736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5520C-5BFF-4199-AE79-CC5D8022369E}" type="datetimeFigureOut">
              <a:rPr lang="en-US" smtClean="0"/>
              <a:t>2/28/2016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C36F1-9ECA-455F-BAA8-DD403A587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25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8763000"/>
            <a:ext cx="18653760" cy="208864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8763000"/>
            <a:ext cx="18653760" cy="208864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5520C-5BFF-4199-AE79-CC5D8022369E}" type="datetimeFigureOut">
              <a:rPr lang="en-US" smtClean="0"/>
              <a:t>2/28/2016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C36F1-9ECA-455F-BAA8-DD403A587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3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1752603"/>
            <a:ext cx="37856160" cy="63627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39" y="8069582"/>
            <a:ext cx="18568033" cy="3954778"/>
          </a:xfrm>
        </p:spPr>
        <p:txBody>
          <a:bodyPr anchor="b"/>
          <a:lstStyle>
            <a:lvl1pPr marL="0" indent="0">
              <a:buNone/>
              <a:defRPr sz="8640" b="1"/>
            </a:lvl1pPr>
            <a:lvl2pPr marL="1645920" indent="0">
              <a:buNone/>
              <a:defRPr sz="7200" b="1"/>
            </a:lvl2pPr>
            <a:lvl3pPr marL="3291840" indent="0">
              <a:buNone/>
              <a:defRPr sz="6480" b="1"/>
            </a:lvl3pPr>
            <a:lvl4pPr marL="4937760" indent="0">
              <a:buNone/>
              <a:defRPr sz="5760" b="1"/>
            </a:lvl4pPr>
            <a:lvl5pPr marL="6583680" indent="0">
              <a:buNone/>
              <a:defRPr sz="5760" b="1"/>
            </a:lvl5pPr>
            <a:lvl6pPr marL="8229600" indent="0">
              <a:buNone/>
              <a:defRPr sz="5760" b="1"/>
            </a:lvl6pPr>
            <a:lvl7pPr marL="9875520" indent="0">
              <a:buNone/>
              <a:defRPr sz="5760" b="1"/>
            </a:lvl7pPr>
            <a:lvl8pPr marL="11521440" indent="0">
              <a:buNone/>
              <a:defRPr sz="5760" b="1"/>
            </a:lvl8pPr>
            <a:lvl9pPr marL="13167360" indent="0">
              <a:buNone/>
              <a:defRPr sz="57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39" y="12024360"/>
            <a:ext cx="18568033" cy="176860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0" y="8069582"/>
            <a:ext cx="18659477" cy="3954778"/>
          </a:xfrm>
        </p:spPr>
        <p:txBody>
          <a:bodyPr anchor="b"/>
          <a:lstStyle>
            <a:lvl1pPr marL="0" indent="0">
              <a:buNone/>
              <a:defRPr sz="8640" b="1"/>
            </a:lvl1pPr>
            <a:lvl2pPr marL="1645920" indent="0">
              <a:buNone/>
              <a:defRPr sz="7200" b="1"/>
            </a:lvl2pPr>
            <a:lvl3pPr marL="3291840" indent="0">
              <a:buNone/>
              <a:defRPr sz="6480" b="1"/>
            </a:lvl3pPr>
            <a:lvl4pPr marL="4937760" indent="0">
              <a:buNone/>
              <a:defRPr sz="5760" b="1"/>
            </a:lvl4pPr>
            <a:lvl5pPr marL="6583680" indent="0">
              <a:buNone/>
              <a:defRPr sz="5760" b="1"/>
            </a:lvl5pPr>
            <a:lvl6pPr marL="8229600" indent="0">
              <a:buNone/>
              <a:defRPr sz="5760" b="1"/>
            </a:lvl6pPr>
            <a:lvl7pPr marL="9875520" indent="0">
              <a:buNone/>
              <a:defRPr sz="5760" b="1"/>
            </a:lvl7pPr>
            <a:lvl8pPr marL="11521440" indent="0">
              <a:buNone/>
              <a:defRPr sz="5760" b="1"/>
            </a:lvl8pPr>
            <a:lvl9pPr marL="13167360" indent="0">
              <a:buNone/>
              <a:defRPr sz="57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0" y="12024360"/>
            <a:ext cx="18659477" cy="176860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5520C-5BFF-4199-AE79-CC5D8022369E}" type="datetimeFigureOut">
              <a:rPr lang="en-US" smtClean="0"/>
              <a:t>2/28/2016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C36F1-9ECA-455F-BAA8-DD403A587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092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5520C-5BFF-4199-AE79-CC5D8022369E}" type="datetimeFigureOut">
              <a:rPr lang="en-US" smtClean="0"/>
              <a:t>2/28/2016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C36F1-9ECA-455F-BAA8-DD403A587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389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5520C-5BFF-4199-AE79-CC5D8022369E}" type="datetimeFigureOut">
              <a:rPr lang="en-US" smtClean="0"/>
              <a:t>2/28/2016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C36F1-9ECA-455F-BAA8-DD403A587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681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9" y="2194560"/>
            <a:ext cx="14156053" cy="7680960"/>
          </a:xfrm>
        </p:spPr>
        <p:txBody>
          <a:bodyPr anchor="b"/>
          <a:lstStyle>
            <a:lvl1pPr>
              <a:defRPr sz="1152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4739642"/>
            <a:ext cx="22219920" cy="23393400"/>
          </a:xfrm>
        </p:spPr>
        <p:txBody>
          <a:bodyPr/>
          <a:lstStyle>
            <a:lvl1pPr>
              <a:defRPr sz="11520"/>
            </a:lvl1pPr>
            <a:lvl2pPr>
              <a:defRPr sz="10080"/>
            </a:lvl2pPr>
            <a:lvl3pPr>
              <a:defRPr sz="8640"/>
            </a:lvl3pPr>
            <a:lvl4pPr>
              <a:defRPr sz="7200"/>
            </a:lvl4pPr>
            <a:lvl5pPr>
              <a:defRPr sz="7200"/>
            </a:lvl5pPr>
            <a:lvl6pPr>
              <a:defRPr sz="7200"/>
            </a:lvl6pPr>
            <a:lvl7pPr>
              <a:defRPr sz="7200"/>
            </a:lvl7pPr>
            <a:lvl8pPr>
              <a:defRPr sz="7200"/>
            </a:lvl8pPr>
            <a:lvl9pPr>
              <a:defRPr sz="7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9" y="9875520"/>
            <a:ext cx="14156053" cy="18295622"/>
          </a:xfrm>
        </p:spPr>
        <p:txBody>
          <a:bodyPr/>
          <a:lstStyle>
            <a:lvl1pPr marL="0" indent="0">
              <a:buNone/>
              <a:defRPr sz="5760"/>
            </a:lvl1pPr>
            <a:lvl2pPr marL="1645920" indent="0">
              <a:buNone/>
              <a:defRPr sz="5040"/>
            </a:lvl2pPr>
            <a:lvl3pPr marL="3291840" indent="0">
              <a:buNone/>
              <a:defRPr sz="4320"/>
            </a:lvl3pPr>
            <a:lvl4pPr marL="4937760" indent="0">
              <a:buNone/>
              <a:defRPr sz="3600"/>
            </a:lvl4pPr>
            <a:lvl5pPr marL="6583680" indent="0">
              <a:buNone/>
              <a:defRPr sz="3600"/>
            </a:lvl5pPr>
            <a:lvl6pPr marL="8229600" indent="0">
              <a:buNone/>
              <a:defRPr sz="3600"/>
            </a:lvl6pPr>
            <a:lvl7pPr marL="9875520" indent="0">
              <a:buNone/>
              <a:defRPr sz="3600"/>
            </a:lvl7pPr>
            <a:lvl8pPr marL="11521440" indent="0">
              <a:buNone/>
              <a:defRPr sz="3600"/>
            </a:lvl8pPr>
            <a:lvl9pPr marL="13167360" indent="0">
              <a:buNone/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5520C-5BFF-4199-AE79-CC5D8022369E}" type="datetimeFigureOut">
              <a:rPr lang="en-US" smtClean="0"/>
              <a:t>2/28/2016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C36F1-9ECA-455F-BAA8-DD403A587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92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9" y="2194560"/>
            <a:ext cx="14156053" cy="7680960"/>
          </a:xfrm>
        </p:spPr>
        <p:txBody>
          <a:bodyPr anchor="b"/>
          <a:lstStyle>
            <a:lvl1pPr>
              <a:defRPr sz="1152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659477" y="4739642"/>
            <a:ext cx="22219920" cy="23393400"/>
          </a:xfrm>
        </p:spPr>
        <p:txBody>
          <a:bodyPr/>
          <a:lstStyle>
            <a:lvl1pPr marL="0" indent="0">
              <a:buNone/>
              <a:defRPr sz="11520"/>
            </a:lvl1pPr>
            <a:lvl2pPr marL="1645920" indent="0">
              <a:buNone/>
              <a:defRPr sz="10080"/>
            </a:lvl2pPr>
            <a:lvl3pPr marL="3291840" indent="0">
              <a:buNone/>
              <a:defRPr sz="8640"/>
            </a:lvl3pPr>
            <a:lvl4pPr marL="4937760" indent="0">
              <a:buNone/>
              <a:defRPr sz="7200"/>
            </a:lvl4pPr>
            <a:lvl5pPr marL="6583680" indent="0">
              <a:buNone/>
              <a:defRPr sz="7200"/>
            </a:lvl5pPr>
            <a:lvl6pPr marL="8229600" indent="0">
              <a:buNone/>
              <a:defRPr sz="7200"/>
            </a:lvl6pPr>
            <a:lvl7pPr marL="9875520" indent="0">
              <a:buNone/>
              <a:defRPr sz="7200"/>
            </a:lvl7pPr>
            <a:lvl8pPr marL="11521440" indent="0">
              <a:buNone/>
              <a:defRPr sz="7200"/>
            </a:lvl8pPr>
            <a:lvl9pPr marL="13167360" indent="0">
              <a:buNone/>
              <a:defRPr sz="7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9" y="9875520"/>
            <a:ext cx="14156053" cy="18295622"/>
          </a:xfrm>
        </p:spPr>
        <p:txBody>
          <a:bodyPr/>
          <a:lstStyle>
            <a:lvl1pPr marL="0" indent="0">
              <a:buNone/>
              <a:defRPr sz="5760"/>
            </a:lvl1pPr>
            <a:lvl2pPr marL="1645920" indent="0">
              <a:buNone/>
              <a:defRPr sz="5040"/>
            </a:lvl2pPr>
            <a:lvl3pPr marL="3291840" indent="0">
              <a:buNone/>
              <a:defRPr sz="4320"/>
            </a:lvl3pPr>
            <a:lvl4pPr marL="4937760" indent="0">
              <a:buNone/>
              <a:defRPr sz="3600"/>
            </a:lvl4pPr>
            <a:lvl5pPr marL="6583680" indent="0">
              <a:buNone/>
              <a:defRPr sz="3600"/>
            </a:lvl5pPr>
            <a:lvl6pPr marL="8229600" indent="0">
              <a:buNone/>
              <a:defRPr sz="3600"/>
            </a:lvl6pPr>
            <a:lvl7pPr marL="9875520" indent="0">
              <a:buNone/>
              <a:defRPr sz="3600"/>
            </a:lvl7pPr>
            <a:lvl8pPr marL="11521440" indent="0">
              <a:buNone/>
              <a:defRPr sz="3600"/>
            </a:lvl8pPr>
            <a:lvl9pPr marL="13167360" indent="0">
              <a:buNone/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5520C-5BFF-4199-AE79-CC5D8022369E}" type="datetimeFigureOut">
              <a:rPr lang="en-US" smtClean="0"/>
              <a:t>2/28/2016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C36F1-9ECA-455F-BAA8-DD403A587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011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752603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30510482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65520C-5BFF-4199-AE79-CC5D8022369E}" type="datetimeFigureOut">
              <a:rPr lang="en-US" smtClean="0"/>
              <a:t>2/28/2016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30510482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30510482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BC36F1-9ECA-455F-BAA8-DD403A587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321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291840" rtl="0" eaLnBrk="1" latinLnBrk="0" hangingPunct="1">
        <a:lnSpc>
          <a:spcPct val="90000"/>
        </a:lnSpc>
        <a:spcBef>
          <a:spcPct val="0"/>
        </a:spcBef>
        <a:buNone/>
        <a:defRPr sz="15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22960" indent="-822960" algn="l" defTabSz="3291840" rtl="0" eaLnBrk="1" latinLnBrk="0" hangingPunct="1">
        <a:lnSpc>
          <a:spcPct val="90000"/>
        </a:lnSpc>
        <a:spcBef>
          <a:spcPts val="36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1pPr>
      <a:lvl2pPr marL="246888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11480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3pPr>
      <a:lvl4pPr marL="576072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4pPr>
      <a:lvl5pPr marL="740664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5pPr>
      <a:lvl6pPr marL="905256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6pPr>
      <a:lvl7pPr marL="1069848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7pPr>
      <a:lvl8pPr marL="1234440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8pPr>
      <a:lvl9pPr marL="1399032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1pPr>
      <a:lvl2pPr marL="164592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2pPr>
      <a:lvl3pPr marL="329184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3pPr>
      <a:lvl4pPr marL="493776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4pPr>
      <a:lvl5pPr marL="658368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5pPr>
      <a:lvl6pPr marL="822960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6pPr>
      <a:lvl7pPr marL="987552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7pPr>
      <a:lvl8pPr marL="1152144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8pPr>
      <a:lvl9pPr marL="1316736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jpe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117"/>
          <p:cNvSpPr/>
          <p:nvPr/>
        </p:nvSpPr>
        <p:spPr>
          <a:xfrm>
            <a:off x="914400" y="16093440"/>
            <a:ext cx="42062400" cy="5577840"/>
          </a:xfrm>
          <a:prstGeom prst="rect">
            <a:avLst/>
          </a:prstGeom>
          <a:solidFill>
            <a:schemeClr val="accent1">
              <a:alpha val="11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ounded Rectangle 145"/>
          <p:cNvSpPr/>
          <p:nvPr/>
        </p:nvSpPr>
        <p:spPr>
          <a:xfrm>
            <a:off x="29237047" y="16314450"/>
            <a:ext cx="13405104" cy="5166360"/>
          </a:xfrm>
          <a:prstGeom prst="roundRect">
            <a:avLst/>
          </a:prstGeom>
          <a:gradFill>
            <a:gsLst>
              <a:gs pos="0">
                <a:schemeClr val="accent3">
                  <a:satMod val="105000"/>
                  <a:tint val="67000"/>
                  <a:lumMod val="80000"/>
                  <a:lumOff val="20000"/>
                </a:schemeClr>
              </a:gs>
              <a:gs pos="50000">
                <a:schemeClr val="accent3">
                  <a:satMod val="103000"/>
                  <a:tint val="73000"/>
                  <a:lumMod val="75000"/>
                  <a:lumOff val="25000"/>
                </a:schemeClr>
              </a:gs>
              <a:gs pos="100000">
                <a:schemeClr val="accent3">
                  <a:satMod val="109000"/>
                  <a:tint val="81000"/>
                  <a:lumMod val="75000"/>
                  <a:lumOff val="25000"/>
                </a:schemeClr>
              </a:gs>
            </a:gsLst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lvl="0"/>
            <a:r>
              <a:rPr lang="en-US" sz="4400" u="sng" dirty="0" smtClean="0">
                <a:latin typeface="Book Antiqua" panose="02040602050305030304" pitchFamily="18" charset="0"/>
              </a:rPr>
              <a:t>(6) Develop Instructional </a:t>
            </a:r>
            <a:r>
              <a:rPr lang="en-US" sz="4400" u="sng" dirty="0" smtClean="0">
                <a:latin typeface="Book Antiqua" panose="02040602050305030304" pitchFamily="18" charset="0"/>
              </a:rPr>
              <a:t>Strategy</a:t>
            </a:r>
            <a:r>
              <a:rPr lang="en-US" sz="4400" dirty="0" smtClean="0">
                <a:latin typeface="Book Antiqua" panose="02040602050305030304" pitchFamily="18" charset="0"/>
              </a:rPr>
              <a:t/>
            </a:r>
            <a:br>
              <a:rPr lang="en-US" sz="4400" dirty="0" smtClean="0">
                <a:latin typeface="Book Antiqua" panose="02040602050305030304" pitchFamily="18" charset="0"/>
              </a:rPr>
            </a:br>
            <a:r>
              <a:rPr lang="en-US" sz="2400" dirty="0" smtClean="0">
                <a:solidFill>
                  <a:prstClr val="black"/>
                </a:solidFill>
                <a:latin typeface="Book Antiqua" panose="02040602050305030304" pitchFamily="18" charset="0"/>
              </a:rPr>
              <a:t>High-level “architecture” of your instruction, matched to models</a:t>
            </a:r>
            <a:endParaRPr lang="en-US" sz="2400" dirty="0">
              <a:solidFill>
                <a:prstClr val="black"/>
              </a:solidFill>
              <a:latin typeface="Book Antiqua" panose="02040602050305030304" pitchFamily="18" charset="0"/>
            </a:endParaRPr>
          </a:p>
        </p:txBody>
      </p:sp>
      <p:sp>
        <p:nvSpPr>
          <p:cNvPr id="293" name="Folded Corner 292"/>
          <p:cNvSpPr/>
          <p:nvPr/>
        </p:nvSpPr>
        <p:spPr>
          <a:xfrm>
            <a:off x="29606685" y="17942635"/>
            <a:ext cx="4562299" cy="3203623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marL="91440"/>
            <a:r>
              <a:rPr lang="en-US" sz="2400" b="1" dirty="0" smtClean="0">
                <a:latin typeface="Book Antiqua" panose="02040602050305030304" pitchFamily="18" charset="0"/>
              </a:rPr>
              <a:t>Preinstructional Activities</a:t>
            </a:r>
          </a:p>
          <a:p>
            <a:pPr marL="54864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Book Antiqua" panose="02040602050305030304" pitchFamily="18" charset="0"/>
              </a:rPr>
              <a:t>Motivate Lesson</a:t>
            </a:r>
            <a:endParaRPr lang="en-US" sz="2400" dirty="0" smtClean="0">
              <a:latin typeface="Book Antiqua" panose="02040602050305030304" pitchFamily="18" charset="0"/>
            </a:endParaRPr>
          </a:p>
          <a:p>
            <a:pPr marL="54864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Book Antiqua" panose="02040602050305030304" pitchFamily="18" charset="0"/>
              </a:rPr>
              <a:t>List </a:t>
            </a:r>
            <a:r>
              <a:rPr lang="en-US" sz="2400" dirty="0" smtClean="0">
                <a:latin typeface="Book Antiqua" panose="02040602050305030304" pitchFamily="18" charset="0"/>
              </a:rPr>
              <a:t>Objectives</a:t>
            </a:r>
          </a:p>
          <a:p>
            <a:pPr marL="54864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Book Antiqua" panose="02040602050305030304" pitchFamily="18" charset="0"/>
              </a:rPr>
              <a:t>Stimulate Recall</a:t>
            </a:r>
          </a:p>
          <a:p>
            <a:pPr marL="91440"/>
            <a:r>
              <a:rPr lang="en-US" sz="2400" b="1" dirty="0" smtClean="0">
                <a:latin typeface="Book Antiqua" panose="02040602050305030304" pitchFamily="18" charset="0"/>
              </a:rPr>
              <a:t>Assessments</a:t>
            </a:r>
          </a:p>
          <a:p>
            <a:pPr marL="54864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Book Antiqua" panose="02040602050305030304" pitchFamily="18" charset="0"/>
              </a:rPr>
              <a:t>Pre? </a:t>
            </a:r>
            <a:r>
              <a:rPr lang="en-US" sz="2400" dirty="0" smtClean="0">
                <a:latin typeface="Book Antiqua" panose="02040602050305030304" pitchFamily="18" charset="0"/>
              </a:rPr>
              <a:t>Post? Entry skills?</a:t>
            </a:r>
          </a:p>
          <a:p>
            <a:pPr marL="91440"/>
            <a:r>
              <a:rPr lang="en-US" sz="2400" b="1" dirty="0" smtClean="0">
                <a:latin typeface="Book Antiqua" panose="02040602050305030304" pitchFamily="18" charset="0"/>
              </a:rPr>
              <a:t>Follow-through</a:t>
            </a:r>
          </a:p>
          <a:p>
            <a:pPr marL="54864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Book Antiqua" panose="02040602050305030304" pitchFamily="18" charset="0"/>
              </a:rPr>
              <a:t>Hand-out? </a:t>
            </a:r>
            <a:r>
              <a:rPr lang="en-US" sz="2400" dirty="0" smtClean="0">
                <a:latin typeface="Book Antiqua" panose="02040602050305030304" pitchFamily="18" charset="0"/>
              </a:rPr>
              <a:t>Transfer?</a:t>
            </a:r>
            <a:endParaRPr lang="en-US" sz="2400" dirty="0">
              <a:latin typeface="Book Antiqua" panose="02040602050305030304" pitchFamily="18" charset="0"/>
            </a:endParaRPr>
          </a:p>
        </p:txBody>
      </p:sp>
      <p:sp>
        <p:nvSpPr>
          <p:cNvPr id="128" name="Rounded Rectangle 127"/>
          <p:cNvSpPr/>
          <p:nvPr/>
        </p:nvSpPr>
        <p:spPr>
          <a:xfrm>
            <a:off x="15289267" y="16314450"/>
            <a:ext cx="13405104" cy="516636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4400" u="sng" dirty="0" smtClean="0">
                <a:latin typeface="Book Antiqua" panose="02040602050305030304" pitchFamily="18" charset="0"/>
              </a:rPr>
              <a:t>(5) Develop Assessment </a:t>
            </a:r>
            <a:r>
              <a:rPr lang="en-US" sz="4400" u="sng" dirty="0" smtClean="0">
                <a:latin typeface="Book Antiqua" panose="02040602050305030304" pitchFamily="18" charset="0"/>
              </a:rPr>
              <a:t>Instruments</a:t>
            </a:r>
          </a:p>
          <a:p>
            <a:r>
              <a:rPr lang="en-US" sz="2400" dirty="0" smtClean="0">
                <a:latin typeface="Book Antiqua" panose="02040602050305030304" pitchFamily="18" charset="0"/>
              </a:rPr>
              <a:t>Create pre-, post-, and practice assessments to measure learners.</a:t>
            </a:r>
            <a:endParaRPr lang="en-US" sz="2400" dirty="0">
              <a:latin typeface="Book Antiqua" panose="02040602050305030304" pitchFamily="18" charset="0"/>
            </a:endParaRPr>
          </a:p>
        </p:txBody>
      </p:sp>
      <p:pic>
        <p:nvPicPr>
          <p:cNvPr id="276" name="Picture 275"/>
          <p:cNvPicPr>
            <a:picLocks noChangeAspect="1"/>
          </p:cNvPicPr>
          <p:nvPr/>
        </p:nvPicPr>
        <p:blipFill rotWithShape="1">
          <a:blip r:embed="rId2"/>
          <a:srcRect b="8711"/>
          <a:stretch/>
        </p:blipFill>
        <p:spPr>
          <a:xfrm>
            <a:off x="23376712" y="17782206"/>
            <a:ext cx="4531855" cy="23640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4" name="Rounded Rectangle 143"/>
          <p:cNvSpPr/>
          <p:nvPr/>
        </p:nvSpPr>
        <p:spPr>
          <a:xfrm>
            <a:off x="1286308" y="16314450"/>
            <a:ext cx="13405104" cy="5166360"/>
          </a:xfrm>
          <a:prstGeom prst="roundRect">
            <a:avLst/>
          </a:prstGeom>
          <a:gradFill>
            <a:gsLst>
              <a:gs pos="0">
                <a:schemeClr val="accent3">
                  <a:satMod val="105000"/>
                  <a:tint val="67000"/>
                  <a:lumMod val="80000"/>
                  <a:lumOff val="20000"/>
                </a:schemeClr>
              </a:gs>
              <a:gs pos="50000">
                <a:schemeClr val="accent3">
                  <a:satMod val="103000"/>
                  <a:tint val="73000"/>
                  <a:lumMod val="75000"/>
                  <a:lumOff val="25000"/>
                </a:schemeClr>
              </a:gs>
              <a:gs pos="100000">
                <a:schemeClr val="accent3">
                  <a:satMod val="109000"/>
                  <a:tint val="81000"/>
                  <a:lumMod val="75000"/>
                  <a:lumOff val="25000"/>
                </a:schemeClr>
              </a:gs>
            </a:gsLst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4400" u="sng" dirty="0" smtClean="0">
                <a:latin typeface="Book Antiqua" panose="02040602050305030304" pitchFamily="18" charset="0"/>
              </a:rPr>
              <a:t>(4) Write Performance </a:t>
            </a:r>
            <a:r>
              <a:rPr lang="en-US" sz="4400" u="sng" dirty="0">
                <a:latin typeface="Book Antiqua" panose="02040602050305030304" pitchFamily="18" charset="0"/>
              </a:rPr>
              <a:t>Objectives</a:t>
            </a:r>
            <a:r>
              <a:rPr lang="en-US" sz="4400" dirty="0">
                <a:latin typeface="Book Antiqua" panose="02040602050305030304" pitchFamily="18" charset="0"/>
              </a:rPr>
              <a:t/>
            </a:r>
            <a:br>
              <a:rPr lang="en-US" sz="4400" dirty="0">
                <a:latin typeface="Book Antiqua" panose="02040602050305030304" pitchFamily="18" charset="0"/>
              </a:rPr>
            </a:br>
            <a:r>
              <a:rPr lang="en-US" sz="2400" dirty="0">
                <a:latin typeface="Book Antiqua" panose="02040602050305030304" pitchFamily="18" charset="0"/>
              </a:rPr>
              <a:t>Judgement criteria for </a:t>
            </a:r>
            <a:r>
              <a:rPr lang="en-US" sz="2400" dirty="0" smtClean="0">
                <a:latin typeface="Book Antiqua" panose="02040602050305030304" pitchFamily="18" charset="0"/>
              </a:rPr>
              <a:t>each goal and </a:t>
            </a:r>
            <a:r>
              <a:rPr lang="en-US" sz="2400" dirty="0" err="1" smtClean="0">
                <a:latin typeface="Book Antiqua" panose="02040602050305030304" pitchFamily="18" charset="0"/>
              </a:rPr>
              <a:t>subgoal</a:t>
            </a:r>
            <a:r>
              <a:rPr lang="en-US" sz="2400" dirty="0" smtClean="0">
                <a:latin typeface="Book Antiqua" panose="02040602050305030304" pitchFamily="18" charset="0"/>
              </a:rPr>
              <a:t>, </a:t>
            </a:r>
            <a:r>
              <a:rPr lang="en-US" sz="2400" dirty="0">
                <a:latin typeface="Book Antiqua" panose="02040602050305030304" pitchFamily="18" charset="0"/>
              </a:rPr>
              <a:t>moderated by the learners traits</a:t>
            </a:r>
            <a:r>
              <a:rPr lang="en-US" sz="2400" dirty="0">
                <a:latin typeface="Book Antiqua" panose="02040602050305030304" pitchFamily="18" charset="0"/>
              </a:rPr>
              <a:t>.</a:t>
            </a:r>
            <a:endParaRPr lang="en-US" sz="2400" dirty="0">
              <a:latin typeface="Book Antiqua" panose="02040602050305030304" pitchFamily="18" charset="0"/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914400" y="22086481"/>
            <a:ext cx="42062400" cy="5577840"/>
          </a:xfrm>
          <a:prstGeom prst="rect">
            <a:avLst/>
          </a:prstGeom>
          <a:solidFill>
            <a:schemeClr val="accent1">
              <a:alpha val="11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ounded Rectangle 144"/>
          <p:cNvSpPr/>
          <p:nvPr/>
        </p:nvSpPr>
        <p:spPr>
          <a:xfrm>
            <a:off x="1286308" y="22266437"/>
            <a:ext cx="13405104" cy="516636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4400" u="sng" dirty="0" smtClean="0">
                <a:latin typeface="Book Antiqua" panose="02040602050305030304" pitchFamily="18" charset="0"/>
              </a:rPr>
              <a:t>(7) Develop Instructional </a:t>
            </a:r>
            <a:r>
              <a:rPr lang="en-US" sz="4400" u="sng" dirty="0" smtClean="0">
                <a:latin typeface="Book Antiqua" panose="02040602050305030304" pitchFamily="18" charset="0"/>
              </a:rPr>
              <a:t>Materials</a:t>
            </a:r>
            <a:r>
              <a:rPr lang="en-US" sz="4400" dirty="0" smtClean="0">
                <a:latin typeface="Book Antiqua" panose="02040602050305030304" pitchFamily="18" charset="0"/>
              </a:rPr>
              <a:t/>
            </a:r>
            <a:br>
              <a:rPr lang="en-US" sz="4400" dirty="0" smtClean="0">
                <a:latin typeface="Book Antiqua" panose="02040602050305030304" pitchFamily="18" charset="0"/>
              </a:rPr>
            </a:br>
            <a:r>
              <a:rPr lang="en-US" sz="2400" dirty="0" smtClean="0">
                <a:solidFill>
                  <a:prstClr val="black"/>
                </a:solidFill>
                <a:latin typeface="Book Antiqua" panose="02040602050305030304" pitchFamily="18" charset="0"/>
              </a:rPr>
              <a:t>Actual development of necessary presentations, hand-outs, etc.</a:t>
            </a:r>
            <a:endParaRPr lang="en-US" sz="4400" dirty="0">
              <a:latin typeface="Book Antiqua" panose="02040602050305030304" pitchFamily="18" charset="0"/>
            </a:endParaRPr>
          </a:p>
        </p:txBody>
      </p:sp>
      <p:sp>
        <p:nvSpPr>
          <p:cNvPr id="278" name="Rectangle 277"/>
          <p:cNvSpPr/>
          <p:nvPr/>
        </p:nvSpPr>
        <p:spPr>
          <a:xfrm>
            <a:off x="914400" y="10058400"/>
            <a:ext cx="42062400" cy="5577840"/>
          </a:xfrm>
          <a:prstGeom prst="rect">
            <a:avLst/>
          </a:prstGeom>
          <a:solidFill>
            <a:schemeClr val="accent1">
              <a:alpha val="11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85" name="Table 2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4153263"/>
              </p:ext>
            </p:extLst>
          </p:nvPr>
        </p:nvGraphicFramePr>
        <p:xfrm>
          <a:off x="1987684" y="17972469"/>
          <a:ext cx="8029397" cy="1371600"/>
        </p:xfrm>
        <a:graphic>
          <a:graphicData uri="http://schemas.openxmlformats.org/drawingml/2006/table">
            <a:tbl>
              <a:tblPr firstCol="1" bandRow="1">
                <a:tableStyleId>{2A488322-F2BA-4B5B-9748-0D474271808F}</a:tableStyleId>
              </a:tblPr>
              <a:tblGrid>
                <a:gridCol w="2424064"/>
                <a:gridCol w="5605333"/>
              </a:tblGrid>
              <a:tr h="336077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Conditions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Given some source code in python…</a:t>
                      </a:r>
                      <a:endParaRPr lang="en-US" sz="2400" dirty="0"/>
                    </a:p>
                  </a:txBody>
                  <a:tcPr/>
                </a:tc>
              </a:tr>
              <a:tr h="437831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Desired Behavior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… learners will </a:t>
                      </a:r>
                      <a:r>
                        <a:rPr lang="en-US" sz="2400" dirty="0" smtClean="0"/>
                        <a:t>trace </a:t>
                      </a:r>
                      <a:r>
                        <a:rPr lang="en-US" sz="2400" dirty="0" smtClean="0"/>
                        <a:t>the value and type…</a:t>
                      </a:r>
                      <a:endParaRPr lang="en-US" sz="2400" dirty="0"/>
                    </a:p>
                  </a:txBody>
                  <a:tcPr/>
                </a:tc>
              </a:tr>
              <a:tr h="357148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Judging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dirty="0" smtClean="0"/>
                        <a:t>Criteria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… of every variable in the code.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00" name="Table 29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2139326"/>
              </p:ext>
            </p:extLst>
          </p:nvPr>
        </p:nvGraphicFramePr>
        <p:xfrm>
          <a:off x="1959323" y="19625821"/>
          <a:ext cx="8086121" cy="1400720"/>
        </p:xfrm>
        <a:graphic>
          <a:graphicData uri="http://schemas.openxmlformats.org/drawingml/2006/table">
            <a:tbl>
              <a:tblPr firstCol="1" bandRow="1">
                <a:tableStyleId>{2A488322-F2BA-4B5B-9748-0D474271808F}</a:tableStyleId>
              </a:tblPr>
              <a:tblGrid>
                <a:gridCol w="2467766"/>
                <a:gridCol w="5618355"/>
              </a:tblGrid>
              <a:tr h="434031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Conditions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Given</a:t>
                      </a:r>
                      <a:r>
                        <a:rPr lang="en-US" sz="2400" baseline="0" dirty="0" smtClean="0"/>
                        <a:t> the term “Abstraction”</a:t>
                      </a:r>
                      <a:endParaRPr lang="en-US" sz="2400" dirty="0"/>
                    </a:p>
                  </a:txBody>
                  <a:tcPr/>
                </a:tc>
              </a:tr>
              <a:tr h="434031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Desired Behavior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… learners</a:t>
                      </a:r>
                      <a:r>
                        <a:rPr lang="en-US" sz="2400" baseline="0" dirty="0" smtClean="0"/>
                        <a:t> will be able to give a definition…</a:t>
                      </a:r>
                      <a:endParaRPr lang="en-US" sz="2400" dirty="0"/>
                    </a:p>
                  </a:txBody>
                  <a:tcPr/>
                </a:tc>
              </a:tr>
              <a:tr h="48632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Judging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dirty="0" smtClean="0"/>
                        <a:t>Criteria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…. </a:t>
                      </a:r>
                      <a:r>
                        <a:rPr lang="en-US" sz="2400" baseline="0" dirty="0" smtClean="0"/>
                        <a:t>Including all components in the rubric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0" name="Rectangle 49"/>
          <p:cNvSpPr/>
          <p:nvPr/>
        </p:nvSpPr>
        <p:spPr>
          <a:xfrm>
            <a:off x="28803600" y="28135774"/>
            <a:ext cx="14173200" cy="386822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5000" b="1" dirty="0" smtClean="0">
                <a:latin typeface="Book Antiqua" panose="02040602050305030304" pitchFamily="18" charset="0"/>
              </a:rPr>
              <a:t>References</a:t>
            </a:r>
          </a:p>
          <a:p>
            <a:pPr marL="91440"/>
            <a:r>
              <a:rPr lang="en-US" sz="2200" dirty="0" smtClean="0">
                <a:latin typeface="Book Antiqua" panose="02040602050305030304" pitchFamily="18" charset="0"/>
              </a:rPr>
              <a:t>[1] </a:t>
            </a:r>
            <a:r>
              <a:rPr lang="en-US" sz="2200" dirty="0">
                <a:latin typeface="Book Antiqua" panose="02040602050305030304" pitchFamily="18" charset="0"/>
              </a:rPr>
              <a:t>Dick, </a:t>
            </a:r>
            <a:r>
              <a:rPr lang="en-US" sz="2200" dirty="0" smtClean="0">
                <a:latin typeface="Book Antiqua" panose="02040602050305030304" pitchFamily="18" charset="0"/>
              </a:rPr>
              <a:t>W., Carey L., </a:t>
            </a:r>
            <a:r>
              <a:rPr lang="en-US" sz="2200" dirty="0">
                <a:latin typeface="Book Antiqua" panose="02040602050305030304" pitchFamily="18" charset="0"/>
              </a:rPr>
              <a:t>and </a:t>
            </a:r>
            <a:r>
              <a:rPr lang="en-US" sz="2200" dirty="0" smtClean="0">
                <a:latin typeface="Book Antiqua" panose="02040602050305030304" pitchFamily="18" charset="0"/>
              </a:rPr>
              <a:t>Carey, J. O.. </a:t>
            </a:r>
            <a:r>
              <a:rPr lang="en-US" sz="2200" dirty="0">
                <a:latin typeface="Book Antiqua" panose="02040602050305030304" pitchFamily="18" charset="0"/>
              </a:rPr>
              <a:t>"The systematic design of instruction." (2005</a:t>
            </a:r>
            <a:r>
              <a:rPr lang="en-US" sz="2200" dirty="0" smtClean="0">
                <a:latin typeface="Book Antiqua" panose="02040602050305030304" pitchFamily="18" charset="0"/>
              </a:rPr>
              <a:t>).</a:t>
            </a:r>
          </a:p>
          <a:p>
            <a:pPr marL="91440"/>
            <a:r>
              <a:rPr lang="en-US" sz="2200" dirty="0" smtClean="0">
                <a:latin typeface="Book Antiqua" panose="02040602050305030304" pitchFamily="18" charset="0"/>
              </a:rPr>
              <a:t>[2] </a:t>
            </a:r>
            <a:r>
              <a:rPr lang="en-US" sz="2200" dirty="0">
                <a:latin typeface="Book Antiqua" panose="02040602050305030304" pitchFamily="18" charset="0"/>
              </a:rPr>
              <a:t>Douglas, </a:t>
            </a:r>
            <a:r>
              <a:rPr lang="en-US" sz="2200" dirty="0" smtClean="0">
                <a:latin typeface="Book Antiqua" panose="02040602050305030304" pitchFamily="18" charset="0"/>
              </a:rPr>
              <a:t>I. </a:t>
            </a:r>
            <a:r>
              <a:rPr lang="en-US" sz="2200" dirty="0">
                <a:latin typeface="Book Antiqua" panose="02040602050305030304" pitchFamily="18" charset="0"/>
              </a:rPr>
              <a:t>"Instructional design based on reusable learning objects: Applying lessons of object-oriented software engineering to learning systems design." Frontiers in Education Conference, 2001. </a:t>
            </a:r>
            <a:r>
              <a:rPr lang="en-US" sz="2200" dirty="0" smtClean="0">
                <a:latin typeface="Book Antiqua" panose="02040602050305030304" pitchFamily="18" charset="0"/>
              </a:rPr>
              <a:t>31st. </a:t>
            </a:r>
            <a:r>
              <a:rPr lang="en-US" sz="2200" dirty="0">
                <a:latin typeface="Book Antiqua" panose="02040602050305030304" pitchFamily="18" charset="0"/>
              </a:rPr>
              <a:t>Vol. 3. </a:t>
            </a:r>
            <a:r>
              <a:rPr lang="en-US" sz="2200" dirty="0" smtClean="0">
                <a:latin typeface="Book Antiqua" panose="02040602050305030304" pitchFamily="18" charset="0"/>
              </a:rPr>
              <a:t>IEEE.</a:t>
            </a:r>
          </a:p>
          <a:p>
            <a:pPr marL="91440"/>
            <a:r>
              <a:rPr lang="en-US" sz="2200" dirty="0" smtClean="0">
                <a:latin typeface="Book Antiqua" panose="02040602050305030304" pitchFamily="18" charset="0"/>
              </a:rPr>
              <a:t>[3] </a:t>
            </a:r>
            <a:r>
              <a:rPr lang="en-US" sz="2200" dirty="0">
                <a:latin typeface="Book Antiqua" panose="02040602050305030304" pitchFamily="18" charset="0"/>
              </a:rPr>
              <a:t>Gagne, R. M., Wager, W. W., </a:t>
            </a:r>
            <a:r>
              <a:rPr lang="en-US" sz="2200" dirty="0" err="1">
                <a:latin typeface="Book Antiqua" panose="02040602050305030304" pitchFamily="18" charset="0"/>
              </a:rPr>
              <a:t>Golas</a:t>
            </a:r>
            <a:r>
              <a:rPr lang="en-US" sz="2200" dirty="0">
                <a:latin typeface="Book Antiqua" panose="02040602050305030304" pitchFamily="18" charset="0"/>
              </a:rPr>
              <a:t>, K. C., Keller, J. M., </a:t>
            </a:r>
            <a:r>
              <a:rPr lang="en-US" sz="2200" dirty="0" smtClean="0">
                <a:latin typeface="Book Antiqua" panose="02040602050305030304" pitchFamily="18" charset="0"/>
              </a:rPr>
              <a:t>et al. </a:t>
            </a:r>
            <a:r>
              <a:rPr lang="en-US" sz="2200" dirty="0">
                <a:latin typeface="Book Antiqua" panose="02040602050305030304" pitchFamily="18" charset="0"/>
              </a:rPr>
              <a:t>(2005). Principles of instructional design</a:t>
            </a:r>
            <a:r>
              <a:rPr lang="en-US" sz="2200" dirty="0" smtClean="0">
                <a:latin typeface="Book Antiqua" panose="02040602050305030304" pitchFamily="18" charset="0"/>
              </a:rPr>
              <a:t>.</a:t>
            </a:r>
          </a:p>
          <a:p>
            <a:pPr marL="91440"/>
            <a:r>
              <a:rPr lang="en-US" sz="2200" dirty="0" smtClean="0">
                <a:latin typeface="Book Antiqua" panose="02040602050305030304" pitchFamily="18" charset="0"/>
              </a:rPr>
              <a:t>[4] </a:t>
            </a:r>
            <a:r>
              <a:rPr lang="en-US" sz="2200" dirty="0" err="1">
                <a:latin typeface="Book Antiqua" panose="02040602050305030304" pitchFamily="18" charset="0"/>
              </a:rPr>
              <a:t>Hadjerrouit</a:t>
            </a:r>
            <a:r>
              <a:rPr lang="en-US" sz="2200" dirty="0">
                <a:latin typeface="Book Antiqua" panose="02040602050305030304" pitchFamily="18" charset="0"/>
              </a:rPr>
              <a:t>, </a:t>
            </a:r>
            <a:r>
              <a:rPr lang="en-US" sz="2200" dirty="0" smtClean="0">
                <a:latin typeface="Book Antiqua" panose="02040602050305030304" pitchFamily="18" charset="0"/>
              </a:rPr>
              <a:t>S. </a:t>
            </a:r>
            <a:r>
              <a:rPr lang="en-US" sz="2200" dirty="0">
                <a:latin typeface="Book Antiqua" panose="02040602050305030304" pitchFamily="18" charset="0"/>
              </a:rPr>
              <a:t>"Learner-centered web-based instruction in software engineering." Education, IEEE Transactions on 48.1 (2005): 99-104</a:t>
            </a:r>
            <a:r>
              <a:rPr lang="en-US" sz="2200" dirty="0" smtClean="0">
                <a:latin typeface="Book Antiqua" panose="02040602050305030304" pitchFamily="18" charset="0"/>
              </a:rPr>
              <a:t>.</a:t>
            </a:r>
          </a:p>
          <a:p>
            <a:pPr marL="91440"/>
            <a:r>
              <a:rPr lang="en-US" sz="2200" dirty="0" smtClean="0">
                <a:latin typeface="Book Antiqua" panose="02040602050305030304" pitchFamily="18" charset="0"/>
              </a:rPr>
              <a:t>[5] </a:t>
            </a:r>
            <a:r>
              <a:rPr lang="en-US" sz="2200" dirty="0">
                <a:latin typeface="Book Antiqua" panose="02040602050305030304" pitchFamily="18" charset="0"/>
              </a:rPr>
              <a:t>Tripp, </a:t>
            </a:r>
            <a:r>
              <a:rPr lang="en-US" sz="2200" dirty="0" smtClean="0">
                <a:latin typeface="Book Antiqua" panose="02040602050305030304" pitchFamily="18" charset="0"/>
              </a:rPr>
              <a:t>S. D</a:t>
            </a:r>
            <a:r>
              <a:rPr lang="en-US" sz="2200" dirty="0">
                <a:latin typeface="Book Antiqua" panose="02040602050305030304" pitchFamily="18" charset="0"/>
              </a:rPr>
              <a:t>., and </a:t>
            </a:r>
            <a:r>
              <a:rPr lang="en-US" sz="2200" dirty="0" err="1" smtClean="0">
                <a:latin typeface="Book Antiqua" panose="02040602050305030304" pitchFamily="18" charset="0"/>
              </a:rPr>
              <a:t>Bichelmeyer</a:t>
            </a:r>
            <a:r>
              <a:rPr lang="en-US" sz="2200" dirty="0" smtClean="0">
                <a:latin typeface="Book Antiqua" panose="02040602050305030304" pitchFamily="18" charset="0"/>
              </a:rPr>
              <a:t>, B.. </a:t>
            </a:r>
            <a:r>
              <a:rPr lang="en-US" sz="2200" dirty="0">
                <a:latin typeface="Book Antiqua" panose="02040602050305030304" pitchFamily="18" charset="0"/>
              </a:rPr>
              <a:t>"Rapid prototyping: An alternative instructional design strategy." Educational Technology Research and Development 38.1 (1990): 31-44</a:t>
            </a:r>
            <a:r>
              <a:rPr lang="en-US" sz="2200" dirty="0" smtClean="0">
                <a:latin typeface="Book Antiqua" panose="02040602050305030304" pitchFamily="18" charset="0"/>
              </a:rPr>
              <a:t>.</a:t>
            </a:r>
            <a:endParaRPr lang="en-US" sz="2200" dirty="0" smtClean="0">
              <a:latin typeface="Book Antiqua" panose="02040602050305030304" pitchFamily="18" charset="0"/>
            </a:endParaRPr>
          </a:p>
          <a:p>
            <a:pPr marL="91440"/>
            <a:r>
              <a:rPr lang="en-US" sz="1800" dirty="0" smtClean="0">
                <a:latin typeface="Book Antiqua" panose="02040602050305030304" pitchFamily="18" charset="0"/>
              </a:rPr>
              <a:t>This material is based upon work supported by the National Science Foundation Graduate Research Fellowship, Grant No. DGE 0822220</a:t>
            </a:r>
            <a:endParaRPr lang="en-US" sz="1800" dirty="0">
              <a:latin typeface="Book Antiqua" panose="02040602050305030304" pitchFamily="18" charset="0"/>
            </a:endParaRPr>
          </a:p>
        </p:txBody>
      </p:sp>
      <p:pic>
        <p:nvPicPr>
          <p:cNvPr id="4" name="Picture 2" descr="C:\Users\acbart\Projects\Platipy\publications\CHEP 13\images\VT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79663" y="2205669"/>
            <a:ext cx="3900431" cy="21329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  <p:sp>
        <p:nvSpPr>
          <p:cNvPr id="6" name="Rectangle 5"/>
          <p:cNvSpPr/>
          <p:nvPr/>
        </p:nvSpPr>
        <p:spPr>
          <a:xfrm>
            <a:off x="1772408" y="1443359"/>
            <a:ext cx="33999156" cy="2554537"/>
          </a:xfrm>
          <a:prstGeom prst="rect">
            <a:avLst/>
          </a:prstGeom>
        </p:spPr>
        <p:txBody>
          <a:bodyPr wrap="square" lIns="91432" tIns="45716" rIns="91432" bIns="45716">
            <a:spAutoFit/>
          </a:bodyPr>
          <a:lstStyle/>
          <a:p>
            <a:pPr algn="ctr"/>
            <a:r>
              <a:rPr lang="en-US" sz="8000" b="1" dirty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Applying Formal Models of Instructional Design to Measurably Improve Learning in Introductory Computing</a:t>
            </a:r>
            <a:endParaRPr kumimoji="1" lang="en-US" sz="6000" b="1" dirty="0">
              <a:ln w="12700">
                <a:solidFill>
                  <a:sysClr val="windowText" lastClr="000000"/>
                </a:solidFill>
                <a:prstDash val="solid"/>
              </a:ln>
              <a:solidFill>
                <a:sysClr val="windowText" lastClr="000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772408" y="4151537"/>
            <a:ext cx="33999156" cy="11035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7023" tIns="43511" rIns="87023" bIns="43511" numCol="1" spcCol="731457">
            <a:spAutoFit/>
          </a:bodyPr>
          <a:lstStyle/>
          <a:p>
            <a:pPr algn="ctr" defTabSz="869443"/>
            <a:r>
              <a:rPr lang="en-US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Austin Cory Bart </a:t>
            </a:r>
            <a:r>
              <a:rPr lang="en-US" sz="40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working under Eli </a:t>
            </a:r>
            <a:r>
              <a:rPr lang="en-US" sz="40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Tilevich</a:t>
            </a:r>
            <a:r>
              <a:rPr lang="en-US" sz="40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, Clifford </a:t>
            </a:r>
            <a:r>
              <a:rPr 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A. </a:t>
            </a:r>
            <a:r>
              <a:rPr lang="en-US" sz="40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Shaffer, </a:t>
            </a:r>
            <a:r>
              <a:rPr 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Dennis Kafura</a:t>
            </a:r>
          </a:p>
        </p:txBody>
      </p:sp>
      <p:pic>
        <p:nvPicPr>
          <p:cNvPr id="8" name="Picture 2" descr="C:\Users\acbart\Projects\RealTimeWeb\publications\CSGPS 13\images\SoftwareInnovationsLab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1134" y="1451242"/>
            <a:ext cx="2185100" cy="36418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Rectangle 56"/>
          <p:cNvSpPr/>
          <p:nvPr/>
        </p:nvSpPr>
        <p:spPr>
          <a:xfrm>
            <a:off x="18581016" y="28134793"/>
            <a:ext cx="9701933" cy="386920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5000" b="1" dirty="0" smtClean="0">
                <a:latin typeface="Book Antiqua" panose="02040602050305030304" pitchFamily="18" charset="0"/>
              </a:rPr>
              <a:t>Practical </a:t>
            </a:r>
            <a:r>
              <a:rPr lang="en-US" sz="5000" b="1" dirty="0" smtClean="0">
                <a:latin typeface="Book Antiqua" panose="02040602050305030304" pitchFamily="18" charset="0"/>
              </a:rPr>
              <a:t>Takeaways</a:t>
            </a:r>
            <a:endParaRPr lang="en-US" sz="5000" dirty="0" smtClean="0">
              <a:latin typeface="Book Antiqua" panose="02040602050305030304" pitchFamily="18" charset="0"/>
            </a:endParaRPr>
          </a:p>
          <a:p>
            <a:pPr marL="205740"/>
            <a:r>
              <a:rPr lang="en-US" sz="2400" dirty="0" smtClean="0">
                <a:latin typeface="Book Antiqua" panose="02040602050305030304" pitchFamily="18" charset="0"/>
              </a:rPr>
              <a:t>Instructors should…</a:t>
            </a:r>
          </a:p>
          <a:p>
            <a:pPr marL="662940" indent="-457200">
              <a:buFont typeface="+mj-lt"/>
              <a:buAutoNum type="arabicPeriod"/>
            </a:pPr>
            <a:r>
              <a:rPr lang="en-US" sz="2400" dirty="0" smtClean="0">
                <a:latin typeface="Book Antiqua" panose="02040602050305030304" pitchFamily="18" charset="0"/>
              </a:rPr>
              <a:t>Focus </a:t>
            </a:r>
            <a:r>
              <a:rPr lang="en-US" sz="2400" dirty="0" smtClean="0">
                <a:latin typeface="Book Antiqua" panose="02040602050305030304" pitchFamily="18" charset="0"/>
              </a:rPr>
              <a:t>first on </a:t>
            </a:r>
            <a:r>
              <a:rPr lang="en-US" sz="2400" dirty="0" smtClean="0">
                <a:latin typeface="Book Antiqua" panose="02040602050305030304" pitchFamily="18" charset="0"/>
              </a:rPr>
              <a:t>what learners can do after instruction</a:t>
            </a:r>
            <a:endParaRPr lang="en-US" sz="2400" dirty="0">
              <a:latin typeface="Book Antiqua" panose="02040602050305030304" pitchFamily="18" charset="0"/>
            </a:endParaRPr>
          </a:p>
          <a:p>
            <a:pPr marL="662940" indent="-457200">
              <a:buFont typeface="+mj-lt"/>
              <a:buAutoNum type="arabicPeriod"/>
            </a:pPr>
            <a:r>
              <a:rPr lang="en-US" sz="2400" dirty="0" smtClean="0">
                <a:latin typeface="Book Antiqua" panose="02040602050305030304" pitchFamily="18" charset="0"/>
              </a:rPr>
              <a:t>Plan tests </a:t>
            </a:r>
            <a:r>
              <a:rPr lang="en-US" sz="2400" dirty="0" smtClean="0">
                <a:latin typeface="Book Antiqua" panose="02040602050305030304" pitchFamily="18" charset="0"/>
              </a:rPr>
              <a:t>before development to focus instruction</a:t>
            </a:r>
            <a:endParaRPr lang="en-US" sz="2400" dirty="0" smtClean="0">
              <a:latin typeface="Book Antiqua" panose="02040602050305030304" pitchFamily="18" charset="0"/>
            </a:endParaRPr>
          </a:p>
          <a:p>
            <a:pPr marL="662940" indent="-457200">
              <a:buFont typeface="+mj-lt"/>
              <a:buAutoNum type="arabicPeriod"/>
            </a:pPr>
            <a:r>
              <a:rPr lang="en-US" sz="2400" dirty="0" smtClean="0">
                <a:latin typeface="Book Antiqua" panose="02040602050305030304" pitchFamily="18" charset="0"/>
              </a:rPr>
              <a:t>Match your instructional strategy to design </a:t>
            </a:r>
            <a:r>
              <a:rPr lang="en-US" sz="2400" dirty="0" smtClean="0">
                <a:latin typeface="Book Antiqua" panose="02040602050305030304" pitchFamily="18" charset="0"/>
              </a:rPr>
              <a:t>patterns</a:t>
            </a:r>
            <a:endParaRPr lang="en-US" sz="2400" dirty="0" smtClean="0">
              <a:latin typeface="Book Antiqua" panose="02040602050305030304" pitchFamily="18" charset="0"/>
            </a:endParaRPr>
          </a:p>
          <a:p>
            <a:pPr marL="662940" indent="-457200">
              <a:buFont typeface="+mj-lt"/>
              <a:buAutoNum type="arabicPeriod"/>
            </a:pPr>
            <a:r>
              <a:rPr lang="en-US" sz="2400" dirty="0" smtClean="0">
                <a:latin typeface="Book Antiqua" panose="02040602050305030304" pitchFamily="18" charset="0"/>
              </a:rPr>
              <a:t>Evaluate your </a:t>
            </a:r>
            <a:r>
              <a:rPr lang="en-US" sz="2400" dirty="0" smtClean="0">
                <a:latin typeface="Book Antiqua" panose="02040602050305030304" pitchFamily="18" charset="0"/>
              </a:rPr>
              <a:t>materials for improvements, quality</a:t>
            </a:r>
            <a:endParaRPr lang="en-US" sz="2400" dirty="0" smtClean="0">
              <a:latin typeface="Book Antiqua" panose="02040602050305030304" pitchFamily="18" charset="0"/>
            </a:endParaRPr>
          </a:p>
          <a:p>
            <a:pPr marL="662940" indent="-457200">
              <a:buFont typeface="+mj-lt"/>
              <a:buAutoNum type="arabicPeriod"/>
            </a:pPr>
            <a:r>
              <a:rPr lang="en-US" sz="2400" dirty="0" smtClean="0">
                <a:latin typeface="Book Antiqua" panose="02040602050305030304" pitchFamily="18" charset="0"/>
              </a:rPr>
              <a:t>Document your </a:t>
            </a:r>
            <a:r>
              <a:rPr lang="en-US" sz="2400" dirty="0" smtClean="0">
                <a:latin typeface="Book Antiqua" panose="02040602050305030304" pitchFamily="18" charset="0"/>
              </a:rPr>
              <a:t>process</a:t>
            </a:r>
          </a:p>
          <a:p>
            <a:pPr marL="205740"/>
            <a:r>
              <a:rPr lang="en-US" sz="2400" b="1" dirty="0" smtClean="0">
                <a:latin typeface="Book Antiqua" panose="02040602050305030304" pitchFamily="18" charset="0"/>
              </a:rPr>
              <a:t>Instructional Design has potential as a technique for rigorously improving and evaluating instruction, and merits further study.</a:t>
            </a:r>
            <a:endParaRPr lang="en-US" sz="2400" b="1" dirty="0" smtClean="0">
              <a:latin typeface="Book Antiqua" panose="02040602050305030304" pitchFamily="18" charset="0"/>
            </a:endParaRPr>
          </a:p>
        </p:txBody>
      </p:sp>
      <p:sp>
        <p:nvSpPr>
          <p:cNvPr id="131" name="Rounded Rectangle 130"/>
          <p:cNvSpPr/>
          <p:nvPr/>
        </p:nvSpPr>
        <p:spPr>
          <a:xfrm>
            <a:off x="15289267" y="22266437"/>
            <a:ext cx="13405104" cy="5166360"/>
          </a:xfrm>
          <a:prstGeom prst="roundRect">
            <a:avLst/>
          </a:prstGeom>
          <a:gradFill>
            <a:gsLst>
              <a:gs pos="0">
                <a:schemeClr val="accent3">
                  <a:satMod val="105000"/>
                  <a:tint val="67000"/>
                  <a:lumMod val="80000"/>
                  <a:lumOff val="20000"/>
                </a:schemeClr>
              </a:gs>
              <a:gs pos="50000">
                <a:schemeClr val="accent3">
                  <a:satMod val="103000"/>
                  <a:tint val="73000"/>
                  <a:lumMod val="75000"/>
                  <a:lumOff val="25000"/>
                </a:schemeClr>
              </a:gs>
              <a:gs pos="100000">
                <a:schemeClr val="accent3">
                  <a:satMod val="109000"/>
                  <a:tint val="81000"/>
                  <a:lumMod val="75000"/>
                  <a:lumOff val="25000"/>
                </a:schemeClr>
              </a:gs>
            </a:gsLst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4400" u="sng" dirty="0" smtClean="0">
                <a:latin typeface="Book Antiqua" panose="02040602050305030304" pitchFamily="18" charset="0"/>
              </a:rPr>
              <a:t>(8) Conduct Formative Evaluation</a:t>
            </a:r>
          </a:p>
          <a:p>
            <a:r>
              <a:rPr lang="en-US" sz="2400" dirty="0" smtClean="0">
                <a:solidFill>
                  <a:prstClr val="black"/>
                </a:solidFill>
                <a:latin typeface="Book Antiqua" panose="02040602050305030304" pitchFamily="18" charset="0"/>
              </a:rPr>
              <a:t>Gather data using 1-1, small groups, and field trials to evaluate the materials.</a:t>
            </a:r>
            <a:endParaRPr lang="en-US" sz="4400" dirty="0">
              <a:latin typeface="Book Antiqua" panose="02040602050305030304" pitchFamily="18" charset="0"/>
            </a:endParaRPr>
          </a:p>
        </p:txBody>
      </p:sp>
      <p:sp>
        <p:nvSpPr>
          <p:cNvPr id="132" name="Rounded Rectangle 131"/>
          <p:cNvSpPr/>
          <p:nvPr/>
        </p:nvSpPr>
        <p:spPr>
          <a:xfrm>
            <a:off x="29237047" y="22266437"/>
            <a:ext cx="13405104" cy="516636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4400" u="sng" dirty="0" smtClean="0">
                <a:latin typeface="Book Antiqua" panose="02040602050305030304" pitchFamily="18" charset="0"/>
              </a:rPr>
              <a:t>(</a:t>
            </a:r>
            <a:r>
              <a:rPr lang="en-US" sz="4400" u="sng" dirty="0" smtClean="0">
                <a:latin typeface="Book Antiqua" panose="02040602050305030304" pitchFamily="18" charset="0"/>
              </a:rPr>
              <a:t>9) Revise Instruction</a:t>
            </a:r>
          </a:p>
          <a:p>
            <a:pPr lvl="0"/>
            <a:r>
              <a:rPr lang="en-US" sz="2400" dirty="0" smtClean="0">
                <a:solidFill>
                  <a:prstClr val="black"/>
                </a:solidFill>
                <a:latin typeface="Book Antiqua" panose="02040602050305030304" pitchFamily="18" charset="0"/>
              </a:rPr>
              <a:t>Based on the data gathered, iterate on the materials, assessments, objective, etc.</a:t>
            </a:r>
            <a:endParaRPr lang="en-US" sz="4400" dirty="0">
              <a:solidFill>
                <a:prstClr val="black"/>
              </a:solidFill>
              <a:latin typeface="Book Antiqua" panose="02040602050305030304" pitchFamily="18" charset="0"/>
            </a:endParaRPr>
          </a:p>
        </p:txBody>
      </p:sp>
      <p:sp>
        <p:nvSpPr>
          <p:cNvPr id="204" name="Rectangle 203"/>
          <p:cNvSpPr/>
          <p:nvPr/>
        </p:nvSpPr>
        <p:spPr>
          <a:xfrm>
            <a:off x="24245336" y="6394290"/>
            <a:ext cx="8390878" cy="320621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5000" b="1" dirty="0" smtClean="0">
                <a:latin typeface="Book Antiqua" panose="02040602050305030304" pitchFamily="18" charset="0"/>
                <a:ea typeface="Verdana" panose="020B0604030504040204" pitchFamily="34" charset="0"/>
                <a:cs typeface="Arial" panose="020B0604020202020204" pitchFamily="34" charset="0"/>
              </a:rPr>
              <a:t>Research Questions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Book Antiqua" panose="02040602050305030304" pitchFamily="18" charset="0"/>
                <a:ea typeface="Verdana" panose="020B0604030504040204" pitchFamily="34" charset="0"/>
                <a:cs typeface="Arial" panose="020B0604020202020204" pitchFamily="34" charset="0"/>
              </a:rPr>
              <a:t>What does the Instructional Design life cycle look like in </a:t>
            </a:r>
            <a:r>
              <a:rPr lang="en-US" sz="2400" dirty="0" smtClean="0">
                <a:latin typeface="Book Antiqua" panose="02040602050305030304" pitchFamily="18" charset="0"/>
                <a:ea typeface="Verdana" panose="020B0604030504040204" pitchFamily="34" charset="0"/>
                <a:cs typeface="Arial" panose="020B0604020202020204" pitchFamily="34" charset="0"/>
              </a:rPr>
              <a:t>practice for Computer Science Education?</a:t>
            </a:r>
            <a:endParaRPr lang="en-US" sz="2400" dirty="0" smtClean="0">
              <a:latin typeface="Book Antiqua" panose="02040602050305030304" pitchFamily="18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Book Antiqua" panose="02040602050305030304" pitchFamily="18" charset="0"/>
                <a:ea typeface="Verdana" panose="020B0604030504040204" pitchFamily="34" charset="0"/>
                <a:cs typeface="Arial" panose="020B0604020202020204" pitchFamily="34" charset="0"/>
              </a:rPr>
              <a:t>What are the advantages and disadvantages of applying </a:t>
            </a:r>
            <a:r>
              <a:rPr lang="en-US" sz="2400" dirty="0" smtClean="0">
                <a:latin typeface="Book Antiqua" panose="02040602050305030304" pitchFamily="18" charset="0"/>
                <a:ea typeface="Verdana" panose="020B0604030504040204" pitchFamily="34" charset="0"/>
                <a:cs typeface="Arial" panose="020B0604020202020204" pitchFamily="34" charset="0"/>
              </a:rPr>
              <a:t>Instructional Design </a:t>
            </a:r>
            <a:r>
              <a:rPr lang="en-US" sz="2400" dirty="0" smtClean="0">
                <a:latin typeface="Book Antiqua" panose="02040602050305030304" pitchFamily="18" charset="0"/>
                <a:ea typeface="Verdana" panose="020B0604030504040204" pitchFamily="34" charset="0"/>
                <a:cs typeface="Arial" panose="020B0604020202020204" pitchFamily="34" charset="0"/>
              </a:rPr>
              <a:t>to CS Education?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Book Antiqua" panose="02040602050305030304" pitchFamily="18" charset="0"/>
                <a:ea typeface="Verdana" panose="020B0604030504040204" pitchFamily="34" charset="0"/>
                <a:cs typeface="Arial" panose="020B0604020202020204" pitchFamily="34" charset="0"/>
              </a:rPr>
              <a:t>What practical actions </a:t>
            </a:r>
            <a:r>
              <a:rPr lang="en-US" sz="2400" dirty="0" smtClean="0">
                <a:latin typeface="Book Antiqua" panose="02040602050305030304" pitchFamily="18" charset="0"/>
                <a:ea typeface="Verdana" panose="020B0604030504040204" pitchFamily="34" charset="0"/>
                <a:cs typeface="Arial" panose="020B0604020202020204" pitchFamily="34" charset="0"/>
              </a:rPr>
              <a:t>should a CS educator </a:t>
            </a:r>
            <a:r>
              <a:rPr lang="en-US" sz="2400" dirty="0" smtClean="0">
                <a:latin typeface="Book Antiqua" panose="02040602050305030304" pitchFamily="18" charset="0"/>
                <a:ea typeface="Verdana" panose="020B0604030504040204" pitchFamily="34" charset="0"/>
                <a:cs typeface="Arial" panose="020B0604020202020204" pitchFamily="34" charset="0"/>
              </a:rPr>
              <a:t>take </a:t>
            </a:r>
            <a:r>
              <a:rPr lang="en-US" sz="2400" dirty="0" smtClean="0">
                <a:latin typeface="Book Antiqua" panose="02040602050305030304" pitchFamily="18" charset="0"/>
                <a:ea typeface="Verdana" panose="020B0604030504040204" pitchFamily="34" charset="0"/>
                <a:cs typeface="Arial" panose="020B0604020202020204" pitchFamily="34" charset="0"/>
              </a:rPr>
              <a:t>based off Instructional Design best practices?</a:t>
            </a:r>
            <a:endParaRPr lang="en-US" sz="2400" dirty="0">
              <a:latin typeface="Book Antiqua" panose="02040602050305030304" pitchFamily="18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grpSp>
        <p:nvGrpSpPr>
          <p:cNvPr id="279" name="Group 278"/>
          <p:cNvGrpSpPr/>
          <p:nvPr/>
        </p:nvGrpSpPr>
        <p:grpSpPr>
          <a:xfrm>
            <a:off x="0" y="0"/>
            <a:ext cx="43891200" cy="32918400"/>
            <a:chOff x="0" y="0"/>
            <a:chExt cx="43891200" cy="32918400"/>
          </a:xfrm>
        </p:grpSpPr>
        <p:sp>
          <p:nvSpPr>
            <p:cNvPr id="201" name="Rectangle 200"/>
            <p:cNvSpPr/>
            <p:nvPr/>
          </p:nvSpPr>
          <p:spPr>
            <a:xfrm>
              <a:off x="11963621" y="6400800"/>
              <a:ext cx="457200" cy="3657600"/>
            </a:xfrm>
            <a:prstGeom prst="rect">
              <a:avLst/>
            </a:prstGeom>
            <a:solidFill>
              <a:schemeClr val="tx1">
                <a:alpha val="0"/>
              </a:schemeClr>
            </a:solidFill>
            <a:ln w="12700">
              <a:noFill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ook Antiqua" panose="02040602050305030304" pitchFamily="18" charset="0"/>
              </a:endParaRPr>
            </a:p>
          </p:txBody>
        </p:sp>
        <p:sp>
          <p:nvSpPr>
            <p:cNvPr id="206" name="Rectangle 205"/>
            <p:cNvSpPr/>
            <p:nvPr/>
          </p:nvSpPr>
          <p:spPr>
            <a:xfrm>
              <a:off x="0" y="27679650"/>
              <a:ext cx="43891200" cy="457200"/>
            </a:xfrm>
            <a:prstGeom prst="rect">
              <a:avLst/>
            </a:prstGeom>
            <a:solidFill>
              <a:schemeClr val="tx1">
                <a:alpha val="0"/>
              </a:schemeClr>
            </a:solidFill>
            <a:ln w="12700">
              <a:noFill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ook Antiqua" panose="02040602050305030304" pitchFamily="18" charset="0"/>
              </a:endParaRPr>
            </a:p>
          </p:txBody>
        </p:sp>
        <p:sp>
          <p:nvSpPr>
            <p:cNvPr id="207" name="Rectangle 206"/>
            <p:cNvSpPr/>
            <p:nvPr/>
          </p:nvSpPr>
          <p:spPr>
            <a:xfrm>
              <a:off x="0" y="32004000"/>
              <a:ext cx="43891200" cy="914400"/>
            </a:xfrm>
            <a:prstGeom prst="rect">
              <a:avLst/>
            </a:prstGeom>
            <a:solidFill>
              <a:schemeClr val="tx1">
                <a:alpha val="0"/>
              </a:schemeClr>
            </a:solidFill>
            <a:ln w="12700">
              <a:noFill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ook Antiqua" panose="02040602050305030304" pitchFamily="18" charset="0"/>
              </a:endParaRPr>
            </a:p>
          </p:txBody>
        </p:sp>
        <p:sp>
          <p:nvSpPr>
            <p:cNvPr id="208" name="Rectangle 207"/>
            <p:cNvSpPr/>
            <p:nvPr/>
          </p:nvSpPr>
          <p:spPr>
            <a:xfrm>
              <a:off x="0" y="0"/>
              <a:ext cx="43891200" cy="914400"/>
            </a:xfrm>
            <a:prstGeom prst="rect">
              <a:avLst/>
            </a:prstGeom>
            <a:solidFill>
              <a:schemeClr val="tx1">
                <a:alpha val="0"/>
              </a:schemeClr>
            </a:solidFill>
            <a:ln w="12700">
              <a:noFill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ook Antiqua" panose="02040602050305030304" pitchFamily="18" charset="0"/>
              </a:endParaRPr>
            </a:p>
          </p:txBody>
        </p:sp>
        <p:sp>
          <p:nvSpPr>
            <p:cNvPr id="210" name="Rectangle 209"/>
            <p:cNvSpPr/>
            <p:nvPr/>
          </p:nvSpPr>
          <p:spPr>
            <a:xfrm>
              <a:off x="0" y="0"/>
              <a:ext cx="914400" cy="32918400"/>
            </a:xfrm>
            <a:prstGeom prst="rect">
              <a:avLst/>
            </a:prstGeom>
            <a:solidFill>
              <a:schemeClr val="tx1">
                <a:alpha val="0"/>
              </a:schemeClr>
            </a:solidFill>
            <a:ln w="12700">
              <a:noFill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ook Antiqua" panose="02040602050305030304" pitchFamily="18" charset="0"/>
              </a:endParaRPr>
            </a:p>
          </p:txBody>
        </p:sp>
        <p:sp>
          <p:nvSpPr>
            <p:cNvPr id="215" name="Rectangle 214"/>
            <p:cNvSpPr/>
            <p:nvPr/>
          </p:nvSpPr>
          <p:spPr>
            <a:xfrm>
              <a:off x="42976800" y="0"/>
              <a:ext cx="914400" cy="32918400"/>
            </a:xfrm>
            <a:prstGeom prst="rect">
              <a:avLst/>
            </a:prstGeom>
            <a:solidFill>
              <a:schemeClr val="tx1">
                <a:alpha val="0"/>
              </a:schemeClr>
            </a:solidFill>
            <a:ln w="12700">
              <a:noFill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ook Antiqua" panose="02040602050305030304" pitchFamily="18" charset="0"/>
              </a:endParaRPr>
            </a:p>
          </p:txBody>
        </p:sp>
        <p:sp>
          <p:nvSpPr>
            <p:cNvPr id="259" name="Rectangle 258"/>
            <p:cNvSpPr/>
            <p:nvPr/>
          </p:nvSpPr>
          <p:spPr>
            <a:xfrm>
              <a:off x="9196905" y="28022430"/>
              <a:ext cx="457200" cy="4572000"/>
            </a:xfrm>
            <a:prstGeom prst="rect">
              <a:avLst/>
            </a:prstGeom>
            <a:solidFill>
              <a:schemeClr val="tx1">
                <a:alpha val="0"/>
              </a:schemeClr>
            </a:solidFill>
            <a:ln w="12700">
              <a:noFill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ook Antiqua" panose="02040602050305030304" pitchFamily="18" charset="0"/>
              </a:endParaRPr>
            </a:p>
          </p:txBody>
        </p:sp>
        <p:sp>
          <p:nvSpPr>
            <p:cNvPr id="260" name="Rectangle 259"/>
            <p:cNvSpPr/>
            <p:nvPr/>
          </p:nvSpPr>
          <p:spPr>
            <a:xfrm>
              <a:off x="18108492" y="27844277"/>
              <a:ext cx="457200" cy="4572000"/>
            </a:xfrm>
            <a:prstGeom prst="rect">
              <a:avLst/>
            </a:prstGeom>
            <a:solidFill>
              <a:schemeClr val="tx1">
                <a:alpha val="0"/>
              </a:schemeClr>
            </a:solidFill>
            <a:ln w="12700">
              <a:noFill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ook Antiqua" panose="02040602050305030304" pitchFamily="18" charset="0"/>
              </a:endParaRPr>
            </a:p>
          </p:txBody>
        </p:sp>
        <p:sp>
          <p:nvSpPr>
            <p:cNvPr id="261" name="Rectangle 260"/>
            <p:cNvSpPr/>
            <p:nvPr/>
          </p:nvSpPr>
          <p:spPr>
            <a:xfrm>
              <a:off x="28298274" y="27736299"/>
              <a:ext cx="457200" cy="4572000"/>
            </a:xfrm>
            <a:prstGeom prst="rect">
              <a:avLst/>
            </a:prstGeom>
            <a:solidFill>
              <a:schemeClr val="tx1">
                <a:alpha val="0"/>
              </a:schemeClr>
            </a:solidFill>
            <a:ln w="12700">
              <a:noFill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ook Antiqua" panose="02040602050305030304" pitchFamily="18" charset="0"/>
              </a:endParaRPr>
            </a:p>
          </p:txBody>
        </p:sp>
        <p:sp>
          <p:nvSpPr>
            <p:cNvPr id="266" name="Rectangle 265"/>
            <p:cNvSpPr/>
            <p:nvPr/>
          </p:nvSpPr>
          <p:spPr>
            <a:xfrm>
              <a:off x="0" y="9601200"/>
              <a:ext cx="43891200" cy="457200"/>
            </a:xfrm>
            <a:prstGeom prst="rect">
              <a:avLst/>
            </a:prstGeom>
            <a:solidFill>
              <a:schemeClr val="tx1">
                <a:alpha val="0"/>
              </a:schemeClr>
            </a:solidFill>
            <a:ln w="12700">
              <a:noFill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ook Antiqua" panose="02040602050305030304" pitchFamily="18" charset="0"/>
              </a:endParaRPr>
            </a:p>
          </p:txBody>
        </p:sp>
        <p:sp>
          <p:nvSpPr>
            <p:cNvPr id="272" name="Rectangle 271"/>
            <p:cNvSpPr/>
            <p:nvPr/>
          </p:nvSpPr>
          <p:spPr>
            <a:xfrm>
              <a:off x="23717859" y="6413082"/>
              <a:ext cx="457200" cy="3657600"/>
            </a:xfrm>
            <a:prstGeom prst="rect">
              <a:avLst/>
            </a:prstGeom>
            <a:solidFill>
              <a:schemeClr val="tx1">
                <a:alpha val="0"/>
              </a:schemeClr>
            </a:solidFill>
            <a:ln w="12700">
              <a:noFill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ook Antiqua" panose="02040602050305030304" pitchFamily="18" charset="0"/>
              </a:endParaRPr>
            </a:p>
          </p:txBody>
        </p:sp>
        <p:sp>
          <p:nvSpPr>
            <p:cNvPr id="274" name="Rectangle 273"/>
            <p:cNvSpPr/>
            <p:nvPr/>
          </p:nvSpPr>
          <p:spPr>
            <a:xfrm>
              <a:off x="32641640" y="6423815"/>
              <a:ext cx="457200" cy="3657600"/>
            </a:xfrm>
            <a:prstGeom prst="rect">
              <a:avLst/>
            </a:prstGeom>
            <a:solidFill>
              <a:schemeClr val="tx1">
                <a:alpha val="0"/>
              </a:schemeClr>
            </a:solidFill>
            <a:ln w="12700">
              <a:noFill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ook Antiqua" panose="02040602050305030304" pitchFamily="18" charset="0"/>
              </a:endParaRPr>
            </a:p>
          </p:txBody>
        </p:sp>
      </p:grpSp>
      <p:pic>
        <p:nvPicPr>
          <p:cNvPr id="44" name="Picture 43"/>
          <p:cNvPicPr>
            <a:picLocks noChangeAspect="1"/>
          </p:cNvPicPr>
          <p:nvPr/>
        </p:nvPicPr>
        <p:blipFill rotWithShape="1">
          <a:blip r:embed="rId5"/>
          <a:srcRect b="50135"/>
          <a:stretch/>
        </p:blipFill>
        <p:spPr>
          <a:xfrm>
            <a:off x="1962958" y="23985021"/>
            <a:ext cx="5268381" cy="3045344"/>
          </a:xfrm>
          <a:prstGeom prst="rect">
            <a:avLst/>
          </a:prstGeom>
          <a:ln w="6350">
            <a:solidFill>
              <a:schemeClr val="dk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aphicFrame>
        <p:nvGraphicFramePr>
          <p:cNvPr id="296" name="Table 2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4744636"/>
              </p:ext>
            </p:extLst>
          </p:nvPr>
        </p:nvGraphicFramePr>
        <p:xfrm>
          <a:off x="20701318" y="23704664"/>
          <a:ext cx="5221048" cy="3587750"/>
        </p:xfrm>
        <a:graphic>
          <a:graphicData uri="http://schemas.openxmlformats.org/drawingml/2006/table">
            <a:tbl>
              <a:tblPr firstRow="1" firstCol="1" lastRow="1" lastCol="1" bandRow="1">
                <a:tableStyleId>{0660B408-B3CF-4A94-85FC-2B1E0A45F4A2}</a:tableStyleId>
              </a:tblPr>
              <a:tblGrid>
                <a:gridCol w="1642104"/>
                <a:gridCol w="968420"/>
                <a:gridCol w="1305262"/>
                <a:gridCol w="1305262"/>
              </a:tblGrid>
              <a:tr h="30701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  <a:latin typeface="Book Antiqua" panose="02040602050305030304" pitchFamily="18" charset="0"/>
                        </a:rPr>
                        <a:t>Learner</a:t>
                      </a:r>
                      <a:endParaRPr lang="en-US" sz="2200" dirty="0">
                        <a:effectLst/>
                        <a:latin typeface="Book Antiqua" panose="020406020503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 smtClean="0">
                          <a:effectLst/>
                          <a:latin typeface="Book Antiqua" panose="02040602050305030304" pitchFamily="18" charset="0"/>
                        </a:rPr>
                        <a:t>Pre</a:t>
                      </a:r>
                      <a:endParaRPr lang="en-US" sz="2200" dirty="0">
                        <a:effectLst/>
                        <a:latin typeface="Book Antiqua" panose="020406020503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 smtClean="0">
                          <a:effectLst/>
                          <a:latin typeface="Book Antiqua" panose="02040602050305030304" pitchFamily="18" charset="0"/>
                        </a:rPr>
                        <a:t>Post</a:t>
                      </a:r>
                      <a:endParaRPr lang="en-US" sz="2200" dirty="0">
                        <a:effectLst/>
                        <a:latin typeface="Book Antiqua" panose="020406020503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 smtClean="0">
                          <a:effectLst/>
                          <a:latin typeface="Book Antiqua" panose="0204060205030503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Gains</a:t>
                      </a:r>
                      <a:endParaRPr lang="en-US" sz="2200" dirty="0">
                        <a:effectLst/>
                        <a:latin typeface="Book Antiqua" panose="020406020503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0820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aseline="0" dirty="0" smtClean="0">
                          <a:effectLst/>
                          <a:latin typeface="Book Antiqua" panose="0204060205030503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1-1: #1</a:t>
                      </a:r>
                      <a:endParaRPr lang="en-US" sz="2200" dirty="0">
                        <a:effectLst/>
                        <a:latin typeface="Book Antiqua" panose="020406020503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 i="0" dirty="0" smtClean="0"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.378</a:t>
                      </a:r>
                      <a:endParaRPr lang="en-US" sz="2200" b="0" i="0" dirty="0">
                        <a:effectLst/>
                        <a:latin typeface="Book Antiqua" panose="020406020503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 i="0" dirty="0" smtClean="0"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200" b="0" i="0" dirty="0">
                        <a:effectLst/>
                        <a:latin typeface="Book Antiqua" panose="020406020503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 smtClean="0">
                          <a:effectLst/>
                          <a:latin typeface="Book Antiqua" panose="0204060205030503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200" dirty="0">
                        <a:effectLst/>
                        <a:latin typeface="Book Antiqua" panose="020406020503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0820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 smtClean="0">
                          <a:effectLst/>
                          <a:latin typeface="Book Antiqua" panose="0204060205030503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1-1: #2</a:t>
                      </a:r>
                      <a:endParaRPr lang="en-US" sz="2200" dirty="0">
                        <a:effectLst/>
                        <a:latin typeface="Book Antiqua" panose="020406020503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 i="0" dirty="0" smtClean="0"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.518</a:t>
                      </a:r>
                      <a:endParaRPr lang="en-US" sz="2200" b="0" i="0" dirty="0">
                        <a:effectLst/>
                        <a:latin typeface="Book Antiqua" panose="020406020503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 i="0" dirty="0" smtClean="0"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200" b="0" i="0" dirty="0">
                        <a:effectLst/>
                        <a:latin typeface="Book Antiqua" panose="020406020503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 smtClean="0">
                          <a:effectLst/>
                          <a:latin typeface="Book Antiqua" panose="0204060205030503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200" dirty="0">
                        <a:effectLst/>
                        <a:latin typeface="Book Antiqua" panose="020406020503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0820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 smtClean="0">
                          <a:effectLst/>
                          <a:latin typeface="Book Antiqua" panose="0204060205030503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1-1: #3</a:t>
                      </a:r>
                      <a:endParaRPr lang="en-US" sz="2200" dirty="0">
                        <a:effectLst/>
                        <a:latin typeface="Book Antiqua" panose="020406020503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 i="0" dirty="0" smtClean="0"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.357</a:t>
                      </a:r>
                      <a:endParaRPr lang="en-US" sz="2200" b="0" i="0" dirty="0">
                        <a:effectLst/>
                        <a:latin typeface="Book Antiqua" panose="020406020503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 i="0" dirty="0" smtClean="0"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.846</a:t>
                      </a:r>
                      <a:endParaRPr lang="en-US" sz="2200" b="0" i="0" dirty="0">
                        <a:effectLst/>
                        <a:latin typeface="Book Antiqua" panose="020406020503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 smtClean="0">
                          <a:effectLst/>
                          <a:latin typeface="Book Antiqua" panose="0204060205030503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.761</a:t>
                      </a:r>
                      <a:endParaRPr lang="en-US" sz="2200" dirty="0">
                        <a:effectLst/>
                        <a:latin typeface="Book Antiqua" panose="020406020503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0820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 smtClean="0">
                          <a:effectLst/>
                          <a:latin typeface="Book Antiqua" panose="02040602050305030304" pitchFamily="18" charset="0"/>
                        </a:rPr>
                        <a:t>SG:</a:t>
                      </a:r>
                      <a:r>
                        <a:rPr lang="en-US" sz="2200" baseline="0" dirty="0" smtClean="0">
                          <a:effectLst/>
                          <a:latin typeface="Book Antiqua" panose="02040602050305030304" pitchFamily="18" charset="0"/>
                        </a:rPr>
                        <a:t> #1</a:t>
                      </a:r>
                      <a:endParaRPr lang="en-US" sz="2200" dirty="0">
                        <a:effectLst/>
                        <a:latin typeface="Book Antiqua" panose="020406020503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 smtClean="0">
                          <a:effectLst/>
                          <a:latin typeface="Book Antiqua" panose="02040602050305030304" pitchFamily="18" charset="0"/>
                        </a:rPr>
                        <a:t>.217</a:t>
                      </a:r>
                      <a:endParaRPr lang="en-US" sz="2200" dirty="0">
                        <a:effectLst/>
                        <a:latin typeface="Book Antiqua" panose="020406020503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  <a:latin typeface="Book Antiqua" panose="02040602050305030304" pitchFamily="18" charset="0"/>
                        </a:rPr>
                        <a:t>.933</a:t>
                      </a:r>
                      <a:endParaRPr lang="en-US" sz="2200" dirty="0">
                        <a:effectLst/>
                        <a:latin typeface="Book Antiqua" panose="020406020503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 smtClean="0">
                          <a:effectLst/>
                          <a:latin typeface="Book Antiqua" panose="0204060205030503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.914</a:t>
                      </a:r>
                      <a:endParaRPr lang="en-US" sz="2200" dirty="0">
                        <a:effectLst/>
                        <a:latin typeface="Book Antiqua" panose="020406020503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0820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 smtClean="0">
                          <a:effectLst/>
                          <a:latin typeface="Book Antiqua" panose="02040602050305030304" pitchFamily="18" charset="0"/>
                          <a:ea typeface="+mn-ea"/>
                          <a:cs typeface="+mn-cs"/>
                        </a:rPr>
                        <a:t>SG:</a:t>
                      </a:r>
                      <a:r>
                        <a:rPr lang="en-US" sz="2200" baseline="0" dirty="0" smtClean="0">
                          <a:effectLst/>
                          <a:latin typeface="Book Antiqua" panose="02040602050305030304" pitchFamily="18" charset="0"/>
                          <a:ea typeface="+mn-ea"/>
                          <a:cs typeface="+mn-cs"/>
                        </a:rPr>
                        <a:t> #2</a:t>
                      </a:r>
                      <a:endParaRPr lang="en-US" sz="2200" dirty="0">
                        <a:effectLst/>
                        <a:latin typeface="Book Antiqua" panose="020406020503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 smtClean="0">
                          <a:effectLst/>
                          <a:latin typeface="Book Antiqua" panose="02040602050305030304" pitchFamily="18" charset="0"/>
                        </a:rPr>
                        <a:t>.546</a:t>
                      </a:r>
                      <a:endParaRPr lang="en-US" sz="2200" dirty="0">
                        <a:effectLst/>
                        <a:latin typeface="Book Antiqua" panose="020406020503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 smtClean="0">
                          <a:effectLst/>
                          <a:latin typeface="Book Antiqua" panose="02040602050305030304" pitchFamily="18" charset="0"/>
                        </a:rPr>
                        <a:t>1</a:t>
                      </a:r>
                      <a:endParaRPr lang="en-US" sz="2200" dirty="0">
                        <a:effectLst/>
                        <a:latin typeface="Book Antiqua" panose="020406020503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 smtClean="0">
                          <a:effectLst/>
                          <a:latin typeface="Book Antiqua" panose="0204060205030503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200" dirty="0">
                        <a:effectLst/>
                        <a:latin typeface="Book Antiqua" panose="020406020503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0820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 smtClean="0">
                          <a:effectLst/>
                          <a:latin typeface="Book Antiqua" panose="02040602050305030304" pitchFamily="18" charset="0"/>
                        </a:rPr>
                        <a:t>SG: #3</a:t>
                      </a:r>
                      <a:endParaRPr lang="en-US" sz="2200" dirty="0">
                        <a:effectLst/>
                        <a:latin typeface="Book Antiqua" panose="020406020503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 smtClean="0">
                          <a:effectLst/>
                          <a:latin typeface="Book Antiqua" panose="02040602050305030304" pitchFamily="18" charset="0"/>
                        </a:rPr>
                        <a:t>.643</a:t>
                      </a:r>
                      <a:endParaRPr lang="en-US" sz="2200" dirty="0">
                        <a:effectLst/>
                        <a:latin typeface="Book Antiqua" panose="020406020503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  <a:latin typeface="Book Antiqua" panose="02040602050305030304" pitchFamily="18" charset="0"/>
                        </a:rPr>
                        <a:t>.</a:t>
                      </a:r>
                      <a:r>
                        <a:rPr lang="en-US" sz="2200" dirty="0" smtClean="0">
                          <a:effectLst/>
                          <a:latin typeface="Book Antiqua" panose="02040602050305030304" pitchFamily="18" charset="0"/>
                        </a:rPr>
                        <a:t>910</a:t>
                      </a:r>
                      <a:endParaRPr lang="en-US" sz="2200" dirty="0">
                        <a:effectLst/>
                        <a:latin typeface="Book Antiqua" panose="020406020503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 smtClean="0">
                          <a:effectLst/>
                          <a:latin typeface="Book Antiqua" panose="0204060205030503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.749</a:t>
                      </a:r>
                      <a:endParaRPr lang="en-US" sz="2200" dirty="0">
                        <a:effectLst/>
                        <a:latin typeface="Book Antiqua" panose="020406020503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0820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 smtClean="0">
                          <a:effectLst/>
                          <a:latin typeface="Book Antiqua" panose="02040602050305030304" pitchFamily="18" charset="0"/>
                        </a:rPr>
                        <a:t>SG: #4</a:t>
                      </a:r>
                      <a:endParaRPr lang="en-US" sz="2200" dirty="0">
                        <a:effectLst/>
                        <a:latin typeface="Book Antiqua" panose="020406020503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 smtClean="0">
                          <a:effectLst/>
                          <a:latin typeface="Book Antiqua" panose="02040602050305030304" pitchFamily="18" charset="0"/>
                        </a:rPr>
                        <a:t>.327</a:t>
                      </a:r>
                      <a:endParaRPr lang="en-US" sz="2200" dirty="0">
                        <a:effectLst/>
                        <a:latin typeface="Book Antiqua" panose="020406020503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  <a:latin typeface="Book Antiqua" panose="02040602050305030304" pitchFamily="18" charset="0"/>
                        </a:rPr>
                        <a:t>.</a:t>
                      </a:r>
                      <a:r>
                        <a:rPr lang="en-US" sz="2200" dirty="0" smtClean="0">
                          <a:effectLst/>
                          <a:latin typeface="Book Antiqua" panose="02040602050305030304" pitchFamily="18" charset="0"/>
                        </a:rPr>
                        <a:t>800</a:t>
                      </a:r>
                      <a:endParaRPr lang="en-US" sz="2200" dirty="0">
                        <a:effectLst/>
                        <a:latin typeface="Book Antiqua" panose="020406020503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 smtClean="0">
                          <a:effectLst/>
                          <a:latin typeface="Book Antiqua" panose="0204060205030503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.703</a:t>
                      </a:r>
                      <a:endParaRPr lang="en-US" sz="2200" dirty="0">
                        <a:effectLst/>
                        <a:latin typeface="Book Antiqua" panose="020406020503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0820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 smtClean="0">
                          <a:effectLst/>
                          <a:latin typeface="Book Antiqua" panose="02040602050305030304" pitchFamily="18" charset="0"/>
                        </a:rPr>
                        <a:t>SG: #5</a:t>
                      </a:r>
                      <a:endParaRPr lang="en-US" sz="2200" dirty="0">
                        <a:effectLst/>
                        <a:latin typeface="Book Antiqua" panose="020406020503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 smtClean="0">
                          <a:effectLst/>
                          <a:latin typeface="Book Antiqua" panose="02040602050305030304" pitchFamily="18" charset="0"/>
                        </a:rPr>
                        <a:t>.694</a:t>
                      </a:r>
                      <a:endParaRPr lang="en-US" sz="2200" dirty="0">
                        <a:effectLst/>
                        <a:latin typeface="Book Antiqua" panose="020406020503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  <a:latin typeface="Book Antiqua" panose="02040602050305030304" pitchFamily="18" charset="0"/>
                        </a:rPr>
                        <a:t>.</a:t>
                      </a:r>
                      <a:r>
                        <a:rPr lang="en-US" sz="2200" dirty="0" smtClean="0">
                          <a:effectLst/>
                          <a:latin typeface="Book Antiqua" panose="02040602050305030304" pitchFamily="18" charset="0"/>
                        </a:rPr>
                        <a:t>910</a:t>
                      </a:r>
                      <a:endParaRPr lang="en-US" sz="2200" dirty="0">
                        <a:effectLst/>
                        <a:latin typeface="Book Antiqua" panose="020406020503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 smtClean="0">
                          <a:effectLst/>
                          <a:latin typeface="Book Antiqua" panose="0204060205030503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.706</a:t>
                      </a:r>
                      <a:endParaRPr lang="en-US" sz="2200" dirty="0">
                        <a:effectLst/>
                        <a:latin typeface="Book Antiqua" panose="020406020503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0701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  <a:latin typeface="Book Antiqua" panose="02040602050305030304" pitchFamily="18" charset="0"/>
                        </a:rPr>
                        <a:t>Average</a:t>
                      </a:r>
                      <a:endParaRPr lang="en-US" sz="2200" dirty="0">
                        <a:effectLst/>
                        <a:latin typeface="Book Antiqua" panose="020406020503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329184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>
                          <a:effectLst/>
                          <a:latin typeface="Book Antiqua" panose="02040602050305030304" pitchFamily="18" charset="0"/>
                        </a:rPr>
                        <a:t>.460</a:t>
                      </a:r>
                      <a:endParaRPr lang="en-US" sz="2200" dirty="0" smtClean="0">
                        <a:effectLst/>
                        <a:latin typeface="Book Antiqua" panose="020406020503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  <a:latin typeface="Book Antiqua" panose="02040602050305030304" pitchFamily="18" charset="0"/>
                        </a:rPr>
                        <a:t>.</a:t>
                      </a:r>
                      <a:r>
                        <a:rPr lang="en-US" sz="2200" dirty="0" smtClean="0">
                          <a:effectLst/>
                          <a:latin typeface="Book Antiqua" panose="02040602050305030304" pitchFamily="18" charset="0"/>
                        </a:rPr>
                        <a:t>925</a:t>
                      </a:r>
                      <a:endParaRPr lang="en-US" sz="2200" dirty="0">
                        <a:effectLst/>
                        <a:latin typeface="Book Antiqua" panose="020406020503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 smtClean="0">
                          <a:effectLst/>
                          <a:latin typeface="Book Antiqua" panose="0204060205030503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.825</a:t>
                      </a:r>
                      <a:endParaRPr lang="en-US" sz="2200" dirty="0">
                        <a:effectLst/>
                        <a:latin typeface="Book Antiqua" panose="020406020503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297" name="Folded Corner 296"/>
          <p:cNvSpPr/>
          <p:nvPr/>
        </p:nvSpPr>
        <p:spPr>
          <a:xfrm>
            <a:off x="15818971" y="23704664"/>
            <a:ext cx="4640608" cy="3482452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marL="91440"/>
            <a:r>
              <a:rPr lang="en-US" sz="2400" dirty="0" smtClean="0">
                <a:latin typeface="Book Antiqua" panose="02040602050305030304" pitchFamily="18" charset="0"/>
              </a:rPr>
              <a:t>Qualitative survey and interview results</a:t>
            </a:r>
          </a:p>
          <a:p>
            <a:pPr marL="43434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Book Antiqua" panose="02040602050305030304" pitchFamily="18" charset="0"/>
              </a:rPr>
              <a:t>Confusion </a:t>
            </a:r>
            <a:r>
              <a:rPr lang="en-US" sz="2400" dirty="0">
                <a:latin typeface="Book Antiqua" panose="02040602050305030304" pitchFamily="18" charset="0"/>
              </a:rPr>
              <a:t>about </a:t>
            </a:r>
            <a:r>
              <a:rPr lang="en-US" sz="2400" dirty="0" smtClean="0">
                <a:latin typeface="Book Antiqua" panose="02040602050305030304" pitchFamily="18" charset="0"/>
              </a:rPr>
              <a:t>“identifying purpose</a:t>
            </a:r>
            <a:r>
              <a:rPr lang="en-US" sz="2400" dirty="0">
                <a:latin typeface="Book Antiqua" panose="02040602050305030304" pitchFamily="18" charset="0"/>
              </a:rPr>
              <a:t>” of a </a:t>
            </a:r>
            <a:r>
              <a:rPr lang="en-US" sz="2400" dirty="0" smtClean="0">
                <a:latin typeface="Book Antiqua" panose="02040602050305030304" pitchFamily="18" charset="0"/>
              </a:rPr>
              <a:t>variable</a:t>
            </a:r>
          </a:p>
          <a:p>
            <a:pPr marL="43434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Book Antiqua" panose="02040602050305030304" pitchFamily="18" charset="0"/>
              </a:rPr>
              <a:t>Some of the videos ended too abruptly</a:t>
            </a:r>
          </a:p>
          <a:p>
            <a:pPr marL="43434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Book Antiqua" panose="02040602050305030304" pitchFamily="18" charset="0"/>
              </a:rPr>
              <a:t>Video audio was too </a:t>
            </a:r>
            <a:r>
              <a:rPr lang="en-US" sz="2400" dirty="0" smtClean="0">
                <a:latin typeface="Book Antiqua" panose="02040602050305030304" pitchFamily="18" charset="0"/>
              </a:rPr>
              <a:t>low</a:t>
            </a:r>
            <a:endParaRPr lang="en-US" sz="2400" dirty="0" smtClean="0">
              <a:latin typeface="Book Antiqua" panose="02040602050305030304" pitchFamily="18" charset="0"/>
            </a:endParaRPr>
          </a:p>
          <a:p>
            <a:pPr marL="43434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Book Antiqua" panose="02040602050305030304" pitchFamily="18" charset="0"/>
              </a:rPr>
              <a:t>The </a:t>
            </a:r>
            <a:r>
              <a:rPr lang="en-US" sz="2400" dirty="0">
                <a:latin typeface="Book Antiqua" panose="02040602050305030304" pitchFamily="18" charset="0"/>
              </a:rPr>
              <a:t>recap at the end was very </a:t>
            </a:r>
            <a:r>
              <a:rPr lang="en-US" sz="2400" dirty="0" smtClean="0">
                <a:latin typeface="Book Antiqua" panose="02040602050305030304" pitchFamily="18" charset="0"/>
              </a:rPr>
              <a:t>helpful</a:t>
            </a:r>
            <a:endParaRPr lang="en-US" sz="2400" dirty="0" smtClean="0">
              <a:latin typeface="Book Antiqua" panose="02040602050305030304" pitchFamily="18" charset="0"/>
            </a:endParaRPr>
          </a:p>
        </p:txBody>
      </p:sp>
      <p:sp>
        <p:nvSpPr>
          <p:cNvPr id="45" name="Right Arrow 44"/>
          <p:cNvSpPr/>
          <p:nvPr/>
        </p:nvSpPr>
        <p:spPr>
          <a:xfrm>
            <a:off x="12928515" y="10554631"/>
            <a:ext cx="1392553" cy="1008978"/>
          </a:xfrm>
          <a:prstGeom prst="rightArrow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ounded Rectangle 124"/>
          <p:cNvSpPr/>
          <p:nvPr/>
        </p:nvSpPr>
        <p:spPr>
          <a:xfrm>
            <a:off x="15289267" y="10334632"/>
            <a:ext cx="13405104" cy="5066378"/>
          </a:xfrm>
          <a:prstGeom prst="roundRect">
            <a:avLst/>
          </a:prstGeom>
          <a:gradFill>
            <a:gsLst>
              <a:gs pos="0">
                <a:schemeClr val="accent3">
                  <a:satMod val="105000"/>
                  <a:tint val="67000"/>
                  <a:lumMod val="80000"/>
                  <a:lumOff val="20000"/>
                </a:schemeClr>
              </a:gs>
              <a:gs pos="50000">
                <a:schemeClr val="accent3">
                  <a:satMod val="103000"/>
                  <a:tint val="73000"/>
                  <a:lumMod val="75000"/>
                  <a:lumOff val="25000"/>
                </a:schemeClr>
              </a:gs>
              <a:gs pos="100000">
                <a:schemeClr val="accent3">
                  <a:satMod val="109000"/>
                  <a:tint val="81000"/>
                  <a:lumMod val="75000"/>
                  <a:lumOff val="25000"/>
                </a:schemeClr>
              </a:gs>
            </a:gsLst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4400" u="sng" dirty="0" smtClean="0">
                <a:latin typeface="Book Antiqua" panose="02040602050305030304" pitchFamily="18" charset="0"/>
              </a:rPr>
              <a:t>(2) Conduct Instructional </a:t>
            </a:r>
            <a:r>
              <a:rPr lang="en-US" sz="4400" u="sng" dirty="0" smtClean="0">
                <a:latin typeface="Book Antiqua" panose="02040602050305030304" pitchFamily="18" charset="0"/>
              </a:rPr>
              <a:t>Analysis</a:t>
            </a:r>
          </a:p>
          <a:p>
            <a:pPr lvl="0"/>
            <a:r>
              <a:rPr lang="en-US" sz="2400" dirty="0" smtClean="0">
                <a:solidFill>
                  <a:prstClr val="black"/>
                </a:solidFill>
                <a:latin typeface="Book Antiqua" panose="02040602050305030304" pitchFamily="18" charset="0"/>
              </a:rPr>
              <a:t>Decompose the expert performance into observable steps.</a:t>
            </a:r>
            <a:endParaRPr lang="en-US" sz="2400" dirty="0">
              <a:solidFill>
                <a:prstClr val="black"/>
              </a:solidFill>
              <a:latin typeface="Book Antiqua" panose="02040602050305030304" pitchFamily="18" charset="0"/>
            </a:endParaRPr>
          </a:p>
        </p:txBody>
      </p:sp>
      <p:sp>
        <p:nvSpPr>
          <p:cNvPr id="271" name="Folded Corner 270"/>
          <p:cNvSpPr/>
          <p:nvPr/>
        </p:nvSpPr>
        <p:spPr>
          <a:xfrm>
            <a:off x="22598646" y="11802700"/>
            <a:ext cx="5272982" cy="3167371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marL="548640" indent="-457200">
              <a:buFont typeface="+mj-lt"/>
              <a:buAutoNum type="arabicPeriod"/>
            </a:pPr>
            <a:r>
              <a:rPr lang="en-US" sz="2400" dirty="0">
                <a:latin typeface="Book Antiqua" panose="02040602050305030304" pitchFamily="18" charset="0"/>
              </a:rPr>
              <a:t>List all the variables used in the code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2400" dirty="0">
                <a:latin typeface="Book Antiqua" panose="02040602050305030304" pitchFamily="18" charset="0"/>
              </a:rPr>
              <a:t>Identify the names of the variables</a:t>
            </a:r>
          </a:p>
          <a:p>
            <a:pPr marL="841248" lvl="2" indent="-457200">
              <a:buFont typeface="+mj-lt"/>
              <a:buAutoNum type="arabicPeriod"/>
            </a:pPr>
            <a:r>
              <a:rPr lang="en-US" sz="2400" dirty="0">
                <a:latin typeface="Book Antiqua" panose="02040602050305030304" pitchFamily="18" charset="0"/>
              </a:rPr>
              <a:t>State the rules for naming variables (Verbal information)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2400" dirty="0">
                <a:latin typeface="Book Antiqua" panose="02040602050305030304" pitchFamily="18" charset="0"/>
              </a:rPr>
              <a:t>Identify binding of each </a:t>
            </a:r>
            <a:r>
              <a:rPr lang="en-US" sz="2400" dirty="0" smtClean="0">
                <a:latin typeface="Book Antiqua" panose="02040602050305030304" pitchFamily="18" charset="0"/>
              </a:rPr>
              <a:t>variable…</a:t>
            </a:r>
            <a:endParaRPr lang="en-US" sz="2400" dirty="0">
              <a:latin typeface="Book Antiqua" panose="02040602050305030304" pitchFamily="18" charset="0"/>
            </a:endParaRPr>
          </a:p>
        </p:txBody>
      </p:sp>
      <p:pic>
        <p:nvPicPr>
          <p:cNvPr id="270" name="Picture 26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312798" y="11815943"/>
            <a:ext cx="3749822" cy="3253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4" name="Rounded Rectangle 123"/>
          <p:cNvSpPr/>
          <p:nvPr/>
        </p:nvSpPr>
        <p:spPr>
          <a:xfrm>
            <a:off x="1286308" y="10286999"/>
            <a:ext cx="13405104" cy="516164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4400" b="1" u="sng" dirty="0" smtClean="0">
                <a:latin typeface="Book Antiqua" panose="02040602050305030304" pitchFamily="18" charset="0"/>
              </a:rPr>
              <a:t>(1) Identify </a:t>
            </a:r>
            <a:r>
              <a:rPr lang="en-US" sz="4400" b="1" u="sng" dirty="0" smtClean="0">
                <a:latin typeface="Book Antiqua" panose="02040602050305030304" pitchFamily="18" charset="0"/>
              </a:rPr>
              <a:t>Instructional </a:t>
            </a:r>
            <a:r>
              <a:rPr lang="en-US" sz="4400" b="1" u="sng" dirty="0" smtClean="0">
                <a:latin typeface="Book Antiqua" panose="02040602050305030304" pitchFamily="18" charset="0"/>
              </a:rPr>
              <a:t>Goals</a:t>
            </a:r>
          </a:p>
          <a:p>
            <a:r>
              <a:rPr lang="en-US" sz="2400" dirty="0" smtClean="0">
                <a:latin typeface="Book Antiqua" panose="02040602050305030304" pitchFamily="18" charset="0"/>
              </a:rPr>
              <a:t>What is the learner able to do after instruction?</a:t>
            </a:r>
            <a:endParaRPr lang="en-US" sz="2400" dirty="0">
              <a:latin typeface="Book Antiqua" panose="02040602050305030304" pitchFamily="18" charset="0"/>
            </a:endParaRPr>
          </a:p>
        </p:txBody>
      </p:sp>
      <p:sp>
        <p:nvSpPr>
          <p:cNvPr id="197" name="Folded Corner 196"/>
          <p:cNvSpPr/>
          <p:nvPr/>
        </p:nvSpPr>
        <p:spPr>
          <a:xfrm>
            <a:off x="4364744" y="11799091"/>
            <a:ext cx="5236456" cy="3472386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400" b="1" dirty="0" smtClean="0">
                <a:latin typeface="Book Antiqua" panose="02040602050305030304" pitchFamily="18" charset="0"/>
              </a:rPr>
              <a:t>Verbal Information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Book Antiqua" panose="02040602050305030304" pitchFamily="18" charset="0"/>
              </a:rPr>
              <a:t>Define abstraction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Book Antiqua" panose="02040602050305030304" pitchFamily="18" charset="0"/>
              </a:rPr>
              <a:t>List control flow structures</a:t>
            </a:r>
          </a:p>
          <a:p>
            <a:r>
              <a:rPr lang="en-US" sz="2400" b="1" dirty="0" smtClean="0">
                <a:latin typeface="Book Antiqua" panose="02040602050305030304" pitchFamily="18" charset="0"/>
              </a:rPr>
              <a:t>Intellectual Skills</a:t>
            </a:r>
            <a:endParaRPr lang="en-US" sz="2400" b="1" dirty="0" smtClean="0">
              <a:latin typeface="Book Antiqua" panose="0204060205030503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Book Antiqua" panose="02040602050305030304" pitchFamily="18" charset="0"/>
              </a:rPr>
              <a:t>Analyze a program’s runtime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Book Antiqua" panose="02040602050305030304" pitchFamily="18" charset="0"/>
              </a:rPr>
              <a:t>Trace </a:t>
            </a:r>
            <a:r>
              <a:rPr lang="en-US" sz="2400" dirty="0" smtClean="0">
                <a:latin typeface="Book Antiqua" panose="02040602050305030304" pitchFamily="18" charset="0"/>
              </a:rPr>
              <a:t>variables in code</a:t>
            </a:r>
          </a:p>
          <a:p>
            <a:r>
              <a:rPr lang="en-US" sz="2400" b="1" dirty="0" smtClean="0">
                <a:latin typeface="Book Antiqua" panose="02040602050305030304" pitchFamily="18" charset="0"/>
              </a:rPr>
              <a:t>Cognitive Strategies</a:t>
            </a:r>
            <a:endParaRPr lang="en-US" sz="2400" b="1" dirty="0" smtClean="0">
              <a:latin typeface="Book Antiqua" panose="0204060205030503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Book Antiqua" panose="02040602050305030304" pitchFamily="18" charset="0"/>
              </a:rPr>
              <a:t>Explore topics in </a:t>
            </a:r>
            <a:r>
              <a:rPr lang="en-US" sz="2400" dirty="0" smtClean="0">
                <a:latin typeface="Book Antiqua" panose="02040602050305030304" pitchFamily="18" charset="0"/>
              </a:rPr>
              <a:t>Compilers</a:t>
            </a:r>
          </a:p>
          <a:p>
            <a:r>
              <a:rPr lang="en-US" sz="2400" dirty="0" smtClean="0">
                <a:latin typeface="Book Antiqua" panose="02040602050305030304" pitchFamily="18" charset="0"/>
              </a:rPr>
              <a:t>…</a:t>
            </a:r>
            <a:endParaRPr lang="en-US" sz="2400" dirty="0" smtClean="0">
              <a:latin typeface="Book Antiqua" panose="02040602050305030304" pitchFamily="18" charset="0"/>
            </a:endParaRPr>
          </a:p>
        </p:txBody>
      </p:sp>
      <p:grpSp>
        <p:nvGrpSpPr>
          <p:cNvPr id="313" name="Group 312"/>
          <p:cNvGrpSpPr/>
          <p:nvPr/>
        </p:nvGrpSpPr>
        <p:grpSpPr>
          <a:xfrm>
            <a:off x="1809701" y="11781673"/>
            <a:ext cx="2160721" cy="3472386"/>
            <a:chOff x="1809701" y="11781673"/>
            <a:chExt cx="2160721" cy="3472386"/>
          </a:xfrm>
        </p:grpSpPr>
        <p:sp>
          <p:nvSpPr>
            <p:cNvPr id="51" name="Up-Down Arrow 50"/>
            <p:cNvSpPr/>
            <p:nvPr/>
          </p:nvSpPr>
          <p:spPr>
            <a:xfrm>
              <a:off x="3513222" y="11781673"/>
              <a:ext cx="457200" cy="3472386"/>
            </a:xfrm>
            <a:prstGeom prst="upDownArrow">
              <a:avLst/>
            </a:prstGeom>
            <a:gradFill>
              <a:gsLst>
                <a:gs pos="0">
                  <a:schemeClr val="accent3">
                    <a:satMod val="103000"/>
                    <a:tint val="94000"/>
                    <a:lumMod val="40000"/>
                    <a:lumOff val="60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</a:gra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809701" y="12042126"/>
              <a:ext cx="1417320" cy="271985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Remember</a:t>
              </a:r>
              <a:endParaRPr lang="en-US" sz="2000" dirty="0"/>
            </a:p>
          </p:txBody>
        </p:sp>
        <p:sp>
          <p:nvSpPr>
            <p:cNvPr id="162" name="Rectangle 161"/>
            <p:cNvSpPr/>
            <p:nvPr/>
          </p:nvSpPr>
          <p:spPr>
            <a:xfrm>
              <a:off x="1809701" y="14734200"/>
              <a:ext cx="1417320" cy="271985"/>
            </a:xfrm>
            <a:prstGeom prst="rect">
              <a:avLst/>
            </a:prstGeom>
            <a:solidFill>
              <a:schemeClr val="accent3"/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Create</a:t>
              </a:r>
              <a:endParaRPr lang="en-US" sz="2000" dirty="0"/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1809701" y="13657371"/>
              <a:ext cx="1417320" cy="271985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Analyze</a:t>
              </a:r>
              <a:endParaRPr lang="en-US" sz="2000" dirty="0"/>
            </a:p>
          </p:txBody>
        </p:sp>
        <p:sp>
          <p:nvSpPr>
            <p:cNvPr id="164" name="Rectangle 163"/>
            <p:cNvSpPr/>
            <p:nvPr/>
          </p:nvSpPr>
          <p:spPr>
            <a:xfrm>
              <a:off x="1809701" y="12580541"/>
              <a:ext cx="1417320" cy="27198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Understand</a:t>
              </a:r>
              <a:endParaRPr lang="en-US" sz="2000" dirty="0"/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1809701" y="14195786"/>
              <a:ext cx="1417320" cy="271985"/>
            </a:xfrm>
            <a:prstGeom prst="rect">
              <a:avLst/>
            </a:prstGeom>
            <a:solidFill>
              <a:schemeClr val="accent3"/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Evaluate</a:t>
              </a:r>
              <a:endParaRPr lang="en-US" sz="2000" dirty="0"/>
            </a:p>
          </p:txBody>
        </p:sp>
        <p:sp>
          <p:nvSpPr>
            <p:cNvPr id="166" name="Rectangle 165"/>
            <p:cNvSpPr/>
            <p:nvPr/>
          </p:nvSpPr>
          <p:spPr>
            <a:xfrm>
              <a:off x="1809701" y="13118956"/>
              <a:ext cx="1417320" cy="27198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Apply</a:t>
              </a:r>
              <a:endParaRPr lang="en-US" sz="2000" dirty="0"/>
            </a:p>
          </p:txBody>
        </p:sp>
      </p:grpSp>
      <p:sp>
        <p:nvSpPr>
          <p:cNvPr id="143" name="Rounded Rectangle 142"/>
          <p:cNvSpPr/>
          <p:nvPr/>
        </p:nvSpPr>
        <p:spPr>
          <a:xfrm>
            <a:off x="29237047" y="10334632"/>
            <a:ext cx="13405104" cy="506637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4400" u="sng" dirty="0" smtClean="0">
                <a:latin typeface="Book Antiqua" panose="02040602050305030304" pitchFamily="18" charset="0"/>
              </a:rPr>
              <a:t>(3) Analyze Learners and </a:t>
            </a:r>
            <a:r>
              <a:rPr lang="en-US" sz="4400" u="sng" dirty="0" smtClean="0">
                <a:latin typeface="Book Antiqua" panose="02040602050305030304" pitchFamily="18" charset="0"/>
              </a:rPr>
              <a:t>Contexts</a:t>
            </a:r>
          </a:p>
          <a:p>
            <a:pPr lvl="0"/>
            <a:r>
              <a:rPr lang="en-US" sz="2400" dirty="0" smtClean="0">
                <a:solidFill>
                  <a:prstClr val="black"/>
                </a:solidFill>
                <a:latin typeface="Book Antiqua" panose="02040602050305030304" pitchFamily="18" charset="0"/>
              </a:rPr>
              <a:t>Understand the learners and environments as well as you can.</a:t>
            </a:r>
            <a:endParaRPr lang="en-US" sz="2400" dirty="0">
              <a:solidFill>
                <a:prstClr val="black"/>
              </a:solidFill>
              <a:latin typeface="Book Antiqua" panose="02040602050305030304" pitchFamily="18" charset="0"/>
            </a:endParaRPr>
          </a:p>
        </p:txBody>
      </p:sp>
      <p:graphicFrame>
        <p:nvGraphicFramePr>
          <p:cNvPr id="269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5435030"/>
              </p:ext>
            </p:extLst>
          </p:nvPr>
        </p:nvGraphicFramePr>
        <p:xfrm>
          <a:off x="30237750" y="11932278"/>
          <a:ext cx="8291879" cy="3200400"/>
        </p:xfrm>
        <a:graphic>
          <a:graphicData uri="http://schemas.openxmlformats.org/drawingml/2006/table">
            <a:tbl>
              <a:tblPr firstRow="1" bandRow="1">
                <a:tableStyleId>{1E171933-4619-4E11-9A3F-F7608DF75F80}</a:tableStyleId>
              </a:tblPr>
              <a:tblGrid>
                <a:gridCol w="2396096"/>
                <a:gridCol w="2743200"/>
                <a:gridCol w="3152583"/>
              </a:tblGrid>
              <a:tr h="40375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Book Antiqua" panose="02040602050305030304" pitchFamily="18" charset="0"/>
                        </a:rPr>
                        <a:t>Characteristic</a:t>
                      </a:r>
                      <a:endParaRPr lang="en-US" sz="2400" b="0" dirty="0">
                        <a:latin typeface="Book Antiqua" panose="02040602050305030304" pitchFamily="18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Book Antiqua" panose="02040602050305030304" pitchFamily="18" charset="0"/>
                        </a:rPr>
                        <a:t>CT Tracing</a:t>
                      </a:r>
                      <a:endParaRPr lang="en-US" sz="2400" b="0" dirty="0">
                        <a:latin typeface="Book Antiqua" panose="02040602050305030304" pitchFamily="18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Book Antiqua" panose="02040602050305030304" pitchFamily="18" charset="0"/>
                        </a:rPr>
                        <a:t>CS</a:t>
                      </a:r>
                      <a:r>
                        <a:rPr lang="en-US" sz="2400" b="1" baseline="0" dirty="0" smtClean="0">
                          <a:latin typeface="Book Antiqua" panose="02040602050305030304" pitchFamily="18" charset="0"/>
                        </a:rPr>
                        <a:t> Workshop</a:t>
                      </a:r>
                      <a:endParaRPr lang="en-US" sz="2400" b="0" dirty="0">
                        <a:latin typeface="Book Antiqua" panose="02040602050305030304" pitchFamily="18" charset="0"/>
                      </a:endParaRPr>
                    </a:p>
                  </a:txBody>
                  <a:tcPr marL="45720" marR="45720"/>
                </a:tc>
              </a:tr>
              <a:tr h="378229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>
                          <a:latin typeface="Book Antiqua" panose="02040602050305030304" pitchFamily="18" charset="0"/>
                        </a:rPr>
                        <a:t>Age</a:t>
                      </a:r>
                      <a:endParaRPr lang="en-US" sz="2400" b="0" dirty="0">
                        <a:latin typeface="Book Antiqua" panose="02040602050305030304" pitchFamily="18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>
                          <a:latin typeface="Book Antiqua" panose="02040602050305030304" pitchFamily="18" charset="0"/>
                        </a:rPr>
                        <a:t>Freshman-Senior</a:t>
                      </a:r>
                      <a:endParaRPr lang="en-US" sz="2400" b="0" dirty="0">
                        <a:latin typeface="Book Antiqua" panose="02040602050305030304" pitchFamily="18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>
                          <a:latin typeface="Book Antiqua" panose="02040602050305030304" pitchFamily="18" charset="0"/>
                        </a:rPr>
                        <a:t>High-school Juniors</a:t>
                      </a:r>
                      <a:endParaRPr lang="en-US" sz="2400" b="0" dirty="0">
                        <a:latin typeface="Book Antiqua" panose="02040602050305030304" pitchFamily="18" charset="0"/>
                      </a:endParaRPr>
                    </a:p>
                  </a:txBody>
                  <a:tcPr marL="45720" marR="45720"/>
                </a:tc>
              </a:tr>
              <a:tr h="378229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>
                          <a:latin typeface="Book Antiqua" panose="02040602050305030304" pitchFamily="18" charset="0"/>
                        </a:rPr>
                        <a:t>Gender</a:t>
                      </a:r>
                      <a:endParaRPr lang="en-US" sz="2400" b="0" dirty="0">
                        <a:latin typeface="Book Antiqua" panose="02040602050305030304" pitchFamily="18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>
                          <a:latin typeface="Book Antiqua" panose="02040602050305030304" pitchFamily="18" charset="0"/>
                        </a:rPr>
                        <a:t>50%</a:t>
                      </a:r>
                      <a:r>
                        <a:rPr lang="en-US" sz="2400" baseline="0" dirty="0" smtClean="0">
                          <a:latin typeface="Book Antiqua" panose="02040602050305030304" pitchFamily="18" charset="0"/>
                        </a:rPr>
                        <a:t> male/female</a:t>
                      </a:r>
                      <a:endParaRPr lang="en-US" sz="2400" b="0" dirty="0">
                        <a:latin typeface="Book Antiqua" panose="02040602050305030304" pitchFamily="18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>
                          <a:latin typeface="Book Antiqua" panose="02040602050305030304" pitchFamily="18" charset="0"/>
                        </a:rPr>
                        <a:t>75%</a:t>
                      </a:r>
                      <a:r>
                        <a:rPr lang="en-US" sz="2400" baseline="0" dirty="0" smtClean="0">
                          <a:latin typeface="Book Antiqua" panose="02040602050305030304" pitchFamily="18" charset="0"/>
                        </a:rPr>
                        <a:t> male/female</a:t>
                      </a:r>
                      <a:endParaRPr lang="en-US" sz="2400" b="0" dirty="0">
                        <a:latin typeface="Book Antiqua" panose="02040602050305030304" pitchFamily="18" charset="0"/>
                      </a:endParaRPr>
                    </a:p>
                  </a:txBody>
                  <a:tcPr marL="45720" marR="45720"/>
                </a:tc>
              </a:tr>
              <a:tr h="378229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>
                          <a:latin typeface="Book Antiqua" panose="02040602050305030304" pitchFamily="18" charset="0"/>
                        </a:rPr>
                        <a:t>Majors</a:t>
                      </a:r>
                      <a:endParaRPr lang="en-US" sz="2400" b="0" dirty="0">
                        <a:latin typeface="Book Antiqua" panose="02040602050305030304" pitchFamily="18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>
                          <a:latin typeface="Book Antiqua" panose="02040602050305030304" pitchFamily="18" charset="0"/>
                        </a:rPr>
                        <a:t>Mostly non-STEM</a:t>
                      </a:r>
                      <a:endParaRPr lang="en-US" sz="2400" b="0" dirty="0">
                        <a:latin typeface="Book Antiqua" panose="02040602050305030304" pitchFamily="18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>
                          <a:latin typeface="Book Antiqua" panose="02040602050305030304" pitchFamily="18" charset="0"/>
                        </a:rPr>
                        <a:t>STEM</a:t>
                      </a:r>
                      <a:endParaRPr lang="en-US" sz="2400" b="0" dirty="0">
                        <a:latin typeface="Book Antiqua" panose="02040602050305030304" pitchFamily="18" charset="0"/>
                      </a:endParaRPr>
                    </a:p>
                  </a:txBody>
                  <a:tcPr marL="45720" marR="45720"/>
                </a:tc>
              </a:tr>
              <a:tr h="378229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>
                          <a:latin typeface="Book Antiqua" panose="02040602050305030304" pitchFamily="18" charset="0"/>
                        </a:rPr>
                        <a:t>Interests</a:t>
                      </a:r>
                      <a:endParaRPr lang="en-US" sz="2400" b="0" dirty="0">
                        <a:latin typeface="Book Antiqua" panose="02040602050305030304" pitchFamily="18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>
                          <a:latin typeface="Book Antiqua" panose="02040602050305030304" pitchFamily="18" charset="0"/>
                        </a:rPr>
                        <a:t>Varied</a:t>
                      </a:r>
                      <a:endParaRPr lang="en-US" sz="2400" b="0" dirty="0">
                        <a:latin typeface="Book Antiqua" panose="02040602050305030304" pitchFamily="18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>
                          <a:latin typeface="Book Antiqua" panose="02040602050305030304" pitchFamily="18" charset="0"/>
                        </a:rPr>
                        <a:t>Unknown</a:t>
                      </a:r>
                      <a:r>
                        <a:rPr lang="en-US" sz="2400" baseline="0" dirty="0" smtClean="0">
                          <a:latin typeface="Book Antiqua" panose="02040602050305030304" pitchFamily="18" charset="0"/>
                        </a:rPr>
                        <a:t> – survey</a:t>
                      </a:r>
                      <a:endParaRPr lang="en-US" sz="2400" b="0" dirty="0">
                        <a:latin typeface="Book Antiqua" panose="02040602050305030304" pitchFamily="18" charset="0"/>
                      </a:endParaRPr>
                    </a:p>
                  </a:txBody>
                  <a:tcPr marL="45720" marR="45720"/>
                </a:tc>
              </a:tr>
              <a:tr h="378229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>
                          <a:latin typeface="Book Antiqua" panose="02040602050305030304" pitchFamily="18" charset="0"/>
                        </a:rPr>
                        <a:t>Self-efficacy</a:t>
                      </a:r>
                      <a:endParaRPr lang="en-US" sz="2400" b="0" dirty="0">
                        <a:latin typeface="Book Antiqua" panose="02040602050305030304" pitchFamily="18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>
                          <a:latin typeface="Book Antiqua" panose="02040602050305030304" pitchFamily="18" charset="0"/>
                        </a:rPr>
                        <a:t>Low</a:t>
                      </a:r>
                      <a:endParaRPr lang="en-US" sz="2400" b="0" dirty="0">
                        <a:latin typeface="Book Antiqua" panose="02040602050305030304" pitchFamily="18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>
                          <a:latin typeface="Book Antiqua" panose="02040602050305030304" pitchFamily="18" charset="0"/>
                        </a:rPr>
                        <a:t>Medium</a:t>
                      </a:r>
                      <a:endParaRPr lang="en-US" sz="2400" b="0" dirty="0">
                        <a:latin typeface="Book Antiqua" panose="02040602050305030304" pitchFamily="18" charset="0"/>
                      </a:endParaRPr>
                    </a:p>
                  </a:txBody>
                  <a:tcPr marL="45720" marR="45720"/>
                </a:tc>
              </a:tr>
              <a:tr h="378229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>
                          <a:latin typeface="Book Antiqua" panose="02040602050305030304" pitchFamily="18" charset="0"/>
                        </a:rPr>
                        <a:t>…</a:t>
                      </a:r>
                      <a:endParaRPr lang="en-US" sz="2400" b="0" dirty="0">
                        <a:latin typeface="Book Antiqua" panose="02040602050305030304" pitchFamily="18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>
                          <a:latin typeface="Book Antiqua" panose="02040602050305030304" pitchFamily="18" charset="0"/>
                        </a:rPr>
                        <a:t>…</a:t>
                      </a:r>
                      <a:endParaRPr lang="en-US" sz="2400" b="0" dirty="0">
                        <a:latin typeface="Book Antiqua" panose="02040602050305030304" pitchFamily="18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>
                          <a:latin typeface="Book Antiqua" panose="02040602050305030304" pitchFamily="18" charset="0"/>
                        </a:rPr>
                        <a:t>…</a:t>
                      </a:r>
                      <a:endParaRPr lang="en-US" sz="2400" b="0" dirty="0">
                        <a:latin typeface="Book Antiqua" panose="02040602050305030304" pitchFamily="18" charset="0"/>
                      </a:endParaRPr>
                    </a:p>
                  </a:txBody>
                  <a:tcPr marL="45720" marR="45720"/>
                </a:tc>
              </a:tr>
            </a:tbl>
          </a:graphicData>
        </a:graphic>
      </p:graphicFrame>
      <p:graphicFrame>
        <p:nvGraphicFramePr>
          <p:cNvPr id="172" name="Table 1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2857491"/>
              </p:ext>
            </p:extLst>
          </p:nvPr>
        </p:nvGraphicFramePr>
        <p:xfrm>
          <a:off x="15891760" y="17815354"/>
          <a:ext cx="7097594" cy="3051011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1676508"/>
                <a:gridCol w="2677886"/>
                <a:gridCol w="2743200"/>
              </a:tblGrid>
              <a:tr h="308931">
                <a:tc>
                  <a:txBody>
                    <a:bodyPr/>
                    <a:lstStyle/>
                    <a:p>
                      <a:endParaRPr lang="en-US" sz="24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Book Antiqua" panose="02040602050305030304" pitchFamily="18" charset="0"/>
                        </a:rPr>
                        <a:t>Generic</a:t>
                      </a:r>
                      <a:endParaRPr lang="en-US" sz="24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Book Antiqua" panose="02040602050305030304" pitchFamily="18" charset="0"/>
                        </a:rPr>
                        <a:t>Specialized</a:t>
                      </a:r>
                      <a:endParaRPr lang="en-US" sz="24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</a:tr>
              <a:tr h="308931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Book Antiqua" panose="02040602050305030304" pitchFamily="18" charset="0"/>
                        </a:rPr>
                        <a:t>Manual</a:t>
                      </a:r>
                      <a:endParaRPr lang="en-US" sz="24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400" baseline="0" dirty="0" smtClean="0">
                          <a:latin typeface="Book Antiqua" panose="02040602050305030304" pitchFamily="18" charset="0"/>
                        </a:rPr>
                        <a:t>Essay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400" baseline="0" dirty="0" smtClean="0">
                          <a:latin typeface="Book Antiqua" panose="02040602050305030304" pitchFamily="18" charset="0"/>
                        </a:rPr>
                        <a:t>Short response</a:t>
                      </a:r>
                      <a:endParaRPr lang="en-US" sz="24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 smtClean="0">
                          <a:latin typeface="Book Antiqua" panose="02040602050305030304" pitchFamily="18" charset="0"/>
                        </a:rPr>
                        <a:t>Program creation</a:t>
                      </a:r>
                      <a:endParaRPr lang="en-US" sz="24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</a:tr>
              <a:tr h="1770851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Book Antiqua" panose="02040602050305030304" pitchFamily="18" charset="0"/>
                        </a:rPr>
                        <a:t>Automatic</a:t>
                      </a:r>
                      <a:endParaRPr lang="en-US" sz="24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 smtClean="0">
                          <a:latin typeface="Book Antiqua" panose="02040602050305030304" pitchFamily="18" charset="0"/>
                        </a:rPr>
                        <a:t>Multiple-choice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 smtClean="0">
                          <a:latin typeface="Book Antiqua" panose="02040602050305030304" pitchFamily="18" charset="0"/>
                        </a:rPr>
                        <a:t>True/false</a:t>
                      </a:r>
                      <a:endParaRPr lang="en-US" sz="2400" dirty="0" smtClean="0">
                        <a:latin typeface="Book Antiqua" panose="02040602050305030304" pitchFamily="18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 smtClean="0">
                          <a:latin typeface="Book Antiqua" panose="02040602050305030304" pitchFamily="18" charset="0"/>
                        </a:rPr>
                        <a:t>Fill-in-the-blank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 smtClean="0">
                          <a:latin typeface="Book Antiqua" panose="02040602050305030304" pitchFamily="18" charset="0"/>
                        </a:rPr>
                        <a:t>Apply</a:t>
                      </a:r>
                      <a:r>
                        <a:rPr lang="en-US" sz="2400" baseline="0" dirty="0" smtClean="0">
                          <a:latin typeface="Book Antiqua" panose="02040602050305030304" pitchFamily="18" charset="0"/>
                        </a:rPr>
                        <a:t> formula</a:t>
                      </a:r>
                      <a:endParaRPr lang="en-US" sz="2400" dirty="0" smtClean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 smtClean="0">
                          <a:latin typeface="Book Antiqua" panose="02040602050305030304" pitchFamily="18" charset="0"/>
                        </a:rPr>
                        <a:t>Trace</a:t>
                      </a:r>
                      <a:r>
                        <a:rPr lang="en-US" sz="2400" baseline="0" dirty="0" smtClean="0">
                          <a:latin typeface="Book Antiqua" panose="02040602050305030304" pitchFamily="18" charset="0"/>
                        </a:rPr>
                        <a:t> execution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400" baseline="0" dirty="0" smtClean="0">
                          <a:latin typeface="Book Antiqua" panose="02040602050305030304" pitchFamily="18" charset="0"/>
                        </a:rPr>
                        <a:t>Structured </a:t>
                      </a:r>
                      <a:r>
                        <a:rPr lang="en-US" sz="2400" baseline="0" dirty="0" smtClean="0">
                          <a:latin typeface="Book Antiqua" panose="02040602050305030304" pitchFamily="18" charset="0"/>
                        </a:rPr>
                        <a:t>program </a:t>
                      </a:r>
                      <a:r>
                        <a:rPr lang="en-US" sz="2400" baseline="0" dirty="0" smtClean="0">
                          <a:latin typeface="Book Antiqua" panose="02040602050305030304" pitchFamily="18" charset="0"/>
                        </a:rPr>
                        <a:t>creation</a:t>
                      </a:r>
                      <a:endParaRPr lang="en-US" sz="2400" baseline="0" dirty="0" smtClean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6375525"/>
              </p:ext>
            </p:extLst>
          </p:nvPr>
        </p:nvGraphicFramePr>
        <p:xfrm>
          <a:off x="34562886" y="17967759"/>
          <a:ext cx="7740144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5443"/>
                <a:gridCol w="3984701"/>
              </a:tblGrid>
              <a:tr h="428122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Presentation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Participation</a:t>
                      </a:r>
                      <a:endParaRPr lang="en-US" sz="2400" dirty="0"/>
                    </a:p>
                  </a:txBody>
                  <a:tcPr/>
                </a:tc>
              </a:tr>
              <a:tr h="770619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Watch an introductory video on</a:t>
                      </a:r>
                      <a:r>
                        <a:rPr lang="en-US" sz="2400" baseline="0" dirty="0" smtClean="0"/>
                        <a:t> variables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Answer</a:t>
                      </a:r>
                      <a:r>
                        <a:rPr lang="en-US" sz="2400" baseline="0" dirty="0" smtClean="0"/>
                        <a:t> multiple choice questions on properties</a:t>
                      </a:r>
                      <a:endParaRPr lang="en-US" sz="2400" dirty="0"/>
                    </a:p>
                  </a:txBody>
                  <a:tcPr/>
                </a:tc>
              </a:tr>
              <a:tr h="770619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Watch a video on variable naming rules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32918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Circle</a:t>
                      </a:r>
                      <a:r>
                        <a:rPr lang="en-US" sz="2400" baseline="0" dirty="0" smtClean="0"/>
                        <a:t> all variables in a program</a:t>
                      </a:r>
                      <a:endParaRPr lang="en-US" sz="2400" dirty="0" smtClean="0"/>
                    </a:p>
                  </a:txBody>
                  <a:tcPr/>
                </a:tc>
              </a:tr>
              <a:tr h="428122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…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…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80" name="Picture 2" descr="https://www.novamind.com/images/tutorials/windows/slides-ppt-2-full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7860" y="23768515"/>
            <a:ext cx="3880257" cy="3148393"/>
          </a:xfrm>
          <a:prstGeom prst="rect">
            <a:avLst/>
          </a:prstGeom>
          <a:ln w="6350">
            <a:solidFill>
              <a:schemeClr val="dk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1" name="Picture 6" descr="http://suu.media.clients.ellingtoncms.com/img/croppedphotos/2011/04/21/canvas_learning_program_t670.jpg?b3f6a5d7692ccc373d56e40cf708e3fa67d9af9d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3301" y="24380623"/>
            <a:ext cx="5040905" cy="2828926"/>
          </a:xfrm>
          <a:prstGeom prst="rect">
            <a:avLst/>
          </a:prstGeom>
          <a:ln w="6350">
            <a:solidFill>
              <a:schemeClr val="dk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3" name="Folded Corner 182"/>
          <p:cNvSpPr/>
          <p:nvPr/>
        </p:nvSpPr>
        <p:spPr>
          <a:xfrm>
            <a:off x="29867352" y="23904935"/>
            <a:ext cx="4630743" cy="3062858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marL="91440"/>
            <a:r>
              <a:rPr lang="en-US" sz="2400" dirty="0" smtClean="0">
                <a:latin typeface="Book Antiqua" panose="02040602050305030304" pitchFamily="18" charset="0"/>
              </a:rPr>
              <a:t>Planned Revisions</a:t>
            </a:r>
          </a:p>
          <a:p>
            <a:pPr marL="43434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Book Antiqua" panose="02040602050305030304" pitchFamily="18" charset="0"/>
              </a:rPr>
              <a:t>Remove learning objective about “explaining a variable’s purpose”</a:t>
            </a:r>
            <a:endParaRPr lang="en-US" sz="2400" dirty="0" smtClean="0">
              <a:latin typeface="Book Antiqua" panose="02040602050305030304" pitchFamily="18" charset="0"/>
            </a:endParaRPr>
          </a:p>
          <a:p>
            <a:pPr marL="43434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Book Antiqua" panose="02040602050305030304" pitchFamily="18" charset="0"/>
              </a:rPr>
              <a:t>Move assessment to an automatically graded system</a:t>
            </a:r>
          </a:p>
          <a:p>
            <a:pPr marL="43434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Book Antiqua" panose="02040602050305030304" pitchFamily="18" charset="0"/>
              </a:rPr>
              <a:t>Re-record audio on videos</a:t>
            </a:r>
          </a:p>
          <a:p>
            <a:pPr marL="43434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Book Antiqua" panose="02040602050305030304" pitchFamily="18" charset="0"/>
              </a:rPr>
              <a:t>…</a:t>
            </a:r>
            <a:endParaRPr lang="en-US" sz="2400" dirty="0" smtClean="0">
              <a:latin typeface="Book Antiqua" panose="02040602050305030304" pitchFamily="18" charset="0"/>
            </a:endParaRPr>
          </a:p>
        </p:txBody>
      </p:sp>
      <p:sp>
        <p:nvSpPr>
          <p:cNvPr id="184" name="Rounded Rectangle 183"/>
          <p:cNvSpPr/>
          <p:nvPr/>
        </p:nvSpPr>
        <p:spPr>
          <a:xfrm>
            <a:off x="34849380" y="23918705"/>
            <a:ext cx="7509838" cy="317878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4400" dirty="0" smtClean="0">
                <a:latin typeface="Book Antiqua" panose="02040602050305030304" pitchFamily="18" charset="0"/>
              </a:rPr>
              <a:t>(</a:t>
            </a:r>
            <a:r>
              <a:rPr lang="en-US" sz="4400" dirty="0" smtClean="0">
                <a:latin typeface="Book Antiqua" panose="02040602050305030304" pitchFamily="18" charset="0"/>
              </a:rPr>
              <a:t>10</a:t>
            </a:r>
            <a:r>
              <a:rPr lang="en-US" sz="4400" dirty="0" smtClean="0">
                <a:latin typeface="Book Antiqua" panose="02040602050305030304" pitchFamily="18" charset="0"/>
              </a:rPr>
              <a:t>) Summative Evaluation</a:t>
            </a:r>
          </a:p>
          <a:p>
            <a:pPr lvl="0"/>
            <a:r>
              <a:rPr lang="en-US" sz="2400" dirty="0" smtClean="0">
                <a:solidFill>
                  <a:prstClr val="black"/>
                </a:solidFill>
                <a:latin typeface="Book Antiqua" panose="02040602050305030304" pitchFamily="18" charset="0"/>
              </a:rPr>
              <a:t>Use external experts and impact analysis before dissemination</a:t>
            </a:r>
            <a:endParaRPr lang="en-US" sz="4400" dirty="0">
              <a:solidFill>
                <a:prstClr val="black"/>
              </a:solidFill>
              <a:latin typeface="Book Antiqua" panose="02040602050305030304" pitchFamily="18" charset="0"/>
            </a:endParaRPr>
          </a:p>
        </p:txBody>
      </p:sp>
      <p:sp>
        <p:nvSpPr>
          <p:cNvPr id="302" name="Rounded Rectangular Callout 301"/>
          <p:cNvSpPr/>
          <p:nvPr/>
        </p:nvSpPr>
        <p:spPr>
          <a:xfrm>
            <a:off x="25627501" y="20082415"/>
            <a:ext cx="2814189" cy="923918"/>
          </a:xfrm>
          <a:prstGeom prst="wedgeRoundRectCallout">
            <a:avLst>
              <a:gd name="adj1" fmla="val -24714"/>
              <a:gd name="adj2" fmla="val -73330"/>
              <a:gd name="adj3" fmla="val 16667"/>
            </a:avLst>
          </a:prstGeom>
          <a:gradFill>
            <a:gsLst>
              <a:gs pos="0">
                <a:srgbClr val="98FF98">
                  <a:lumMod val="80000"/>
                  <a:lumOff val="20000"/>
                </a:srgbClr>
              </a:gs>
              <a:gs pos="50000">
                <a:srgbClr val="98FF98">
                  <a:lumMod val="90000"/>
                  <a:lumOff val="10000"/>
                </a:srgbClr>
              </a:gs>
              <a:gs pos="100000">
                <a:srgbClr val="98FF98"/>
              </a:gs>
            </a:gsLst>
            <a:lin ang="5400000" scaled="0"/>
          </a:gra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>
                <a:latin typeface="Book Antiqua" panose="02040602050305030304" pitchFamily="18" charset="0"/>
              </a:rPr>
              <a:t>Same test for the </a:t>
            </a:r>
            <a:r>
              <a:rPr lang="en-US" sz="2400" dirty="0" smtClean="0">
                <a:latin typeface="Book Antiqua" panose="02040602050305030304" pitchFamily="18" charset="0"/>
              </a:rPr>
              <a:t>pre </a:t>
            </a:r>
            <a:r>
              <a:rPr lang="en-US" sz="2400" dirty="0">
                <a:latin typeface="Book Antiqua" panose="02040602050305030304" pitchFamily="18" charset="0"/>
              </a:rPr>
              <a:t>and </a:t>
            </a:r>
            <a:r>
              <a:rPr lang="en-US" sz="2400" dirty="0" smtClean="0">
                <a:latin typeface="Book Antiqua" panose="02040602050305030304" pitchFamily="18" charset="0"/>
              </a:rPr>
              <a:t>post.</a:t>
            </a:r>
            <a:endParaRPr lang="en-US" sz="2400" dirty="0">
              <a:latin typeface="Book Antiqua" panose="02040602050305030304" pitchFamily="18" charset="0"/>
            </a:endParaRPr>
          </a:p>
        </p:txBody>
      </p:sp>
      <p:sp>
        <p:nvSpPr>
          <p:cNvPr id="301" name="Rounded Rectangular Callout 300"/>
          <p:cNvSpPr/>
          <p:nvPr/>
        </p:nvSpPr>
        <p:spPr>
          <a:xfrm>
            <a:off x="10504064" y="20022954"/>
            <a:ext cx="3640481" cy="976154"/>
          </a:xfrm>
          <a:prstGeom prst="wedgeRoundRectCallout">
            <a:avLst>
              <a:gd name="adj1" fmla="val -63009"/>
              <a:gd name="adj2" fmla="val 12066"/>
              <a:gd name="adj3" fmla="val 16667"/>
            </a:avLst>
          </a:prstGeom>
          <a:gradFill>
            <a:gsLst>
              <a:gs pos="0">
                <a:srgbClr val="98FF98">
                  <a:lumMod val="80000"/>
                  <a:lumOff val="20000"/>
                </a:srgbClr>
              </a:gs>
              <a:gs pos="50000">
                <a:srgbClr val="98FF98">
                  <a:lumMod val="90000"/>
                  <a:lumOff val="10000"/>
                </a:srgbClr>
              </a:gs>
              <a:gs pos="100000">
                <a:srgbClr val="98FF98"/>
              </a:gs>
            </a:gsLst>
            <a:lin ang="5400000" scaled="0"/>
          </a:gra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>
                <a:latin typeface="Book Antiqua" panose="02040602050305030304" pitchFamily="18" charset="0"/>
              </a:rPr>
              <a:t>Largely a formality, can be quite tedious</a:t>
            </a:r>
            <a:endParaRPr lang="en-US" sz="2400" dirty="0">
              <a:latin typeface="Book Antiqua" panose="02040602050305030304" pitchFamily="18" charset="0"/>
            </a:endParaRPr>
          </a:p>
        </p:txBody>
      </p:sp>
      <p:sp>
        <p:nvSpPr>
          <p:cNvPr id="171" name="Rounded Rectangular Callout 170"/>
          <p:cNvSpPr/>
          <p:nvPr/>
        </p:nvSpPr>
        <p:spPr>
          <a:xfrm>
            <a:off x="10523279" y="17987529"/>
            <a:ext cx="3621266" cy="1500293"/>
          </a:xfrm>
          <a:prstGeom prst="wedgeRoundRectCallout">
            <a:avLst>
              <a:gd name="adj1" fmla="val -63009"/>
              <a:gd name="adj2" fmla="val -7409"/>
              <a:gd name="adj3" fmla="val 16667"/>
            </a:avLst>
          </a:prstGeom>
          <a:gradFill>
            <a:gsLst>
              <a:gs pos="0">
                <a:srgbClr val="98FF98">
                  <a:lumMod val="80000"/>
                  <a:lumOff val="20000"/>
                </a:srgbClr>
              </a:gs>
              <a:gs pos="50000">
                <a:srgbClr val="98FF98">
                  <a:lumMod val="90000"/>
                  <a:lumOff val="10000"/>
                </a:srgbClr>
              </a:gs>
              <a:gs pos="100000">
                <a:srgbClr val="98FF98"/>
              </a:gs>
            </a:gsLst>
            <a:lin ang="5400000" scaled="0"/>
          </a:gra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 smtClean="0">
                <a:latin typeface="Book Antiqua" panose="02040602050305030304" pitchFamily="18" charset="0"/>
              </a:rPr>
              <a:t>Specifies </a:t>
            </a:r>
            <a:r>
              <a:rPr lang="en-US" sz="2400" dirty="0">
                <a:latin typeface="Book Antiqua" panose="02040602050305030304" pitchFamily="18" charset="0"/>
              </a:rPr>
              <a:t>what these learners should be able to do, as opposed to an expert</a:t>
            </a:r>
            <a:endParaRPr lang="en-US" sz="2400" dirty="0">
              <a:latin typeface="Book Antiqua" panose="02040602050305030304" pitchFamily="18" charset="0"/>
            </a:endParaRPr>
          </a:p>
        </p:txBody>
      </p:sp>
      <p:sp>
        <p:nvSpPr>
          <p:cNvPr id="299" name="Rounded Rectangular Callout 298"/>
          <p:cNvSpPr/>
          <p:nvPr/>
        </p:nvSpPr>
        <p:spPr>
          <a:xfrm>
            <a:off x="26007760" y="23748332"/>
            <a:ext cx="2466627" cy="2986570"/>
          </a:xfrm>
          <a:prstGeom prst="wedgeRoundRectCallout">
            <a:avLst>
              <a:gd name="adj1" fmla="val -70927"/>
              <a:gd name="adj2" fmla="val 15610"/>
              <a:gd name="adj3" fmla="val 16667"/>
            </a:avLst>
          </a:prstGeom>
          <a:gradFill>
            <a:gsLst>
              <a:gs pos="0">
                <a:srgbClr val="98FF98">
                  <a:lumMod val="80000"/>
                  <a:lumOff val="20000"/>
                </a:srgbClr>
              </a:gs>
              <a:gs pos="50000">
                <a:srgbClr val="98FF98">
                  <a:lumMod val="90000"/>
                  <a:lumOff val="10000"/>
                </a:srgbClr>
              </a:gs>
              <a:gs pos="100000">
                <a:srgbClr val="98FF98"/>
              </a:gs>
            </a:gsLst>
            <a:lin ang="5400000" scaled="0"/>
          </a:gra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>
                <a:latin typeface="Book Antiqua" panose="02040602050305030304" pitchFamily="18" charset="0"/>
              </a:rPr>
              <a:t>Quantitative </a:t>
            </a:r>
            <a:r>
              <a:rPr lang="en-US" sz="2400" dirty="0" smtClean="0">
                <a:latin typeface="Book Antiqua" panose="02040602050305030304" pitchFamily="18" charset="0"/>
              </a:rPr>
              <a:t>data results, suitable for analysis, e.g., Item-Response Theory</a:t>
            </a:r>
            <a:endParaRPr lang="en-US" sz="2400" dirty="0">
              <a:latin typeface="Book Antiqua" panose="02040602050305030304" pitchFamily="18" charset="0"/>
            </a:endParaRPr>
          </a:p>
        </p:txBody>
      </p:sp>
      <p:sp>
        <p:nvSpPr>
          <p:cNvPr id="159" name="Rounded Rectangular Callout 158"/>
          <p:cNvSpPr/>
          <p:nvPr/>
        </p:nvSpPr>
        <p:spPr>
          <a:xfrm>
            <a:off x="18764666" y="14247781"/>
            <a:ext cx="3141686" cy="1049762"/>
          </a:xfrm>
          <a:prstGeom prst="wedgeRoundRectCallout">
            <a:avLst>
              <a:gd name="adj1" fmla="val -60081"/>
              <a:gd name="adj2" fmla="val -36724"/>
              <a:gd name="adj3" fmla="val 16667"/>
            </a:avLst>
          </a:prstGeom>
          <a:gradFill>
            <a:gsLst>
              <a:gs pos="0">
                <a:srgbClr val="98FF98">
                  <a:lumMod val="80000"/>
                  <a:lumOff val="20000"/>
                </a:srgbClr>
              </a:gs>
              <a:gs pos="50000">
                <a:srgbClr val="98FF98">
                  <a:lumMod val="90000"/>
                  <a:lumOff val="10000"/>
                </a:srgbClr>
              </a:gs>
              <a:gs pos="100000">
                <a:srgbClr val="98FF98"/>
              </a:gs>
            </a:gsLst>
            <a:lin ang="5400000" scaled="0"/>
          </a:gra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>
                <a:latin typeface="Book Antiqua" panose="02040602050305030304" pitchFamily="18" charset="0"/>
              </a:rPr>
              <a:t>Flowcharts to diagram complex Intellectual Skills</a:t>
            </a:r>
            <a:endParaRPr lang="en-US" sz="2400" dirty="0">
              <a:latin typeface="Book Antiqua" panose="02040602050305030304" pitchFamily="18" charset="0"/>
            </a:endParaRPr>
          </a:p>
        </p:txBody>
      </p:sp>
      <p:sp>
        <p:nvSpPr>
          <p:cNvPr id="160" name="Rounded Rectangular Callout 159"/>
          <p:cNvSpPr/>
          <p:nvPr/>
        </p:nvSpPr>
        <p:spPr>
          <a:xfrm>
            <a:off x="20430046" y="11989059"/>
            <a:ext cx="1910613" cy="1294358"/>
          </a:xfrm>
          <a:prstGeom prst="wedgeRoundRectCallout">
            <a:avLst>
              <a:gd name="adj1" fmla="val 72454"/>
              <a:gd name="adj2" fmla="val 17154"/>
              <a:gd name="adj3" fmla="val 16667"/>
            </a:avLst>
          </a:prstGeom>
          <a:gradFill>
            <a:gsLst>
              <a:gs pos="0">
                <a:srgbClr val="98FF98">
                  <a:lumMod val="80000"/>
                  <a:lumOff val="20000"/>
                </a:srgbClr>
              </a:gs>
              <a:gs pos="50000">
                <a:srgbClr val="98FF98">
                  <a:lumMod val="90000"/>
                  <a:lumOff val="10000"/>
                </a:srgbClr>
              </a:gs>
              <a:gs pos="100000">
                <a:srgbClr val="98FF98"/>
              </a:gs>
            </a:gsLst>
            <a:lin ang="5400000" scaled="0"/>
          </a:gra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>
                <a:latin typeface="Book Antiqua" panose="02040602050305030304" pitchFamily="18" charset="0"/>
              </a:rPr>
              <a:t>Not a list of teaching steps!</a:t>
            </a:r>
            <a:endParaRPr lang="en-US" sz="2400" dirty="0">
              <a:latin typeface="Book Antiqua" panose="02040602050305030304" pitchFamily="18" charset="0"/>
            </a:endParaRPr>
          </a:p>
        </p:txBody>
      </p:sp>
      <p:sp>
        <p:nvSpPr>
          <p:cNvPr id="37" name="Rounded Rectangular Callout 36"/>
          <p:cNvSpPr/>
          <p:nvPr/>
        </p:nvSpPr>
        <p:spPr>
          <a:xfrm>
            <a:off x="10058400" y="11864798"/>
            <a:ext cx="4228390" cy="1254158"/>
          </a:xfrm>
          <a:prstGeom prst="wedgeRoundRectCallout">
            <a:avLst>
              <a:gd name="adj1" fmla="val -82479"/>
              <a:gd name="adj2" fmla="val -1350"/>
              <a:gd name="adj3" fmla="val 16667"/>
            </a:avLst>
          </a:prstGeom>
          <a:gradFill>
            <a:gsLst>
              <a:gs pos="0">
                <a:srgbClr val="98FF98">
                  <a:lumMod val="80000"/>
                  <a:lumOff val="20000"/>
                </a:srgbClr>
              </a:gs>
              <a:gs pos="50000">
                <a:srgbClr val="98FF98">
                  <a:lumMod val="90000"/>
                  <a:lumOff val="10000"/>
                </a:srgbClr>
              </a:gs>
              <a:gs pos="100000">
                <a:srgbClr val="98FF98"/>
              </a:gs>
            </a:gsLst>
            <a:lin ang="5400000" scaled="0"/>
          </a:gra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>
                <a:latin typeface="Book Antiqua" panose="02040602050305030304" pitchFamily="18" charset="0"/>
              </a:rPr>
              <a:t>Avoid fuzzy goals </a:t>
            </a:r>
            <a:r>
              <a:rPr lang="en-US" sz="2400" dirty="0">
                <a:latin typeface="Book Antiqua" panose="02040602050305030304" pitchFamily="18" charset="0"/>
              </a:rPr>
              <a:t>(</a:t>
            </a:r>
            <a:r>
              <a:rPr lang="en-US" sz="2400" dirty="0" err="1">
                <a:latin typeface="Book Antiqua" panose="02040602050305030304" pitchFamily="18" charset="0"/>
              </a:rPr>
              <a:t>e.g</a:t>
            </a:r>
            <a:r>
              <a:rPr lang="en-US" sz="2400" dirty="0">
                <a:latin typeface="Book Antiqua" panose="02040602050305030304" pitchFamily="18" charset="0"/>
              </a:rPr>
              <a:t>, “understand abstraction”) by </a:t>
            </a:r>
            <a:r>
              <a:rPr lang="en-US" sz="2400" dirty="0">
                <a:latin typeface="Book Antiqua" panose="02040602050305030304" pitchFamily="18" charset="0"/>
              </a:rPr>
              <a:t>using observable </a:t>
            </a:r>
            <a:r>
              <a:rPr lang="en-US" sz="2400" dirty="0">
                <a:latin typeface="Book Antiqua" panose="02040602050305030304" pitchFamily="18" charset="0"/>
              </a:rPr>
              <a:t>verbs</a:t>
            </a:r>
            <a:endParaRPr lang="en-US" sz="2400" dirty="0">
              <a:latin typeface="Book Antiqua" panose="02040602050305030304" pitchFamily="18" charset="0"/>
            </a:endParaRPr>
          </a:p>
        </p:txBody>
      </p:sp>
      <p:sp>
        <p:nvSpPr>
          <p:cNvPr id="295" name="Rounded Rectangular Callout 294"/>
          <p:cNvSpPr/>
          <p:nvPr/>
        </p:nvSpPr>
        <p:spPr>
          <a:xfrm>
            <a:off x="10117464" y="13465470"/>
            <a:ext cx="3997412" cy="1713569"/>
          </a:xfrm>
          <a:prstGeom prst="wedgeRoundRectCallout">
            <a:avLst>
              <a:gd name="adj1" fmla="val -81980"/>
              <a:gd name="adj2" fmla="val 1665"/>
              <a:gd name="adj3" fmla="val 16667"/>
            </a:avLst>
          </a:prstGeom>
          <a:gradFill>
            <a:gsLst>
              <a:gs pos="0">
                <a:srgbClr val="98FF98">
                  <a:lumMod val="80000"/>
                  <a:lumOff val="20000"/>
                </a:srgbClr>
              </a:gs>
              <a:gs pos="50000">
                <a:srgbClr val="98FF98">
                  <a:lumMod val="90000"/>
                  <a:lumOff val="10000"/>
                </a:srgbClr>
              </a:gs>
              <a:gs pos="100000">
                <a:srgbClr val="98FF98"/>
              </a:gs>
            </a:gsLst>
            <a:lin ang="5400000" scaled="0"/>
          </a:gra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>
                <a:latin typeface="Book Antiqua" panose="02040602050305030304" pitchFamily="18" charset="0"/>
              </a:rPr>
              <a:t>Establish domain/level of knowledge, a la Bloom’s Taxonomy or Gagne’s Learning Domains</a:t>
            </a:r>
            <a:endParaRPr lang="en-US" sz="2400" dirty="0">
              <a:latin typeface="Book Antiqua" panose="02040602050305030304" pitchFamily="18" charset="0"/>
            </a:endParaRPr>
          </a:p>
        </p:txBody>
      </p:sp>
      <p:sp>
        <p:nvSpPr>
          <p:cNvPr id="291" name="Rounded Rectangular Callout 290"/>
          <p:cNvSpPr/>
          <p:nvPr/>
        </p:nvSpPr>
        <p:spPr>
          <a:xfrm>
            <a:off x="38748861" y="11518356"/>
            <a:ext cx="3362261" cy="941405"/>
          </a:xfrm>
          <a:prstGeom prst="wedgeRoundRectCallout">
            <a:avLst>
              <a:gd name="adj1" fmla="val -67370"/>
              <a:gd name="adj2" fmla="val 17081"/>
              <a:gd name="adj3" fmla="val 16667"/>
            </a:avLst>
          </a:prstGeom>
          <a:gradFill>
            <a:gsLst>
              <a:gs pos="0">
                <a:srgbClr val="98FF98">
                  <a:lumMod val="80000"/>
                  <a:lumOff val="20000"/>
                </a:srgbClr>
              </a:gs>
              <a:gs pos="50000">
                <a:srgbClr val="98FF98">
                  <a:lumMod val="90000"/>
                  <a:lumOff val="10000"/>
                </a:srgbClr>
              </a:gs>
              <a:gs pos="100000">
                <a:srgbClr val="98FF98"/>
              </a:gs>
            </a:gsLst>
            <a:lin ang="5400000" scaled="0"/>
          </a:gra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>
                <a:latin typeface="Book Antiqua" panose="02040602050305030304" pitchFamily="18" charset="0"/>
              </a:rPr>
              <a:t>Distribution, averages, variances, and outliers</a:t>
            </a:r>
          </a:p>
        </p:txBody>
      </p:sp>
      <p:sp>
        <p:nvSpPr>
          <p:cNvPr id="168" name="Rounded Rectangular Callout 167"/>
          <p:cNvSpPr/>
          <p:nvPr/>
        </p:nvSpPr>
        <p:spPr>
          <a:xfrm>
            <a:off x="38712258" y="12624219"/>
            <a:ext cx="3387504" cy="1033382"/>
          </a:xfrm>
          <a:prstGeom prst="wedgeRoundRectCallout">
            <a:avLst>
              <a:gd name="adj1" fmla="val -64666"/>
              <a:gd name="adj2" fmla="val -14395"/>
              <a:gd name="adj3" fmla="val 16667"/>
            </a:avLst>
          </a:prstGeom>
          <a:gradFill>
            <a:gsLst>
              <a:gs pos="0">
                <a:srgbClr val="98FF98">
                  <a:lumMod val="80000"/>
                  <a:lumOff val="20000"/>
                </a:srgbClr>
              </a:gs>
              <a:gs pos="50000">
                <a:srgbClr val="98FF98">
                  <a:lumMod val="90000"/>
                  <a:lumOff val="10000"/>
                </a:srgbClr>
              </a:gs>
              <a:gs pos="100000">
                <a:srgbClr val="98FF98"/>
              </a:gs>
            </a:gsLst>
            <a:lin ang="5400000" scaled="0"/>
          </a:gra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>
                <a:latin typeface="Book Antiqua" panose="02040602050305030304" pitchFamily="18" charset="0"/>
              </a:rPr>
              <a:t>Helps coordinate designers</a:t>
            </a:r>
            <a:endParaRPr lang="en-US" sz="2400" dirty="0">
              <a:latin typeface="Book Antiqua" panose="02040602050305030304" pitchFamily="18" charset="0"/>
            </a:endParaRPr>
          </a:p>
        </p:txBody>
      </p:sp>
      <p:sp>
        <p:nvSpPr>
          <p:cNvPr id="170" name="Rounded Rectangular Callout 169"/>
          <p:cNvSpPr/>
          <p:nvPr/>
        </p:nvSpPr>
        <p:spPr>
          <a:xfrm>
            <a:off x="38712258" y="13917939"/>
            <a:ext cx="3387504" cy="1202183"/>
          </a:xfrm>
          <a:prstGeom prst="wedgeRoundRectCallout">
            <a:avLst>
              <a:gd name="adj1" fmla="val -64666"/>
              <a:gd name="adj2" fmla="val -14395"/>
              <a:gd name="adj3" fmla="val 16667"/>
            </a:avLst>
          </a:prstGeom>
          <a:gradFill>
            <a:gsLst>
              <a:gs pos="0">
                <a:srgbClr val="98FF98">
                  <a:lumMod val="80000"/>
                  <a:lumOff val="20000"/>
                </a:srgbClr>
              </a:gs>
              <a:gs pos="50000">
                <a:srgbClr val="98FF98">
                  <a:lumMod val="90000"/>
                  <a:lumOff val="10000"/>
                </a:srgbClr>
              </a:gs>
              <a:gs pos="100000">
                <a:srgbClr val="98FF98"/>
              </a:gs>
            </a:gsLst>
            <a:lin ang="5400000" scaled="0"/>
          </a:gra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 smtClean="0">
                <a:latin typeface="Book Antiqua" panose="02040602050305030304" pitchFamily="18" charset="0"/>
              </a:rPr>
              <a:t>Establishes what we know and also what we don’t know</a:t>
            </a:r>
            <a:endParaRPr lang="en-US" sz="2400" dirty="0">
              <a:latin typeface="Book Antiqua" panose="02040602050305030304" pitchFamily="18" charset="0"/>
            </a:endParaRPr>
          </a:p>
        </p:txBody>
      </p:sp>
      <p:sp>
        <p:nvSpPr>
          <p:cNvPr id="182" name="Rounded Rectangular Callout 181"/>
          <p:cNvSpPr/>
          <p:nvPr/>
        </p:nvSpPr>
        <p:spPr>
          <a:xfrm>
            <a:off x="10656066" y="23768832"/>
            <a:ext cx="3621266" cy="2381035"/>
          </a:xfrm>
          <a:prstGeom prst="wedgeRoundRectCallout">
            <a:avLst>
              <a:gd name="adj1" fmla="val -64338"/>
              <a:gd name="adj2" fmla="val 27963"/>
              <a:gd name="adj3" fmla="val 16667"/>
            </a:avLst>
          </a:prstGeom>
          <a:gradFill>
            <a:gsLst>
              <a:gs pos="0">
                <a:srgbClr val="98FF98">
                  <a:lumMod val="80000"/>
                  <a:lumOff val="20000"/>
                </a:srgbClr>
              </a:gs>
              <a:gs pos="50000">
                <a:srgbClr val="98FF98">
                  <a:lumMod val="90000"/>
                  <a:lumOff val="10000"/>
                </a:srgbClr>
              </a:gs>
              <a:gs pos="100000">
                <a:srgbClr val="98FF98"/>
              </a:gs>
            </a:gsLst>
            <a:lin ang="5400000" scaled="0"/>
          </a:gra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 smtClean="0">
                <a:latin typeface="Book Antiqua" panose="02040602050305030304" pitchFamily="18" charset="0"/>
              </a:rPr>
              <a:t>Just as Software Engineering doesn’t enforce particular code, Instructional Design doesn’t dictate material design or delivery.</a:t>
            </a:r>
            <a:endParaRPr lang="en-US" sz="2400" dirty="0">
              <a:latin typeface="Book Antiqua" panose="02040602050305030304" pitchFamily="18" charset="0"/>
            </a:endParaRPr>
          </a:p>
        </p:txBody>
      </p:sp>
      <p:sp>
        <p:nvSpPr>
          <p:cNvPr id="186" name="Rounded Rectangular Callout 185"/>
          <p:cNvSpPr/>
          <p:nvPr/>
        </p:nvSpPr>
        <p:spPr>
          <a:xfrm>
            <a:off x="35631621" y="25759584"/>
            <a:ext cx="6497824" cy="1175078"/>
          </a:xfrm>
          <a:prstGeom prst="wedgeRoundRectCallout">
            <a:avLst>
              <a:gd name="adj1" fmla="val 16413"/>
              <a:gd name="adj2" fmla="val -88827"/>
              <a:gd name="adj3" fmla="val 16667"/>
            </a:avLst>
          </a:prstGeom>
          <a:gradFill>
            <a:gsLst>
              <a:gs pos="0">
                <a:srgbClr val="98FF98">
                  <a:lumMod val="80000"/>
                  <a:lumOff val="20000"/>
                </a:srgbClr>
              </a:gs>
              <a:gs pos="50000">
                <a:srgbClr val="98FF98">
                  <a:lumMod val="90000"/>
                  <a:lumOff val="10000"/>
                </a:srgbClr>
              </a:gs>
              <a:gs pos="100000">
                <a:srgbClr val="98FF98"/>
              </a:gs>
            </a:gsLst>
            <a:lin ang="5400000" scaled="0"/>
          </a:gra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 smtClean="0">
                <a:latin typeface="Book Antiqua" panose="02040602050305030304" pitchFamily="18" charset="0"/>
              </a:rPr>
              <a:t>Largely unused in academia due to the difficulty in conducting longitudinal impact analyses and the limited dissemination.</a:t>
            </a:r>
            <a:endParaRPr lang="en-US" sz="2400" dirty="0">
              <a:latin typeface="Book Antiqua" panose="02040602050305030304" pitchFamily="18" charset="0"/>
            </a:endParaRPr>
          </a:p>
        </p:txBody>
      </p:sp>
      <p:sp>
        <p:nvSpPr>
          <p:cNvPr id="179" name="Rounded Rectangular Callout 178"/>
          <p:cNvSpPr/>
          <p:nvPr/>
        </p:nvSpPr>
        <p:spPr>
          <a:xfrm>
            <a:off x="35192655" y="20744429"/>
            <a:ext cx="5391064" cy="572485"/>
          </a:xfrm>
          <a:prstGeom prst="wedgeRoundRectCallout">
            <a:avLst>
              <a:gd name="adj1" fmla="val -8964"/>
              <a:gd name="adj2" fmla="val -189974"/>
              <a:gd name="adj3" fmla="val 16667"/>
            </a:avLst>
          </a:prstGeom>
          <a:gradFill>
            <a:gsLst>
              <a:gs pos="0">
                <a:srgbClr val="98FF98">
                  <a:lumMod val="80000"/>
                  <a:lumOff val="20000"/>
                </a:srgbClr>
              </a:gs>
              <a:gs pos="50000">
                <a:srgbClr val="98FF98">
                  <a:lumMod val="90000"/>
                  <a:lumOff val="10000"/>
                </a:srgbClr>
              </a:gs>
              <a:gs pos="100000">
                <a:srgbClr val="98FF98"/>
              </a:gs>
            </a:gsLst>
            <a:lin ang="5400000" scaled="0"/>
          </a:gra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 smtClean="0">
                <a:latin typeface="Book Antiqua" panose="02040602050305030304" pitchFamily="18" charset="0"/>
              </a:rPr>
              <a:t>Organize based on learning theories</a:t>
            </a:r>
            <a:endParaRPr lang="en-US" sz="2400" dirty="0">
              <a:latin typeface="Book Antiqua" panose="02040602050305030304" pitchFamily="18" charset="0"/>
            </a:endParaRPr>
          </a:p>
        </p:txBody>
      </p:sp>
      <p:sp>
        <p:nvSpPr>
          <p:cNvPr id="303" name="Rounded Rectangular Callout 302"/>
          <p:cNvSpPr/>
          <p:nvPr/>
        </p:nvSpPr>
        <p:spPr>
          <a:xfrm>
            <a:off x="22063154" y="20272004"/>
            <a:ext cx="3352012" cy="1152590"/>
          </a:xfrm>
          <a:prstGeom prst="wedgeRoundRectCallout">
            <a:avLst>
              <a:gd name="adj1" fmla="val -57001"/>
              <a:gd name="adj2" fmla="val -38689"/>
              <a:gd name="adj3" fmla="val 16667"/>
            </a:avLst>
          </a:prstGeom>
          <a:gradFill>
            <a:gsLst>
              <a:gs pos="0">
                <a:srgbClr val="98FF98">
                  <a:lumMod val="80000"/>
                  <a:lumOff val="20000"/>
                </a:srgbClr>
              </a:gs>
              <a:gs pos="50000">
                <a:srgbClr val="98FF98">
                  <a:lumMod val="90000"/>
                  <a:lumOff val="10000"/>
                </a:srgbClr>
              </a:gs>
              <a:gs pos="100000">
                <a:srgbClr val="98FF98"/>
              </a:gs>
            </a:gsLst>
            <a:lin ang="5400000" scaled="0"/>
          </a:gra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>
                <a:latin typeface="Book Antiqua" panose="02040602050305030304" pitchFamily="18" charset="0"/>
              </a:rPr>
              <a:t>Balance deep assessment with rapid feedback</a:t>
            </a:r>
            <a:endParaRPr lang="en-US" sz="2400" dirty="0">
              <a:latin typeface="Book Antiqua" panose="02040602050305030304" pitchFamily="18" charset="0"/>
            </a:endParaRPr>
          </a:p>
        </p:txBody>
      </p:sp>
      <p:sp>
        <p:nvSpPr>
          <p:cNvPr id="63" name="Bent Arrow 62"/>
          <p:cNvSpPr/>
          <p:nvPr/>
        </p:nvSpPr>
        <p:spPr>
          <a:xfrm rot="2700000">
            <a:off x="14277069" y="10130019"/>
            <a:ext cx="914400" cy="914400"/>
          </a:xfrm>
          <a:prstGeom prst="ben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8" name="Bent Arrow 197"/>
          <p:cNvSpPr/>
          <p:nvPr/>
        </p:nvSpPr>
        <p:spPr>
          <a:xfrm rot="2700000">
            <a:off x="28297338" y="10245559"/>
            <a:ext cx="914400" cy="914400"/>
          </a:xfrm>
          <a:prstGeom prst="ben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9" name="Bent Arrow 198"/>
          <p:cNvSpPr/>
          <p:nvPr/>
        </p:nvSpPr>
        <p:spPr>
          <a:xfrm rot="2700000">
            <a:off x="14451099" y="16194132"/>
            <a:ext cx="914400" cy="914400"/>
          </a:xfrm>
          <a:prstGeom prst="ben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0" name="Bent Arrow 199"/>
          <p:cNvSpPr/>
          <p:nvPr/>
        </p:nvSpPr>
        <p:spPr>
          <a:xfrm rot="2700000">
            <a:off x="28322648" y="16252540"/>
            <a:ext cx="914400" cy="914400"/>
          </a:xfrm>
          <a:prstGeom prst="ben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2" name="Bent Arrow 201"/>
          <p:cNvSpPr/>
          <p:nvPr/>
        </p:nvSpPr>
        <p:spPr>
          <a:xfrm rot="2700000">
            <a:off x="14277069" y="22275860"/>
            <a:ext cx="914400" cy="914400"/>
          </a:xfrm>
          <a:prstGeom prst="ben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3" name="Bent Arrow 202"/>
          <p:cNvSpPr/>
          <p:nvPr/>
        </p:nvSpPr>
        <p:spPr>
          <a:xfrm rot="2700000">
            <a:off x="28394465" y="22200786"/>
            <a:ext cx="914400" cy="914400"/>
          </a:xfrm>
          <a:prstGeom prst="ben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5" name="Rectangle 264"/>
          <p:cNvSpPr/>
          <p:nvPr/>
        </p:nvSpPr>
        <p:spPr>
          <a:xfrm>
            <a:off x="12481763" y="6423815"/>
            <a:ext cx="11231271" cy="320621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5000" b="1" dirty="0" smtClean="0">
                <a:latin typeface="Book Antiqua" panose="02040602050305030304" pitchFamily="18" charset="0"/>
                <a:ea typeface="Verdana" panose="020B0604030504040204" pitchFamily="34" charset="0"/>
                <a:cs typeface="Arial" panose="020B0604020202020204" pitchFamily="34" charset="0"/>
              </a:rPr>
              <a:t>Computer Science Education</a:t>
            </a:r>
            <a:endParaRPr lang="en-US" sz="5000" b="1" dirty="0" smtClean="0">
              <a:latin typeface="Book Antiqua" panose="02040602050305030304" pitchFamily="18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04" name="Rectangle 303"/>
          <p:cNvSpPr/>
          <p:nvPr/>
        </p:nvSpPr>
        <p:spPr>
          <a:xfrm>
            <a:off x="12573382" y="7165819"/>
            <a:ext cx="846486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Book Antiqua" panose="02040602050305030304" pitchFamily="18" charset="0"/>
                <a:ea typeface="Verdana" panose="020B0604030504040204" pitchFamily="34" charset="0"/>
                <a:cs typeface="Arial" panose="020B0604020202020204" pitchFamily="34" charset="0"/>
              </a:rPr>
              <a:t>Most </a:t>
            </a:r>
            <a:r>
              <a:rPr lang="en-US" sz="2400" dirty="0" smtClean="0">
                <a:latin typeface="Book Antiqua" panose="02040602050305030304" pitchFamily="18" charset="0"/>
                <a:ea typeface="Verdana" panose="020B0604030504040204" pitchFamily="34" charset="0"/>
                <a:cs typeface="Arial" panose="020B0604020202020204" pitchFamily="34" charset="0"/>
              </a:rPr>
              <a:t>prior research </a:t>
            </a:r>
            <a:r>
              <a:rPr lang="en-US" sz="2400" dirty="0">
                <a:latin typeface="Book Antiqua" panose="02040602050305030304" pitchFamily="18" charset="0"/>
                <a:ea typeface="Verdana" panose="020B0604030504040204" pitchFamily="34" charset="0"/>
                <a:cs typeface="Arial" panose="020B0604020202020204" pitchFamily="34" charset="0"/>
              </a:rPr>
              <a:t>suggests how Software Engineering techniques can be applied to Instructional Design [2, 5].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Book Antiqua" panose="02040602050305030304" pitchFamily="18" charset="0"/>
                <a:ea typeface="Verdana" panose="020B0604030504040204" pitchFamily="34" charset="0"/>
                <a:cs typeface="Arial" panose="020B0604020202020204" pitchFamily="34" charset="0"/>
              </a:rPr>
              <a:t>The remainder focuses on pedagogical tactics rather than a holistic life-cycle. [4]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Book Antiqua" panose="02040602050305030304" pitchFamily="18" charset="0"/>
                <a:ea typeface="Verdana" panose="020B0604030504040204" pitchFamily="34" charset="0"/>
                <a:cs typeface="Arial" panose="020B0604020202020204" pitchFamily="34" charset="0"/>
              </a:rPr>
              <a:t>Core Assumption: Most CS Educators don’t </a:t>
            </a:r>
            <a:r>
              <a:rPr lang="en-US" sz="2400" dirty="0" smtClean="0">
                <a:latin typeface="Book Antiqua" panose="02040602050305030304" pitchFamily="18" charset="0"/>
                <a:ea typeface="Verdana" panose="020B0604030504040204" pitchFamily="34" charset="0"/>
                <a:cs typeface="Arial" panose="020B0604020202020204" pitchFamily="34" charset="0"/>
              </a:rPr>
              <a:t>use formal </a:t>
            </a:r>
            <a:r>
              <a:rPr lang="en-US" sz="2400" dirty="0">
                <a:latin typeface="Book Antiqua" panose="02040602050305030304" pitchFamily="18" charset="0"/>
                <a:ea typeface="Verdana" panose="020B0604030504040204" pitchFamily="34" charset="0"/>
                <a:cs typeface="Arial" panose="020B0604020202020204" pitchFamily="34" charset="0"/>
              </a:rPr>
              <a:t>methods when developing their </a:t>
            </a:r>
            <a:r>
              <a:rPr lang="en-US" sz="2400" dirty="0" smtClean="0">
                <a:latin typeface="Book Antiqua" panose="02040602050305030304" pitchFamily="18" charset="0"/>
                <a:ea typeface="Verdana" panose="020B0604030504040204" pitchFamily="34" charset="0"/>
                <a:cs typeface="Arial" panose="020B0604020202020204" pitchFamily="34" charset="0"/>
              </a:rPr>
              <a:t>instruction.</a:t>
            </a:r>
            <a:endParaRPr lang="en-US" sz="2400" dirty="0">
              <a:latin typeface="Book Antiqua" panose="02040602050305030304" pitchFamily="18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1028" name="Picture 4" descr="http://farm8.static.flickr.com/7410/12635014673_8836c2c4a8_m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70845" y="7243168"/>
            <a:ext cx="2286000" cy="1733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914401" y="6413082"/>
            <a:ext cx="11006364" cy="318673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5000" b="1" dirty="0" smtClean="0">
                <a:latin typeface="Book Antiqua" panose="02040602050305030304" pitchFamily="18" charset="0"/>
                <a:ea typeface="Verdana" panose="020B0604030504040204" pitchFamily="34" charset="0"/>
                <a:cs typeface="Arial" panose="020B0604020202020204" pitchFamily="34" charset="0"/>
              </a:rPr>
              <a:t>Instructional </a:t>
            </a:r>
            <a:r>
              <a:rPr lang="en-US" sz="5000" b="1" dirty="0" smtClean="0">
                <a:latin typeface="Book Antiqua" panose="02040602050305030304" pitchFamily="18" charset="0"/>
                <a:ea typeface="Verdana" panose="020B0604030504040204" pitchFamily="34" charset="0"/>
                <a:cs typeface="Arial" panose="020B0604020202020204" pitchFamily="34" charset="0"/>
              </a:rPr>
              <a:t>Design</a:t>
            </a:r>
            <a:endParaRPr lang="en-US" sz="5000" b="1" dirty="0" smtClean="0">
              <a:latin typeface="Book Antiqua" panose="02040602050305030304" pitchFamily="18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07" name="Rectangle 306"/>
          <p:cNvSpPr/>
          <p:nvPr/>
        </p:nvSpPr>
        <p:spPr>
          <a:xfrm>
            <a:off x="965296" y="7165819"/>
            <a:ext cx="908014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Book Antiqua" panose="02040602050305030304" pitchFamily="18" charset="0"/>
                <a:ea typeface="Verdana" panose="020B0604030504040204" pitchFamily="34" charset="0"/>
                <a:cs typeface="Arial" panose="020B0604020202020204" pitchFamily="34" charset="0"/>
              </a:rPr>
              <a:t>“The systematic design of learning experiences that give measurable results by following a well-defined process.” [1, 3]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Book Antiqua" panose="02040602050305030304" pitchFamily="18" charset="0"/>
                <a:ea typeface="Verdana" panose="020B0604030504040204" pitchFamily="34" charset="0"/>
                <a:cs typeface="Arial" panose="020B0604020202020204" pitchFamily="34" charset="0"/>
              </a:rPr>
              <a:t>A theory of teaching, orthogonal to theories of learning.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Book Antiqua" panose="02040602050305030304" pitchFamily="18" charset="0"/>
                <a:ea typeface="Verdana" panose="020B0604030504040204" pitchFamily="34" charset="0"/>
                <a:cs typeface="Arial" panose="020B0604020202020204" pitchFamily="34" charset="0"/>
              </a:rPr>
              <a:t>Highly comparable to Software Engineering, but predates 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Book Antiqua" panose="02040602050305030304" pitchFamily="18" charset="0"/>
                <a:ea typeface="Verdana" panose="020B0604030504040204" pitchFamily="34" charset="0"/>
                <a:cs typeface="Arial" panose="020B0604020202020204" pitchFamily="34" charset="0"/>
              </a:rPr>
              <a:t>Applications in higher education, industrial training, and K-12 education</a:t>
            </a:r>
            <a:endParaRPr lang="en-US" sz="2400" dirty="0">
              <a:latin typeface="Book Antiqua" panose="02040602050305030304" pitchFamily="18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73" name="Rectangle 272"/>
          <p:cNvSpPr/>
          <p:nvPr/>
        </p:nvSpPr>
        <p:spPr>
          <a:xfrm>
            <a:off x="33168516" y="6411477"/>
            <a:ext cx="9836535" cy="320621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5000" b="1" dirty="0" smtClean="0">
                <a:latin typeface="Book Antiqua" panose="02040602050305030304" pitchFamily="18" charset="0"/>
                <a:ea typeface="Verdana" panose="020B0604030504040204" pitchFamily="34" charset="0"/>
                <a:cs typeface="Arial" panose="020B0604020202020204" pitchFamily="34" charset="0"/>
              </a:rPr>
              <a:t>Methodology</a:t>
            </a:r>
            <a:endParaRPr lang="en-US" sz="5000" b="1" dirty="0" smtClean="0">
              <a:latin typeface="Book Antiqua" panose="02040602050305030304" pitchFamily="18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10" name="Rectangle 309"/>
          <p:cNvSpPr/>
          <p:nvPr/>
        </p:nvSpPr>
        <p:spPr>
          <a:xfrm>
            <a:off x="33284542" y="7165819"/>
            <a:ext cx="727158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Book Antiqua" panose="02040602050305030304" pitchFamily="18" charset="0"/>
                <a:ea typeface="Verdana" panose="020B0604030504040204" pitchFamily="34" charset="0"/>
                <a:cs typeface="Arial" panose="020B0604020202020204" pitchFamily="34" charset="0"/>
              </a:rPr>
              <a:t>Practical </a:t>
            </a:r>
            <a:r>
              <a:rPr lang="en-US" sz="2400" dirty="0">
                <a:latin typeface="Book Antiqua" panose="02040602050305030304" pitchFamily="18" charset="0"/>
                <a:ea typeface="Verdana" panose="020B0604030504040204" pitchFamily="34" charset="0"/>
                <a:cs typeface="Arial" panose="020B0604020202020204" pitchFamily="34" charset="0"/>
              </a:rPr>
              <a:t>case studies applying the model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>
                <a:latin typeface="Book Antiqua" panose="02040602050305030304" pitchFamily="18" charset="0"/>
                <a:ea typeface="Verdana" panose="020B0604030504040204" pitchFamily="34" charset="0"/>
                <a:cs typeface="Arial" panose="020B0604020202020204" pitchFamily="34" charset="0"/>
              </a:rPr>
              <a:t>Understanding variables in Computational Thinking course for non-major students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>
                <a:latin typeface="Book Antiqua" panose="02040602050305030304" pitchFamily="18" charset="0"/>
                <a:ea typeface="Verdana" panose="020B0604030504040204" pitchFamily="34" charset="0"/>
                <a:cs typeface="Arial" panose="020B0604020202020204" pitchFamily="34" charset="0"/>
              </a:rPr>
              <a:t>Designing a 5-day workshop on Computer Science for rising </a:t>
            </a:r>
            <a:r>
              <a:rPr lang="en-US" sz="2400" dirty="0" smtClean="0">
                <a:latin typeface="Book Antiqua" panose="02040602050305030304" pitchFamily="18" charset="0"/>
                <a:ea typeface="Verdana" panose="020B0604030504040204" pitchFamily="34" charset="0"/>
                <a:cs typeface="Arial" panose="020B0604020202020204" pitchFamily="34" charset="0"/>
              </a:rPr>
              <a:t>high-schoolers</a:t>
            </a:r>
          </a:p>
          <a:p>
            <a:r>
              <a:rPr lang="en-US" sz="2400" dirty="0" smtClean="0">
                <a:latin typeface="Book Antiqua" panose="02040602050305030304" pitchFamily="18" charset="0"/>
                <a:ea typeface="Verdana" panose="020B0604030504040204" pitchFamily="34" charset="0"/>
                <a:cs typeface="Arial" panose="020B0604020202020204" pitchFamily="34" charset="0"/>
              </a:rPr>
              <a:t>Review literature, observations, reflections</a:t>
            </a:r>
            <a:endParaRPr lang="en-US" sz="2400" dirty="0">
              <a:latin typeface="Book Antiqua" panose="02040602050305030304" pitchFamily="18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217" name="Picture 2" descr="http://bloximages.newyork1.vip.townnews.com/roanoke.com/content/tncms/assets/v3/editorial/b/bc/bbcf7663-7c6a-5709-bb12-7a103151d5b7/544ab53675cce.image.jpg?resize=300%2C22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83719" y="6562547"/>
            <a:ext cx="1910933" cy="14013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6" name="Picture 4" descr="http://bloximages.newyork1.vip.townnews.com/roanoke.com/content/tncms/assets/v3/editorial/c/6e/c6ea4a9e-5092-5d43-ab8c-02ce1ea66b32/544ab535e0f6b.image.jpg?resize=300%2C214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0581553" y="8076888"/>
            <a:ext cx="1913099" cy="13646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18" name="Group 317"/>
          <p:cNvGrpSpPr/>
          <p:nvPr/>
        </p:nvGrpSpPr>
        <p:grpSpPr>
          <a:xfrm>
            <a:off x="914398" y="28134793"/>
            <a:ext cx="17145967" cy="3869207"/>
            <a:chOff x="914398" y="28134793"/>
            <a:chExt cx="17145967" cy="3869207"/>
          </a:xfrm>
        </p:grpSpPr>
        <p:sp>
          <p:nvSpPr>
            <p:cNvPr id="194" name="Rectangle 193"/>
            <p:cNvSpPr/>
            <p:nvPr/>
          </p:nvSpPr>
          <p:spPr>
            <a:xfrm>
              <a:off x="914398" y="28134793"/>
              <a:ext cx="17145967" cy="3869207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5000" b="1" dirty="0" smtClean="0">
                  <a:latin typeface="Book Antiqua" panose="02040602050305030304" pitchFamily="18" charset="0"/>
                </a:rPr>
                <a:t>Potential </a:t>
              </a:r>
              <a:r>
                <a:rPr lang="en-US" sz="5000" b="1" dirty="0" smtClean="0">
                  <a:latin typeface="Book Antiqua" panose="02040602050305030304" pitchFamily="18" charset="0"/>
                </a:rPr>
                <a:t>Trade-offs</a:t>
              </a:r>
              <a:endParaRPr lang="en-US" sz="5000" b="1" dirty="0" smtClean="0">
                <a:latin typeface="Book Antiqua" panose="02040602050305030304" pitchFamily="18" charset="0"/>
              </a:endParaRPr>
            </a:p>
            <a:p>
              <a:pPr marL="2414930" lvl="1" indent="-365760">
                <a:buFont typeface="Arial" panose="020B0604020202020204" pitchFamily="34" charset="0"/>
                <a:buChar char="•"/>
              </a:pPr>
              <a:endParaRPr lang="en-US" sz="2400" b="1" dirty="0" smtClean="0">
                <a:latin typeface="Book Antiqua" panose="02040602050305030304" pitchFamily="18" charset="0"/>
              </a:endParaRPr>
            </a:p>
            <a:p>
              <a:pPr marL="571500" indent="-365760">
                <a:buFont typeface="Arial" panose="020B0604020202020204" pitchFamily="34" charset="0"/>
                <a:buChar char="•"/>
              </a:pPr>
              <a:endParaRPr lang="en-US" sz="2400" b="1" dirty="0" smtClean="0">
                <a:latin typeface="Book Antiqua" panose="02040602050305030304" pitchFamily="18" charset="0"/>
              </a:endParaRPr>
            </a:p>
          </p:txBody>
        </p:sp>
        <p:sp>
          <p:nvSpPr>
            <p:cNvPr id="292" name="Rectangle 291"/>
            <p:cNvSpPr/>
            <p:nvPr/>
          </p:nvSpPr>
          <p:spPr>
            <a:xfrm>
              <a:off x="1124953" y="28893075"/>
              <a:ext cx="6142471" cy="3017520"/>
            </a:xfrm>
            <a:prstGeom prst="rect">
              <a:avLst/>
            </a:prstGeom>
            <a:solidFill>
              <a:schemeClr val="accent5">
                <a:alpha val="26000"/>
              </a:scheme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205740"/>
              <a:r>
                <a:rPr lang="en-US" sz="2400" b="1" dirty="0">
                  <a:solidFill>
                    <a:schemeClr val="tx1"/>
                  </a:solidFill>
                  <a:latin typeface="Book Antiqua" panose="02040602050305030304" pitchFamily="18" charset="0"/>
                </a:rPr>
                <a:t>Measured </a:t>
              </a:r>
              <a:r>
                <a:rPr lang="en-US" sz="2400" b="1" dirty="0" smtClean="0">
                  <a:solidFill>
                    <a:schemeClr val="tx1"/>
                  </a:solidFill>
                  <a:latin typeface="Book Antiqua" panose="02040602050305030304" pitchFamily="18" charset="0"/>
                </a:rPr>
                <a:t>gains: </a:t>
              </a:r>
              <a:r>
                <a:rPr lang="en-US" sz="2400" dirty="0" smtClean="0">
                  <a:solidFill>
                    <a:schemeClr val="tx1"/>
                  </a:solidFill>
                  <a:latin typeface="Book Antiqua" panose="02040602050305030304" pitchFamily="18" charset="0"/>
                </a:rPr>
                <a:t>Very clear and obvious improvements or performance</a:t>
              </a:r>
              <a:endParaRPr lang="en-US" sz="2400" b="1" dirty="0">
                <a:solidFill>
                  <a:schemeClr val="tx1"/>
                </a:solidFill>
                <a:latin typeface="Book Antiqua" panose="02040602050305030304" pitchFamily="18" charset="0"/>
              </a:endParaRPr>
            </a:p>
            <a:p>
              <a:pPr marL="205740"/>
              <a:r>
                <a:rPr lang="en-US" sz="2400" b="1" dirty="0">
                  <a:solidFill>
                    <a:schemeClr val="tx1"/>
                  </a:solidFill>
                  <a:latin typeface="Book Antiqua" panose="02040602050305030304" pitchFamily="18" charset="0"/>
                </a:rPr>
                <a:t>Focused </a:t>
              </a:r>
              <a:r>
                <a:rPr lang="en-US" sz="2400" b="1" dirty="0" smtClean="0">
                  <a:solidFill>
                    <a:schemeClr val="tx1"/>
                  </a:solidFill>
                  <a:latin typeface="Book Antiqua" panose="02040602050305030304" pitchFamily="18" charset="0"/>
                </a:rPr>
                <a:t>instruction: </a:t>
              </a:r>
              <a:r>
                <a:rPr lang="en-US" sz="2400" dirty="0" smtClean="0">
                  <a:solidFill>
                    <a:schemeClr val="tx1"/>
                  </a:solidFill>
                  <a:latin typeface="Book Antiqua" panose="02040602050305030304" pitchFamily="18" charset="0"/>
                </a:rPr>
                <a:t>Strong connection between assessments and instruction</a:t>
              </a:r>
            </a:p>
            <a:p>
              <a:pPr marL="205740"/>
              <a:r>
                <a:rPr lang="en-US" sz="2400" b="1" dirty="0" smtClean="0">
                  <a:solidFill>
                    <a:schemeClr val="tx1"/>
                  </a:solidFill>
                  <a:latin typeface="Book Antiqua" panose="02040602050305030304" pitchFamily="18" charset="0"/>
                </a:rPr>
                <a:t>Early Errors: </a:t>
              </a:r>
              <a:r>
                <a:rPr lang="en-US" sz="2400" dirty="0" smtClean="0">
                  <a:solidFill>
                    <a:schemeClr val="tx1"/>
                  </a:solidFill>
                  <a:latin typeface="Book Antiqua" panose="02040602050305030304" pitchFamily="18" charset="0"/>
                </a:rPr>
                <a:t>Designing before developing catches some kinds of problems early</a:t>
              </a:r>
              <a:endParaRPr lang="en-US" sz="2400" dirty="0">
                <a:solidFill>
                  <a:schemeClr val="tx1"/>
                </a:solidFill>
                <a:latin typeface="Book Antiqua" panose="02040602050305030304" pitchFamily="18" charset="0"/>
              </a:endParaRPr>
            </a:p>
            <a:p>
              <a:pPr marL="205740"/>
              <a:r>
                <a:rPr lang="en-US" sz="2400" b="1" dirty="0">
                  <a:solidFill>
                    <a:schemeClr val="tx1"/>
                  </a:solidFill>
                  <a:latin typeface="Book Antiqua" panose="02040602050305030304" pitchFamily="18" charset="0"/>
                </a:rPr>
                <a:t>Simplified </a:t>
              </a:r>
              <a:r>
                <a:rPr lang="en-US" sz="2400" b="1" dirty="0" smtClean="0">
                  <a:solidFill>
                    <a:schemeClr val="tx1"/>
                  </a:solidFill>
                  <a:latin typeface="Book Antiqua" panose="02040602050305030304" pitchFamily="18" charset="0"/>
                </a:rPr>
                <a:t>replication: </a:t>
              </a:r>
              <a:r>
                <a:rPr lang="en-US" sz="2400" dirty="0" smtClean="0">
                  <a:solidFill>
                    <a:schemeClr val="tx1"/>
                  </a:solidFill>
                  <a:latin typeface="Book Antiqua" panose="02040602050305030304" pitchFamily="18" charset="0"/>
                </a:rPr>
                <a:t>Improves dissemination</a:t>
              </a:r>
              <a:r>
                <a:rPr lang="en-US" sz="2400" dirty="0">
                  <a:solidFill>
                    <a:schemeClr val="tx1"/>
                  </a:solidFill>
                  <a:latin typeface="Book Antiqua" panose="02040602050305030304" pitchFamily="18" charset="0"/>
                </a:rPr>
                <a:t>, revision, </a:t>
              </a:r>
              <a:r>
                <a:rPr lang="en-US" sz="2400" dirty="0" smtClean="0">
                  <a:solidFill>
                    <a:schemeClr val="tx1"/>
                  </a:solidFill>
                  <a:latin typeface="Book Antiqua" panose="02040602050305030304" pitchFamily="18" charset="0"/>
                </a:rPr>
                <a:t>and collaboration</a:t>
              </a:r>
              <a:endParaRPr lang="en-US" sz="2400" dirty="0">
                <a:solidFill>
                  <a:schemeClr val="tx1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209" name="Rectangle 208"/>
            <p:cNvSpPr/>
            <p:nvPr/>
          </p:nvSpPr>
          <p:spPr>
            <a:xfrm>
              <a:off x="11714433" y="28893075"/>
              <a:ext cx="6144768" cy="3017520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205740" lvl="0"/>
              <a:r>
                <a:rPr lang="en-US" sz="2400" b="1" dirty="0">
                  <a:solidFill>
                    <a:prstClr val="black"/>
                  </a:solidFill>
                  <a:latin typeface="Book Antiqua" panose="02040602050305030304" pitchFamily="18" charset="0"/>
                </a:rPr>
                <a:t>Too much </a:t>
              </a:r>
              <a:r>
                <a:rPr lang="en-US" sz="2400" b="1" dirty="0" smtClean="0">
                  <a:solidFill>
                    <a:prstClr val="black"/>
                  </a:solidFill>
                  <a:latin typeface="Book Antiqua" panose="02040602050305030304" pitchFamily="18" charset="0"/>
                </a:rPr>
                <a:t>assessment: </a:t>
              </a:r>
              <a:r>
                <a:rPr lang="en-US" sz="2400" dirty="0" smtClean="0">
                  <a:solidFill>
                    <a:prstClr val="black"/>
                  </a:solidFill>
                  <a:latin typeface="Book Antiqua" panose="02040602050305030304" pitchFamily="18" charset="0"/>
                </a:rPr>
                <a:t>Recognize </a:t>
              </a:r>
              <a:r>
                <a:rPr lang="en-US" sz="2400" dirty="0">
                  <a:solidFill>
                    <a:prstClr val="black"/>
                  </a:solidFill>
                  <a:latin typeface="Book Antiqua" panose="02040602050305030304" pitchFamily="18" charset="0"/>
                </a:rPr>
                <a:t>diminishing </a:t>
              </a:r>
              <a:r>
                <a:rPr lang="en-US" sz="2400" dirty="0" smtClean="0">
                  <a:solidFill>
                    <a:prstClr val="black"/>
                  </a:solidFill>
                  <a:latin typeface="Book Antiqua" panose="02040602050305030304" pitchFamily="18" charset="0"/>
                </a:rPr>
                <a:t>returns and testing fatigue</a:t>
              </a:r>
              <a:endParaRPr lang="en-US" sz="2400" dirty="0">
                <a:solidFill>
                  <a:prstClr val="black"/>
                </a:solidFill>
                <a:latin typeface="Book Antiqua" panose="02040602050305030304" pitchFamily="18" charset="0"/>
              </a:endParaRPr>
            </a:p>
            <a:p>
              <a:pPr marL="205740" lvl="0"/>
              <a:r>
                <a:rPr lang="en-US" sz="2400" b="1" dirty="0">
                  <a:solidFill>
                    <a:prstClr val="black"/>
                  </a:solidFill>
                  <a:latin typeface="Book Antiqua" panose="02040602050305030304" pitchFamily="18" charset="0"/>
                </a:rPr>
                <a:t>Railroading </a:t>
              </a:r>
              <a:r>
                <a:rPr lang="en-US" sz="2400" b="1" dirty="0" smtClean="0">
                  <a:solidFill>
                    <a:prstClr val="black"/>
                  </a:solidFill>
                  <a:latin typeface="Book Antiqua" panose="02040602050305030304" pitchFamily="18" charset="0"/>
                </a:rPr>
                <a:t>pedagogy: </a:t>
              </a:r>
              <a:r>
                <a:rPr lang="en-US" sz="2400" dirty="0" smtClean="0">
                  <a:solidFill>
                    <a:prstClr val="black"/>
                  </a:solidFill>
                  <a:latin typeface="Book Antiqua" panose="02040602050305030304" pitchFamily="18" charset="0"/>
                </a:rPr>
                <a:t>Stay flexible and open to revising your materials</a:t>
              </a:r>
              <a:endParaRPr lang="en-US" sz="2400" b="1" dirty="0">
                <a:solidFill>
                  <a:prstClr val="black"/>
                </a:solidFill>
                <a:latin typeface="Book Antiqua" panose="02040602050305030304" pitchFamily="18" charset="0"/>
              </a:endParaRPr>
            </a:p>
            <a:p>
              <a:pPr marL="205740" lvl="0"/>
              <a:r>
                <a:rPr lang="en-US" sz="2400" b="1" dirty="0" smtClean="0">
                  <a:solidFill>
                    <a:prstClr val="black"/>
                  </a:solidFill>
                  <a:latin typeface="Book Antiqua" panose="02040602050305030304" pitchFamily="18" charset="0"/>
                </a:rPr>
                <a:t>Time-consuming: </a:t>
              </a:r>
              <a:r>
                <a:rPr lang="en-US" sz="2400" dirty="0" smtClean="0">
                  <a:solidFill>
                    <a:prstClr val="black"/>
                  </a:solidFill>
                  <a:latin typeface="Book Antiqua" panose="02040602050305030304" pitchFamily="18" charset="0"/>
                </a:rPr>
                <a:t>Short-term </a:t>
              </a:r>
              <a:r>
                <a:rPr lang="en-US" sz="2400" dirty="0">
                  <a:solidFill>
                    <a:prstClr val="black"/>
                  </a:solidFill>
                  <a:latin typeface="Book Antiqua" panose="02040602050305030304" pitchFamily="18" charset="0"/>
                </a:rPr>
                <a:t>increases to </a:t>
              </a:r>
              <a:r>
                <a:rPr lang="en-US" sz="2400" dirty="0" smtClean="0">
                  <a:solidFill>
                    <a:prstClr val="black"/>
                  </a:solidFill>
                  <a:latin typeface="Book Antiqua" panose="02040602050305030304" pitchFamily="18" charset="0"/>
                </a:rPr>
                <a:t>workload, over 24 hours and 30 pages in one of our case studies. Moderate the process vs. the product.</a:t>
              </a:r>
              <a:endParaRPr lang="en-US" sz="2400" dirty="0">
                <a:solidFill>
                  <a:prstClr val="black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311" name="Isosceles Triangle 310"/>
            <p:cNvSpPr/>
            <p:nvPr/>
          </p:nvSpPr>
          <p:spPr>
            <a:xfrm rot="5400000">
              <a:off x="6886353" y="29270139"/>
              <a:ext cx="3004181" cy="2276736"/>
            </a:xfrm>
            <a:prstGeom prst="triangle">
              <a:avLst/>
            </a:prstGeom>
            <a:solidFill>
              <a:schemeClr val="accent5">
                <a:alpha val="26000"/>
              </a:scheme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205740"/>
              <a:endParaRPr lang="en-US" sz="2400" b="1">
                <a:solidFill>
                  <a:schemeClr val="tx1"/>
                </a:solidFill>
                <a:latin typeface="Book Antiqua" panose="02040602050305030304" pitchFamily="18" charset="0"/>
              </a:endParaRPr>
            </a:p>
          </p:txBody>
        </p:sp>
        <p:pic>
          <p:nvPicPr>
            <p:cNvPr id="1026" name="Picture 2" descr="https://upload.wikimedia.org/wikipedia/commons/thumb/d/df/Facebook_logo_thumbs_up_like_transparent_SVG.svg/2000px-Facebook_logo_thumbs_up_like_transparent_SVG.svg.png"/>
            <p:cNvPicPr>
              <a:picLocks noChangeAspect="1" noChangeArrowheads="1"/>
            </p:cNvPicPr>
            <p:nvPr/>
          </p:nvPicPr>
          <p:blipFill>
            <a:blip r:embed="rId12" cstate="print">
              <a:duotone>
                <a:prstClr val="black"/>
                <a:schemeClr val="accent5">
                  <a:lumMod val="20000"/>
                  <a:lumOff val="8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07225" y="29144563"/>
              <a:ext cx="2303733" cy="1913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9" name="Isosceles Triangle 218"/>
            <p:cNvSpPr/>
            <p:nvPr/>
          </p:nvSpPr>
          <p:spPr>
            <a:xfrm rot="16200000" flipH="1">
              <a:off x="9073974" y="29256798"/>
              <a:ext cx="3004181" cy="2276736"/>
            </a:xfrm>
            <a:prstGeom prst="triangle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205740"/>
              <a:endParaRPr lang="en-US" sz="2400" b="1">
                <a:solidFill>
                  <a:prstClr val="black"/>
                </a:solidFill>
                <a:latin typeface="Book Antiqua" panose="02040602050305030304" pitchFamily="18" charset="0"/>
              </a:endParaRPr>
            </a:p>
          </p:txBody>
        </p:sp>
        <p:pic>
          <p:nvPicPr>
            <p:cNvPr id="211" name="Picture 2" descr="https://upload.wikimedia.org/wikipedia/commons/thumb/d/df/Facebook_logo_thumbs_up_like_transparent_SVG.svg/2000px-Facebook_logo_thumbs_up_like_transparent_SVG.svg.png"/>
            <p:cNvPicPr>
              <a:picLocks noChangeAspect="1" noChangeArrowheads="1"/>
            </p:cNvPicPr>
            <p:nvPr/>
          </p:nvPicPr>
          <p:blipFill>
            <a:blip r:embed="rId12" cstate="print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9410700" y="29729844"/>
              <a:ext cx="2303733" cy="1913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19" name="Oval 318"/>
          <p:cNvSpPr/>
          <p:nvPr/>
        </p:nvSpPr>
        <p:spPr>
          <a:xfrm>
            <a:off x="10218420" y="7265850"/>
            <a:ext cx="1371600" cy="1371600"/>
          </a:xfrm>
          <a:prstGeom prst="ellipse">
            <a:avLst/>
          </a:prstGeom>
          <a:gradFill>
            <a:gsLst>
              <a:gs pos="0">
                <a:srgbClr val="7597D0"/>
              </a:gs>
              <a:gs pos="50000">
                <a:srgbClr val="5B76A2"/>
              </a:gs>
              <a:gs pos="100000">
                <a:srgbClr val="59739F"/>
              </a:gs>
            </a:gsLst>
          </a:gradFill>
          <a:ln/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182880" tIns="0" rtlCol="0" anchor="ctr" anchorCtr="1">
            <a:noAutofit/>
          </a:bodyPr>
          <a:lstStyle/>
          <a:p>
            <a:pPr algn="ctr"/>
            <a:r>
              <a:rPr lang="en-US" sz="8800" b="1" dirty="0" smtClean="0"/>
              <a:t>I</a:t>
            </a:r>
            <a:r>
              <a:rPr lang="en-US" sz="8800" b="1" dirty="0" smtClean="0">
                <a:pattFill prst="dotGrid">
                  <a:fgClr>
                    <a:srgbClr val="8EB8FE"/>
                  </a:fgClr>
                  <a:bgClr>
                    <a:schemeClr val="bg1"/>
                  </a:bgClr>
                </a:patt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</a:t>
            </a:r>
            <a:endParaRPr lang="en-US" sz="8800" b="1" dirty="0">
              <a:pattFill prst="dotGrid">
                <a:fgClr>
                  <a:srgbClr val="8EB8FE"/>
                </a:fgClr>
                <a:bgClr>
                  <a:schemeClr val="bg1"/>
                </a:bgClr>
              </a:patt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grpSp>
        <p:nvGrpSpPr>
          <p:cNvPr id="70" name="Group 69"/>
          <p:cNvGrpSpPr/>
          <p:nvPr/>
        </p:nvGrpSpPr>
        <p:grpSpPr>
          <a:xfrm>
            <a:off x="10580735" y="7662299"/>
            <a:ext cx="93522" cy="583153"/>
            <a:chOff x="10458654" y="7628009"/>
            <a:chExt cx="93522" cy="583153"/>
          </a:xfrm>
        </p:grpSpPr>
        <p:cxnSp>
          <p:nvCxnSpPr>
            <p:cNvPr id="68" name="Straight Connector 67"/>
            <p:cNvCxnSpPr/>
            <p:nvPr/>
          </p:nvCxnSpPr>
          <p:spPr>
            <a:xfrm>
              <a:off x="10458654" y="8209503"/>
              <a:ext cx="91440" cy="1659"/>
            </a:xfrm>
            <a:prstGeom prst="line">
              <a:avLst/>
            </a:prstGeom>
            <a:ln w="9525" cmpd="sng">
              <a:solidFill>
                <a:srgbClr val="5B76A2"/>
              </a:solidFill>
              <a:prstDash val="soli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/>
          </p:nvCxnSpPr>
          <p:spPr>
            <a:xfrm>
              <a:off x="10488168" y="8161047"/>
              <a:ext cx="64008" cy="1659"/>
            </a:xfrm>
            <a:prstGeom prst="line">
              <a:avLst/>
            </a:prstGeom>
            <a:ln w="9525" cmpd="sng">
              <a:solidFill>
                <a:srgbClr val="5B76A2"/>
              </a:solidFill>
              <a:prstDash val="soli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/>
          </p:nvCxnSpPr>
          <p:spPr>
            <a:xfrm>
              <a:off x="10458654" y="7628009"/>
              <a:ext cx="91440" cy="1659"/>
            </a:xfrm>
            <a:prstGeom prst="line">
              <a:avLst/>
            </a:prstGeom>
            <a:ln w="9525" cmpd="sng">
              <a:solidFill>
                <a:srgbClr val="5B76A2"/>
              </a:solidFill>
              <a:prstDash val="soli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>
              <a:off x="10488168" y="7676467"/>
              <a:ext cx="64008" cy="1659"/>
            </a:xfrm>
            <a:prstGeom prst="line">
              <a:avLst/>
            </a:prstGeom>
            <a:ln w="9525" cmpd="sng">
              <a:solidFill>
                <a:srgbClr val="5B76A2"/>
              </a:solidFill>
              <a:prstDash val="soli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>
              <a:off x="10488168" y="7724925"/>
              <a:ext cx="64008" cy="1659"/>
            </a:xfrm>
            <a:prstGeom prst="line">
              <a:avLst/>
            </a:prstGeom>
            <a:ln w="9525" cmpd="sng">
              <a:solidFill>
                <a:srgbClr val="5B76A2"/>
              </a:solidFill>
              <a:prstDash val="soli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>
              <a:off x="10488168" y="7773383"/>
              <a:ext cx="64008" cy="1659"/>
            </a:xfrm>
            <a:prstGeom prst="line">
              <a:avLst/>
            </a:prstGeom>
            <a:ln w="9525" cmpd="sng">
              <a:solidFill>
                <a:srgbClr val="5B76A2"/>
              </a:solidFill>
              <a:prstDash val="soli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>
              <a:off x="10458654" y="7821841"/>
              <a:ext cx="91440" cy="1659"/>
            </a:xfrm>
            <a:prstGeom prst="line">
              <a:avLst/>
            </a:prstGeom>
            <a:ln w="9525" cmpd="sng">
              <a:solidFill>
                <a:srgbClr val="5B76A2"/>
              </a:solidFill>
              <a:prstDash val="soli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>
              <a:off x="10488168" y="7870299"/>
              <a:ext cx="64008" cy="1659"/>
            </a:xfrm>
            <a:prstGeom prst="line">
              <a:avLst/>
            </a:prstGeom>
            <a:ln w="9525" cmpd="sng">
              <a:solidFill>
                <a:srgbClr val="5B76A2"/>
              </a:solidFill>
              <a:prstDash val="soli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>
              <a:off x="10488168" y="7918757"/>
              <a:ext cx="64008" cy="1659"/>
            </a:xfrm>
            <a:prstGeom prst="line">
              <a:avLst/>
            </a:prstGeom>
            <a:ln w="9525" cmpd="sng">
              <a:solidFill>
                <a:srgbClr val="5B76A2"/>
              </a:solidFill>
              <a:prstDash val="soli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>
              <a:off x="10488168" y="7967215"/>
              <a:ext cx="64008" cy="1659"/>
            </a:xfrm>
            <a:prstGeom prst="line">
              <a:avLst/>
            </a:prstGeom>
            <a:ln w="9525" cmpd="sng">
              <a:solidFill>
                <a:srgbClr val="5B76A2"/>
              </a:solidFill>
              <a:prstDash val="soli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>
            <a:xfrm>
              <a:off x="10458654" y="8015673"/>
              <a:ext cx="91440" cy="1659"/>
            </a:xfrm>
            <a:prstGeom prst="line">
              <a:avLst/>
            </a:prstGeom>
            <a:ln w="9525" cmpd="sng">
              <a:solidFill>
                <a:srgbClr val="5B76A2"/>
              </a:solidFill>
              <a:prstDash val="soli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/>
          </p:nvCxnSpPr>
          <p:spPr>
            <a:xfrm>
              <a:off x="10488168" y="8064131"/>
              <a:ext cx="64008" cy="1659"/>
            </a:xfrm>
            <a:prstGeom prst="line">
              <a:avLst/>
            </a:prstGeom>
            <a:ln w="9525" cmpd="sng">
              <a:solidFill>
                <a:srgbClr val="5B76A2"/>
              </a:solidFill>
              <a:prstDash val="soli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>
              <a:off x="10488168" y="8112589"/>
              <a:ext cx="64008" cy="1659"/>
            </a:xfrm>
            <a:prstGeom prst="line">
              <a:avLst/>
            </a:prstGeom>
            <a:ln w="9525" cmpd="sng">
              <a:solidFill>
                <a:srgbClr val="5B76A2"/>
              </a:solidFill>
              <a:prstDash val="soli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69116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16676</TotalTime>
  <Words>1207</Words>
  <Application>Microsoft Office PowerPoint</Application>
  <PresentationFormat>Custom</PresentationFormat>
  <Paragraphs>207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Book Antiqua</vt:lpstr>
      <vt:lpstr>Calibri</vt:lpstr>
      <vt:lpstr>Calibri Light</vt:lpstr>
      <vt:lpstr>Times New Roman</vt:lpstr>
      <vt:lpstr>Verdana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Austin Bart</dc:creator>
  <cp:lastModifiedBy>acbart</cp:lastModifiedBy>
  <cp:revision>224</cp:revision>
  <cp:lastPrinted>2016-02-29T17:07:33Z</cp:lastPrinted>
  <dcterms:created xsi:type="dcterms:W3CDTF">2015-02-28T18:38:05Z</dcterms:created>
  <dcterms:modified xsi:type="dcterms:W3CDTF">2016-02-29T18:06:28Z</dcterms:modified>
</cp:coreProperties>
</file>