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1"/>
  </p:notesMasterIdLst>
  <p:sldIdLst>
    <p:sldId id="256" r:id="rId2"/>
    <p:sldId id="258" r:id="rId3"/>
    <p:sldId id="275" r:id="rId4"/>
    <p:sldId id="267" r:id="rId5"/>
    <p:sldId id="266" r:id="rId6"/>
    <p:sldId id="265" r:id="rId7"/>
    <p:sldId id="268" r:id="rId8"/>
    <p:sldId id="269" r:id="rId9"/>
    <p:sldId id="270" r:id="rId10"/>
    <p:sldId id="271" r:id="rId11"/>
    <p:sldId id="259" r:id="rId12"/>
    <p:sldId id="272" r:id="rId13"/>
    <p:sldId id="273" r:id="rId14"/>
    <p:sldId id="260" r:id="rId15"/>
    <p:sldId id="261" r:id="rId16"/>
    <p:sldId id="262" r:id="rId17"/>
    <p:sldId id="263" r:id="rId18"/>
    <p:sldId id="264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EB8AE-9B95-4463-8446-DBA66DC5DC0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1B9FD-BFBD-4FAB-B02A-B741720D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52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79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65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192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67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282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7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59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4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75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2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94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15601" y="1688433"/>
            <a:ext cx="11360799" cy="440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197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8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5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9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6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5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3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3E4F-08AD-4D0C-95D3-D70B7B4B1A1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8FEAC0-32E7-4AE5-A1CB-E32986C8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/>
              <a:t>From Interest to Usefulness </a:t>
            </a:r>
            <a:r>
              <a:rPr lang="en-US" sz="3200" dirty="0" smtClean="0"/>
              <a:t>with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7200" dirty="0" smtClean="0"/>
              <a:t>BlockPy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a Block-based, Educational </a:t>
            </a:r>
            <a:r>
              <a:rPr lang="en-US" sz="3200" dirty="0"/>
              <a:t>Environment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35567"/>
          </a:xfrm>
        </p:spPr>
        <p:txBody>
          <a:bodyPr>
            <a:normAutofit/>
          </a:bodyPr>
          <a:lstStyle/>
          <a:p>
            <a:r>
              <a:rPr lang="en-US" u="sng" dirty="0" smtClean="0"/>
              <a:t>Austin Cory Bart</a:t>
            </a:r>
            <a:r>
              <a:rPr lang="en-US" dirty="0" smtClean="0"/>
              <a:t>, Eli </a:t>
            </a:r>
            <a:r>
              <a:rPr lang="en-US" dirty="0" err="1" smtClean="0"/>
              <a:t>Tilevich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Clifford A. Shaffer, Dennis </a:t>
            </a:r>
            <a:r>
              <a:rPr lang="en-US" dirty="0" err="1" smtClean="0"/>
              <a:t>Kafura</a:t>
            </a:r>
            <a:endParaRPr lang="en-US" dirty="0" smtClean="0"/>
          </a:p>
          <a:p>
            <a:r>
              <a:rPr lang="en-US" dirty="0" smtClean="0"/>
              <a:t>Blocks &amp; Beyond 2015, Atlanta, 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1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Practice Problems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8" y="1930400"/>
            <a:ext cx="6084629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8627"/>
          <a:stretch/>
        </p:blipFill>
        <p:spPr>
          <a:xfrm>
            <a:off x="6720131" y="2447187"/>
            <a:ext cx="5107742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t="6938" r="74225" b="78965"/>
          <a:stretch/>
        </p:blipFill>
        <p:spPr>
          <a:xfrm>
            <a:off x="7099816" y="4598112"/>
            <a:ext cx="4348372" cy="1185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07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9431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Instructor-Supplied Code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400" y="2507267"/>
            <a:ext cx="7569200" cy="369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6" name="Shape 106"/>
          <p:cNvSpPr/>
          <p:nvPr/>
        </p:nvSpPr>
        <p:spPr>
          <a:xfrm>
            <a:off x="6957644" y="2415336"/>
            <a:ext cx="2141999" cy="464800"/>
          </a:xfrm>
          <a:prstGeom prst="wedgeRectCallout">
            <a:avLst>
              <a:gd name="adj1" fmla="val -82080"/>
              <a:gd name="adj2" fmla="val 715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/>
              <a:t>Variable traces</a:t>
            </a:r>
          </a:p>
        </p:txBody>
      </p:sp>
      <p:sp>
        <p:nvSpPr>
          <p:cNvPr id="107" name="Shape 107"/>
          <p:cNvSpPr/>
          <p:nvPr/>
        </p:nvSpPr>
        <p:spPr>
          <a:xfrm>
            <a:off x="5550134" y="1536549"/>
            <a:ext cx="3433599" cy="464800"/>
          </a:xfrm>
          <a:prstGeom prst="wedgeRectCallout">
            <a:avLst>
              <a:gd name="adj1" fmla="val -76713"/>
              <a:gd name="adj2" fmla="val 162446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/>
              <a:t>List of console output</a:t>
            </a:r>
          </a:p>
        </p:txBody>
      </p:sp>
      <p:sp>
        <p:nvSpPr>
          <p:cNvPr id="108" name="Shape 108"/>
          <p:cNvSpPr/>
          <p:nvPr/>
        </p:nvSpPr>
        <p:spPr>
          <a:xfrm>
            <a:off x="1790163" y="1652633"/>
            <a:ext cx="2643637" cy="543534"/>
          </a:xfrm>
          <a:prstGeom prst="wedgeRectCallout">
            <a:avLst>
              <a:gd name="adj1" fmla="val 21361"/>
              <a:gd name="adj2" fmla="val 94668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/>
              <a:t>Source Code as string</a:t>
            </a:r>
          </a:p>
        </p:txBody>
      </p:sp>
    </p:spTree>
    <p:extLst>
      <p:ext uri="{BB962C8B-B14F-4D97-AF65-F5344CB8AC3E}">
        <p14:creationId xmlns:p14="http://schemas.microsoft.com/office/powerpoint/2010/main" val="12634579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 Tracking/Modeling</a:t>
            </a:r>
          </a:p>
          <a:p>
            <a:endParaRPr lang="en-US" dirty="0" smtClean="0"/>
          </a:p>
          <a:p>
            <a:r>
              <a:rPr lang="en-US" dirty="0" smtClean="0"/>
              <a:t>Program Analysis</a:t>
            </a:r>
          </a:p>
          <a:p>
            <a:endParaRPr lang="en-US" dirty="0" smtClean="0"/>
          </a:p>
          <a:p>
            <a:r>
              <a:rPr lang="en-US" dirty="0" smtClean="0"/>
              <a:t>Improved UI</a:t>
            </a:r>
          </a:p>
          <a:p>
            <a:endParaRPr lang="en-US" dirty="0"/>
          </a:p>
          <a:p>
            <a:r>
              <a:rPr lang="en-US" dirty="0" smtClean="0"/>
              <a:t>Forcing the 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now!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www.blockpy.com</a:t>
            </a:r>
          </a:p>
          <a:p>
            <a:endParaRPr lang="en-US" sz="4000" dirty="0" smtClean="0"/>
          </a:p>
          <a:p>
            <a:r>
              <a:rPr lang="en-US" sz="2000" dirty="0" smtClean="0"/>
              <a:t>Free, open-source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50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9431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Mutual Language Translation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15601" y="1688433"/>
            <a:ext cx="11360799" cy="440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/>
              <a:t>"Impossible in a dynamic language!"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767" y="2290017"/>
            <a:ext cx="43180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917" y="3591767"/>
            <a:ext cx="394970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9916" y="4669017"/>
            <a:ext cx="3886200" cy="11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0233" y="3217133"/>
            <a:ext cx="3302000" cy="134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>
            <a:stCxn id="150" idx="0"/>
            <a:endCxn id="147" idx="1"/>
          </p:cNvCxnSpPr>
          <p:nvPr/>
        </p:nvCxnSpPr>
        <p:spPr>
          <a:xfrm rot="10800000" flipH="1">
            <a:off x="4281233" y="2753533"/>
            <a:ext cx="2464400" cy="46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2" name="Shape 152"/>
          <p:cNvCxnSpPr>
            <a:stCxn id="150" idx="3"/>
            <a:endCxn id="148" idx="1"/>
          </p:cNvCxnSpPr>
          <p:nvPr/>
        </p:nvCxnSpPr>
        <p:spPr>
          <a:xfrm>
            <a:off x="5932233" y="3890233"/>
            <a:ext cx="997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3" name="Shape 153"/>
          <p:cNvCxnSpPr>
            <a:endCxn id="149" idx="1"/>
          </p:cNvCxnSpPr>
          <p:nvPr/>
        </p:nvCxnSpPr>
        <p:spPr>
          <a:xfrm>
            <a:off x="5795116" y="4416867"/>
            <a:ext cx="1134800" cy="83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322472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9431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Yes, and our programs are different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15601" y="1688433"/>
            <a:ext cx="11360799" cy="440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/>
            <a:r>
              <a:rPr lang="en"/>
              <a:t>&lt;10-15 lines of code</a:t>
            </a:r>
          </a:p>
          <a:p>
            <a:pPr marL="609585" indent="-304792"/>
            <a:r>
              <a:rPr lang="en"/>
              <a:t>Limited control flow: for-each, if, ...</a:t>
            </a:r>
          </a:p>
          <a:p>
            <a:pPr marL="609585" indent="-304792"/>
            <a:r>
              <a:rPr lang="en"/>
              <a:t>Only built-in types (int, float, str, dict, list)</a:t>
            </a:r>
          </a:p>
          <a:p>
            <a:pPr marL="609585" indent="-304792"/>
            <a:r>
              <a:rPr lang="en"/>
              <a:t>Forbid re-typing</a:t>
            </a:r>
          </a:p>
          <a:p>
            <a:pPr marL="609585" indent="-304792"/>
            <a:r>
              <a:rPr lang="en"/>
              <a:t>We can say roughly what it should look like</a:t>
            </a:r>
          </a:p>
        </p:txBody>
      </p:sp>
    </p:spTree>
    <p:extLst>
      <p:ext uri="{BB962C8B-B14F-4D97-AF65-F5344CB8AC3E}">
        <p14:creationId xmlns:p14="http://schemas.microsoft.com/office/powerpoint/2010/main" val="3804122197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9431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Static type inference?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15601" y="1688433"/>
            <a:ext cx="7131419" cy="440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 dirty="0"/>
              <a:t>"Giving people a dynamically-typed language does not mean that they write dynamically-typed programs."</a:t>
            </a:r>
          </a:p>
          <a:p>
            <a:pPr marL="609585" indent="-304792">
              <a:buChar char="-"/>
            </a:pPr>
            <a:r>
              <a:rPr lang="en" dirty="0"/>
              <a:t>Aycock, John. "Aggressive type inference." language 1050 (2009): 18.</a:t>
            </a:r>
          </a:p>
          <a:p>
            <a:pPr>
              <a:buNone/>
            </a:pPr>
            <a:endParaRPr dirty="0"/>
          </a:p>
          <a:p>
            <a:pPr>
              <a:buNone/>
            </a:pPr>
            <a:r>
              <a:rPr lang="en" dirty="0"/>
              <a:t>Assume any given variable is given a type, and use regular flow-insensitive program analysis.</a:t>
            </a:r>
          </a:p>
        </p:txBody>
      </p:sp>
    </p:spTree>
    <p:extLst>
      <p:ext uri="{BB962C8B-B14F-4D97-AF65-F5344CB8AC3E}">
        <p14:creationId xmlns:p14="http://schemas.microsoft.com/office/powerpoint/2010/main" val="3291015255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9431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Problem Student Identification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15601" y="1688433"/>
            <a:ext cx="11360799" cy="440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/>
              <a:t>Which students needs help?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650" y="2557228"/>
            <a:ext cx="7504701" cy="375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87217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9431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Submission Count in Blockly Dashboard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r="11473"/>
          <a:stretch/>
        </p:blipFill>
        <p:spPr>
          <a:xfrm>
            <a:off x="699267" y="1785634"/>
            <a:ext cx="10793468" cy="4383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7" name="Shape 87"/>
          <p:cNvSpPr/>
          <p:nvPr/>
        </p:nvSpPr>
        <p:spPr>
          <a:xfrm>
            <a:off x="3391434" y="4068416"/>
            <a:ext cx="1726799" cy="680800"/>
          </a:xfrm>
          <a:prstGeom prst="wedgeRectCallout">
            <a:avLst>
              <a:gd name="adj1" fmla="val -73307"/>
              <a:gd name="adj2" fmla="val 15837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/>
              <a:t>Faster than class average</a:t>
            </a:r>
          </a:p>
        </p:txBody>
      </p:sp>
      <p:sp>
        <p:nvSpPr>
          <p:cNvPr id="88" name="Shape 88"/>
          <p:cNvSpPr/>
          <p:nvPr/>
        </p:nvSpPr>
        <p:spPr>
          <a:xfrm>
            <a:off x="3391434" y="4865600"/>
            <a:ext cx="1726799" cy="680800"/>
          </a:xfrm>
          <a:prstGeom prst="wedgeRectCallout">
            <a:avLst>
              <a:gd name="adj1" fmla="val -72346"/>
              <a:gd name="adj2" fmla="val -8568"/>
            </a:avLst>
          </a:prstGeom>
          <a:solidFill>
            <a:srgbClr val="F4CCC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/>
              <a:t>Slower than class average</a:t>
            </a:r>
          </a:p>
        </p:txBody>
      </p:sp>
      <p:sp>
        <p:nvSpPr>
          <p:cNvPr id="89" name="Shape 89"/>
          <p:cNvSpPr/>
          <p:nvPr/>
        </p:nvSpPr>
        <p:spPr>
          <a:xfrm>
            <a:off x="86967" y="2989167"/>
            <a:ext cx="1726799" cy="680800"/>
          </a:xfrm>
          <a:prstGeom prst="wedgeRectCallout">
            <a:avLst>
              <a:gd name="adj1" fmla="val 65395"/>
              <a:gd name="adj2" fmla="val -13416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/>
              <a:t>Incompletes</a:t>
            </a:r>
          </a:p>
        </p:txBody>
      </p:sp>
      <p:sp>
        <p:nvSpPr>
          <p:cNvPr id="90" name="Shape 90"/>
          <p:cNvSpPr/>
          <p:nvPr/>
        </p:nvSpPr>
        <p:spPr>
          <a:xfrm>
            <a:off x="4699300" y="1688433"/>
            <a:ext cx="2573600" cy="2263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endParaRPr dirty="0"/>
          </a:p>
          <a:p>
            <a:r>
              <a:rPr lang="en" dirty="0"/>
              <a:t>Danger</a:t>
            </a:r>
            <a:br>
              <a:rPr lang="en" dirty="0"/>
            </a:br>
            <a:r>
              <a:rPr lang="en" dirty="0"/>
              <a:t>Student!</a:t>
            </a:r>
          </a:p>
        </p:txBody>
      </p:sp>
      <p:sp>
        <p:nvSpPr>
          <p:cNvPr id="91" name="Shape 91"/>
          <p:cNvSpPr/>
          <p:nvPr/>
        </p:nvSpPr>
        <p:spPr>
          <a:xfrm>
            <a:off x="8734400" y="3952033"/>
            <a:ext cx="2494400" cy="22636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endParaRPr/>
          </a:p>
          <a:p>
            <a:r>
              <a:rPr lang="en"/>
              <a:t>Average</a:t>
            </a:r>
            <a:br>
              <a:rPr lang="en"/>
            </a:br>
            <a:r>
              <a:rPr lang="en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127679747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Python is now the most popular introductory teaching language at top U.S. </a:t>
            </a:r>
            <a:r>
              <a:rPr lang="en-US" dirty="0" smtClean="0"/>
              <a:t>universities</a:t>
            </a:r>
          </a:p>
          <a:p>
            <a:r>
              <a:rPr lang="en-US" dirty="0" smtClean="0"/>
              <a:t>8 of the top 10 CS institutions in CS0 or CS1</a:t>
            </a:r>
          </a:p>
          <a:p>
            <a:r>
              <a:rPr lang="en-US" dirty="0" smtClean="0"/>
              <a:t>27 of the top 39 CS institutions</a:t>
            </a:r>
            <a:r>
              <a:rPr lang="en-US" dirty="0"/>
              <a:t> in CS0 or </a:t>
            </a:r>
            <a:r>
              <a:rPr lang="en-US" dirty="0" smtClean="0"/>
              <a:t>CS1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pgbovine.net/CACM-python-most-popular-teaching-language.htm</a:t>
            </a:r>
            <a:endParaRPr lang="en-US" i="1" dirty="0" smtClean="0"/>
          </a:p>
        </p:txBody>
      </p:sp>
      <p:pic>
        <p:nvPicPr>
          <p:cNvPr id="2050" name="Picture 2" descr="http://cacm.acm.org/system/assets/0001/6445/pguo-headshot-250.large.jpg?1404628113&amp;14046281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94" y="2378869"/>
            <a:ext cx="3175000" cy="317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2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735567" cy="3880773"/>
          </a:xfrm>
        </p:spPr>
        <p:txBody>
          <a:bodyPr/>
          <a:lstStyle/>
          <a:p>
            <a:r>
              <a:rPr lang="en-US" dirty="0" smtClean="0"/>
              <a:t>BlockPy</a:t>
            </a:r>
          </a:p>
          <a:p>
            <a:pPr lvl="1"/>
            <a:r>
              <a:rPr lang="en-US" dirty="0" smtClean="0"/>
              <a:t>Dual Text/Blocks</a:t>
            </a:r>
          </a:p>
          <a:p>
            <a:pPr lvl="1"/>
            <a:r>
              <a:rPr lang="en-US" dirty="0" smtClean="0"/>
              <a:t>Data Science</a:t>
            </a:r>
          </a:p>
          <a:p>
            <a:pPr lvl="1"/>
            <a:r>
              <a:rPr lang="en-US" dirty="0" smtClean="0"/>
              <a:t>Guided Practice</a:t>
            </a:r>
          </a:p>
          <a:p>
            <a:r>
              <a:rPr lang="en-US" dirty="0" smtClean="0"/>
              <a:t>“Serious Blocks”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39" y="1450304"/>
            <a:ext cx="8987758" cy="4370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621498" y="6041362"/>
            <a:ext cx="4708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Free, open-source web-based environment:</a:t>
            </a:r>
            <a:br>
              <a:rPr lang="en-US" dirty="0" smtClean="0"/>
            </a:br>
            <a:r>
              <a:rPr lang="en-US" dirty="0" smtClean="0"/>
              <a:t>www.blockpy.com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Undergraduate</a:t>
            </a:r>
          </a:p>
          <a:p>
            <a:r>
              <a:rPr lang="en-US" dirty="0" smtClean="0"/>
              <a:t>Non-CS majors</a:t>
            </a:r>
          </a:p>
          <a:p>
            <a:r>
              <a:rPr lang="en-US" dirty="0" smtClean="0"/>
              <a:t>With no prior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4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Contexts: Math and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1781-D15B-494F-AAF0-74C571186417}" type="slidenum">
              <a:rPr lang="en-US" smtClean="0"/>
              <a:pPr/>
              <a:t>4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225"/>
          <a:stretch/>
        </p:blipFill>
        <p:spPr>
          <a:xfrm>
            <a:off x="3017824" y="2811398"/>
            <a:ext cx="6019800" cy="510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1540" y="2313815"/>
            <a:ext cx="270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Pure Math (e.g., Fibonacci)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40" y="3352140"/>
            <a:ext cx="5780768" cy="18630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01206" y="4297589"/>
            <a:ext cx="4445391" cy="225083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7680" y="4517253"/>
            <a:ext cx="5118413" cy="269791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799" y="5691996"/>
            <a:ext cx="116246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Saad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Mneimneh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. 2015. Fibonacci in The Curriculum: Not Just a Bad Recurrence. In Proceedings of the 46th ACM Technical Symposium on Computer Science Education (SIGCSE '15). ACM, New York, NY, USA, 253-258.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58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to the rescue!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1781-D15B-494F-AAF0-74C571186417}" type="slidenum">
              <a:rPr lang="en-US" smtClean="0"/>
              <a:pPr/>
              <a:t>5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5126" name="Picture 6" descr="https://computinged.files.wordpress.com/2012/03/tileimag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129" y="1393156"/>
            <a:ext cx="3797447" cy="285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outreach.cs.ua.edu/pixly/content/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9" y="1393156"/>
            <a:ext cx="6941234" cy="2600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cc.gatech.edu/~mark.guzdial/mediacomp/Wonderland-thum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60" y="2850158"/>
            <a:ext cx="2352461" cy="287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ecx.images-amazon.com/images/I/518eq-sbAxL._AC_UL320_SR260,32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987" y="2760261"/>
            <a:ext cx="2476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ofia.cs.vt.edu/cs1114-ebooklet/img/jero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73" y="4252071"/>
            <a:ext cx="16573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10465" y="6027904"/>
            <a:ext cx="103266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*</a:t>
            </a:r>
            <a:r>
              <a:rPr lang="en-US" sz="1100" i="1" dirty="0"/>
              <a:t>Mark </a:t>
            </a:r>
            <a:r>
              <a:rPr lang="en-US" sz="1100" i="1" dirty="0" err="1"/>
              <a:t>Guzdial</a:t>
            </a:r>
            <a:r>
              <a:rPr lang="en-US" sz="1100" i="1" dirty="0"/>
              <a:t> and Allison Elliott </a:t>
            </a:r>
            <a:r>
              <a:rPr lang="en-US" sz="1100" i="1" dirty="0" err="1"/>
              <a:t>Tew</a:t>
            </a:r>
            <a:r>
              <a:rPr lang="en-US" sz="1100" i="1" dirty="0"/>
              <a:t>. 2006. Imagineering inauthentic legitimate peripheral participation: an instructional design approach for motivating computing education. </a:t>
            </a:r>
            <a:r>
              <a:rPr lang="en-US" sz="1100" i="1" dirty="0" smtClean="0"/>
              <a:t>In Proceedings </a:t>
            </a:r>
            <a:r>
              <a:rPr lang="en-US" sz="1100" i="1" dirty="0"/>
              <a:t>of the second international workshop on Computing education research (ICER '06). ACM, New York, NY, USA, 51-58. DOI=10.1145/1151588.1151597 http://doi.acm.org/10.1145/1151588.1151597</a:t>
            </a:r>
          </a:p>
        </p:txBody>
      </p:sp>
    </p:spTree>
    <p:extLst>
      <p:ext uri="{BB962C8B-B14F-4D97-AF65-F5344CB8AC3E}">
        <p14:creationId xmlns:p14="http://schemas.microsoft.com/office/powerpoint/2010/main" val="36836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44815" cy="1325563"/>
          </a:xfrm>
        </p:spPr>
        <p:txBody>
          <a:bodyPr/>
          <a:lstStyle/>
          <a:p>
            <a:r>
              <a:rPr lang="en-US" dirty="0" smtClean="0"/>
              <a:t>Diverse Majors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1781-D15B-494F-AAF0-74C571186417}" type="slidenum">
              <a:rPr lang="en-US" smtClean="0"/>
              <a:pPr/>
              <a:t>6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1026" name="Picture 2" descr="http://i56.tinypic.com/2lwrl6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115" y="2218722"/>
            <a:ext cx="3411873" cy="341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Callout 1 (No Border) 8"/>
          <p:cNvSpPr/>
          <p:nvPr/>
        </p:nvSpPr>
        <p:spPr>
          <a:xfrm>
            <a:off x="1690890" y="4878391"/>
            <a:ext cx="1336254" cy="528034"/>
          </a:xfrm>
          <a:prstGeom prst="callout1">
            <a:avLst>
              <a:gd name="adj1" fmla="val -25040"/>
              <a:gd name="adj2" fmla="val 112736"/>
              <a:gd name="adj3" fmla="val 21918"/>
              <a:gd name="adj4" fmla="val 96422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Theater Arts</a:t>
            </a:r>
            <a:endParaRPr lang="en-US" dirty="0"/>
          </a:p>
        </p:txBody>
      </p:sp>
      <p:sp>
        <p:nvSpPr>
          <p:cNvPr id="10" name="Line Callout 1 (No Border) 9"/>
          <p:cNvSpPr/>
          <p:nvPr/>
        </p:nvSpPr>
        <p:spPr>
          <a:xfrm>
            <a:off x="6941078" y="3484082"/>
            <a:ext cx="1336254" cy="528034"/>
          </a:xfrm>
          <a:prstGeom prst="callout1">
            <a:avLst>
              <a:gd name="adj1" fmla="val 60213"/>
              <a:gd name="adj2" fmla="val -8333"/>
              <a:gd name="adj3" fmla="val 73476"/>
              <a:gd name="adj4" fmla="val -49899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11" name="Line Callout 1 (No Border) 10"/>
          <p:cNvSpPr/>
          <p:nvPr/>
        </p:nvSpPr>
        <p:spPr>
          <a:xfrm>
            <a:off x="6552565" y="4782506"/>
            <a:ext cx="1336254" cy="528034"/>
          </a:xfrm>
          <a:prstGeom prst="callout1">
            <a:avLst>
              <a:gd name="adj1" fmla="val 60213"/>
              <a:gd name="adj2" fmla="val -8333"/>
              <a:gd name="adj3" fmla="val 24695"/>
              <a:gd name="adj4" fmla="val -53754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2" name="Line Callout 1 (No Border) 11"/>
          <p:cNvSpPr/>
          <p:nvPr/>
        </p:nvSpPr>
        <p:spPr>
          <a:xfrm>
            <a:off x="4064796" y="5792766"/>
            <a:ext cx="1521854" cy="528034"/>
          </a:xfrm>
          <a:prstGeom prst="callout1">
            <a:avLst>
              <a:gd name="adj1" fmla="val 6555"/>
              <a:gd name="adj2" fmla="val 30219"/>
              <a:gd name="adj3" fmla="val -55793"/>
              <a:gd name="adj4" fmla="val 3009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Construction</a:t>
            </a:r>
            <a:endParaRPr lang="en-US" dirty="0"/>
          </a:p>
        </p:txBody>
      </p:sp>
      <p:sp>
        <p:nvSpPr>
          <p:cNvPr id="13" name="Line Callout 1 (No Border) 12"/>
          <p:cNvSpPr/>
          <p:nvPr/>
        </p:nvSpPr>
        <p:spPr>
          <a:xfrm>
            <a:off x="5630303" y="2105690"/>
            <a:ext cx="1985538" cy="528034"/>
          </a:xfrm>
          <a:prstGeom prst="callout1">
            <a:avLst>
              <a:gd name="adj1" fmla="val 80251"/>
              <a:gd name="adj2" fmla="val 17177"/>
              <a:gd name="adj3" fmla="val 117790"/>
              <a:gd name="adj4" fmla="val -1976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Biological Sciences</a:t>
            </a:r>
            <a:endParaRPr lang="en-US" dirty="0"/>
          </a:p>
        </p:txBody>
      </p:sp>
      <p:sp>
        <p:nvSpPr>
          <p:cNvPr id="14" name="Line Callout 1 (No Border) 13"/>
          <p:cNvSpPr/>
          <p:nvPr/>
        </p:nvSpPr>
        <p:spPr>
          <a:xfrm>
            <a:off x="1690890" y="2334995"/>
            <a:ext cx="1985538" cy="528034"/>
          </a:xfrm>
          <a:prstGeom prst="callout1">
            <a:avLst>
              <a:gd name="adj1" fmla="val 76011"/>
              <a:gd name="adj2" fmla="val 73598"/>
              <a:gd name="adj3" fmla="val 124844"/>
              <a:gd name="adj4" fmla="val 84552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Animal Sciences</a:t>
            </a:r>
            <a:endParaRPr lang="en-US" dirty="0"/>
          </a:p>
        </p:txBody>
      </p:sp>
      <p:sp>
        <p:nvSpPr>
          <p:cNvPr id="15" name="Line Callout 1 (No Border) 14"/>
          <p:cNvSpPr/>
          <p:nvPr/>
        </p:nvSpPr>
        <p:spPr>
          <a:xfrm>
            <a:off x="3253293" y="1690688"/>
            <a:ext cx="1985538" cy="528034"/>
          </a:xfrm>
          <a:prstGeom prst="callout1">
            <a:avLst>
              <a:gd name="adj1" fmla="val 82164"/>
              <a:gd name="adj2" fmla="val 48381"/>
              <a:gd name="adj3" fmla="val 124694"/>
              <a:gd name="adj4" fmla="val 50205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8648233" y="4012116"/>
            <a:ext cx="2705567" cy="2308684"/>
          </a:xfrm>
          <a:prstGeom prst="cloudCallout">
            <a:avLst>
              <a:gd name="adj1" fmla="val -81919"/>
              <a:gd name="adj2" fmla="val -3074"/>
            </a:avLst>
          </a:prstGeom>
          <a:blipFill dpi="0" rotWithShape="1">
            <a:blip r:embed="rId3"/>
            <a:srcRect/>
            <a:tile tx="381000" ty="400050" sx="50000" sy="50000" flip="none" algn="tl"/>
          </a:blipFill>
          <a:effectLst>
            <a:softEdge rad="254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Callout 17"/>
          <p:cNvSpPr/>
          <p:nvPr/>
        </p:nvSpPr>
        <p:spPr>
          <a:xfrm>
            <a:off x="8767853" y="1452391"/>
            <a:ext cx="2466325" cy="2242002"/>
          </a:xfrm>
          <a:prstGeom prst="cloudCallout">
            <a:avLst>
              <a:gd name="adj1" fmla="val -92871"/>
              <a:gd name="adj2" fmla="val -6683"/>
            </a:avLst>
          </a:prstGeom>
          <a:blipFill dpi="0" rotWithShape="1">
            <a:blip r:embed="rId4"/>
            <a:srcRect/>
            <a:tile tx="0" ty="0" sx="75000" sy="75000" flip="none" algn="tl"/>
          </a:blipFill>
          <a:effectLst>
            <a:softEdge rad="254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294988" y="365125"/>
            <a:ext cx="55453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… with Rich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Idea: Real-World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1781-D15B-494F-AAF0-74C571186417}" type="slidenum">
              <a:rPr lang="en-US" smtClean="0"/>
              <a:pPr/>
              <a:t>7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8574"/>
            <a:ext cx="4679852" cy="3509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08" y="2268574"/>
            <a:ext cx="5238750" cy="32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2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" y="1564179"/>
            <a:ext cx="4971429" cy="3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714678" y="2732564"/>
            <a:ext cx="245451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ollections </a:t>
            </a:r>
            <a:r>
              <a:rPr lang="en-U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600" cap="none" spc="0" dirty="0" smtClean="0">
                <a:ln w="0"/>
                <a:solidFill>
                  <a:srgbClr val="74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eal-time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16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iant</a:t>
            </a:r>
            <a:endParaRPr lang="en-US" sz="1600" cap="none" spc="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6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nteresting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1600" cap="none" spc="0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ituated</a:t>
            </a: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40" y="2327354"/>
            <a:ext cx="3352309" cy="274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6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Language Translation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532" y="4150669"/>
            <a:ext cx="6060350" cy="2467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36" y="1383381"/>
            <a:ext cx="5672005" cy="2492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78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350</Words>
  <Application>Microsoft Office PowerPoint</Application>
  <PresentationFormat>Widescreen</PresentationFormat>
  <Paragraphs>88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Verdana</vt:lpstr>
      <vt:lpstr>Wingdings 3</vt:lpstr>
      <vt:lpstr>Facet</vt:lpstr>
      <vt:lpstr>From Interest to Usefulness with BlockPy a Block-based, Educational Environment</vt:lpstr>
      <vt:lpstr>Overview</vt:lpstr>
      <vt:lpstr>Target Audience</vt:lpstr>
      <vt:lpstr>Contexts: Math and Business</vt:lpstr>
      <vt:lpstr>Fun to the rescue!</vt:lpstr>
      <vt:lpstr>Diverse Majors</vt:lpstr>
      <vt:lpstr>Big Idea: Real-World Data</vt:lpstr>
      <vt:lpstr>Data Blocks</vt:lpstr>
      <vt:lpstr>Mutual Language Translation</vt:lpstr>
      <vt:lpstr>Guided Practice Problems</vt:lpstr>
      <vt:lpstr>Instructor-Supplied Code</vt:lpstr>
      <vt:lpstr>Interesting Problems</vt:lpstr>
      <vt:lpstr>Try it now!</vt:lpstr>
      <vt:lpstr>Mutual Language Translation</vt:lpstr>
      <vt:lpstr>Yes, and our programs are different</vt:lpstr>
      <vt:lpstr>Static type inference?</vt:lpstr>
      <vt:lpstr>Problem Student Identification</vt:lpstr>
      <vt:lpstr>Submission Count in Blockly Dashboard</vt:lpstr>
      <vt:lpstr>Python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BlockPy: From Interest to Usefulness</dc:title>
  <dc:creator>acbart</dc:creator>
  <cp:lastModifiedBy>acbart</cp:lastModifiedBy>
  <cp:revision>27</cp:revision>
  <dcterms:created xsi:type="dcterms:W3CDTF">2015-10-20T21:57:21Z</dcterms:created>
  <dcterms:modified xsi:type="dcterms:W3CDTF">2015-10-21T01:36:43Z</dcterms:modified>
</cp:coreProperties>
</file>