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57" r:id="rId3"/>
    <p:sldId id="262" r:id="rId4"/>
    <p:sldId id="263" r:id="rId5"/>
    <p:sldId id="259" r:id="rId6"/>
    <p:sldId id="267" r:id="rId7"/>
    <p:sldId id="268" r:id="rId8"/>
    <p:sldId id="269" r:id="rId9"/>
    <p:sldId id="264" r:id="rId10"/>
    <p:sldId id="271" r:id="rId11"/>
    <p:sldId id="270" r:id="rId12"/>
    <p:sldId id="265" r:id="rId13"/>
    <p:sldId id="260" r:id="rId14"/>
    <p:sldId id="266" r:id="rId15"/>
    <p:sldId id="26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189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4256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765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627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791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2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8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77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29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7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Motivating Introductory Computing with</a:t>
            </a:r>
            <a:br>
              <a:rPr lang="en-US" dirty="0"/>
            </a:br>
            <a:r>
              <a:rPr lang="en-US" b="1" dirty="0"/>
              <a:t>Student-Driven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Austin Cory </a:t>
            </a:r>
            <a:r>
              <a:rPr lang="en-US" dirty="0" err="1"/>
              <a:t>bart</a:t>
            </a:r>
            <a:endParaRPr lang="en-US" dirty="0"/>
          </a:p>
          <a:p>
            <a:r>
              <a:rPr lang="en-US" dirty="0"/>
              <a:t>Research defense</a:t>
            </a:r>
          </a:p>
          <a:p>
            <a:r>
              <a:rPr lang="en-US" dirty="0"/>
              <a:t>Nov 29, 2016</a:t>
            </a:r>
          </a:p>
        </p:txBody>
      </p:sp>
    </p:spTree>
    <p:extLst>
      <p:ext uri="{BB962C8B-B14F-4D97-AF65-F5344CB8AC3E}">
        <p14:creationId xmlns:p14="http://schemas.microsoft.com/office/powerpoint/2010/main" val="70690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Work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36" y="2133600"/>
            <a:ext cx="4308764" cy="3777622"/>
          </a:xfrm>
        </p:spPr>
        <p:txBody>
          <a:bodyPr/>
          <a:lstStyle/>
          <a:p>
            <a:r>
              <a:rPr lang="en-US" dirty="0"/>
              <a:t>Students were motivated</a:t>
            </a:r>
          </a:p>
          <a:p>
            <a:r>
              <a:rPr lang="en-US" dirty="0"/>
              <a:t>Usefulness of Data Science outweighed Usefulness of Programming</a:t>
            </a:r>
          </a:p>
          <a:p>
            <a:r>
              <a:rPr lang="en-US" dirty="0"/>
              <a:t>Caring was particularly high</a:t>
            </a:r>
          </a:p>
          <a:p>
            <a:r>
              <a:rPr lang="en-US" dirty="0"/>
              <a:t>Little intent to continue, and actually decreased from the start of the semester (</a:t>
            </a:r>
            <a:r>
              <a:rPr lang="en-US" dirty="0"/>
              <a:t>-1.03**, </a:t>
            </a:r>
            <a:r>
              <a:rPr lang="en-US" dirty="0" err="1"/>
              <a:t>std</a:t>
            </a:r>
            <a:r>
              <a:rPr lang="en-US" dirty="0"/>
              <a:t>=.34)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71" y="1307407"/>
            <a:ext cx="5658640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Work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Usefulness is strongly correlated with intent to continue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959" y="2811173"/>
            <a:ext cx="60579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9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Technology work:</a:t>
            </a:r>
          </a:p>
          <a:p>
            <a:pPr lvl="1"/>
            <a:r>
              <a:rPr lang="en-US" sz="1400" dirty="0"/>
              <a:t>Improve the tooling for the validation of datasets to simplify the development process (By Final Defense)</a:t>
            </a:r>
          </a:p>
          <a:p>
            <a:pPr lvl="1"/>
            <a:r>
              <a:rPr lang="en-US" sz="1400" dirty="0"/>
              <a:t>Finish documenting datasets (Before SIGCSE)</a:t>
            </a:r>
          </a:p>
          <a:p>
            <a:pPr lvl="1"/>
            <a:r>
              <a:rPr lang="en-US" sz="1400" dirty="0"/>
              <a:t>Extend CORGIS Builder to enable generation of SQL datasets (Before SIGCSE)</a:t>
            </a:r>
          </a:p>
          <a:p>
            <a:r>
              <a:rPr lang="en-US" sz="1400" dirty="0"/>
              <a:t>Evaluation work:</a:t>
            </a:r>
          </a:p>
          <a:p>
            <a:pPr lvl="1"/>
            <a:r>
              <a:rPr lang="en-US" sz="1400" dirty="0"/>
              <a:t>Collect and analyze new student data from Fall 2016 semester (Before February)</a:t>
            </a:r>
          </a:p>
          <a:p>
            <a:pPr fontAlgn="base"/>
            <a:r>
              <a:rPr lang="en-US" sz="1400" dirty="0"/>
              <a:t>Papers</a:t>
            </a:r>
          </a:p>
          <a:p>
            <a:pPr lvl="1" fontAlgn="base"/>
            <a:r>
              <a:rPr lang="en-US" sz="1400" dirty="0"/>
              <a:t>TETC/TLT submission: December 1</a:t>
            </a:r>
          </a:p>
          <a:p>
            <a:pPr lvl="1" fontAlgn="base"/>
            <a:r>
              <a:rPr lang="en-US" sz="1400" dirty="0"/>
              <a:t>TOCE paper: January</a:t>
            </a:r>
          </a:p>
          <a:p>
            <a:pPr lvl="1" fontAlgn="base"/>
            <a:r>
              <a:rPr lang="en-US" sz="1400" dirty="0"/>
              <a:t>CSE paper: April</a:t>
            </a:r>
          </a:p>
          <a:p>
            <a:pPr fontAlgn="base"/>
            <a:r>
              <a:rPr lang="en-US" sz="1400" dirty="0"/>
              <a:t>Final Defense: Noon on March 20</a:t>
            </a:r>
          </a:p>
        </p:txBody>
      </p:sp>
    </p:spTree>
    <p:extLst>
      <p:ext uri="{BB962C8B-B14F-4D97-AF65-F5344CB8AC3E}">
        <p14:creationId xmlns:p14="http://schemas.microsoft.com/office/powerpoint/2010/main" val="322202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(Accepted)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624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A. C. Bart</a:t>
            </a:r>
            <a:r>
              <a:rPr lang="en-US" dirty="0"/>
              <a:t>, R. Whitcomb, E. </a:t>
            </a:r>
            <a:r>
              <a:rPr lang="en-US" dirty="0" err="1"/>
              <a:t>Tilevich</a:t>
            </a:r>
            <a:r>
              <a:rPr lang="en-US" dirty="0"/>
              <a:t>, C. A. Shaffer, D. Kafura, </a:t>
            </a:r>
            <a:r>
              <a:rPr lang="en-US" i="1" dirty="0"/>
              <a:t>Computing with CORGIS: Diverse, Real-world Datasets for Introductory Computing</a:t>
            </a:r>
            <a:r>
              <a:rPr lang="en-US" dirty="0"/>
              <a:t>, </a:t>
            </a:r>
            <a:r>
              <a:rPr lang="en-US" u="sng" dirty="0"/>
              <a:t>SIGCSE '17</a:t>
            </a:r>
            <a:r>
              <a:rPr lang="en-US" dirty="0"/>
              <a:t>, Seattle, Washington. March, 2017. </a:t>
            </a:r>
            <a:r>
              <a:rPr lang="en-US" i="1" dirty="0"/>
              <a:t>(accepted)</a:t>
            </a:r>
            <a:endParaRPr lang="en-US" dirty="0"/>
          </a:p>
          <a:p>
            <a:pPr fontAlgn="base"/>
            <a:r>
              <a:rPr lang="en-US" b="1" dirty="0"/>
              <a:t>A. C. Bart</a:t>
            </a:r>
            <a:r>
              <a:rPr lang="en-US" dirty="0"/>
              <a:t>, J. </a:t>
            </a:r>
            <a:r>
              <a:rPr lang="en-US" dirty="0" err="1"/>
              <a:t>Tibau</a:t>
            </a:r>
            <a:r>
              <a:rPr lang="en-US" dirty="0"/>
              <a:t>, E. </a:t>
            </a:r>
            <a:r>
              <a:rPr lang="en-US" dirty="0" err="1"/>
              <a:t>Tilevich</a:t>
            </a:r>
            <a:r>
              <a:rPr lang="en-US" dirty="0"/>
              <a:t>, C. A. Shaffer, D. Kafura, </a:t>
            </a:r>
            <a:r>
              <a:rPr lang="en-US" i="1" dirty="0"/>
              <a:t>Implementing an Open-access, Data Science Programming Environment for Learners</a:t>
            </a:r>
            <a:r>
              <a:rPr lang="en-US" dirty="0"/>
              <a:t>, </a:t>
            </a:r>
            <a:r>
              <a:rPr lang="en-US" u="sng" dirty="0"/>
              <a:t>COMPSAC '16</a:t>
            </a:r>
            <a:r>
              <a:rPr lang="en-US" dirty="0"/>
              <a:t>, Atlanta, Georgia. June 10-15, 2016. </a:t>
            </a:r>
            <a:r>
              <a:rPr lang="en-US" i="1" dirty="0"/>
              <a:t>(Abstract only)</a:t>
            </a:r>
            <a:endParaRPr lang="en-US" dirty="0"/>
          </a:p>
          <a:p>
            <a:pPr fontAlgn="base"/>
            <a:r>
              <a:rPr lang="en-US" dirty="0"/>
              <a:t>D. Kafura, </a:t>
            </a:r>
            <a:r>
              <a:rPr lang="en-US" b="1" dirty="0"/>
              <a:t>A. C. Bart</a:t>
            </a:r>
            <a:r>
              <a:rPr lang="en-US" dirty="0"/>
              <a:t>, B. Chowdhury, </a:t>
            </a:r>
            <a:r>
              <a:rPr lang="en-US" i="1" dirty="0"/>
              <a:t>Design and Preliminary Results From a Computational Thinking Course</a:t>
            </a:r>
            <a:r>
              <a:rPr lang="en-US" dirty="0"/>
              <a:t>. </a:t>
            </a:r>
            <a:r>
              <a:rPr lang="en-US" u="sng" dirty="0"/>
              <a:t>ITiCSE'15</a:t>
            </a:r>
            <a:r>
              <a:rPr lang="en-US" dirty="0"/>
              <a:t>, Vilnius, Lithuania. July 6-8, 2015.</a:t>
            </a:r>
          </a:p>
          <a:p>
            <a:pPr fontAlgn="base"/>
            <a:r>
              <a:rPr lang="en-US" b="1" dirty="0"/>
              <a:t>A. C. Bart</a:t>
            </a:r>
            <a:r>
              <a:rPr lang="en-US" dirty="0"/>
              <a:t>, J. Riddle, O. </a:t>
            </a:r>
            <a:r>
              <a:rPr lang="en-US" dirty="0" err="1"/>
              <a:t>Saleem</a:t>
            </a:r>
            <a:r>
              <a:rPr lang="en-US" dirty="0"/>
              <a:t>, B. Chowdhury, E. </a:t>
            </a:r>
            <a:r>
              <a:rPr lang="en-US" dirty="0" err="1"/>
              <a:t>Tilevich</a:t>
            </a:r>
            <a:r>
              <a:rPr lang="en-US" dirty="0"/>
              <a:t>, C. A. Shaffer, D. Kafura, Motivating Students with Big Data: CORGIS and MUSIC, </a:t>
            </a:r>
            <a:r>
              <a:rPr lang="en-US" u="sng" dirty="0"/>
              <a:t>Splash-E '14</a:t>
            </a:r>
            <a:r>
              <a:rPr lang="en-US" dirty="0"/>
              <a:t>, Portland, Oregon. October 21-23, 2014. </a:t>
            </a:r>
            <a:r>
              <a:rPr lang="en-US" i="1" dirty="0"/>
              <a:t>(no formal proceedings)</a:t>
            </a:r>
            <a:endParaRPr lang="en-US" dirty="0"/>
          </a:p>
          <a:p>
            <a:pPr fontAlgn="base"/>
            <a:r>
              <a:rPr lang="en-US" b="1" dirty="0"/>
              <a:t>A. C. Bart</a:t>
            </a:r>
            <a:r>
              <a:rPr lang="en-US" dirty="0"/>
              <a:t>, E. </a:t>
            </a:r>
            <a:r>
              <a:rPr lang="en-US" dirty="0" err="1"/>
              <a:t>Tilevich</a:t>
            </a:r>
            <a:r>
              <a:rPr lang="en-US" dirty="0"/>
              <a:t>, T. </a:t>
            </a:r>
            <a:r>
              <a:rPr lang="en-US" dirty="0" err="1"/>
              <a:t>Allevato</a:t>
            </a:r>
            <a:r>
              <a:rPr lang="en-US" dirty="0"/>
              <a:t>, S. Hall, C. A. Shaffer, </a:t>
            </a:r>
            <a:r>
              <a:rPr lang="en-US" i="1" dirty="0"/>
              <a:t>Transforming Introductory Computer Science Projects via Real-Time Web Data</a:t>
            </a:r>
            <a:r>
              <a:rPr lang="en-US" dirty="0"/>
              <a:t>, </a:t>
            </a:r>
            <a:r>
              <a:rPr lang="en-US" u="sng" dirty="0"/>
              <a:t>SIGCSE '14</a:t>
            </a:r>
            <a:r>
              <a:rPr lang="en-US" dirty="0"/>
              <a:t>, Atlanta, Georgia. March 5-8, 2014.</a:t>
            </a:r>
          </a:p>
          <a:p>
            <a:pPr fontAlgn="base"/>
            <a:r>
              <a:rPr lang="en-US" b="1" dirty="0"/>
              <a:t>A. C. Bart</a:t>
            </a:r>
            <a:r>
              <a:rPr lang="en-US" dirty="0"/>
              <a:t>, E. </a:t>
            </a:r>
            <a:r>
              <a:rPr lang="en-US" dirty="0" err="1"/>
              <a:t>Tilevich</a:t>
            </a:r>
            <a:r>
              <a:rPr lang="en-US" dirty="0"/>
              <a:t>, C. A. Shaffer, T. </a:t>
            </a:r>
            <a:r>
              <a:rPr lang="en-US" dirty="0" err="1"/>
              <a:t>Allevato</a:t>
            </a:r>
            <a:r>
              <a:rPr lang="en-US" dirty="0"/>
              <a:t>, S. Hall, Using Real-Time Web Data to Enrich Introductory Computer Science Projects, </a:t>
            </a:r>
            <a:r>
              <a:rPr lang="en-US" u="sng" dirty="0"/>
              <a:t>Splash-E '13</a:t>
            </a:r>
            <a:r>
              <a:rPr lang="en-US" dirty="0"/>
              <a:t>, Indianapolis, Indiana. October 26-31, 2013. </a:t>
            </a:r>
            <a:r>
              <a:rPr lang="en-US" i="1" dirty="0"/>
              <a:t>(no formal proceedings)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(Tangential)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A. C. Bart, C. A. Shaffer. Instructional Design is to Teaching as Software Engineering is to Programming. SIGCSE '16. Kansas City, MO. March 2-5, 2016. </a:t>
            </a:r>
            <a:r>
              <a:rPr lang="en-US" i="1" dirty="0"/>
              <a:t>(Published)</a:t>
            </a:r>
          </a:p>
          <a:p>
            <a:pPr fontAlgn="base"/>
            <a:r>
              <a:rPr lang="en-US" b="1" dirty="0"/>
              <a:t>A. C. Bart</a:t>
            </a:r>
            <a:r>
              <a:rPr lang="en-US" dirty="0"/>
              <a:t>, J. </a:t>
            </a:r>
            <a:r>
              <a:rPr lang="en-US" dirty="0" err="1"/>
              <a:t>Tibau</a:t>
            </a:r>
            <a:r>
              <a:rPr lang="en-US" dirty="0"/>
              <a:t>, E. </a:t>
            </a:r>
            <a:r>
              <a:rPr lang="en-US" dirty="0" err="1"/>
              <a:t>Tilevich</a:t>
            </a:r>
            <a:r>
              <a:rPr lang="en-US" dirty="0"/>
              <a:t>, C. A. Shaffer, D. Kafura, </a:t>
            </a:r>
            <a:r>
              <a:rPr lang="en-US" i="1" dirty="0"/>
              <a:t>Implementing an Open-access, Data Science Programming Environment for Learners</a:t>
            </a:r>
            <a:r>
              <a:rPr lang="en-US" dirty="0"/>
              <a:t>, </a:t>
            </a:r>
            <a:r>
              <a:rPr lang="en-US" u="sng" dirty="0"/>
              <a:t>IEEE Computer</a:t>
            </a:r>
            <a:r>
              <a:rPr lang="en-US" dirty="0"/>
              <a:t>. May 15, 2016. </a:t>
            </a:r>
            <a:r>
              <a:rPr lang="en-US" i="1" dirty="0"/>
              <a:t>(Submitted)</a:t>
            </a:r>
            <a:endParaRPr lang="en-US" dirty="0"/>
          </a:p>
          <a:p>
            <a:pPr fontAlgn="base"/>
            <a:r>
              <a:rPr lang="en-US" dirty="0"/>
              <a:t>TETC/TLT paper on data gathered in Spring 2016 about </a:t>
            </a:r>
            <a:r>
              <a:rPr lang="en-US" dirty="0" err="1"/>
              <a:t>BlockPy</a:t>
            </a:r>
            <a:r>
              <a:rPr lang="en-US" dirty="0"/>
              <a:t> usage. This is tangentially related to my dissertation, since </a:t>
            </a:r>
            <a:r>
              <a:rPr lang="en-US" dirty="0" err="1"/>
              <a:t>BlockPy</a:t>
            </a:r>
            <a:r>
              <a:rPr lang="en-US" dirty="0"/>
              <a:t> is a CORGIS consumer (</a:t>
            </a:r>
            <a:r>
              <a:rPr lang="en-US" i="1" dirty="0"/>
              <a:t>First draft written, being submitted before Dec 1</a:t>
            </a:r>
            <a:r>
              <a:rPr lang="en-US" dirty="0"/>
              <a:t>).</a:t>
            </a:r>
          </a:p>
          <a:p>
            <a:r>
              <a:rPr lang="en-US" dirty="0"/>
              <a:t>CSE journal paper on Instructional Design in Computer Science Education. This is tangentially related to some of the learning theory used in my dissertation. (</a:t>
            </a:r>
            <a:r>
              <a:rPr lang="en-US" i="1" dirty="0"/>
              <a:t>First draft written, needs an extensive rewrite before submission)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Dissertation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Literature Review</a:t>
            </a:r>
          </a:p>
          <a:p>
            <a:pPr>
              <a:buFont typeface="+mj-lt"/>
              <a:buAutoNum type="arabicPeriod"/>
            </a:pPr>
            <a:r>
              <a:rPr lang="en-US" dirty="0"/>
              <a:t>Technology</a:t>
            </a:r>
          </a:p>
          <a:p>
            <a:pPr>
              <a:buFont typeface="+mj-lt"/>
              <a:buAutoNum type="arabicPeriod"/>
            </a:pPr>
            <a:r>
              <a:rPr lang="en-US" dirty="0"/>
              <a:t>Student Impact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5125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Pre-prelim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Technology:</a:t>
            </a:r>
          </a:p>
          <a:p>
            <a:pPr lvl="1"/>
            <a:r>
              <a:rPr lang="en-US" dirty="0"/>
              <a:t>RTW</a:t>
            </a:r>
          </a:p>
          <a:p>
            <a:r>
              <a:rPr lang="en-US" dirty="0"/>
              <a:t>Studies:</a:t>
            </a:r>
          </a:p>
          <a:p>
            <a:pPr lvl="1"/>
            <a:r>
              <a:rPr lang="en-US" dirty="0"/>
              <a:t>Introductory computing contexts: N=472</a:t>
            </a:r>
          </a:p>
          <a:p>
            <a:pPr lvl="1"/>
            <a:r>
              <a:rPr lang="en-US" dirty="0"/>
              <a:t>Interest/Usefulness in Intro courses: N=268</a:t>
            </a:r>
          </a:p>
        </p:txBody>
      </p:sp>
    </p:spTree>
    <p:extLst>
      <p:ext uri="{BB962C8B-B14F-4D97-AF65-F5344CB8AC3E}">
        <p14:creationId xmlns:p14="http://schemas.microsoft.com/office/powerpoint/2010/main" val="313476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“Preparing Educational Datasets for Introductory Computing Courses”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case study of the design of 50 datasets</a:t>
            </a:r>
            <a:endParaRPr lang="en-US" dirty="0"/>
          </a:p>
          <a:p>
            <a:r>
              <a:rPr lang="en-US" dirty="0"/>
              <a:t>Common problems</a:t>
            </a:r>
          </a:p>
          <a:p>
            <a:pPr lvl="1"/>
            <a:r>
              <a:rPr lang="en-US" dirty="0"/>
              <a:t>Unstandardized data</a:t>
            </a:r>
          </a:p>
          <a:p>
            <a:pPr lvl="1"/>
            <a:r>
              <a:rPr lang="en-US" dirty="0"/>
              <a:t>Little structure</a:t>
            </a:r>
          </a:p>
          <a:p>
            <a:pPr lvl="1"/>
            <a:r>
              <a:rPr lang="en-US" dirty="0"/>
              <a:t>Joining data</a:t>
            </a:r>
          </a:p>
          <a:p>
            <a:pPr lvl="1"/>
            <a:r>
              <a:rPr lang="en-US" dirty="0"/>
              <a:t>Encoded values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Common student misconceptions</a:t>
            </a:r>
          </a:p>
          <a:p>
            <a:pPr lvl="1"/>
            <a:r>
              <a:rPr lang="en-US" dirty="0"/>
              <a:t>Assuming data is time-oriented</a:t>
            </a:r>
          </a:p>
          <a:p>
            <a:pPr lvl="1"/>
            <a:r>
              <a:rPr lang="en-US" dirty="0"/>
              <a:t>Skipping documentation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659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and research questions</a:t>
            </a:r>
          </a:p>
          <a:p>
            <a:r>
              <a:rPr lang="en-US" dirty="0"/>
              <a:t>Prelim Work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Papers published</a:t>
            </a:r>
          </a:p>
          <a:p>
            <a:r>
              <a:rPr lang="en-US" dirty="0"/>
              <a:t>Dissertation outline</a:t>
            </a:r>
          </a:p>
        </p:txBody>
      </p:sp>
    </p:spTree>
    <p:extLst>
      <p:ext uri="{BB962C8B-B14F-4D97-AF65-F5344CB8AC3E}">
        <p14:creationId xmlns:p14="http://schemas.microsoft.com/office/powerpoint/2010/main" val="42620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Data Science context can effectively motivate introductory computing students, particularly those not pursuing CS as their major.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92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en-US" dirty="0"/>
              <a:t>How do introductory computing students become motivated? (Chapter 2.a, Lit Review)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How does Data Science compare to other introductory contexts? (Chapter 2.b , Lit Review)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What affordances and barriers does Data Science offer as an introductory context? (Chapter 2.c , Lit Review)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How can technology support Data Science as a learning context? (Chapter 3 , Technology)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What is the impact of a data science context, as opposed to other course components, on student motivation and course outcomes? (Chapter 4, Study)</a:t>
            </a:r>
          </a:p>
        </p:txBody>
      </p:sp>
    </p:spTree>
    <p:extLst>
      <p:ext uri="{BB962C8B-B14F-4D97-AF65-F5344CB8AC3E}">
        <p14:creationId xmlns:p14="http://schemas.microsoft.com/office/powerpoint/2010/main" val="27305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Work -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new CORGIS Datasets</a:t>
            </a:r>
          </a:p>
          <a:p>
            <a:r>
              <a:rPr lang="en-US" dirty="0"/>
              <a:t>Currently at ~43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106960"/>
            <a:ext cx="5927586" cy="35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8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Work -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CORGIS Builder</a:t>
            </a:r>
          </a:p>
          <a:p>
            <a:r>
              <a:rPr lang="en-US" dirty="0"/>
              <a:t>Simplifies dataset maintenance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37825" y="3054927"/>
            <a:ext cx="5934458" cy="333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55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Work -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84" y="1382867"/>
            <a:ext cx="8915400" cy="3777622"/>
          </a:xfrm>
        </p:spPr>
        <p:txBody>
          <a:bodyPr/>
          <a:lstStyle/>
          <a:p>
            <a:r>
              <a:rPr lang="en-US" dirty="0"/>
              <a:t>CORGIS Visualizer</a:t>
            </a:r>
          </a:p>
          <a:p>
            <a:r>
              <a:rPr lang="en-US" dirty="0"/>
              <a:t>Easy interaction with datasets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89" y="2218734"/>
            <a:ext cx="6523366" cy="43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Work -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CORGIS Website</a:t>
            </a:r>
          </a:p>
          <a:p>
            <a:r>
              <a:rPr lang="en-US" dirty="0"/>
              <a:t>Dynamically-generated</a:t>
            </a:r>
          </a:p>
          <a:p>
            <a:r>
              <a:rPr lang="en-US" dirty="0"/>
              <a:t>Searchable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6" y="3089564"/>
            <a:ext cx="7364439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Work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Fall 2015 (N=40)</a:t>
            </a:r>
          </a:p>
          <a:p>
            <a:pPr lvl="1"/>
            <a:r>
              <a:rPr lang="en-US" dirty="0"/>
              <a:t>Spring 2016 (N=50) – Analyzed for TOCE submission</a:t>
            </a:r>
          </a:p>
          <a:p>
            <a:pPr lvl="1"/>
            <a:r>
              <a:rPr lang="en-US" dirty="0"/>
              <a:t>Fall 2016 (N=100) – In process of analyzing</a:t>
            </a:r>
          </a:p>
          <a:p>
            <a:r>
              <a:rPr lang="en-US" dirty="0"/>
              <a:t>Survey Design</a:t>
            </a:r>
          </a:p>
          <a:p>
            <a:pPr lvl="1"/>
            <a:r>
              <a:rPr lang="en-US" dirty="0"/>
              <a:t>2 surveys (3 in Fall) for Pre/Post</a:t>
            </a:r>
          </a:p>
          <a:p>
            <a:pPr lvl="1"/>
            <a:r>
              <a:rPr lang="en-US" dirty="0"/>
              <a:t>5x5 grid of questions (MUSIC vs. Course Components)</a:t>
            </a:r>
          </a:p>
          <a:p>
            <a:pPr lvl="1"/>
            <a:r>
              <a:rPr lang="en-US" dirty="0"/>
              <a:t>Intent to Continue Questions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Free Response questions (MUSIC + completely open)</a:t>
            </a:r>
          </a:p>
        </p:txBody>
      </p:sp>
    </p:spTree>
    <p:extLst>
      <p:ext uri="{BB962C8B-B14F-4D97-AF65-F5344CB8AC3E}">
        <p14:creationId xmlns:p14="http://schemas.microsoft.com/office/powerpoint/2010/main" val="5322571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1261</TotalTime>
  <Words>938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Motivating Introductory Computing with Student-Driven Datasets</vt:lpstr>
      <vt:lpstr>Outline</vt:lpstr>
      <vt:lpstr>My Thesis</vt:lpstr>
      <vt:lpstr>Research Questions</vt:lpstr>
      <vt:lpstr>Prelim Work - Technology</vt:lpstr>
      <vt:lpstr>Prelim Work - Technology</vt:lpstr>
      <vt:lpstr>Prelim Work - Technology</vt:lpstr>
      <vt:lpstr>Prelim Work - Technology</vt:lpstr>
      <vt:lpstr>Prelim Work - Motivation</vt:lpstr>
      <vt:lpstr>Prelim Work - Motivation</vt:lpstr>
      <vt:lpstr>Prelim Work - Motivation</vt:lpstr>
      <vt:lpstr>Schedule</vt:lpstr>
      <vt:lpstr>Papers (Accepted)</vt:lpstr>
      <vt:lpstr>Papers (Tangential)</vt:lpstr>
      <vt:lpstr>Dissertation Outline</vt:lpstr>
      <vt:lpstr>Pre-prelim work</vt:lpstr>
      <vt:lpstr>“Preparing Educational Datasets for Introductory Computing Courses”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Motivating Introductory Computing with Student-Driven Datasets</dc:title>
  <dc:creator>acbart</dc:creator>
  <cp:lastModifiedBy>acbart</cp:lastModifiedBy>
  <cp:revision>23</cp:revision>
  <dcterms:created xsi:type="dcterms:W3CDTF">2016-11-29T18:45:35Z</dcterms:created>
  <dcterms:modified xsi:type="dcterms:W3CDTF">2016-11-30T15:47:10Z</dcterms:modified>
</cp:coreProperties>
</file>