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6" r:id="rId1"/>
    <p:sldMasterId id="2147484074" r:id="rId2"/>
    <p:sldMasterId id="2147484167" r:id="rId3"/>
    <p:sldMasterId id="2147484268" r:id="rId4"/>
    <p:sldMasterId id="2147484340" r:id="rId5"/>
  </p:sldMasterIdLst>
  <p:sldIdLst>
    <p:sldId id="256" r:id="rId6"/>
    <p:sldId id="261" r:id="rId7"/>
    <p:sldId id="277" r:id="rId8"/>
    <p:sldId id="283" r:id="rId9"/>
    <p:sldId id="278" r:id="rId10"/>
    <p:sldId id="275" r:id="rId11"/>
    <p:sldId id="284" r:id="rId12"/>
    <p:sldId id="282" r:id="rId13"/>
    <p:sldId id="268" r:id="rId14"/>
    <p:sldId id="280" r:id="rId15"/>
    <p:sldId id="285" r:id="rId16"/>
    <p:sldId id="258" r:id="rId17"/>
    <p:sldId id="269" r:id="rId18"/>
    <p:sldId id="262" r:id="rId19"/>
    <p:sldId id="286" r:id="rId20"/>
    <p:sldId id="274" r:id="rId21"/>
    <p:sldId id="289" r:id="rId22"/>
    <p:sldId id="299" r:id="rId23"/>
    <p:sldId id="300" r:id="rId24"/>
    <p:sldId id="301" r:id="rId25"/>
    <p:sldId id="288" r:id="rId26"/>
    <p:sldId id="303" r:id="rId27"/>
    <p:sldId id="292" r:id="rId28"/>
    <p:sldId id="302" r:id="rId29"/>
    <p:sldId id="264" r:id="rId30"/>
    <p:sldId id="293" r:id="rId31"/>
    <p:sldId id="294" r:id="rId32"/>
    <p:sldId id="290" r:id="rId33"/>
    <p:sldId id="266" r:id="rId34"/>
    <p:sldId id="304" r:id="rId35"/>
    <p:sldId id="298" r:id="rId36"/>
    <p:sldId id="30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MMAMI </a:t>
            </a:r>
            <a:r>
              <a:rPr lang="en-US" dirty="0" smtClean="0"/>
              <a:t>Final Survey Results </a:t>
            </a:r>
            <a:r>
              <a:rPr lang="en-US" dirty="0"/>
              <a:t>for the 5 Aspects across two semesters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Fall 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Sheet1!$C$2:$C$6</c:f>
                <c:numCache>
                  <c:formatCode>General</c:formatCode>
                  <c:ptCount val="5"/>
                  <c:pt idx="0">
                    <c:v>0.156525</c:v>
                  </c:pt>
                  <c:pt idx="1">
                    <c:v>0.40404200000000001</c:v>
                  </c:pt>
                  <c:pt idx="2">
                    <c:v>0.381608</c:v>
                  </c:pt>
                  <c:pt idx="3">
                    <c:v>0.136626</c:v>
                  </c:pt>
                  <c:pt idx="4">
                    <c:v>0.46868599999999999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Sheet1!$A$2:$A$6</c:f>
              <c:strCache>
                <c:ptCount val="5"/>
                <c:pt idx="0">
                  <c:v>Empowerment</c:v>
                </c:pt>
                <c:pt idx="1">
                  <c:v>Usefulness</c:v>
                </c:pt>
                <c:pt idx="2">
                  <c:v>Success</c:v>
                </c:pt>
                <c:pt idx="3">
                  <c:v>Interest</c:v>
                </c:pt>
                <c:pt idx="4">
                  <c:v>Caring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4.7699999999999996</c:v>
                </c:pt>
                <c:pt idx="1">
                  <c:v>5.18</c:v>
                </c:pt>
                <c:pt idx="2">
                  <c:v>4.9874999999999998</c:v>
                </c:pt>
                <c:pt idx="3">
                  <c:v>4.6666670000000003</c:v>
                </c:pt>
                <c:pt idx="4">
                  <c:v>5.0333329999999998</c:v>
                </c:pt>
              </c:numCache>
            </c:numRef>
          </c: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Spring Mean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Sheet1!$E$2:$E$6</c:f>
                <c:numCache>
                  <c:formatCode>General</c:formatCode>
                  <c:ptCount val="5"/>
                  <c:pt idx="0">
                    <c:v>0.88219999999999998</c:v>
                  </c:pt>
                  <c:pt idx="1">
                    <c:v>1.1479509999999999</c:v>
                  </c:pt>
                  <c:pt idx="2">
                    <c:v>1.20278</c:v>
                  </c:pt>
                  <c:pt idx="3">
                    <c:v>1.0711299999999999</c:v>
                  </c:pt>
                  <c:pt idx="4">
                    <c:v>0.70530999999999999</c:v>
                  </c:pt>
                </c:numCache>
              </c:numRef>
            </c:plus>
            <c:minus>
              <c:numRef>
                <c:f>Sheet1!$E$2:$E$6</c:f>
                <c:numCache>
                  <c:formatCode>General</c:formatCode>
                  <c:ptCount val="5"/>
                  <c:pt idx="0">
                    <c:v>0.88219999999999998</c:v>
                  </c:pt>
                  <c:pt idx="1">
                    <c:v>1.1479509999999999</c:v>
                  </c:pt>
                  <c:pt idx="2">
                    <c:v>1.20278</c:v>
                  </c:pt>
                  <c:pt idx="3">
                    <c:v>1.0711299999999999</c:v>
                  </c:pt>
                  <c:pt idx="4">
                    <c:v>0.70530999999999999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Sheet1!$A$2:$A$6</c:f>
              <c:strCache>
                <c:ptCount val="5"/>
                <c:pt idx="0">
                  <c:v>Empowerment</c:v>
                </c:pt>
                <c:pt idx="1">
                  <c:v>Usefulness</c:v>
                </c:pt>
                <c:pt idx="2">
                  <c:v>Success</c:v>
                </c:pt>
                <c:pt idx="3">
                  <c:v>Interest</c:v>
                </c:pt>
                <c:pt idx="4">
                  <c:v>Caring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4.8529411759999999</c:v>
                </c:pt>
                <c:pt idx="1">
                  <c:v>4.3352940000000002</c:v>
                </c:pt>
                <c:pt idx="2">
                  <c:v>4.7132350000000001</c:v>
                </c:pt>
                <c:pt idx="3">
                  <c:v>4.4607840000000003</c:v>
                </c:pt>
                <c:pt idx="4">
                  <c:v>5.4039219999999997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3249280"/>
        <c:axId val="443246536"/>
      </c:barChart>
      <c:catAx>
        <c:axId val="443249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Motivational Aspect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246536"/>
        <c:crosses val="autoZero"/>
        <c:auto val="1"/>
        <c:lblAlgn val="ctr"/>
        <c:lblOffset val="100"/>
        <c:noMultiLvlLbl val="0"/>
      </c:catAx>
      <c:valAx>
        <c:axId val="443246536"/>
        <c:scaling>
          <c:orientation val="minMax"/>
          <c:max val="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Agreement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249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Useless to Very Useless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NetLogo</c:v>
                </c:pt>
                <c:pt idx="1">
                  <c:v>Blockly</c:v>
                </c:pt>
                <c:pt idx="2">
                  <c:v>Python</c:v>
                </c:pt>
                <c:pt idx="3">
                  <c:v>Textbook</c:v>
                </c:pt>
                <c:pt idx="4">
                  <c:v>Lecture</c:v>
                </c:pt>
                <c:pt idx="5">
                  <c:v>Real-world Data</c:v>
                </c:pt>
                <c:pt idx="6">
                  <c:v>Cohort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</c:v>
                </c:pt>
                <c:pt idx="1">
                  <c:v>8</c:v>
                </c:pt>
                <c:pt idx="2">
                  <c:v>4</c:v>
                </c:pt>
                <c:pt idx="3">
                  <c:v>6</c:v>
                </c:pt>
                <c:pt idx="4">
                  <c:v>2</c:v>
                </c:pt>
                <c:pt idx="5">
                  <c:v>3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Useful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NetLogo</c:v>
                </c:pt>
                <c:pt idx="1">
                  <c:v>Blockly</c:v>
                </c:pt>
                <c:pt idx="2">
                  <c:v>Python</c:v>
                </c:pt>
                <c:pt idx="3">
                  <c:v>Textbook</c:v>
                </c:pt>
                <c:pt idx="4">
                  <c:v>Lecture</c:v>
                </c:pt>
                <c:pt idx="5">
                  <c:v>Real-world Data</c:v>
                </c:pt>
                <c:pt idx="6">
                  <c:v>Cohort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11</c:v>
                </c:pt>
                <c:pt idx="1">
                  <c:v>9</c:v>
                </c:pt>
                <c:pt idx="2">
                  <c:v>4</c:v>
                </c:pt>
                <c:pt idx="3">
                  <c:v>13</c:v>
                </c:pt>
                <c:pt idx="4">
                  <c:v>17</c:v>
                </c:pt>
                <c:pt idx="5">
                  <c:v>13</c:v>
                </c:pt>
                <c:pt idx="6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Very Useful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NetLogo</c:v>
                </c:pt>
                <c:pt idx="1">
                  <c:v>Blockly</c:v>
                </c:pt>
                <c:pt idx="2">
                  <c:v>Python</c:v>
                </c:pt>
                <c:pt idx="3">
                  <c:v>Textbook</c:v>
                </c:pt>
                <c:pt idx="4">
                  <c:v>Lecture</c:v>
                </c:pt>
                <c:pt idx="5">
                  <c:v>Real-world Data</c:v>
                </c:pt>
                <c:pt idx="6">
                  <c:v>Cohort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12</c:v>
                </c:pt>
                <c:pt idx="3">
                  <c:v>1</c:v>
                </c:pt>
                <c:pt idx="4">
                  <c:v>1</c:v>
                </c:pt>
                <c:pt idx="5">
                  <c:v>4</c:v>
                </c:pt>
                <c:pt idx="6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443250848"/>
        <c:axId val="443250064"/>
      </c:barChart>
      <c:catAx>
        <c:axId val="443250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250064"/>
        <c:crosses val="autoZero"/>
        <c:auto val="1"/>
        <c:lblAlgn val="ctr"/>
        <c:lblOffset val="100"/>
        <c:noMultiLvlLbl val="0"/>
      </c:catAx>
      <c:valAx>
        <c:axId val="443250064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250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Very Uninteresting to Uninteresting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NetLogo</c:v>
                </c:pt>
                <c:pt idx="1">
                  <c:v>Blockly</c:v>
                </c:pt>
                <c:pt idx="2">
                  <c:v>Python</c:v>
                </c:pt>
                <c:pt idx="3">
                  <c:v>Real-world Data</c:v>
                </c:pt>
                <c:pt idx="4">
                  <c:v>Cohort</c:v>
                </c:pt>
                <c:pt idx="5">
                  <c:v>Lecture</c:v>
                </c:pt>
                <c:pt idx="6">
                  <c:v>Textbook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  <c:pt idx="5">
                  <c:v>3</c:v>
                </c:pt>
                <c:pt idx="6">
                  <c:v>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Interesting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NetLogo</c:v>
                </c:pt>
                <c:pt idx="1">
                  <c:v>Blockly</c:v>
                </c:pt>
                <c:pt idx="2">
                  <c:v>Python</c:v>
                </c:pt>
                <c:pt idx="3">
                  <c:v>Real-world Data</c:v>
                </c:pt>
                <c:pt idx="4">
                  <c:v>Cohort</c:v>
                </c:pt>
                <c:pt idx="5">
                  <c:v>Lecture</c:v>
                </c:pt>
                <c:pt idx="6">
                  <c:v>Textbook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15</c:v>
                </c:pt>
                <c:pt idx="1">
                  <c:v>8</c:v>
                </c:pt>
                <c:pt idx="2">
                  <c:v>7</c:v>
                </c:pt>
                <c:pt idx="3">
                  <c:v>13</c:v>
                </c:pt>
                <c:pt idx="4">
                  <c:v>11</c:v>
                </c:pt>
                <c:pt idx="5">
                  <c:v>16</c:v>
                </c:pt>
                <c:pt idx="6">
                  <c:v>11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Very Interesting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NetLogo</c:v>
                </c:pt>
                <c:pt idx="1">
                  <c:v>Blockly</c:v>
                </c:pt>
                <c:pt idx="2">
                  <c:v>Python</c:v>
                </c:pt>
                <c:pt idx="3">
                  <c:v>Real-world Data</c:v>
                </c:pt>
                <c:pt idx="4">
                  <c:v>Cohort</c:v>
                </c:pt>
                <c:pt idx="5">
                  <c:v>Lecture</c:v>
                </c:pt>
                <c:pt idx="6">
                  <c:v>Textbook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</c:v>
                </c:pt>
                <c:pt idx="1">
                  <c:v>9</c:v>
                </c:pt>
                <c:pt idx="2">
                  <c:v>10</c:v>
                </c:pt>
                <c:pt idx="3">
                  <c:v>5</c:v>
                </c:pt>
                <c:pt idx="4">
                  <c:v>8</c:v>
                </c:pt>
                <c:pt idx="5">
                  <c:v>1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443221448"/>
        <c:axId val="443221840"/>
      </c:barChart>
      <c:catAx>
        <c:axId val="443221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221840"/>
        <c:crosses val="autoZero"/>
        <c:auto val="1"/>
        <c:lblAlgn val="ctr"/>
        <c:lblOffset val="100"/>
        <c:noMultiLvlLbl val="0"/>
      </c:catAx>
      <c:valAx>
        <c:axId val="443221840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221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11619A-7A7A-4DF1-9555-45C0D2F5ECE0}" type="doc">
      <dgm:prSet loTypeId="urn:microsoft.com/office/officeart/2005/8/layout/arrow4" loCatId="relationship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E09EC75F-8274-4D07-93D5-537DB1EC30F4}">
      <dgm:prSet phldrT="[Text]"/>
      <dgm:spPr/>
      <dgm:t>
        <a:bodyPr/>
        <a:lstStyle/>
        <a:p>
          <a:r>
            <a:rPr lang="en-US" dirty="0" smtClean="0"/>
            <a:t>High Maturity</a:t>
          </a:r>
          <a:endParaRPr lang="en-US" dirty="0"/>
        </a:p>
      </dgm:t>
    </dgm:pt>
    <dgm:pt modelId="{8C52BF6F-87AC-4A52-B818-3C1FF36B989B}" type="parTrans" cxnId="{DC35FB18-97D1-42FD-85A1-5DB1B04309FF}">
      <dgm:prSet/>
      <dgm:spPr/>
      <dgm:t>
        <a:bodyPr/>
        <a:lstStyle/>
        <a:p>
          <a:endParaRPr lang="en-US"/>
        </a:p>
      </dgm:t>
    </dgm:pt>
    <dgm:pt modelId="{A3C55DB2-2B3F-4650-B876-BC58CE193973}" type="sibTrans" cxnId="{DC35FB18-97D1-42FD-85A1-5DB1B04309FF}">
      <dgm:prSet/>
      <dgm:spPr/>
      <dgm:t>
        <a:bodyPr/>
        <a:lstStyle/>
        <a:p>
          <a:endParaRPr lang="en-US"/>
        </a:p>
      </dgm:t>
    </dgm:pt>
    <dgm:pt modelId="{FEA310C8-5A6F-4BF0-BAF1-DD58CA4DDDB3}">
      <dgm:prSet phldrT="[Text]"/>
      <dgm:spPr/>
      <dgm:t>
        <a:bodyPr/>
        <a:lstStyle/>
        <a:p>
          <a:r>
            <a:rPr lang="en-US" dirty="0" smtClean="0"/>
            <a:t>Low Domain Identification</a:t>
          </a:r>
          <a:endParaRPr lang="en-US" dirty="0"/>
        </a:p>
      </dgm:t>
    </dgm:pt>
    <dgm:pt modelId="{1B20CC9C-45C0-4576-8848-51F0C269116E}" type="parTrans" cxnId="{23E1E2D7-D9D9-4A14-8C7E-7B71F7F560BA}">
      <dgm:prSet/>
      <dgm:spPr/>
      <dgm:t>
        <a:bodyPr/>
        <a:lstStyle/>
        <a:p>
          <a:endParaRPr lang="en-US"/>
        </a:p>
      </dgm:t>
    </dgm:pt>
    <dgm:pt modelId="{D41AED40-21C7-40D9-A90B-A36DCC7EEC34}" type="sibTrans" cxnId="{23E1E2D7-D9D9-4A14-8C7E-7B71F7F560BA}">
      <dgm:prSet/>
      <dgm:spPr/>
      <dgm:t>
        <a:bodyPr/>
        <a:lstStyle/>
        <a:p>
          <a:endParaRPr lang="en-US"/>
        </a:p>
      </dgm:t>
    </dgm:pt>
    <dgm:pt modelId="{86852FC0-028E-4C47-83BE-DAE804335A66}" type="pres">
      <dgm:prSet presAssocID="{6B11619A-7A7A-4DF1-9555-45C0D2F5ECE0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80116E-5EE5-4C98-B823-4A5ABED06EEA}" type="pres">
      <dgm:prSet presAssocID="{E09EC75F-8274-4D07-93D5-537DB1EC30F4}" presName="upArrow" presStyleLbl="node1" presStyleIdx="0" presStyleCnt="2"/>
      <dgm:spPr/>
    </dgm:pt>
    <dgm:pt modelId="{B5B73B05-C159-42F6-849A-212853750147}" type="pres">
      <dgm:prSet presAssocID="{E09EC75F-8274-4D07-93D5-537DB1EC30F4}" presName="upArrowText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2FF9D0-8CF8-46EB-8E56-02877DDEE21A}" type="pres">
      <dgm:prSet presAssocID="{FEA310C8-5A6F-4BF0-BAF1-DD58CA4DDDB3}" presName="downArrow" presStyleLbl="node1" presStyleIdx="1" presStyleCnt="2"/>
      <dgm:spPr/>
    </dgm:pt>
    <dgm:pt modelId="{10666210-471D-4897-B41E-82FA223B9AD3}" type="pres">
      <dgm:prSet presAssocID="{FEA310C8-5A6F-4BF0-BAF1-DD58CA4DDDB3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81DC92-A576-4B6A-9DDC-54803187E810}" type="presOf" srcId="{6B11619A-7A7A-4DF1-9555-45C0D2F5ECE0}" destId="{86852FC0-028E-4C47-83BE-DAE804335A66}" srcOrd="0" destOrd="0" presId="urn:microsoft.com/office/officeart/2005/8/layout/arrow4"/>
    <dgm:cxn modelId="{23E1E2D7-D9D9-4A14-8C7E-7B71F7F560BA}" srcId="{6B11619A-7A7A-4DF1-9555-45C0D2F5ECE0}" destId="{FEA310C8-5A6F-4BF0-BAF1-DD58CA4DDDB3}" srcOrd="1" destOrd="0" parTransId="{1B20CC9C-45C0-4576-8848-51F0C269116E}" sibTransId="{D41AED40-21C7-40D9-A90B-A36DCC7EEC34}"/>
    <dgm:cxn modelId="{A52F4BE3-3E1A-4353-A12B-D4A2DB4C77CB}" type="presOf" srcId="{E09EC75F-8274-4D07-93D5-537DB1EC30F4}" destId="{B5B73B05-C159-42F6-849A-212853750147}" srcOrd="0" destOrd="0" presId="urn:microsoft.com/office/officeart/2005/8/layout/arrow4"/>
    <dgm:cxn modelId="{18782EF0-4E45-430D-8001-3032C77A4B04}" type="presOf" srcId="{FEA310C8-5A6F-4BF0-BAF1-DD58CA4DDDB3}" destId="{10666210-471D-4897-B41E-82FA223B9AD3}" srcOrd="0" destOrd="0" presId="urn:microsoft.com/office/officeart/2005/8/layout/arrow4"/>
    <dgm:cxn modelId="{DC35FB18-97D1-42FD-85A1-5DB1B04309FF}" srcId="{6B11619A-7A7A-4DF1-9555-45C0D2F5ECE0}" destId="{E09EC75F-8274-4D07-93D5-537DB1EC30F4}" srcOrd="0" destOrd="0" parTransId="{8C52BF6F-87AC-4A52-B818-3C1FF36B989B}" sibTransId="{A3C55DB2-2B3F-4650-B876-BC58CE193973}"/>
    <dgm:cxn modelId="{42123FFD-68C4-466F-8943-8F3967E4B039}" type="presParOf" srcId="{86852FC0-028E-4C47-83BE-DAE804335A66}" destId="{3080116E-5EE5-4C98-B823-4A5ABED06EEA}" srcOrd="0" destOrd="0" presId="urn:microsoft.com/office/officeart/2005/8/layout/arrow4"/>
    <dgm:cxn modelId="{D81F2197-B3F9-4B19-AD8D-76DECB919A31}" type="presParOf" srcId="{86852FC0-028E-4C47-83BE-DAE804335A66}" destId="{B5B73B05-C159-42F6-849A-212853750147}" srcOrd="1" destOrd="0" presId="urn:microsoft.com/office/officeart/2005/8/layout/arrow4"/>
    <dgm:cxn modelId="{BB3D08AD-7573-4877-9C70-2384A0A1B19C}" type="presParOf" srcId="{86852FC0-028E-4C47-83BE-DAE804335A66}" destId="{1A2FF9D0-8CF8-46EB-8E56-02877DDEE21A}" srcOrd="2" destOrd="0" presId="urn:microsoft.com/office/officeart/2005/8/layout/arrow4"/>
    <dgm:cxn modelId="{642C12AB-722B-4415-A793-AD58ED7CB063}" type="presParOf" srcId="{86852FC0-028E-4C47-83BE-DAE804335A66}" destId="{10666210-471D-4897-B41E-82FA223B9AD3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0116E-5EE5-4C98-B823-4A5ABED06EEA}">
      <dsp:nvSpPr>
        <dsp:cNvPr id="0" name=""/>
        <dsp:cNvSpPr/>
      </dsp:nvSpPr>
      <dsp:spPr>
        <a:xfrm>
          <a:off x="762525" y="0"/>
          <a:ext cx="2410967" cy="1808225"/>
        </a:xfrm>
        <a:prstGeom prst="upArrow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B73B05-C159-42F6-849A-212853750147}">
      <dsp:nvSpPr>
        <dsp:cNvPr id="0" name=""/>
        <dsp:cNvSpPr/>
      </dsp:nvSpPr>
      <dsp:spPr>
        <a:xfrm>
          <a:off x="3245822" y="0"/>
          <a:ext cx="6022086" cy="1808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712" tIns="0" rIns="362712" bIns="362712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High Maturity</a:t>
          </a:r>
          <a:endParaRPr lang="en-US" sz="5100" kern="1200" dirty="0"/>
        </a:p>
      </dsp:txBody>
      <dsp:txXfrm>
        <a:off x="3245822" y="0"/>
        <a:ext cx="6022086" cy="1808225"/>
      </dsp:txXfrm>
    </dsp:sp>
    <dsp:sp modelId="{1A2FF9D0-8CF8-46EB-8E56-02877DDEE21A}">
      <dsp:nvSpPr>
        <dsp:cNvPr id="0" name=""/>
        <dsp:cNvSpPr/>
      </dsp:nvSpPr>
      <dsp:spPr>
        <a:xfrm>
          <a:off x="1485816" y="1958911"/>
          <a:ext cx="2410967" cy="1808225"/>
        </a:xfrm>
        <a:prstGeom prst="downArrow">
          <a:avLst/>
        </a:prstGeom>
        <a:solidFill>
          <a:schemeClr val="accent1">
            <a:shade val="80000"/>
            <a:hueOff val="157861"/>
            <a:satOff val="741"/>
            <a:lumOff val="248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66210-471D-4897-B41E-82FA223B9AD3}">
      <dsp:nvSpPr>
        <dsp:cNvPr id="0" name=""/>
        <dsp:cNvSpPr/>
      </dsp:nvSpPr>
      <dsp:spPr>
        <a:xfrm>
          <a:off x="3969113" y="1958911"/>
          <a:ext cx="6022086" cy="1808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712" tIns="0" rIns="362712" bIns="362712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Low Domain Identification</a:t>
          </a:r>
          <a:endParaRPr lang="en-US" sz="5100" kern="1200" dirty="0"/>
        </a:p>
      </dsp:txBody>
      <dsp:txXfrm>
        <a:off x="3969113" y="1958911"/>
        <a:ext cx="6022086" cy="1808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8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25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47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47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00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108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84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624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8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09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3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09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44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854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482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935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076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275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574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3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196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76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378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881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799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864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626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829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260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877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5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068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805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613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222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491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9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047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1899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576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475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8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61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461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3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561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07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335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0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5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7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4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0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3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0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0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69" r:id="rId2"/>
    <p:sldLayoutId id="2147484170" r:id="rId3"/>
    <p:sldLayoutId id="2147484171" r:id="rId4"/>
    <p:sldLayoutId id="2147484172" r:id="rId5"/>
    <p:sldLayoutId id="2147484173" r:id="rId6"/>
    <p:sldLayoutId id="2147484174" r:id="rId7"/>
    <p:sldLayoutId id="2147484175" r:id="rId8"/>
    <p:sldLayoutId id="2147484176" r:id="rId9"/>
    <p:sldLayoutId id="2147484177" r:id="rId10"/>
    <p:sldLayoutId id="21474841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3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270" r:id="rId2"/>
    <p:sldLayoutId id="2147484271" r:id="rId3"/>
    <p:sldLayoutId id="2147484272" r:id="rId4"/>
    <p:sldLayoutId id="2147484273" r:id="rId5"/>
    <p:sldLayoutId id="2147484274" r:id="rId6"/>
    <p:sldLayoutId id="2147484275" r:id="rId7"/>
    <p:sldLayoutId id="2147484276" r:id="rId8"/>
    <p:sldLayoutId id="2147484277" r:id="rId9"/>
    <p:sldLayoutId id="2147484278" r:id="rId10"/>
    <p:sldLayoutId id="21474842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8AEF1BD-3CAE-42D6-95BB-EC21D3B6BB25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E321100-78CC-4077-A798-C27F475F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4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1" r:id="rId1"/>
    <p:sldLayoutId id="2147484342" r:id="rId2"/>
    <p:sldLayoutId id="2147484343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Motivating and Engaging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/>
              <a:t>Introductory Computing</a:t>
            </a:r>
            <a:br>
              <a:rPr lang="en-US" sz="7200" dirty="0"/>
            </a:br>
            <a:r>
              <a:rPr lang="en-US" sz="7200" dirty="0"/>
              <a:t>with Student-Driven Datasets</a:t>
            </a:r>
            <a:endParaRPr lang="en-US" sz="7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Austin Cory Bart</a:t>
            </a:r>
          </a:p>
        </p:txBody>
      </p:sp>
    </p:spTree>
    <p:extLst>
      <p:ext uri="{BB962C8B-B14F-4D97-AF65-F5344CB8AC3E}">
        <p14:creationId xmlns:p14="http://schemas.microsoft.com/office/powerpoint/2010/main" val="183366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3878" y="966788"/>
            <a:ext cx="5105885" cy="49244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6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ollections </a:t>
            </a:r>
            <a:r>
              <a:rPr lang="en-US" sz="66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4400" cap="none" spc="0" dirty="0" smtClean="0">
                <a:ln w="0"/>
                <a:solidFill>
                  <a:srgbClr val="74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eal-time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n-US" sz="44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iant</a:t>
            </a:r>
            <a:endParaRPr lang="en-US" sz="4400" cap="none" spc="0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4400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nteresting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4400" cap="none" spc="0" dirty="0" smtClean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ituated</a:t>
            </a:r>
          </a:p>
          <a:p>
            <a:r>
              <a:rPr lang="en-US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Datasets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641" y="909286"/>
            <a:ext cx="6144482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Learner Population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309049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8170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Thinking Course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31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all VT Students</a:t>
            </a:r>
            <a:endParaRPr lang="en-US" dirty="0"/>
          </a:p>
        </p:txBody>
      </p:sp>
      <p:pic>
        <p:nvPicPr>
          <p:cNvPr id="6" name="Content Placeholder 5" descr="www.president.vt.edu/strategic-plan/2012-plan/2012-strategic-plan.pdf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3" t="14966" r="12316" b="25620"/>
          <a:stretch/>
        </p:blipFill>
        <p:spPr>
          <a:xfrm>
            <a:off x="1610558" y="2011363"/>
            <a:ext cx="8885158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0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Dr. Dennis Kafura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Bushra Chowdhury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</a:t>
            </a:r>
            <a:endParaRPr lang="en-US" dirty="0"/>
          </a:p>
        </p:txBody>
      </p:sp>
      <p:pic>
        <p:nvPicPr>
          <p:cNvPr id="18" name="Picture 2" descr="https://lh3.googleusercontent.com/-e650ySQYaMQ/AAAAAAAAAAI/AAAAAAAAAAA/KWldcL5So8M/photo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087" y="2508250"/>
            <a:ext cx="3679825" cy="367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people.cs.vt.edu/~kafura/kafura2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042" y="2508250"/>
            <a:ext cx="2453216" cy="367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948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Novel Features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Cohort System</a:t>
            </a:r>
          </a:p>
          <a:p>
            <a:endParaRPr lang="en-US" dirty="0"/>
          </a:p>
          <a:p>
            <a:r>
              <a:rPr lang="en-US" dirty="0" smtClean="0"/>
              <a:t>Active Learning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32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10"/>
          <p:cNvSpPr/>
          <p:nvPr/>
        </p:nvSpPr>
        <p:spPr>
          <a:xfrm>
            <a:off x="5633578" y="2186699"/>
            <a:ext cx="787790" cy="4438358"/>
          </a:xfrm>
          <a:prstGeom prst="downArrow">
            <a:avLst>
              <a:gd name="adj1" fmla="val 50000"/>
              <a:gd name="adj2" fmla="val 25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23757" y="2158563"/>
            <a:ext cx="3277772" cy="6471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23757" y="3027242"/>
            <a:ext cx="3277772" cy="6471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Computational Modelling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23757" y="3895921"/>
            <a:ext cx="3277772" cy="6471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23757" y="4764600"/>
            <a:ext cx="3277772" cy="6471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23757" y="5633280"/>
            <a:ext cx="3277772" cy="6471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63999" y="1618955"/>
            <a:ext cx="1797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Course Topic</a:t>
            </a:r>
            <a:endParaRPr lang="en-US" sz="2000" b="1" u="sng" dirty="0"/>
          </a:p>
        </p:txBody>
      </p:sp>
      <p:sp>
        <p:nvSpPr>
          <p:cNvPr id="12" name="Rectangle 11"/>
          <p:cNvSpPr/>
          <p:nvPr/>
        </p:nvSpPr>
        <p:spPr>
          <a:xfrm>
            <a:off x="8065589" y="3027242"/>
            <a:ext cx="1985245" cy="6471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NetLogo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065588" y="3895921"/>
            <a:ext cx="1985246" cy="6471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Blockly</a:t>
            </a:r>
            <a:r>
              <a:rPr lang="en-US" dirty="0"/>
              <a:t> (Python)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65587" y="4764600"/>
            <a:ext cx="1985247" cy="6471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IDLE (Python)</a:t>
            </a:r>
            <a:endParaRPr lang="en-US" dirty="0"/>
          </a:p>
        </p:txBody>
      </p:sp>
      <p:cxnSp>
        <p:nvCxnSpPr>
          <p:cNvPr id="22" name="Straight Connector 21"/>
          <p:cNvCxnSpPr>
            <a:stCxn id="5" idx="3"/>
            <a:endCxn id="12" idx="1"/>
          </p:cNvCxnSpPr>
          <p:nvPr/>
        </p:nvCxnSpPr>
        <p:spPr>
          <a:xfrm>
            <a:off x="7701529" y="3350799"/>
            <a:ext cx="364060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3"/>
            <a:endCxn id="13" idx="1"/>
          </p:cNvCxnSpPr>
          <p:nvPr/>
        </p:nvCxnSpPr>
        <p:spPr>
          <a:xfrm>
            <a:off x="7701529" y="4219478"/>
            <a:ext cx="364059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  <a:endCxn id="14" idx="1"/>
          </p:cNvCxnSpPr>
          <p:nvPr/>
        </p:nvCxnSpPr>
        <p:spPr>
          <a:xfrm>
            <a:off x="7701529" y="5088157"/>
            <a:ext cx="364058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89561" y="2320586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Week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044676" y="3183482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Weeks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044676" y="4046378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Weeks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44676" y="4909274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Weeks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89561" y="5772171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7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6737" y="499533"/>
            <a:ext cx="3905775" cy="37671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“Rhinestone”</a:t>
            </a:r>
            <a:endParaRPr lang="en-US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34" y="1826899"/>
            <a:ext cx="5372716" cy="39509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Content Placeholder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33"/>
          <a:stretch/>
        </p:blipFill>
        <p:spPr>
          <a:xfrm>
            <a:off x="5357811" y="3802382"/>
            <a:ext cx="5416625" cy="25011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1291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54" y="0"/>
            <a:ext cx="113332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5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595" y="2434198"/>
            <a:ext cx="6113370" cy="305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Austin </a:t>
            </a:r>
            <a:r>
              <a:rPr lang="en-US" b="1" u="sng" dirty="0" smtClean="0"/>
              <a:t>Cory</a:t>
            </a:r>
            <a:r>
              <a:rPr lang="en-US" dirty="0" smtClean="0"/>
              <a:t> Bart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Starting 4</a:t>
            </a:r>
            <a:r>
              <a:rPr lang="en-US" baseline="30000" dirty="0" smtClean="0"/>
              <a:t>th</a:t>
            </a:r>
            <a:r>
              <a:rPr lang="en-US" dirty="0" smtClean="0"/>
              <a:t> Year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Computer Science PhD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Learning Sciences Certification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Software Engineering + Education</a:t>
            </a:r>
            <a:endParaRPr lang="en-US" dirty="0"/>
          </a:p>
        </p:txBody>
      </p:sp>
      <p:pic>
        <p:nvPicPr>
          <p:cNvPr id="12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731" y="1998663"/>
            <a:ext cx="2880751" cy="3767137"/>
          </a:xfrm>
        </p:spPr>
      </p:pic>
    </p:spTree>
    <p:extLst>
      <p:ext uri="{BB962C8B-B14F-4D97-AF65-F5344CB8AC3E}">
        <p14:creationId xmlns:p14="http://schemas.microsoft.com/office/powerpoint/2010/main" val="23664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2"/>
          <a:srcRect l="24231" t="33640" r="57579" b="54595"/>
          <a:stretch/>
        </p:blipFill>
        <p:spPr>
          <a:xfrm>
            <a:off x="22157" y="2913387"/>
            <a:ext cx="3106389" cy="1129596"/>
          </a:xfrm>
          <a:prstGeom prst="rect">
            <a:avLst/>
          </a:prstGeom>
        </p:spPr>
      </p:pic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Language Transformation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62051" y="2682236"/>
            <a:ext cx="2511380" cy="227610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ysClr val="windowText" lastClr="000000"/>
                </a:solidFill>
              </a:rPr>
              <a:t>Blockly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90650" y="3221717"/>
            <a:ext cx="2009104" cy="367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Blocks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586581" y="1825311"/>
            <a:ext cx="2498451" cy="320737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ysClr val="windowText" lastClr="000000"/>
                </a:solidFill>
              </a:rPr>
              <a:t>Skulpt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90650" y="4429591"/>
            <a:ext cx="2009104" cy="3571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Generator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290650" y="3632644"/>
            <a:ext cx="2009104" cy="367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+Python Blocks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290650" y="4042983"/>
            <a:ext cx="2009104" cy="367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+API Blocks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637021" y="2315188"/>
            <a:ext cx="955183" cy="367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Builtins</a:t>
            </a:r>
            <a:endParaRPr lang="en-US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6821596" y="2771490"/>
            <a:ext cx="1766552" cy="21195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APIs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094200" y="3165095"/>
            <a:ext cx="1287887" cy="367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094198" y="3581983"/>
            <a:ext cx="1287887" cy="367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Tkinter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094198" y="4415758"/>
            <a:ext cx="1287887" cy="367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CORGIS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094198" y="3998871"/>
            <a:ext cx="1287887" cy="367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Tengolo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954449" y="5485845"/>
            <a:ext cx="2076711" cy="116285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Python-to-</a:t>
            </a:r>
            <a:r>
              <a:rPr lang="en-US" dirty="0" err="1" smtClean="0">
                <a:solidFill>
                  <a:sysClr val="windowText" lastClr="000000"/>
                </a:solidFill>
              </a:rPr>
              <a:t>Blockly</a:t>
            </a:r>
            <a:r>
              <a:rPr lang="en-US" dirty="0" smtClean="0">
                <a:solidFill>
                  <a:sysClr val="windowText" lastClr="000000"/>
                </a:solidFill>
              </a:rPr>
              <a:t> AST Converter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42644" y="2315188"/>
            <a:ext cx="1328669" cy="367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CodeMirror</a:t>
            </a:r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763490" y="546085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16660" y="2899518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52870" y="5313876"/>
            <a:ext cx="93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JS/JSON</a:t>
            </a:r>
            <a:endParaRPr lang="en-US" dirty="0"/>
          </a:p>
        </p:txBody>
      </p:sp>
      <p:cxnSp>
        <p:nvCxnSpPr>
          <p:cNvPr id="21" name="Elbow Connector 20"/>
          <p:cNvCxnSpPr>
            <a:stCxn id="16" idx="3"/>
            <a:endCxn id="6" idx="2"/>
          </p:cNvCxnSpPr>
          <p:nvPr/>
        </p:nvCxnSpPr>
        <p:spPr>
          <a:xfrm flipV="1">
            <a:off x="7031160" y="5032688"/>
            <a:ext cx="804647" cy="1034586"/>
          </a:xfrm>
          <a:prstGeom prst="bentConnector2">
            <a:avLst/>
          </a:prstGeom>
          <a:ln w="762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4" idx="2"/>
            <a:endCxn id="16" idx="1"/>
          </p:cNvCxnSpPr>
          <p:nvPr/>
        </p:nvCxnSpPr>
        <p:spPr>
          <a:xfrm rot="16200000" flipH="1">
            <a:off x="4081627" y="5194452"/>
            <a:ext cx="1108936" cy="636708"/>
          </a:xfrm>
          <a:prstGeom prst="bentConnector2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1"/>
            <a:endCxn id="4" idx="3"/>
          </p:cNvCxnSpPr>
          <p:nvPr/>
        </p:nvCxnSpPr>
        <p:spPr>
          <a:xfrm rot="10800000" flipV="1">
            <a:off x="5573431" y="3428999"/>
            <a:ext cx="1013150" cy="391287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5257912" y="6203104"/>
            <a:ext cx="1328669" cy="367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Mappings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3"/>
          <a:srcRect l="3139" t="23447" r="87449" b="70640"/>
          <a:stretch/>
        </p:blipFill>
        <p:spPr>
          <a:xfrm>
            <a:off x="9357634" y="3184466"/>
            <a:ext cx="2250832" cy="79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1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706" y="376518"/>
            <a:ext cx="8641976" cy="64814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729" y="136462"/>
            <a:ext cx="10772775" cy="1658198"/>
          </a:xfrm>
        </p:spPr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1" y="1452282"/>
            <a:ext cx="11430381" cy="2752277"/>
          </a:xfrm>
        </p:spPr>
        <p:txBody>
          <a:bodyPr/>
          <a:lstStyle/>
          <a:p>
            <a:r>
              <a:rPr lang="en-US" dirty="0" smtClean="0"/>
              <a:t>Authentic Assessment</a:t>
            </a:r>
          </a:p>
          <a:p>
            <a:pPr lvl="1"/>
            <a:r>
              <a:rPr lang="en-US" dirty="0" smtClean="0"/>
              <a:t>Using a dataset</a:t>
            </a:r>
          </a:p>
          <a:p>
            <a:pPr lvl="1"/>
            <a:r>
              <a:rPr lang="en-US" dirty="0" smtClean="0"/>
              <a:t>Make Visualizations</a:t>
            </a:r>
            <a:endParaRPr lang="en-US" dirty="0"/>
          </a:p>
          <a:p>
            <a:pPr lvl="1"/>
            <a:r>
              <a:rPr lang="en-US" dirty="0"/>
              <a:t>Answer a </a:t>
            </a:r>
            <a:r>
              <a:rPr lang="en-US" dirty="0" smtClean="0"/>
              <a:t>question</a:t>
            </a:r>
          </a:p>
          <a:p>
            <a:pPr lvl="1"/>
            <a:r>
              <a:rPr lang="en-US" dirty="0" smtClean="0"/>
              <a:t>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10"/>
          <p:cNvSpPr/>
          <p:nvPr/>
        </p:nvSpPr>
        <p:spPr>
          <a:xfrm>
            <a:off x="5633578" y="2186699"/>
            <a:ext cx="787790" cy="4438358"/>
          </a:xfrm>
          <a:prstGeom prst="downArrow">
            <a:avLst>
              <a:gd name="adj1" fmla="val 50000"/>
              <a:gd name="adj2" fmla="val 25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23757" y="2158563"/>
            <a:ext cx="3277772" cy="6471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23757" y="3027242"/>
            <a:ext cx="3277772" cy="6471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Computational Modelling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23757" y="3895921"/>
            <a:ext cx="3277772" cy="6471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23757" y="4764600"/>
            <a:ext cx="3277772" cy="6471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23757" y="5633280"/>
            <a:ext cx="3277772" cy="6471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63999" y="1618955"/>
            <a:ext cx="1797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Course Topic</a:t>
            </a:r>
            <a:endParaRPr lang="en-US" sz="2000" b="1" u="sng" dirty="0"/>
          </a:p>
        </p:txBody>
      </p:sp>
      <p:sp>
        <p:nvSpPr>
          <p:cNvPr id="12" name="Rectangle 11"/>
          <p:cNvSpPr/>
          <p:nvPr/>
        </p:nvSpPr>
        <p:spPr>
          <a:xfrm>
            <a:off x="8065589" y="3027242"/>
            <a:ext cx="1985245" cy="6471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NetLogo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065588" y="3895921"/>
            <a:ext cx="1985246" cy="6471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Blockly</a:t>
            </a:r>
            <a:r>
              <a:rPr lang="en-US" dirty="0"/>
              <a:t> (Python)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65587" y="4764600"/>
            <a:ext cx="1985247" cy="6471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IDLE (Python)</a:t>
            </a:r>
            <a:endParaRPr lang="en-US" dirty="0"/>
          </a:p>
        </p:txBody>
      </p:sp>
      <p:cxnSp>
        <p:nvCxnSpPr>
          <p:cNvPr id="22" name="Straight Connector 21"/>
          <p:cNvCxnSpPr>
            <a:stCxn id="5" idx="3"/>
            <a:endCxn id="12" idx="1"/>
          </p:cNvCxnSpPr>
          <p:nvPr/>
        </p:nvCxnSpPr>
        <p:spPr>
          <a:xfrm>
            <a:off x="7701529" y="3350799"/>
            <a:ext cx="364060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3"/>
            <a:endCxn id="13" idx="1"/>
          </p:cNvCxnSpPr>
          <p:nvPr/>
        </p:nvCxnSpPr>
        <p:spPr>
          <a:xfrm>
            <a:off x="7701529" y="4219478"/>
            <a:ext cx="364059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  <a:endCxn id="14" idx="1"/>
          </p:cNvCxnSpPr>
          <p:nvPr/>
        </p:nvCxnSpPr>
        <p:spPr>
          <a:xfrm>
            <a:off x="7701529" y="5088157"/>
            <a:ext cx="364058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89561" y="2320586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Week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044676" y="3183482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Weeks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044676" y="4046378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Weeks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44676" y="4909274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Weeks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89561" y="5772171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Week</a:t>
            </a:r>
            <a:endParaRPr lang="en-US" dirty="0"/>
          </a:p>
        </p:txBody>
      </p:sp>
      <p:sp>
        <p:nvSpPr>
          <p:cNvPr id="3" name="Left Arrow 2"/>
          <p:cNvSpPr/>
          <p:nvPr/>
        </p:nvSpPr>
        <p:spPr>
          <a:xfrm rot="19441009">
            <a:off x="7613287" y="1512822"/>
            <a:ext cx="1344706" cy="538776"/>
          </a:xfrm>
          <a:prstGeom prst="lef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Survey</a:t>
            </a:r>
            <a:endParaRPr lang="en-US" dirty="0"/>
          </a:p>
        </p:txBody>
      </p:sp>
      <p:sp>
        <p:nvSpPr>
          <p:cNvPr id="25" name="Left Arrow 24"/>
          <p:cNvSpPr/>
          <p:nvPr/>
        </p:nvSpPr>
        <p:spPr>
          <a:xfrm rot="19441009">
            <a:off x="7575202" y="4043964"/>
            <a:ext cx="1344706" cy="538776"/>
          </a:xfrm>
          <a:prstGeom prst="lef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Survey</a:t>
            </a:r>
            <a:endParaRPr lang="en-US" dirty="0"/>
          </a:p>
        </p:txBody>
      </p:sp>
      <p:sp>
        <p:nvSpPr>
          <p:cNvPr id="26" name="Left Arrow 25"/>
          <p:cNvSpPr/>
          <p:nvPr/>
        </p:nvSpPr>
        <p:spPr>
          <a:xfrm rot="19441009">
            <a:off x="7661175" y="5633606"/>
            <a:ext cx="1344706" cy="538776"/>
          </a:xfrm>
          <a:prstGeom prst="lef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0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Fall 2014: 26, 30% women</a:t>
            </a:r>
          </a:p>
          <a:p>
            <a:r>
              <a:rPr lang="en-US" dirty="0" smtClean="0"/>
              <a:t>Spring 2015: 35, 60% </a:t>
            </a:r>
            <a:r>
              <a:rPr lang="en-US" dirty="0" smtClean="0"/>
              <a:t>women</a:t>
            </a:r>
            <a:endParaRPr lang="en-US" dirty="0"/>
          </a:p>
          <a:p>
            <a:pPr lvl="1"/>
            <a:r>
              <a:rPr lang="en-US" dirty="0" smtClean="0"/>
              <a:t>Majors: Science</a:t>
            </a:r>
            <a:r>
              <a:rPr lang="en-US" dirty="0" smtClean="0"/>
              <a:t>, Art, Engineering, </a:t>
            </a:r>
            <a:r>
              <a:rPr lang="en-US" dirty="0" smtClean="0"/>
              <a:t>Agriculture, etc.</a:t>
            </a:r>
          </a:p>
          <a:p>
            <a:endParaRPr lang="en-US" dirty="0"/>
          </a:p>
          <a:p>
            <a:r>
              <a:rPr lang="en-US" dirty="0" smtClean="0"/>
              <a:t>Fall 2016: 65?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154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93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81038606"/>
              </p:ext>
            </p:extLst>
          </p:nvPr>
        </p:nvGraphicFramePr>
        <p:xfrm>
          <a:off x="1453776" y="10469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Up Arrow 7"/>
          <p:cNvSpPr/>
          <p:nvPr/>
        </p:nvSpPr>
        <p:spPr>
          <a:xfrm>
            <a:off x="1002337" y="2378334"/>
            <a:ext cx="416859" cy="94129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43421" y="2009002"/>
            <a:ext cx="73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Agree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1974" y="4429908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Disagree</a:t>
            </a:r>
            <a:endParaRPr lang="en-US" dirty="0"/>
          </a:p>
        </p:txBody>
      </p:sp>
      <p:sp>
        <p:nvSpPr>
          <p:cNvPr id="11" name="Up Arrow 10"/>
          <p:cNvSpPr/>
          <p:nvPr/>
        </p:nvSpPr>
        <p:spPr>
          <a:xfrm flipV="1">
            <a:off x="1002337" y="3488614"/>
            <a:ext cx="416859" cy="94129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162629" y="3410858"/>
            <a:ext cx="7315200" cy="0"/>
          </a:xfrm>
          <a:prstGeom prst="line">
            <a:avLst/>
          </a:prstGeom>
          <a:ln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163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Fall 2014, Usefulness to Long-term Goals by Resource</a:t>
            </a:r>
            <a:endParaRPr lang="en-US" sz="4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>
            <a:off x="4970531" y="6229581"/>
            <a:ext cx="225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(Self-report, N=20)</a:t>
            </a:r>
          </a:p>
        </p:txBody>
      </p:sp>
    </p:spTree>
    <p:extLst>
      <p:ext uri="{BB962C8B-B14F-4D97-AF65-F5344CB8AC3E}">
        <p14:creationId xmlns:p14="http://schemas.microsoft.com/office/powerpoint/2010/main" val="226780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 2014, Interestingness of Resource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>
            <a:off x="4970531" y="6229581"/>
            <a:ext cx="225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(Self-report, N=20)</a:t>
            </a:r>
          </a:p>
        </p:txBody>
      </p:sp>
    </p:spTree>
    <p:extLst>
      <p:ext uri="{BB962C8B-B14F-4D97-AF65-F5344CB8AC3E}">
        <p14:creationId xmlns:p14="http://schemas.microsoft.com/office/powerpoint/2010/main" val="412784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2015, Qualitative Results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2725450" cy="723400"/>
          </a:xfrm>
        </p:spPr>
        <p:txBody>
          <a:bodyPr/>
          <a:lstStyle/>
          <a:p>
            <a:r>
              <a:rPr lang="en-US" b="1" dirty="0" smtClean="0"/>
              <a:t>Interest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2725450" cy="3200400"/>
          </a:xfrm>
        </p:spPr>
        <p:txBody>
          <a:bodyPr/>
          <a:lstStyle/>
          <a:p>
            <a:r>
              <a:rPr lang="en-US" dirty="0" err="1" smtClean="0"/>
              <a:t>NetLogo</a:t>
            </a:r>
            <a:r>
              <a:rPr lang="en-US" dirty="0" smtClean="0"/>
              <a:t> (-10, +2)</a:t>
            </a:r>
          </a:p>
          <a:p>
            <a:r>
              <a:rPr lang="en-US" dirty="0" smtClean="0"/>
              <a:t>Python (+8)</a:t>
            </a:r>
          </a:p>
          <a:p>
            <a:r>
              <a:rPr lang="en-US" dirty="0" err="1" smtClean="0"/>
              <a:t>Blockly</a:t>
            </a:r>
            <a:r>
              <a:rPr lang="en-US" dirty="0" smtClean="0"/>
              <a:t> (+10, -8)</a:t>
            </a:r>
          </a:p>
          <a:p>
            <a:r>
              <a:rPr lang="en-US" dirty="0" smtClean="0"/>
              <a:t>Project (+7)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900466" y="2040467"/>
            <a:ext cx="2786768" cy="722376"/>
          </a:xfrm>
        </p:spPr>
        <p:txBody>
          <a:bodyPr/>
          <a:lstStyle/>
          <a:p>
            <a:r>
              <a:rPr lang="en-US" b="1" dirty="0" smtClean="0"/>
              <a:t>Usefulness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900466" y="2753022"/>
            <a:ext cx="2786768" cy="3200400"/>
          </a:xfrm>
        </p:spPr>
        <p:txBody>
          <a:bodyPr/>
          <a:lstStyle/>
          <a:p>
            <a:r>
              <a:rPr lang="en-US" dirty="0" smtClean="0"/>
              <a:t>Data Analysis (+7)</a:t>
            </a:r>
          </a:p>
          <a:p>
            <a:r>
              <a:rPr lang="en-US" dirty="0" smtClean="0"/>
              <a:t>CT (+7)</a:t>
            </a:r>
          </a:p>
          <a:p>
            <a:r>
              <a:rPr lang="en-US" dirty="0" smtClean="0"/>
              <a:t>Python (+6)</a:t>
            </a:r>
          </a:p>
          <a:p>
            <a:r>
              <a:rPr lang="en-US" dirty="0" smtClean="0"/>
              <a:t>Coding (+5)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85595" y="2040467"/>
            <a:ext cx="2786768" cy="722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200" b="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empowerment</a:t>
            </a:r>
            <a:endParaRPr lang="en-US" b="1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9185595" y="2753022"/>
            <a:ext cx="2786768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Project(+14)</a:t>
            </a:r>
          </a:p>
          <a:p>
            <a:r>
              <a:rPr lang="en-US" dirty="0" smtClean="0"/>
              <a:t>Overall(+6)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7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6" t="34706" r="7706" b="45490"/>
          <a:stretch/>
        </p:blipFill>
        <p:spPr>
          <a:xfrm>
            <a:off x="1036716" y="2205317"/>
            <a:ext cx="10118567" cy="268941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26976" y="96818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Other schools teach Computational Thinking in different ways. Consider these different styles, and indicate how much you would prefer or avoid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6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Introductory Computing Contexts</a:t>
            </a:r>
            <a:endParaRPr lang="en-US" dirty="0"/>
          </a:p>
        </p:txBody>
      </p:sp>
      <p:pic>
        <p:nvPicPr>
          <p:cNvPr id="2050" name="Picture 2" descr="http://www.cc.gatech.edu/~mark.guzdial/mediacomp/MediaComp-banner-coll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65" y="2157731"/>
            <a:ext cx="9773010" cy="171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atrobat.org/images/scrat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64" y="4101353"/>
            <a:ext cx="45720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robotshop.com/blog/en/files/2006wMindstormsProgramRobo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908" y="4101353"/>
            <a:ext cx="2449046" cy="244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431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questions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survey was anonymized – Middle and End were not.</a:t>
            </a:r>
          </a:p>
          <a:p>
            <a:endParaRPr lang="en-US" dirty="0" smtClean="0"/>
          </a:p>
          <a:p>
            <a:r>
              <a:rPr lang="en-US" dirty="0" smtClean="0"/>
              <a:t>MMAMI (MUSIC Model of Academic Motivation Inventory) results</a:t>
            </a:r>
          </a:p>
          <a:p>
            <a:endParaRPr lang="en-US" dirty="0"/>
          </a:p>
          <a:p>
            <a:r>
              <a:rPr lang="en-US" dirty="0" smtClean="0"/>
              <a:t>4-point </a:t>
            </a:r>
            <a:r>
              <a:rPr lang="en-US" dirty="0" err="1" smtClean="0"/>
              <a:t>likert</a:t>
            </a:r>
            <a:r>
              <a:rPr lang="en-US" dirty="0" smtClean="0"/>
              <a:t> questions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Qualitative questions according to MUSIC model</a:t>
            </a:r>
          </a:p>
          <a:p>
            <a:pPr lvl="1"/>
            <a:r>
              <a:rPr lang="en-US" dirty="0" smtClean="0"/>
              <a:t>Coded and summarized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98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How can we get/prepare/organize datasets for students?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How do we ensure uniform difficulty?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What content is a necessary consequence of this context</a:t>
            </a:r>
            <a:r>
              <a:rPr lang="en-US" dirty="0" smtClean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How do we evaluate </a:t>
            </a:r>
            <a:r>
              <a:rPr lang="en-US" dirty="0" smtClean="0"/>
              <a:t>this context for </a:t>
            </a:r>
            <a:r>
              <a:rPr lang="en-US" dirty="0" smtClean="0"/>
              <a:t>motivational value?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Is Data Science a good (or best?) context?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Does the context make an impact on the students?</a:t>
            </a:r>
          </a:p>
        </p:txBody>
      </p:sp>
    </p:spTree>
    <p:extLst>
      <p:ext uri="{BB962C8B-B14F-4D97-AF65-F5344CB8AC3E}">
        <p14:creationId xmlns:p14="http://schemas.microsoft.com/office/powerpoint/2010/main" val="1559702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5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Imagineering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4809744" cy="3766185"/>
          </a:xfrm>
        </p:spPr>
        <p:txBody>
          <a:bodyPr/>
          <a:lstStyle/>
          <a:p>
            <a:r>
              <a:rPr lang="en-US" dirty="0" smtClean="0"/>
              <a:t>Paper by </a:t>
            </a:r>
            <a:r>
              <a:rPr lang="en-US" dirty="0" err="1" smtClean="0"/>
              <a:t>Guzdial</a:t>
            </a:r>
            <a:r>
              <a:rPr lang="en-US" dirty="0" smtClean="0"/>
              <a:t>, </a:t>
            </a:r>
            <a:r>
              <a:rPr lang="en-US" dirty="0" err="1" smtClean="0"/>
              <a:t>Tew</a:t>
            </a:r>
            <a:r>
              <a:rPr lang="en-US" dirty="0" smtClean="0"/>
              <a:t> in 2006</a:t>
            </a:r>
          </a:p>
          <a:p>
            <a:r>
              <a:rPr lang="en-US" dirty="0" smtClean="0"/>
              <a:t>Media Computation as an </a:t>
            </a:r>
            <a:r>
              <a:rPr lang="en-US" b="1" dirty="0" smtClean="0"/>
              <a:t>“</a:t>
            </a:r>
            <a:r>
              <a:rPr lang="en-US" b="1" dirty="0" err="1" smtClean="0"/>
              <a:t>Imagineered</a:t>
            </a:r>
            <a:r>
              <a:rPr lang="en-US" b="1" dirty="0" smtClean="0"/>
              <a:t> Authentic Experience”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03311" y="5520065"/>
            <a:ext cx="103266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</a:t>
            </a:r>
            <a:r>
              <a:rPr lang="en-US" i="1" dirty="0"/>
              <a:t>Mark </a:t>
            </a:r>
            <a:r>
              <a:rPr lang="en-US" i="1" dirty="0" err="1"/>
              <a:t>Guzdial</a:t>
            </a:r>
            <a:r>
              <a:rPr lang="en-US" i="1" dirty="0"/>
              <a:t> and Allison Elliott </a:t>
            </a:r>
            <a:r>
              <a:rPr lang="en-US" i="1" dirty="0" err="1"/>
              <a:t>Tew</a:t>
            </a:r>
            <a:r>
              <a:rPr lang="en-US" i="1" dirty="0"/>
              <a:t>. 2006. Imagineering inauthentic legitimate peripheral participation: an instructional design approach for motivating computing education. </a:t>
            </a:r>
            <a:r>
              <a:rPr lang="en-US" i="1" dirty="0" smtClean="0"/>
              <a:t>In Proceedings </a:t>
            </a:r>
            <a:r>
              <a:rPr lang="en-US" i="1" dirty="0"/>
              <a:t>of the second international workshop on Computing education research (ICER '06). ACM, New York, NY, USA, 51-58. DOI=10.1145/1151588.1151597 http://doi.acm.org/10.1145/1151588.1151597</a:t>
            </a:r>
          </a:p>
        </p:txBody>
      </p:sp>
      <p:pic>
        <p:nvPicPr>
          <p:cNvPr id="4100" name="Picture 4" descr="http://www.disneybymark.com/wp-content/uploads/2013/06/wdi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11680"/>
            <a:ext cx="5160553" cy="259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34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VT Bus Tracking API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276933" y="2787977"/>
            <a:ext cx="4663440" cy="723400"/>
          </a:xfrm>
        </p:spPr>
        <p:txBody>
          <a:bodyPr/>
          <a:lstStyle/>
          <a:p>
            <a:r>
              <a:rPr lang="en-US" dirty="0" smtClean="0"/>
              <a:t>Dr. Eli Tilevich</a:t>
            </a:r>
            <a:endParaRPr lang="en-US" dirty="0"/>
          </a:p>
        </p:txBody>
      </p:sp>
      <p:pic>
        <p:nvPicPr>
          <p:cNvPr id="3076" name="Picture 4" descr="http://people.cs.vt.edu/~tilevich/images/eli2015March.jpg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088"/>
          <a:stretch/>
        </p:blipFill>
        <p:spPr bwMode="auto">
          <a:xfrm>
            <a:off x="1113514" y="3355912"/>
            <a:ext cx="2190158" cy="210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627882" y="2774030"/>
            <a:ext cx="4663440" cy="722376"/>
          </a:xfrm>
        </p:spPr>
        <p:txBody>
          <a:bodyPr/>
          <a:lstStyle/>
          <a:p>
            <a:pPr algn="r"/>
            <a:r>
              <a:rPr lang="en-US" dirty="0" smtClean="0"/>
              <a:t>Dr. Cliff Shaffer</a:t>
            </a:r>
            <a:endParaRPr lang="en-US" dirty="0"/>
          </a:p>
        </p:txBody>
      </p:sp>
      <p:pic>
        <p:nvPicPr>
          <p:cNvPr id="3080" name="Picture 8" descr="http://people.cs.vt.edu/~shaffer/Shaffer15Smallcr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377" y="3315556"/>
            <a:ext cx="2190158" cy="219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pwcs.schoolfusion.us/modules/groups/homepagefiles/cms/493839/Image/stories2010-11/700-AlexObenauer/BU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162" y="3130060"/>
            <a:ext cx="3841725" cy="256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62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RealTimeWeb</a:t>
            </a:r>
            <a:endParaRPr lang="en-US" dirty="0"/>
          </a:p>
        </p:txBody>
      </p:sp>
      <p:pic>
        <p:nvPicPr>
          <p:cNvPr id="4" name="Picture 4" descr="C:\Users\acbart\AppData\Local\Microsoft\Windows\Temporary Internet Files\Content.IE5\CNB1F19X\MC90005912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87021" y="2157731"/>
            <a:ext cx="1812341" cy="1649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52619" y="2335057"/>
            <a:ext cx="16450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Online</a:t>
            </a:r>
          </a:p>
          <a:p>
            <a:pPr algn="ctr"/>
            <a:r>
              <a:rPr lang="en-US" sz="2000" b="1" dirty="0" smtClean="0"/>
              <a:t>Web Service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655503" y="4458612"/>
            <a:ext cx="1402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Local</a:t>
            </a:r>
            <a:br>
              <a:rPr lang="en-US" sz="2000" b="1" dirty="0" smtClean="0"/>
            </a:br>
            <a:r>
              <a:rPr lang="en-US" sz="2000" b="1" dirty="0" smtClean="0"/>
              <a:t>Cache File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5798808" y="1933611"/>
            <a:ext cx="21771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Client Library</a:t>
            </a:r>
            <a:endParaRPr lang="en-US" sz="2400" b="1" dirty="0"/>
          </a:p>
        </p:txBody>
      </p:sp>
      <p:cxnSp>
        <p:nvCxnSpPr>
          <p:cNvPr id="9" name="Straight Arrow Connector 8"/>
          <p:cNvCxnSpPr>
            <a:stCxn id="4" idx="1"/>
          </p:cNvCxnSpPr>
          <p:nvPr/>
        </p:nvCxnSpPr>
        <p:spPr>
          <a:xfrm>
            <a:off x="3399362" y="2982520"/>
            <a:ext cx="292819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03090" y="2588553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(get-weather ...)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2" descr="http://c.dryicons.com/images/icon_sets/coquette_part_5_icons_set/png/128x128/json_f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571" y="3370040"/>
            <a:ext cx="1088571" cy="108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http://www.silvatechsolutions.com/wp-content/uploads/2012/07/Misc-Web-Database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300" y="1132893"/>
            <a:ext cx="1229111" cy="122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endCxn id="11" idx="1"/>
          </p:cNvCxnSpPr>
          <p:nvPr/>
        </p:nvCxnSpPr>
        <p:spPr>
          <a:xfrm>
            <a:off x="7629565" y="2982520"/>
            <a:ext cx="1173006" cy="9318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681429" y="1757947"/>
            <a:ext cx="1121142" cy="9310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384132" y="3042943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[.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searchBusinesses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90537" y="3332219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[.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getEarthquakes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90537" y="3632080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[.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get_stocks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80064" y="392521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[...]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406038" y="2482584"/>
            <a:ext cx="1149993" cy="1120718"/>
            <a:chOff x="750761" y="2873999"/>
            <a:chExt cx="1649481" cy="1607490"/>
          </a:xfrm>
        </p:grpSpPr>
        <p:pic>
          <p:nvPicPr>
            <p:cNvPr id="21" name="Picture 48" descr="http://png-1.findicons.com/files/icons/1637/file_icons_vs_2/256/java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385" y="2873999"/>
              <a:ext cx="873816" cy="873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50" descr="http://www.iconattitude.com/icons/open_icon_library/tango-style/png/256/text-x-pyth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3270278"/>
              <a:ext cx="876242" cy="876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51" descr="C:\Users\acbart\Downloads\attachment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761" y="3605247"/>
              <a:ext cx="880645" cy="876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602390" y="5388703"/>
            <a:ext cx="10753725" cy="1469297"/>
          </a:xfrm>
        </p:spPr>
        <p:txBody>
          <a:bodyPr>
            <a:normAutofit lnSpcReduction="10000"/>
          </a:bodyPr>
          <a:lstStyle/>
          <a:p>
            <a:r>
              <a:rPr lang="en-US" sz="1200" dirty="0" smtClean="0"/>
              <a:t>Eli </a:t>
            </a:r>
            <a:r>
              <a:rPr lang="en-US" sz="1200" dirty="0"/>
              <a:t>Tilevich, Clifford A. Shaffer, and Austin Cory Bart. 2014. Creating stimulating, relevant, and manageable introductory computer science projects that utilize real-time web-based data (abstract only). In Proceedings of the 45th ACM technical symposium on Computer science education (SIGCSE '14). ACM, New York, NY, USA, 743-743. DOI=10.1145/2538862.2539002</a:t>
            </a:r>
          </a:p>
          <a:p>
            <a:r>
              <a:rPr lang="en-US" sz="1200" dirty="0"/>
              <a:t>Austin Cory Bart, Eli Tilevich, Simin Hall, Tony </a:t>
            </a:r>
            <a:r>
              <a:rPr lang="en-US" sz="1200" dirty="0" err="1"/>
              <a:t>Allevato</a:t>
            </a:r>
            <a:r>
              <a:rPr lang="en-US" sz="1200" dirty="0"/>
              <a:t>, and Clifford A. Shaffer. 2014. Transforming introductory computer science projects via real-time web data. In Proceedings of the 45th ACM technical symposium on Computer science education (SIGCSE '14). ACM, New York, NY, USA, 289-294. DOI=10.1145/2538862.2538941</a:t>
            </a:r>
          </a:p>
          <a:p>
            <a:r>
              <a:rPr lang="en-US" sz="1200" dirty="0"/>
              <a:t>A. C. Bart, E. Tilevich, C. A. Shaffer, T. </a:t>
            </a:r>
            <a:r>
              <a:rPr lang="en-US" sz="1200" dirty="0" err="1"/>
              <a:t>Allevato</a:t>
            </a:r>
            <a:r>
              <a:rPr lang="en-US" sz="1200" dirty="0"/>
              <a:t>, S. Hall, Using Real-Time Web Data to Enrich Introductory Computer Science Projects, Splash-E '13, Indianapolis, Indiana. October 26-31, 2013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7454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8" y="2157731"/>
            <a:ext cx="5129213" cy="32160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54589" y="2702859"/>
            <a:ext cx="41936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Mostly positive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much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Hard to get access to learner population</a:t>
            </a:r>
          </a:p>
        </p:txBody>
      </p:sp>
    </p:spTree>
    <p:extLst>
      <p:ext uri="{BB962C8B-B14F-4D97-AF65-F5344CB8AC3E}">
        <p14:creationId xmlns:p14="http://schemas.microsoft.com/office/powerpoint/2010/main" val="143423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MUSIC Model of Academic Motivation</a:t>
            </a:r>
            <a:endParaRPr lang="en-US" dirty="0"/>
          </a:p>
        </p:txBody>
      </p:sp>
      <p:pic>
        <p:nvPicPr>
          <p:cNvPr id="3074" name="Picture 2" descr="http://scienceofeducationblog.files.wordpress.com/2013/02/soe-music-model-diagram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048" y1="20635" x2="42048" y2="20635"/>
                        <a14:foregroundMark x1="80501" y1="20000" x2="80501" y2="20000"/>
                        <a14:foregroundMark x1="65468" y1="54921" x2="65468" y2="54921"/>
                        <a14:foregroundMark x1="31699" y1="52063" x2="31699" y2="52063"/>
                        <a14:foregroundMark x1="50436" y1="49206" x2="50436" y2="49206"/>
                        <a14:foregroundMark x1="75817" y1="50794" x2="75817" y2="50794"/>
                        <a14:foregroundMark x1="86819" y1="52063" x2="86819" y2="52063"/>
                        <a14:foregroundMark x1="91068" y1="63810" x2="91068" y2="63810"/>
                        <a14:foregroundMark x1="92375" y1="76190" x2="92375" y2="761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9801" y="2611212"/>
            <a:ext cx="7764463" cy="2664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39766" y="5943601"/>
            <a:ext cx="9128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Jones, B. D. (2009). </a:t>
            </a:r>
            <a:r>
              <a:rPr lang="en-US" i="1" dirty="0"/>
              <a:t>Motivating students to engage in learning: The MUSIC model of academic motivation</a:t>
            </a:r>
            <a:r>
              <a:rPr lang="en-US" dirty="0"/>
              <a:t>. International Journal of Teaching and Learning in Higher Education, 21 (2), 272-285.</a:t>
            </a:r>
          </a:p>
        </p:txBody>
      </p:sp>
    </p:spTree>
    <p:extLst>
      <p:ext uri="{BB962C8B-B14F-4D97-AF65-F5344CB8AC3E}">
        <p14:creationId xmlns:p14="http://schemas.microsoft.com/office/powerpoint/2010/main" val="128337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988" y="1909482"/>
            <a:ext cx="6598024" cy="494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7535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5898</TotalTime>
  <Words>738</Words>
  <Application>Microsoft Office PowerPoint</Application>
  <PresentationFormat>Widescreen</PresentationFormat>
  <Paragraphs>167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Wingdings 2</vt:lpstr>
      <vt:lpstr>HDOfficeLightV0</vt:lpstr>
      <vt:lpstr>1_HDOfficeLightV0</vt:lpstr>
      <vt:lpstr>2_HDOfficeLightV0</vt:lpstr>
      <vt:lpstr>3_HDOfficeLightV0</vt:lpstr>
      <vt:lpstr>Metropolitan</vt:lpstr>
      <vt:lpstr>Motivating and Engaging Introductory Computing with Student-Driven Datasets</vt:lpstr>
      <vt:lpstr>About Me</vt:lpstr>
      <vt:lpstr>Introductory Computing Contexts</vt:lpstr>
      <vt:lpstr>Imagineering Paper</vt:lpstr>
      <vt:lpstr>VT Bus Tracking API</vt:lpstr>
      <vt:lpstr>RealTimeWeb</vt:lpstr>
      <vt:lpstr>Evaluation</vt:lpstr>
      <vt:lpstr>MUSIC Model of Academic Motivation</vt:lpstr>
      <vt:lpstr>Data Science</vt:lpstr>
      <vt:lpstr>PowerPoint Presentation</vt:lpstr>
      <vt:lpstr>Learner Population</vt:lpstr>
      <vt:lpstr>Computational Thinking Course</vt:lpstr>
      <vt:lpstr>For all VT Students</vt:lpstr>
      <vt:lpstr>People</vt:lpstr>
      <vt:lpstr>Novel Features</vt:lpstr>
      <vt:lpstr>Course Overview</vt:lpstr>
      <vt:lpstr>“Rhinestone”</vt:lpstr>
      <vt:lpstr>PowerPoint Presentation</vt:lpstr>
      <vt:lpstr>Data Science Blocks</vt:lpstr>
      <vt:lpstr>Mutual Language Transformation</vt:lpstr>
      <vt:lpstr>Final Project</vt:lpstr>
      <vt:lpstr>Course Overview</vt:lpstr>
      <vt:lpstr>Demographics</vt:lpstr>
      <vt:lpstr>Methodology</vt:lpstr>
      <vt:lpstr>PowerPoint Presentation</vt:lpstr>
      <vt:lpstr>Fall 2014, Usefulness to Long-term Goals by Resource</vt:lpstr>
      <vt:lpstr>Fall 2014, Interestingness of Resource</vt:lpstr>
      <vt:lpstr>Spring 2015, Qualitative Results</vt:lpstr>
      <vt:lpstr>PowerPoint Presentation</vt:lpstr>
      <vt:lpstr>Survey questions</vt:lpstr>
      <vt:lpstr>My Research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Data, Motivation, Introductory Computing</dc:title>
  <dc:creator>Austin Bart</dc:creator>
  <cp:lastModifiedBy>Austin Bart</cp:lastModifiedBy>
  <cp:revision>52</cp:revision>
  <dcterms:created xsi:type="dcterms:W3CDTF">2015-06-29T21:17:39Z</dcterms:created>
  <dcterms:modified xsi:type="dcterms:W3CDTF">2015-08-12T03:16:56Z</dcterms:modified>
</cp:coreProperties>
</file>