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2"/>
  </p:notesMasterIdLst>
  <p:sldIdLst>
    <p:sldId id="257" r:id="rId2"/>
    <p:sldId id="29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58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8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21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508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26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712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83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56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7431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593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6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5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047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317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899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54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043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53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618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98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419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582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43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463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053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336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46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036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389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170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950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657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34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7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040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2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64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01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89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27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0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F217-7206-4602-B265-F02530A33325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7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036-A547-46F4-93D0-1C29CF2B8EA6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0841-14AC-4CD9-A35B-EF2C2186FF87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84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95B3-61D5-41E8-95D7-8D93F4FA0F8E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790C-3B22-4AB7-B786-C5DFF69776B1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96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8BF-CD3A-458E-83CB-77E1A39741F0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1B8-5649-4A10-A83D-E3A3119F3384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9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56C-0633-4A27-8979-6CA8F5C606AD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C130-50E2-4D5C-911E-C4A9364F5036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D4E-F032-47F8-BB5D-12FB5A6C7CEB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DBC2-0CC4-437D-9432-F9B6CF438DA7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7198-63EC-4D91-BE1D-A559FB1B1956}" type="datetime1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7B05-3F49-4B12-834F-05F153B9F2F3}" type="datetime1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2644-AA3F-4DA9-A3C5-2331DB99C0FA}" type="datetime1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3D10-50CB-4857-979A-2A148DBB2BC1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C8B6-FAEF-40C7-9FB4-5C3318D4D37C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77D3-BAEC-430A-901A-C30E066E3318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 ftr="0" dt="0"/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7958" y="2437202"/>
            <a:ext cx="8286889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200" spc="-110" dirty="0">
                <a:latin typeface="Arial"/>
                <a:cs typeface="Arial"/>
              </a:rPr>
              <a:t>Behavio</a:t>
            </a:r>
            <a:r>
              <a:rPr lang="en-US" sz="7200" spc="-320" dirty="0">
                <a:latin typeface="Arial"/>
                <a:cs typeface="Arial"/>
              </a:rPr>
              <a:t>r</a:t>
            </a:r>
            <a:r>
              <a:rPr lang="en-US" sz="7200" spc="-100" dirty="0">
                <a:latin typeface="Arial"/>
                <a:cs typeface="Arial"/>
              </a:rPr>
              <a:t>-Driven</a:t>
            </a:r>
            <a:r>
              <a:rPr lang="en-US" sz="7200" spc="114" dirty="0">
                <a:latin typeface="Times New Roman"/>
                <a:cs typeface="Times New Roman"/>
              </a:rPr>
              <a:t> </a:t>
            </a:r>
            <a:r>
              <a:rPr lang="en-US" sz="7200" spc="-90" dirty="0">
                <a:latin typeface="Arial"/>
                <a:cs typeface="Arial"/>
              </a:rPr>
              <a:t>Development</a:t>
            </a:r>
            <a:r>
              <a:rPr lang="en-US" sz="7200" spc="114" dirty="0">
                <a:latin typeface="Times New Roman"/>
                <a:cs typeface="Times New Roman"/>
              </a:rPr>
              <a:t> </a:t>
            </a:r>
            <a:r>
              <a:rPr lang="en-US" sz="7200" spc="-70" dirty="0">
                <a:latin typeface="Arial"/>
                <a:cs typeface="Arial"/>
              </a:rPr>
              <a:t>and</a:t>
            </a:r>
            <a:r>
              <a:rPr lang="en-US" sz="7200" spc="114" dirty="0">
                <a:latin typeface="Times New Roman"/>
                <a:cs typeface="Times New Roman"/>
              </a:rPr>
              <a:t> </a:t>
            </a:r>
            <a:r>
              <a:rPr lang="en-US" sz="7200" spc="-50" dirty="0">
                <a:latin typeface="Arial"/>
                <a:cs typeface="Arial"/>
              </a:rPr>
              <a:t>Cucumber</a:t>
            </a:r>
            <a:endParaRPr spc="-11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-Vishal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Example: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30" dirty="0"/>
              <a:t>T</a:t>
            </a:r>
            <a:r>
              <a:rPr spc="-90" dirty="0"/>
              <a:t>ypical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5" dirty="0"/>
              <a:t>Acceptance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30" dirty="0"/>
              <a:t>T</a:t>
            </a:r>
            <a:r>
              <a:rPr spc="-60" dirty="0"/>
              <a:t>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720058"/>
            <a:ext cx="11523345" cy="534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b="1" dirty="0">
                <a:latin typeface="Arial"/>
                <a:cs typeface="Arial"/>
              </a:rPr>
              <a:t>Featu</a:t>
            </a:r>
            <a:r>
              <a:rPr sz="2600" b="1" spc="-50" dirty="0">
                <a:latin typeface="Arial"/>
                <a:cs typeface="Arial"/>
              </a:rPr>
              <a:t>r</a:t>
            </a:r>
            <a:r>
              <a:rPr sz="2600" b="1" spc="3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up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5" dirty="0">
                <a:latin typeface="Arial"/>
                <a:cs typeface="Arial"/>
              </a:rPr>
              <a:t>Sign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up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quick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friendly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b="1" spc="-15" dirty="0">
                <a:latin typeface="Arial"/>
                <a:cs typeface="Arial"/>
              </a:rPr>
              <a:t>Scenari</a:t>
            </a:r>
            <a:r>
              <a:rPr sz="2600" b="1" spc="-2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Successful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up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dirty="0">
                <a:latin typeface="Arial"/>
                <a:cs typeface="Arial"/>
              </a:rPr>
              <a:t>New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users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get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conﬁrmation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e-mail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eeted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personally</a:t>
            </a:r>
          </a:p>
          <a:p>
            <a:pPr lvl="2"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45" dirty="0">
                <a:latin typeface="Arial"/>
                <a:cs typeface="Arial"/>
              </a:rPr>
              <a:t>Given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chosen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up</a:t>
            </a:r>
            <a:endParaRPr sz="26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20" dirty="0">
                <a:latin typeface="Arial"/>
                <a:cs typeface="Arial"/>
              </a:rPr>
              <a:t>When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up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valid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details</a:t>
            </a:r>
            <a:endParaRPr sz="26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  <a:tab pos="4538345" algn="l"/>
              </a:tabLst>
            </a:pPr>
            <a:r>
              <a:rPr sz="2600" b="1" spc="-20" dirty="0">
                <a:latin typeface="Arial"/>
                <a:cs typeface="Arial"/>
              </a:rPr>
              <a:t>Then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eceive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conﬁrmation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email</a:t>
            </a:r>
            <a:endParaRPr sz="26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  <a:tab pos="2152650" algn="l"/>
              </a:tabLst>
            </a:pPr>
            <a:r>
              <a:rPr sz="2600" b="1" spc="-55" dirty="0">
                <a:latin typeface="Arial"/>
                <a:cs typeface="Arial"/>
              </a:rPr>
              <a:t>And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personalized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eeting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message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641455" cy="616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65" dirty="0">
                <a:latin typeface="Arial"/>
                <a:cs typeface="Arial"/>
              </a:rPr>
              <a:t>F</a:t>
            </a:r>
            <a:r>
              <a:rPr sz="2600" spc="-85" dirty="0">
                <a:latin typeface="Arial"/>
                <a:cs typeface="Arial"/>
              </a:rPr>
              <a:t>r</a:t>
            </a:r>
            <a:r>
              <a:rPr sz="2600" spc="35" dirty="0">
                <a:latin typeface="Arial"/>
                <a:cs typeface="Arial"/>
              </a:rPr>
              <a:t>om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25" dirty="0">
                <a:latin typeface="Arial"/>
                <a:cs typeface="Arial"/>
              </a:rPr>
              <a:t>acceptance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25" dirty="0">
                <a:latin typeface="Arial"/>
                <a:cs typeface="Arial"/>
              </a:rPr>
              <a:t>efer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Arial"/>
                <a:cs typeface="Arial"/>
              </a:rPr>
              <a:t>featu</a:t>
            </a:r>
            <a:r>
              <a:rPr sz="2600" b="1" spc="-40" dirty="0">
                <a:latin typeface="Arial"/>
                <a:cs typeface="Arial"/>
              </a:rPr>
              <a:t>r</a:t>
            </a:r>
            <a:r>
              <a:rPr sz="2600" b="1" spc="-15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explained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scenarios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consist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80035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spec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written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natural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language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plain-text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(low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entry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Arial"/>
                <a:cs typeface="Arial"/>
              </a:rPr>
              <a:t>barrier)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4535" algn="l"/>
              </a:tabLst>
            </a:pPr>
            <a:r>
              <a:rPr sz="2600" spc="-20" dirty="0">
                <a:latin typeface="Arial"/>
                <a:cs typeface="Arial"/>
              </a:rPr>
              <a:t>BUT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spec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Arial"/>
                <a:cs typeface="Arial"/>
              </a:rPr>
              <a:t>executabl</a:t>
            </a:r>
            <a:r>
              <a:rPr sz="2600" b="1" spc="5" dirty="0">
                <a:latin typeface="Arial"/>
                <a:cs typeface="Arial"/>
              </a:rPr>
              <a:t>e</a:t>
            </a:r>
            <a:r>
              <a:rPr sz="2600" spc="-55" dirty="0">
                <a:latin typeface="Arial"/>
                <a:cs typeface="Arial"/>
              </a:rPr>
              <a:t>!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6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marR="363220" indent="-266700">
              <a:lnSpc>
                <a:spcPct val="102600"/>
              </a:lnSpc>
              <a:buFont typeface="Arial"/>
              <a:buChar char="•"/>
              <a:tabLst>
                <a:tab pos="280035" algn="l"/>
              </a:tabLst>
            </a:pPr>
            <a:r>
              <a:rPr sz="2600" spc="1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guide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into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tu</a:t>
            </a:r>
            <a:r>
              <a:rPr sz="2600" spc="7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ning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language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each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into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executable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case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calls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either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fail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ct val="102600"/>
              </a:lnSpc>
              <a:buFont typeface="Arial"/>
              <a:buChar char="•"/>
              <a:tabLst>
                <a:tab pos="724535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does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actually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designed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get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customers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developers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working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together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40" dirty="0"/>
              <a:t>W</a:t>
            </a:r>
            <a:r>
              <a:rPr spc="-40" dirty="0"/>
              <a:t>orks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45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2562"/>
            <a:ext cx="11746865" cy="640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ts val="3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10" dirty="0">
                <a:latin typeface="Arial"/>
                <a:cs typeface="Arial"/>
              </a:rPr>
              <a:t>Cucumber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command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line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tool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ocesses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text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ﬁles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contain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featu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-30" dirty="0">
                <a:latin typeface="Arial"/>
                <a:cs typeface="Arial"/>
              </a:rPr>
              <a:t>es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looking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can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executed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against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system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23900" marR="237490" lvl="1" indent="-266700">
              <a:lnSpc>
                <a:spcPts val="3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20" dirty="0">
                <a:latin typeface="Arial"/>
                <a:cs typeface="Arial"/>
              </a:rPr>
              <a:t>It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makes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use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bunch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conventions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about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how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ﬁles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named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and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whe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live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make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it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easy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get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started</a:t>
            </a:r>
            <a:endParaRPr sz="2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1168400" marR="1310005" lvl="2" indent="-266700">
              <a:lnSpc>
                <a:spcPts val="3000"/>
              </a:lnSpc>
              <a:buFont typeface="Arial"/>
              <a:buChar char="•"/>
              <a:tabLst>
                <a:tab pos="1168400" algn="l"/>
              </a:tabLst>
            </a:pPr>
            <a:r>
              <a:rPr sz="2550" spc="-35" dirty="0">
                <a:latin typeface="Arial"/>
                <a:cs typeface="Arial"/>
              </a:rPr>
              <a:t>lea</a:t>
            </a:r>
            <a:r>
              <a:rPr sz="2550" spc="10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conventions,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follow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them,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get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most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Cucumber</a:t>
            </a:r>
            <a:r>
              <a:rPr sz="2550" spc="-50" dirty="0">
                <a:latin typeface="Arial"/>
                <a:cs typeface="Arial"/>
              </a:rPr>
              <a:t>’</a:t>
            </a:r>
            <a:r>
              <a:rPr sz="2550" spc="-15" dirty="0">
                <a:latin typeface="Arial"/>
                <a:cs typeface="Arial"/>
              </a:rPr>
              <a:t>s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functionality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Arial"/>
                <a:cs typeface="Arial"/>
              </a:rPr>
              <a:t>“for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f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35" dirty="0">
                <a:latin typeface="Arial"/>
                <a:cs typeface="Arial"/>
              </a:rPr>
              <a:t>ee”</a:t>
            </a:r>
            <a:endParaRPr sz="2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79400" marR="407034" indent="-266700">
              <a:lnSpc>
                <a:spcPts val="3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30" dirty="0">
                <a:latin typeface="Arial"/>
                <a:cs typeface="Arial"/>
              </a:rPr>
              <a:t>Each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list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describe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30" dirty="0">
                <a:latin typeface="Arial"/>
                <a:cs typeface="Arial"/>
              </a:rPr>
              <a:t>e-conditions,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actions,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post-conditions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each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scenario;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if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each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executes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without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Arial"/>
                <a:cs typeface="Arial"/>
              </a:rPr>
              <a:t>er</a:t>
            </a:r>
            <a:r>
              <a:rPr sz="2550" spc="-70" dirty="0">
                <a:latin typeface="Arial"/>
                <a:cs typeface="Arial"/>
              </a:rPr>
              <a:t>r</a:t>
            </a:r>
            <a:r>
              <a:rPr sz="2550" spc="40" dirty="0">
                <a:latin typeface="Arial"/>
                <a:cs typeface="Arial"/>
              </a:rPr>
              <a:t>o</a:t>
            </a:r>
            <a:r>
              <a:rPr sz="2550" spc="-245" dirty="0">
                <a:latin typeface="Arial"/>
                <a:cs typeface="Arial"/>
              </a:rPr>
              <a:t>r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marked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as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having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passed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23900" marR="340360" lvl="1" indent="-266700">
              <a:lnSpc>
                <a:spcPts val="3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10" dirty="0">
                <a:latin typeface="Arial"/>
                <a:cs typeface="Arial"/>
              </a:rPr>
              <a:t>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run,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Cucumber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will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spc="30" dirty="0">
                <a:latin typeface="Arial"/>
                <a:cs typeface="Arial"/>
              </a:rPr>
              <a:t>eport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how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many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passed;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if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something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fails,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it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ovides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information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about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what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failed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developer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can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make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25" dirty="0">
                <a:latin typeface="Arial"/>
                <a:cs typeface="Arial"/>
              </a:rPr>
              <a:t>og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-30" dirty="0">
                <a:latin typeface="Arial"/>
                <a:cs typeface="Arial"/>
              </a:rPr>
              <a:t>ess</a:t>
            </a:r>
            <a:endParaRPr sz="2550" dirty="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79400" algn="l"/>
              </a:tabLst>
            </a:pPr>
            <a:r>
              <a:rPr sz="2550" spc="-30" dirty="0">
                <a:latin typeface="Arial"/>
                <a:cs typeface="Arial"/>
              </a:rPr>
              <a:t>Featu</a:t>
            </a:r>
            <a:r>
              <a:rPr sz="2550" spc="-70" dirty="0">
                <a:latin typeface="Arial"/>
                <a:cs typeface="Arial"/>
              </a:rPr>
              <a:t>r</a:t>
            </a:r>
            <a:r>
              <a:rPr sz="2550" spc="-25" dirty="0">
                <a:latin typeface="Arial"/>
                <a:cs typeface="Arial"/>
              </a:rPr>
              <a:t>es,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written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language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called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Gherkin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40" dirty="0"/>
              <a:t>W</a:t>
            </a:r>
            <a:r>
              <a:rPr spc="-40" dirty="0"/>
              <a:t>orks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25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2562"/>
            <a:ext cx="11741150" cy="6158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395" dirty="0">
                <a:latin typeface="Arial"/>
                <a:cs typeface="Arial"/>
              </a:rPr>
              <a:t>T</a:t>
            </a:r>
            <a:r>
              <a:rPr sz="2550" spc="40" dirty="0">
                <a:latin typeface="Arial"/>
                <a:cs typeface="Arial"/>
              </a:rPr>
              <a:t>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tu</a:t>
            </a:r>
            <a:r>
              <a:rPr sz="2550" spc="70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natural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language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into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executable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speciﬁcations</a:t>
            </a:r>
            <a:endParaRPr sz="2550" dirty="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240"/>
              </a:spcBef>
              <a:buFont typeface="Arial"/>
              <a:buChar char="•"/>
              <a:tabLst>
                <a:tab pos="723900" algn="l"/>
              </a:tabLst>
            </a:pPr>
            <a:r>
              <a:rPr sz="2550" spc="-15" dirty="0">
                <a:latin typeface="Arial"/>
                <a:cs typeface="Arial"/>
              </a:rPr>
              <a:t>each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must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accompanied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by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deﬁnition</a:t>
            </a:r>
            <a:endParaRPr sz="2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723900" marR="1089660" lvl="1" indent="-266700">
              <a:lnSpc>
                <a:spcPts val="3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40" dirty="0">
                <a:latin typeface="Arial"/>
                <a:cs typeface="Arial"/>
              </a:rPr>
              <a:t>most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will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gather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input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delegate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framework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speciﬁc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application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domain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</a:t>
            </a:r>
            <a:r>
              <a:rPr sz="2550" spc="-45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der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make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calls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framework</a:t>
            </a:r>
            <a:endParaRPr sz="2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168400" marR="407034" lvl="2" indent="-266700">
              <a:lnSpc>
                <a:spcPts val="3000"/>
              </a:lnSpc>
              <a:buFont typeface="Arial"/>
              <a:buChar char="•"/>
              <a:tabLst>
                <a:tab pos="1168400" algn="l"/>
              </a:tabLst>
            </a:pP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instance,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lang="en-US" sz="2550" dirty="0" err="1" smtClean="0">
                <a:latin typeface="Arial"/>
                <a:cs typeface="Arial"/>
              </a:rPr>
              <a:t>Watir</a:t>
            </a:r>
            <a:r>
              <a:rPr lang="en-US" sz="2550" dirty="0" smtClean="0">
                <a:latin typeface="Arial"/>
                <a:cs typeface="Arial"/>
              </a:rPr>
              <a:t> </a:t>
            </a:r>
            <a:r>
              <a:rPr sz="2550" spc="-10" dirty="0" smtClean="0">
                <a:latin typeface="Arial"/>
                <a:cs typeface="Arial"/>
              </a:rPr>
              <a:t>is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framework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automating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interactions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with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web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b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owsers</a:t>
            </a:r>
            <a:endParaRPr sz="2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1168400" marR="46355" lvl="2" indent="-266700">
              <a:lnSpc>
                <a:spcPts val="3000"/>
              </a:lnSpc>
              <a:buFont typeface="Arial"/>
              <a:buChar char="•"/>
              <a:tabLst>
                <a:tab pos="1168400" algn="l"/>
              </a:tabLst>
            </a:pPr>
            <a:r>
              <a:rPr sz="2550" spc="15" dirty="0">
                <a:latin typeface="Arial"/>
                <a:cs typeface="Arial"/>
              </a:rPr>
              <a:t>if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application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web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app,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deﬁnitions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will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most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likely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delegate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lang="en-US" sz="2550" dirty="0" err="1" smtClean="0">
                <a:latin typeface="Arial"/>
                <a:cs typeface="Arial"/>
              </a:rPr>
              <a:t>Watir</a:t>
            </a:r>
            <a:r>
              <a:rPr lang="en-US" sz="2550" dirty="0" smtClean="0">
                <a:latin typeface="Arial"/>
                <a:cs typeface="Arial"/>
              </a:rPr>
              <a:t> </a:t>
            </a:r>
            <a:r>
              <a:rPr sz="2550" spc="60" dirty="0" smtClean="0">
                <a:latin typeface="Arial"/>
                <a:cs typeface="Arial"/>
              </a:rPr>
              <a:t>to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make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su</a:t>
            </a:r>
            <a:r>
              <a:rPr sz="2550" spc="-60" dirty="0">
                <a:latin typeface="Arial"/>
                <a:cs typeface="Arial"/>
              </a:rPr>
              <a:t>re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application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loaded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stepped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</a:t>
            </a:r>
            <a:r>
              <a:rPr sz="2550" spc="-25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ough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scenario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(“click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this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link”,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enter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“Ken”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Arial"/>
                <a:cs typeface="Arial"/>
              </a:rPr>
              <a:t>“ﬁrst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name”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ﬁeld,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etc.)</a:t>
            </a:r>
            <a:endParaRPr sz="2550" dirty="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723900" algn="l"/>
              </a:tabLst>
            </a:pP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point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your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step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deﬁnitions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will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likely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short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easy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maintain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40" dirty="0"/>
              <a:t>W</a:t>
            </a:r>
            <a:r>
              <a:rPr spc="-40" dirty="0"/>
              <a:t>orks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05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8975263" y="3737787"/>
            <a:ext cx="2975426" cy="601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3699" y="2077711"/>
            <a:ext cx="4946385" cy="3030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2444" y="3524551"/>
            <a:ext cx="2587340" cy="1340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7029" y="7819416"/>
            <a:ext cx="2587340" cy="1766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2689" y="3844402"/>
            <a:ext cx="2648585" cy="5727065"/>
          </a:xfrm>
          <a:custGeom>
            <a:avLst/>
            <a:gdLst/>
            <a:ahLst/>
            <a:cxnLst/>
            <a:rect l="l" t="t" r="r" b="b"/>
            <a:pathLst>
              <a:path w="2648584" h="5727065">
                <a:moveTo>
                  <a:pt x="0" y="5726460"/>
                </a:moveTo>
                <a:lnTo>
                  <a:pt x="2648212" y="5726460"/>
                </a:lnTo>
                <a:lnTo>
                  <a:pt x="2648212" y="0"/>
                </a:lnTo>
                <a:lnTo>
                  <a:pt x="0" y="0"/>
                </a:lnTo>
                <a:lnTo>
                  <a:pt x="0" y="5726460"/>
                </a:lnTo>
                <a:close/>
              </a:path>
            </a:pathLst>
          </a:custGeom>
          <a:solidFill>
            <a:srgbClr val="FFD4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667" y="3844384"/>
            <a:ext cx="2648585" cy="5727065"/>
          </a:xfrm>
          <a:custGeom>
            <a:avLst/>
            <a:gdLst/>
            <a:ahLst/>
            <a:cxnLst/>
            <a:rect l="l" t="t" r="r" b="b"/>
            <a:pathLst>
              <a:path w="2648584" h="5727065">
                <a:moveTo>
                  <a:pt x="0" y="0"/>
                </a:moveTo>
                <a:lnTo>
                  <a:pt x="2648240" y="0"/>
                </a:lnTo>
                <a:lnTo>
                  <a:pt x="2648240" y="5726477"/>
                </a:lnTo>
                <a:lnTo>
                  <a:pt x="0" y="5726477"/>
                </a:lnTo>
                <a:lnTo>
                  <a:pt x="0" y="0"/>
                </a:lnTo>
                <a:close/>
              </a:path>
            </a:pathLst>
          </a:custGeom>
          <a:ln w="15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1126" y="2184325"/>
            <a:ext cx="4612005" cy="2696210"/>
          </a:xfrm>
          <a:custGeom>
            <a:avLst/>
            <a:gdLst/>
            <a:ahLst/>
            <a:cxnLst/>
            <a:rect l="l" t="t" r="r" b="b"/>
            <a:pathLst>
              <a:path w="4612005" h="2696210">
                <a:moveTo>
                  <a:pt x="0" y="2695706"/>
                </a:moveTo>
                <a:lnTo>
                  <a:pt x="4611562" y="2695706"/>
                </a:lnTo>
                <a:lnTo>
                  <a:pt x="4611562" y="0"/>
                </a:lnTo>
                <a:lnTo>
                  <a:pt x="0" y="0"/>
                </a:lnTo>
                <a:lnTo>
                  <a:pt x="0" y="2695706"/>
                </a:lnTo>
                <a:close/>
              </a:path>
            </a:pathLst>
          </a:custGeom>
          <a:solidFill>
            <a:srgbClr val="DE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1113" y="2184306"/>
            <a:ext cx="4612005" cy="2696210"/>
          </a:xfrm>
          <a:custGeom>
            <a:avLst/>
            <a:gdLst/>
            <a:ahLst/>
            <a:cxnLst/>
            <a:rect l="l" t="t" r="r" b="b"/>
            <a:pathLst>
              <a:path w="4612005" h="2696210">
                <a:moveTo>
                  <a:pt x="0" y="0"/>
                </a:moveTo>
                <a:lnTo>
                  <a:pt x="4611553" y="0"/>
                </a:lnTo>
                <a:lnTo>
                  <a:pt x="4611553" y="2695713"/>
                </a:lnTo>
                <a:lnTo>
                  <a:pt x="0" y="2695713"/>
                </a:lnTo>
                <a:lnTo>
                  <a:pt x="0" y="0"/>
                </a:lnTo>
                <a:close/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05066" y="2534610"/>
            <a:ext cx="1506855" cy="548640"/>
          </a:xfrm>
          <a:prstGeom prst="rect">
            <a:avLst/>
          </a:prstGeom>
          <a:solidFill>
            <a:srgbClr val="FFFFFF"/>
          </a:solidFill>
          <a:ln w="1522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Feature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46777" y="2534616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548283"/>
                </a:moveTo>
                <a:lnTo>
                  <a:pt x="1506736" y="548283"/>
                </a:lnTo>
                <a:lnTo>
                  <a:pt x="1506736" y="0"/>
                </a:lnTo>
                <a:lnTo>
                  <a:pt x="0" y="0"/>
                </a:lnTo>
                <a:lnTo>
                  <a:pt x="0" y="548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6754" y="2534610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0"/>
                </a:moveTo>
                <a:lnTo>
                  <a:pt x="1506755" y="0"/>
                </a:lnTo>
                <a:lnTo>
                  <a:pt x="1506755" y="548277"/>
                </a:lnTo>
                <a:lnTo>
                  <a:pt x="0" y="548277"/>
                </a:lnTo>
                <a:lnTo>
                  <a:pt x="0" y="0"/>
                </a:lnTo>
                <a:close/>
              </a:path>
            </a:pathLst>
          </a:custGeom>
          <a:ln w="15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94085" y="2708625"/>
            <a:ext cx="796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4348" y="2808749"/>
            <a:ext cx="772795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406" y="0"/>
                </a:lnTo>
              </a:path>
            </a:pathLst>
          </a:custGeom>
          <a:ln w="15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0848" y="2717383"/>
            <a:ext cx="243840" cy="182880"/>
          </a:xfrm>
          <a:custGeom>
            <a:avLst/>
            <a:gdLst/>
            <a:ahLst/>
            <a:cxnLst/>
            <a:rect l="l" t="t" r="r" b="b"/>
            <a:pathLst>
              <a:path w="243840" h="182880">
                <a:moveTo>
                  <a:pt x="121767" y="0"/>
                </a:moveTo>
                <a:lnTo>
                  <a:pt x="0" y="91379"/>
                </a:lnTo>
                <a:lnTo>
                  <a:pt x="121767" y="182758"/>
                </a:lnTo>
                <a:lnTo>
                  <a:pt x="243504" y="91379"/>
                </a:lnTo>
                <a:lnTo>
                  <a:pt x="121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0865" y="2717369"/>
            <a:ext cx="243840" cy="182880"/>
          </a:xfrm>
          <a:custGeom>
            <a:avLst/>
            <a:gdLst/>
            <a:ahLst/>
            <a:cxnLst/>
            <a:rect l="l" t="t" r="r" b="b"/>
            <a:pathLst>
              <a:path w="243840" h="182880">
                <a:moveTo>
                  <a:pt x="0" y="91379"/>
                </a:moveTo>
                <a:lnTo>
                  <a:pt x="121726" y="182759"/>
                </a:lnTo>
                <a:lnTo>
                  <a:pt x="243483" y="91379"/>
                </a:lnTo>
                <a:lnTo>
                  <a:pt x="121726" y="0"/>
                </a:lnTo>
                <a:lnTo>
                  <a:pt x="0" y="91379"/>
                </a:lnTo>
                <a:close/>
              </a:path>
            </a:pathLst>
          </a:custGeom>
          <a:ln w="15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6777" y="4088060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548283"/>
                </a:moveTo>
                <a:lnTo>
                  <a:pt x="1506736" y="548283"/>
                </a:lnTo>
                <a:lnTo>
                  <a:pt x="1506736" y="0"/>
                </a:lnTo>
                <a:lnTo>
                  <a:pt x="0" y="0"/>
                </a:lnTo>
                <a:lnTo>
                  <a:pt x="0" y="548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6754" y="4088063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0"/>
                </a:moveTo>
                <a:lnTo>
                  <a:pt x="1506755" y="0"/>
                </a:lnTo>
                <a:lnTo>
                  <a:pt x="1506755" y="548277"/>
                </a:lnTo>
                <a:lnTo>
                  <a:pt x="0" y="548277"/>
                </a:lnTo>
                <a:lnTo>
                  <a:pt x="0" y="0"/>
                </a:lnTo>
                <a:close/>
              </a:path>
            </a:pathLst>
          </a:custGeom>
          <a:ln w="15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81943" y="4262077"/>
            <a:ext cx="42164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Step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00147" y="3345593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470"/>
                </a:lnTo>
              </a:path>
            </a:pathLst>
          </a:custGeom>
          <a:ln w="15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8802" y="3101949"/>
            <a:ext cx="182880" cy="243840"/>
          </a:xfrm>
          <a:custGeom>
            <a:avLst/>
            <a:gdLst/>
            <a:ahLst/>
            <a:cxnLst/>
            <a:rect l="l" t="t" r="r" b="b"/>
            <a:pathLst>
              <a:path w="182879" h="243839">
                <a:moveTo>
                  <a:pt x="91318" y="0"/>
                </a:moveTo>
                <a:lnTo>
                  <a:pt x="0" y="121828"/>
                </a:lnTo>
                <a:lnTo>
                  <a:pt x="91318" y="243657"/>
                </a:lnTo>
                <a:lnTo>
                  <a:pt x="182636" y="121828"/>
                </a:lnTo>
                <a:lnTo>
                  <a:pt x="91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8799" y="3101944"/>
            <a:ext cx="182880" cy="243840"/>
          </a:xfrm>
          <a:custGeom>
            <a:avLst/>
            <a:gdLst/>
            <a:ahLst/>
            <a:cxnLst/>
            <a:rect l="l" t="t" r="r" b="b"/>
            <a:pathLst>
              <a:path w="182879" h="243839">
                <a:moveTo>
                  <a:pt x="91348" y="0"/>
                </a:moveTo>
                <a:lnTo>
                  <a:pt x="0" y="121839"/>
                </a:lnTo>
                <a:lnTo>
                  <a:pt x="91348" y="243648"/>
                </a:lnTo>
                <a:lnTo>
                  <a:pt x="182665" y="121839"/>
                </a:lnTo>
                <a:lnTo>
                  <a:pt x="91348" y="0"/>
                </a:lnTo>
                <a:close/>
              </a:path>
            </a:pathLst>
          </a:custGeom>
          <a:ln w="15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84039" y="4088060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548283"/>
                </a:moveTo>
                <a:lnTo>
                  <a:pt x="1506748" y="548283"/>
                </a:lnTo>
                <a:lnTo>
                  <a:pt x="1506748" y="0"/>
                </a:lnTo>
                <a:lnTo>
                  <a:pt x="0" y="0"/>
                </a:lnTo>
                <a:lnTo>
                  <a:pt x="0" y="548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84050" y="4088063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0"/>
                </a:moveTo>
                <a:lnTo>
                  <a:pt x="1506755" y="0"/>
                </a:lnTo>
                <a:lnTo>
                  <a:pt x="1506755" y="548277"/>
                </a:lnTo>
                <a:lnTo>
                  <a:pt x="0" y="548277"/>
                </a:lnTo>
                <a:lnTo>
                  <a:pt x="0" y="0"/>
                </a:lnTo>
                <a:close/>
              </a:path>
            </a:pathLst>
          </a:custGeom>
          <a:ln w="15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98222" y="4262077"/>
            <a:ext cx="126365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StepDeﬁnition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53509" y="4362202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4">
                <a:moveTo>
                  <a:pt x="0" y="0"/>
                </a:moveTo>
                <a:lnTo>
                  <a:pt x="730540" y="0"/>
                </a:lnTo>
              </a:path>
            </a:pathLst>
          </a:custGeom>
          <a:ln w="15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84039" y="5443535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548283"/>
                </a:moveTo>
                <a:lnTo>
                  <a:pt x="1506748" y="548283"/>
                </a:lnTo>
                <a:lnTo>
                  <a:pt x="1506748" y="0"/>
                </a:lnTo>
                <a:lnTo>
                  <a:pt x="0" y="0"/>
                </a:lnTo>
                <a:lnTo>
                  <a:pt x="0" y="548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84050" y="5443543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39">
                <a:moveTo>
                  <a:pt x="0" y="0"/>
                </a:moveTo>
                <a:lnTo>
                  <a:pt x="1506755" y="0"/>
                </a:lnTo>
                <a:lnTo>
                  <a:pt x="1506755" y="548277"/>
                </a:lnTo>
                <a:lnTo>
                  <a:pt x="0" y="548277"/>
                </a:lnTo>
                <a:lnTo>
                  <a:pt x="0" y="0"/>
                </a:lnTo>
                <a:close/>
              </a:path>
            </a:pathLst>
          </a:custGeom>
          <a:ln w="15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29896" y="5617550"/>
            <a:ext cx="10001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Framework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37413" y="4636341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778266"/>
                </a:moveTo>
                <a:lnTo>
                  <a:pt x="0" y="0"/>
                </a:lnTo>
              </a:path>
            </a:pathLst>
          </a:custGeom>
          <a:ln w="152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46095" y="5170928"/>
            <a:ext cx="182880" cy="243840"/>
          </a:xfrm>
          <a:custGeom>
            <a:avLst/>
            <a:gdLst/>
            <a:ahLst/>
            <a:cxnLst/>
            <a:rect l="l" t="t" r="r" b="b"/>
            <a:pathLst>
              <a:path w="182879" h="243839">
                <a:moveTo>
                  <a:pt x="182635" y="0"/>
                </a:moveTo>
                <a:lnTo>
                  <a:pt x="91317" y="243678"/>
                </a:lnTo>
                <a:lnTo>
                  <a:pt x="0" y="0"/>
                </a:lnTo>
              </a:path>
            </a:pathLst>
          </a:custGeom>
          <a:ln w="15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84039" y="7095994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40">
                <a:moveTo>
                  <a:pt x="0" y="548283"/>
                </a:moveTo>
                <a:lnTo>
                  <a:pt x="1506748" y="548283"/>
                </a:lnTo>
                <a:lnTo>
                  <a:pt x="1506748" y="0"/>
                </a:lnTo>
                <a:lnTo>
                  <a:pt x="0" y="0"/>
                </a:lnTo>
                <a:lnTo>
                  <a:pt x="0" y="548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84050" y="7095993"/>
            <a:ext cx="1506855" cy="548640"/>
          </a:xfrm>
          <a:custGeom>
            <a:avLst/>
            <a:gdLst/>
            <a:ahLst/>
            <a:cxnLst/>
            <a:rect l="l" t="t" r="r" b="b"/>
            <a:pathLst>
              <a:path w="1506854" h="548640">
                <a:moveTo>
                  <a:pt x="0" y="0"/>
                </a:moveTo>
                <a:lnTo>
                  <a:pt x="1506755" y="0"/>
                </a:lnTo>
                <a:lnTo>
                  <a:pt x="1506755" y="548283"/>
                </a:lnTo>
                <a:lnTo>
                  <a:pt x="0" y="548283"/>
                </a:lnTo>
                <a:lnTo>
                  <a:pt x="0" y="0"/>
                </a:lnTo>
                <a:close/>
              </a:path>
            </a:pathLst>
          </a:custGeom>
          <a:ln w="15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992241" y="7270012"/>
            <a:ext cx="67564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37413" y="5991821"/>
            <a:ext cx="0" cy="1075690"/>
          </a:xfrm>
          <a:custGeom>
            <a:avLst/>
            <a:gdLst/>
            <a:ahLst/>
            <a:cxnLst/>
            <a:rect l="l" t="t" r="r" b="b"/>
            <a:pathLst>
              <a:path h="1075690">
                <a:moveTo>
                  <a:pt x="0" y="1075239"/>
                </a:moveTo>
                <a:lnTo>
                  <a:pt x="0" y="0"/>
                </a:lnTo>
              </a:path>
            </a:pathLst>
          </a:custGeom>
          <a:ln w="152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46095" y="6823375"/>
            <a:ext cx="182880" cy="243840"/>
          </a:xfrm>
          <a:custGeom>
            <a:avLst/>
            <a:gdLst/>
            <a:ahLst/>
            <a:cxnLst/>
            <a:rect l="l" t="t" r="r" b="b"/>
            <a:pathLst>
              <a:path w="182879" h="243840">
                <a:moveTo>
                  <a:pt x="182635" y="0"/>
                </a:moveTo>
                <a:lnTo>
                  <a:pt x="91317" y="243685"/>
                </a:lnTo>
                <a:lnTo>
                  <a:pt x="0" y="0"/>
                </a:lnTo>
              </a:path>
            </a:pathLst>
          </a:custGeom>
          <a:ln w="15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89861" y="3631165"/>
            <a:ext cx="2252980" cy="1005205"/>
          </a:xfrm>
          <a:prstGeom prst="rect">
            <a:avLst/>
          </a:prstGeom>
          <a:solidFill>
            <a:srgbClr val="FFFFFF"/>
          </a:solidFill>
          <a:ln w="1522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6890" marR="265430" indent="-259079">
              <a:lnSpc>
                <a:spcPct val="102299"/>
              </a:lnSpc>
            </a:pPr>
            <a:r>
              <a:rPr sz="2150" dirty="0">
                <a:latin typeface="Arial"/>
                <a:cs typeface="Arial"/>
              </a:rPr>
              <a:t>Requirements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Arial"/>
                <a:cs typeface="Arial"/>
              </a:rPr>
              <a:t>(text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Arial"/>
                <a:cs typeface="Arial"/>
              </a:rPr>
              <a:t>ﬁles)</a:t>
            </a:r>
            <a:endParaRPr sz="2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64423" y="7926026"/>
            <a:ext cx="2252980" cy="1424305"/>
          </a:xfrm>
          <a:prstGeom prst="rect">
            <a:avLst/>
          </a:prstGeom>
          <a:solidFill>
            <a:srgbClr val="FFFFFF"/>
          </a:solidFill>
          <a:ln w="152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2630" marR="181610" indent="-548640">
              <a:lnSpc>
                <a:spcPct val="102299"/>
              </a:lnSpc>
            </a:pPr>
            <a:r>
              <a:rPr sz="2150" dirty="0">
                <a:latin typeface="Arial"/>
                <a:cs typeface="Arial"/>
              </a:rPr>
              <a:t>Implementation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Arial"/>
                <a:cs typeface="Arial"/>
              </a:rPr>
              <a:t>(code)</a:t>
            </a:r>
            <a:endParaRPr sz="2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0700" y="5555170"/>
            <a:ext cx="761936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125" dirty="0">
                <a:latin typeface="Arial"/>
                <a:cs typeface="Arial"/>
              </a:rPr>
              <a:t>The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Arial"/>
                <a:cs typeface="Arial"/>
              </a:rPr>
              <a:t>key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Arial"/>
                <a:cs typeface="Arial"/>
              </a:rPr>
              <a:t>to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Cucumber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Arial"/>
                <a:cs typeface="Arial"/>
              </a:rPr>
              <a:t>is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Arial"/>
                <a:cs typeface="Arial"/>
              </a:rPr>
              <a:t>the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mapping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between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Arial"/>
                <a:cs typeface="Arial"/>
              </a:rPr>
              <a:t>steps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Arial"/>
                <a:cs typeface="Arial"/>
              </a:rPr>
              <a:t>step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Arial"/>
                <a:cs typeface="Arial"/>
              </a:rPr>
              <a:t>deﬁnitions.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0700" y="6926771"/>
            <a:ext cx="75057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75" dirty="0">
                <a:latin typeface="Arial"/>
                <a:cs typeface="Arial"/>
              </a:rPr>
              <a:t>That</a:t>
            </a:r>
            <a:r>
              <a:rPr sz="3000" spc="-170" dirty="0">
                <a:latin typeface="Arial"/>
                <a:cs typeface="Arial"/>
              </a:rPr>
              <a:t>’</a:t>
            </a:r>
            <a:r>
              <a:rPr sz="3000" spc="-6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“whe</a:t>
            </a:r>
            <a:r>
              <a:rPr sz="3000" spc="-65" dirty="0">
                <a:latin typeface="Arial"/>
                <a:cs typeface="Arial"/>
              </a:rPr>
              <a:t>r</a:t>
            </a:r>
            <a:r>
              <a:rPr sz="3000" spc="-12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Arial"/>
                <a:cs typeface="Arial"/>
              </a:rPr>
              <a:t>the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Arial"/>
                <a:cs typeface="Arial"/>
              </a:rPr>
              <a:t>magic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happens”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Arial"/>
                <a:cs typeface="Arial"/>
              </a:rPr>
              <a:t>allows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Arial"/>
                <a:cs typeface="Arial"/>
              </a:rPr>
              <a:t>your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Arial"/>
                <a:cs typeface="Arial"/>
              </a:rPr>
              <a:t>non-technical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customers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Arial"/>
                <a:cs typeface="Arial"/>
              </a:rPr>
              <a:t>to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Arial"/>
                <a:cs typeface="Arial"/>
              </a:rPr>
              <a:t>write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Arial"/>
                <a:cs typeface="Arial"/>
              </a:rPr>
              <a:t>speciﬁcations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that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Arial"/>
                <a:cs typeface="Arial"/>
              </a:rPr>
              <a:t>will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Arial"/>
                <a:cs typeface="Arial"/>
              </a:rPr>
              <a:t>actually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Arial"/>
                <a:cs typeface="Arial"/>
              </a:rPr>
              <a:t>invoke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test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Arial"/>
                <a:cs typeface="Arial"/>
              </a:rPr>
              <a:t>the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Arial"/>
                <a:cs typeface="Arial"/>
              </a:rPr>
              <a:t>system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that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Arial"/>
                <a:cs typeface="Arial"/>
              </a:rPr>
              <a:t>you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Arial"/>
                <a:cs typeface="Arial"/>
              </a:rPr>
              <a:t>a</a:t>
            </a:r>
            <a:r>
              <a:rPr sz="3000" spc="-125" dirty="0">
                <a:latin typeface="Arial"/>
                <a:cs typeface="Arial"/>
              </a:rPr>
              <a:t>r</a:t>
            </a:r>
            <a:r>
              <a:rPr sz="3000" spc="-12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Arial"/>
                <a:cs typeface="Arial"/>
              </a:rPr>
              <a:t>building!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Gherkin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12563"/>
            <a:ext cx="11443970" cy="641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dirty="0">
                <a:latin typeface="Arial"/>
                <a:cs typeface="Arial"/>
              </a:rPr>
              <a:t>Gherkin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language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used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featu</a:t>
            </a:r>
            <a:r>
              <a:rPr sz="2550" spc="-45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es,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scenarios,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and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steps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45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purpose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of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language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help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us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conc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ete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equi</a:t>
            </a:r>
            <a:r>
              <a:rPr sz="2550" spc="-45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ements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10" dirty="0">
                <a:latin typeface="Arial"/>
                <a:cs typeface="Arial"/>
              </a:rPr>
              <a:t>Consider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25" dirty="0">
                <a:latin typeface="Arial"/>
                <a:cs typeface="Arial"/>
              </a:rPr>
              <a:t>Customers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should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be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p</a:t>
            </a:r>
            <a:r>
              <a:rPr sz="2550" spc="-1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evented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f</a:t>
            </a:r>
            <a:r>
              <a:rPr sz="2550" spc="-25" dirty="0">
                <a:latin typeface="Arial"/>
                <a:cs typeface="Arial"/>
              </a:rPr>
              <a:t>r</a:t>
            </a:r>
            <a:r>
              <a:rPr sz="2550" spc="50" dirty="0">
                <a:latin typeface="Arial"/>
                <a:cs typeface="Arial"/>
              </a:rPr>
              <a:t>om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entering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invalid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c</a:t>
            </a:r>
            <a:r>
              <a:rPr sz="2550" spc="-10" dirty="0">
                <a:latin typeface="Arial"/>
                <a:cs typeface="Arial"/>
              </a:rPr>
              <a:t>r</a:t>
            </a:r>
            <a:r>
              <a:rPr sz="2550" spc="40" dirty="0">
                <a:latin typeface="Arial"/>
                <a:cs typeface="Arial"/>
              </a:rPr>
              <a:t>edit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ca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95" dirty="0">
                <a:latin typeface="Arial"/>
                <a:cs typeface="Arial"/>
              </a:rPr>
              <a:t>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details.</a:t>
            </a:r>
            <a:endParaRPr sz="2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285" dirty="0">
                <a:latin typeface="Arial"/>
                <a:cs typeface="Arial"/>
              </a:rPr>
              <a:t>V</a:t>
            </a:r>
            <a:r>
              <a:rPr sz="2550" dirty="0">
                <a:latin typeface="Arial"/>
                <a:cs typeface="Arial"/>
              </a:rPr>
              <a:t>ersus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23900" marR="42545" lvl="1" indent="-266700">
              <a:lnSpc>
                <a:spcPct val="101299"/>
              </a:lnSpc>
              <a:buFont typeface="Arial"/>
              <a:buChar char="•"/>
              <a:tabLst>
                <a:tab pos="723900" algn="l"/>
              </a:tabLst>
            </a:pPr>
            <a:r>
              <a:rPr sz="2550" dirty="0">
                <a:latin typeface="Arial"/>
                <a:cs typeface="Arial"/>
              </a:rPr>
              <a:t>If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customer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enters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c</a:t>
            </a:r>
            <a:r>
              <a:rPr sz="2550" spc="-10" dirty="0">
                <a:latin typeface="Arial"/>
                <a:cs typeface="Arial"/>
              </a:rPr>
              <a:t>r</a:t>
            </a:r>
            <a:r>
              <a:rPr sz="2550" spc="40" dirty="0">
                <a:latin typeface="Arial"/>
                <a:cs typeface="Arial"/>
              </a:rPr>
              <a:t>edit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ca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95" dirty="0">
                <a:latin typeface="Arial"/>
                <a:cs typeface="Arial"/>
              </a:rPr>
              <a:t>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number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that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isn</a:t>
            </a:r>
            <a:r>
              <a:rPr sz="2550" spc="-30" dirty="0">
                <a:latin typeface="Arial"/>
                <a:cs typeface="Arial"/>
              </a:rPr>
              <a:t>’</a:t>
            </a:r>
            <a:r>
              <a:rPr sz="2550" spc="95" dirty="0">
                <a:latin typeface="Arial"/>
                <a:cs typeface="Arial"/>
              </a:rPr>
              <a:t>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exactly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16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digits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long,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when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they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try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submit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form,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it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should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be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20" dirty="0">
                <a:latin typeface="Arial"/>
                <a:cs typeface="Arial"/>
              </a:rPr>
              <a:t>edisplayed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with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er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spc="20" dirty="0">
                <a:latin typeface="Arial"/>
                <a:cs typeface="Arial"/>
              </a:rPr>
              <a:t>or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message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advising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them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of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cor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55" dirty="0">
                <a:latin typeface="Arial"/>
                <a:cs typeface="Arial"/>
              </a:rPr>
              <a:t>ect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number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of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digits.</a:t>
            </a:r>
            <a:endParaRPr sz="2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marR="5080" indent="-266700">
              <a:lnSpc>
                <a:spcPct val="101299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45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latter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Arial"/>
                <a:cs typeface="Arial"/>
              </a:rPr>
              <a:t>much</a:t>
            </a:r>
            <a:r>
              <a:rPr sz="2550" b="1" spc="75" dirty="0">
                <a:latin typeface="Times New Roman"/>
                <a:cs typeface="Times New Roman"/>
              </a:rPr>
              <a:t> </a:t>
            </a:r>
            <a:r>
              <a:rPr sz="2550" b="1" spc="15" dirty="0">
                <a:latin typeface="Arial"/>
                <a:cs typeface="Arial"/>
              </a:rPr>
              <a:t>mo</a:t>
            </a:r>
            <a:r>
              <a:rPr sz="2550" b="1" spc="-40" dirty="0">
                <a:latin typeface="Arial"/>
                <a:cs typeface="Arial"/>
              </a:rPr>
              <a:t>r</a:t>
            </a:r>
            <a:r>
              <a:rPr sz="2550" b="1" spc="55" dirty="0">
                <a:latin typeface="Arial"/>
                <a:cs typeface="Arial"/>
              </a:rPr>
              <a:t>e</a:t>
            </a:r>
            <a:r>
              <a:rPr sz="2550" b="1" spc="75" dirty="0">
                <a:latin typeface="Times New Roman"/>
                <a:cs typeface="Times New Roman"/>
              </a:rPr>
              <a:t> </a:t>
            </a:r>
            <a:r>
              <a:rPr sz="2550" b="1" spc="20" dirty="0">
                <a:latin typeface="Arial"/>
                <a:cs typeface="Arial"/>
              </a:rPr>
              <a:t>testable</a:t>
            </a:r>
            <a:r>
              <a:rPr sz="2550" dirty="0">
                <a:latin typeface="Arial"/>
                <a:cs typeface="Arial"/>
              </a:rPr>
              <a:t>;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want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emove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much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ambiguity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as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possible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our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equi</a:t>
            </a:r>
            <a:r>
              <a:rPr sz="2550" spc="-45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ements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since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ambiguity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p</a:t>
            </a:r>
            <a:r>
              <a:rPr sz="2550" spc="-1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oven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sou</a:t>
            </a:r>
            <a:r>
              <a:rPr sz="2550" spc="-45" dirty="0">
                <a:latin typeface="Arial"/>
                <a:cs typeface="Arial"/>
              </a:rPr>
              <a:t>r</a:t>
            </a:r>
            <a:r>
              <a:rPr sz="2550" spc="25" dirty="0">
                <a:latin typeface="Arial"/>
                <a:cs typeface="Arial"/>
              </a:rPr>
              <a:t>ce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of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er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spc="20" dirty="0">
                <a:latin typeface="Arial"/>
                <a:cs typeface="Arial"/>
              </a:rPr>
              <a:t>ors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dirty="0">
                <a:latin typeface="Arial"/>
                <a:cs typeface="Arial"/>
              </a:rPr>
              <a:t>Gherkin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designed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c</a:t>
            </a:r>
            <a:r>
              <a:rPr sz="2550" spc="-10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eate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mo</a:t>
            </a:r>
            <a:r>
              <a:rPr sz="2550" spc="-25" dirty="0">
                <a:latin typeface="Arial"/>
                <a:cs typeface="Arial"/>
              </a:rPr>
              <a:t>r</a:t>
            </a:r>
            <a:r>
              <a:rPr sz="2550" spc="-45" dirty="0">
                <a:latin typeface="Arial"/>
                <a:cs typeface="Arial"/>
              </a:rPr>
              <a:t>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conc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ete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equi</a:t>
            </a:r>
            <a:r>
              <a:rPr sz="2550" spc="-45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ements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317253"/>
            <a:ext cx="111398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  <a:tab pos="7936865" algn="l"/>
              </a:tabLst>
            </a:pPr>
            <a:r>
              <a:rPr sz="2150" b="1" spc="20" dirty="0">
                <a:latin typeface="Arial"/>
                <a:cs typeface="Arial"/>
              </a:rPr>
              <a:t>Featu</a:t>
            </a:r>
            <a:r>
              <a:rPr sz="2150" b="1" spc="-25" dirty="0">
                <a:latin typeface="Arial"/>
                <a:cs typeface="Arial"/>
              </a:rPr>
              <a:t>r</a:t>
            </a:r>
            <a:r>
              <a:rPr sz="2150" b="1" spc="40" dirty="0">
                <a:latin typeface="Arial"/>
                <a:cs typeface="Arial"/>
              </a:rPr>
              <a:t>e</a:t>
            </a:r>
            <a:r>
              <a:rPr sz="2150" spc="5" dirty="0">
                <a:latin typeface="Arial"/>
                <a:cs typeface="Arial"/>
              </a:rPr>
              <a:t>: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Feedback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Arial"/>
                <a:cs typeface="Arial"/>
              </a:rPr>
              <a:t>when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entering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invalid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40" dirty="0">
                <a:latin typeface="Arial"/>
                <a:cs typeface="Arial"/>
              </a:rPr>
              <a:t>edit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ca</a:t>
            </a:r>
            <a:r>
              <a:rPr sz="2150" spc="-30" dirty="0">
                <a:latin typeface="Arial"/>
                <a:cs typeface="Arial"/>
              </a:rPr>
              <a:t>r</a:t>
            </a:r>
            <a:r>
              <a:rPr sz="2150" spc="95" dirty="0">
                <a:latin typeface="Arial"/>
                <a:cs typeface="Arial"/>
              </a:rPr>
              <a:t>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details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3000" b="1" dirty="0">
                <a:latin typeface="Arial"/>
                <a:cs typeface="Arial"/>
              </a:rPr>
              <a:t>Featu</a:t>
            </a:r>
            <a:r>
              <a:rPr sz="3000" b="1" spc="-55" dirty="0">
                <a:latin typeface="Arial"/>
                <a:cs typeface="Arial"/>
              </a:rPr>
              <a:t>r</a:t>
            </a:r>
            <a:r>
              <a:rPr sz="3000" b="1" spc="50" dirty="0">
                <a:latin typeface="Arial"/>
                <a:cs typeface="Arial"/>
              </a:rPr>
              <a:t>e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Arial"/>
                <a:cs typeface="Arial"/>
              </a:rPr>
              <a:t>deﬁnition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3011836"/>
            <a:ext cx="8214359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150" spc="-10" dirty="0">
                <a:latin typeface="Arial"/>
                <a:cs typeface="Arial"/>
              </a:rPr>
              <a:t>In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Arial"/>
                <a:cs typeface="Arial"/>
              </a:rPr>
              <a:t>user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Arial"/>
                <a:cs typeface="Arial"/>
              </a:rPr>
              <a:t>testing,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we’ve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Arial"/>
                <a:cs typeface="Arial"/>
              </a:rPr>
              <a:t>seen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Arial"/>
                <a:cs typeface="Arial"/>
              </a:rPr>
              <a:t>a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Arial"/>
                <a:cs typeface="Arial"/>
              </a:rPr>
              <a:t>lot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of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people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Arial"/>
                <a:cs typeface="Arial"/>
              </a:rPr>
              <a:t>who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Arial"/>
                <a:cs typeface="Arial"/>
              </a:rPr>
              <a:t>make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mistakes...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3608516"/>
            <a:ext cx="198247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150" b="1" spc="25" dirty="0">
                <a:latin typeface="Arial"/>
                <a:cs typeface="Arial"/>
              </a:rPr>
              <a:t>Backg</a:t>
            </a:r>
            <a:r>
              <a:rPr sz="2150" b="1" spc="-25" dirty="0">
                <a:latin typeface="Arial"/>
                <a:cs typeface="Arial"/>
              </a:rPr>
              <a:t>r</a:t>
            </a:r>
            <a:r>
              <a:rPr sz="2150" b="1" dirty="0">
                <a:latin typeface="Arial"/>
                <a:cs typeface="Arial"/>
              </a:rPr>
              <a:t>oun</a:t>
            </a:r>
            <a:r>
              <a:rPr sz="2150" b="1" spc="-5" dirty="0">
                <a:latin typeface="Arial"/>
                <a:cs typeface="Arial"/>
              </a:rPr>
              <a:t>d</a:t>
            </a:r>
            <a:r>
              <a:rPr sz="2150" spc="5" dirty="0">
                <a:latin typeface="Arial"/>
                <a:cs typeface="Arial"/>
              </a:rPr>
              <a:t>: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104" y="4205413"/>
            <a:ext cx="8849995" cy="270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150" b="1" spc="-25" dirty="0">
                <a:latin typeface="Arial"/>
                <a:cs typeface="Arial"/>
              </a:rPr>
              <a:t>Given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Arial"/>
                <a:cs typeface="Arial"/>
              </a:rPr>
              <a:t>I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Arial"/>
                <a:cs typeface="Arial"/>
              </a:rPr>
              <a:t>have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chosen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Arial"/>
                <a:cs typeface="Arial"/>
              </a:rPr>
              <a:t>an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item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Arial"/>
                <a:cs typeface="Arial"/>
              </a:rPr>
              <a:t>to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buy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150" b="1" spc="-30" dirty="0">
                <a:latin typeface="Arial"/>
                <a:cs typeface="Arial"/>
              </a:rPr>
              <a:t>And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Arial"/>
                <a:cs typeface="Arial"/>
              </a:rPr>
              <a:t>I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am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about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Arial"/>
                <a:cs typeface="Arial"/>
              </a:rPr>
              <a:t>to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Arial"/>
                <a:cs typeface="Arial"/>
              </a:rPr>
              <a:t>enter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my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40" dirty="0">
                <a:latin typeface="Arial"/>
                <a:cs typeface="Arial"/>
              </a:rPr>
              <a:t>edit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ca</a:t>
            </a:r>
            <a:r>
              <a:rPr sz="2150" spc="-30" dirty="0">
                <a:latin typeface="Arial"/>
                <a:cs typeface="Arial"/>
              </a:rPr>
              <a:t>r</a:t>
            </a:r>
            <a:r>
              <a:rPr sz="2150" spc="95" dirty="0">
                <a:latin typeface="Arial"/>
                <a:cs typeface="Arial"/>
              </a:rPr>
              <a:t>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number</a:t>
            </a:r>
            <a:endParaRPr sz="215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279400" algn="l"/>
                <a:tab pos="5422265" algn="l"/>
              </a:tabLst>
            </a:pPr>
            <a:r>
              <a:rPr sz="2150" b="1" spc="10" dirty="0">
                <a:latin typeface="Arial"/>
                <a:cs typeface="Arial"/>
              </a:rPr>
              <a:t>Scenari</a:t>
            </a:r>
            <a:r>
              <a:rPr sz="2150" b="1" spc="5" dirty="0">
                <a:latin typeface="Arial"/>
                <a:cs typeface="Arial"/>
              </a:rPr>
              <a:t>o</a:t>
            </a:r>
            <a:r>
              <a:rPr sz="2150" spc="5" dirty="0">
                <a:latin typeface="Arial"/>
                <a:cs typeface="Arial"/>
              </a:rPr>
              <a:t>: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C</a:t>
            </a:r>
            <a:r>
              <a:rPr sz="2150" spc="-35" dirty="0">
                <a:latin typeface="Arial"/>
                <a:cs typeface="Arial"/>
              </a:rPr>
              <a:t>r</a:t>
            </a:r>
            <a:r>
              <a:rPr sz="2150" spc="40" dirty="0">
                <a:latin typeface="Arial"/>
                <a:cs typeface="Arial"/>
              </a:rPr>
              <a:t>edit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ca</a:t>
            </a:r>
            <a:r>
              <a:rPr sz="2150" spc="-30" dirty="0">
                <a:latin typeface="Arial"/>
                <a:cs typeface="Arial"/>
              </a:rPr>
              <a:t>r</a:t>
            </a:r>
            <a:r>
              <a:rPr sz="2150" spc="95" dirty="0">
                <a:latin typeface="Arial"/>
                <a:cs typeface="Arial"/>
              </a:rPr>
              <a:t>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number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Arial"/>
                <a:cs typeface="Arial"/>
              </a:rPr>
              <a:t>too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Arial"/>
                <a:cs typeface="Arial"/>
              </a:rPr>
              <a:t>short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3000" b="1" spc="-20" dirty="0">
                <a:latin typeface="Arial"/>
                <a:cs typeface="Arial"/>
              </a:rPr>
              <a:t>Scenario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Arial"/>
                <a:cs typeface="Arial"/>
              </a:rPr>
              <a:t>deﬁnition</a:t>
            </a:r>
            <a:endParaRPr sz="30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050"/>
              </a:spcBef>
              <a:buFont typeface="Arial"/>
              <a:buChar char="•"/>
              <a:tabLst>
                <a:tab pos="723900" algn="l"/>
              </a:tabLst>
            </a:pPr>
            <a:r>
              <a:rPr sz="2150" b="1" dirty="0">
                <a:latin typeface="Arial"/>
                <a:cs typeface="Arial"/>
              </a:rPr>
              <a:t>When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Arial"/>
                <a:cs typeface="Arial"/>
              </a:rPr>
              <a:t>I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Arial"/>
                <a:cs typeface="Arial"/>
              </a:rPr>
              <a:t>enter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Arial"/>
                <a:cs typeface="Arial"/>
              </a:rPr>
              <a:t>a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ca</a:t>
            </a:r>
            <a:r>
              <a:rPr sz="2150" spc="-30" dirty="0">
                <a:latin typeface="Arial"/>
                <a:cs typeface="Arial"/>
              </a:rPr>
              <a:t>r</a:t>
            </a:r>
            <a:r>
              <a:rPr sz="2150" spc="95" dirty="0">
                <a:latin typeface="Arial"/>
                <a:cs typeface="Arial"/>
              </a:rPr>
              <a:t>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number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Arial"/>
                <a:cs typeface="Arial"/>
              </a:rPr>
              <a:t>that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Arial"/>
                <a:cs typeface="Arial"/>
              </a:rPr>
              <a:t>is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Arial"/>
                <a:cs typeface="Arial"/>
              </a:rPr>
              <a:t>less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than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Arial"/>
                <a:cs typeface="Arial"/>
              </a:rPr>
              <a:t>16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digits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long</a:t>
            </a:r>
            <a:endParaRPr sz="21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150" b="1" spc="-30" dirty="0">
                <a:latin typeface="Arial"/>
                <a:cs typeface="Arial"/>
              </a:rPr>
              <a:t>And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Arial"/>
                <a:cs typeface="Arial"/>
              </a:rPr>
              <a:t>all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the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Arial"/>
                <a:cs typeface="Arial"/>
              </a:rPr>
              <a:t>other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details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Arial"/>
                <a:cs typeface="Arial"/>
              </a:rPr>
              <a:t>a</a:t>
            </a:r>
            <a:r>
              <a:rPr sz="2150" spc="-50" dirty="0">
                <a:latin typeface="Arial"/>
                <a:cs typeface="Arial"/>
              </a:rPr>
              <a:t>r</a:t>
            </a:r>
            <a:r>
              <a:rPr sz="2150" spc="-25" dirty="0">
                <a:latin typeface="Arial"/>
                <a:cs typeface="Arial"/>
              </a:rPr>
              <a:t>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Arial"/>
                <a:cs typeface="Arial"/>
              </a:rPr>
              <a:t>cor</a:t>
            </a:r>
            <a:r>
              <a:rPr sz="2150" spc="-15" dirty="0">
                <a:latin typeface="Arial"/>
                <a:cs typeface="Arial"/>
              </a:rPr>
              <a:t>r</a:t>
            </a:r>
            <a:r>
              <a:rPr sz="2150" spc="45" dirty="0">
                <a:latin typeface="Arial"/>
                <a:cs typeface="Arial"/>
              </a:rPr>
              <a:t>ect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601" y="7202626"/>
            <a:ext cx="3000375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150" b="1" spc="-30" dirty="0">
                <a:latin typeface="Arial"/>
                <a:cs typeface="Arial"/>
              </a:rPr>
              <a:t>And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Arial"/>
                <a:cs typeface="Arial"/>
              </a:rPr>
              <a:t>I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submit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the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form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1" y="7799523"/>
            <a:ext cx="9211310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150" b="1" dirty="0">
                <a:latin typeface="Arial"/>
                <a:cs typeface="Arial"/>
              </a:rPr>
              <a:t>Then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the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form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should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Arial"/>
                <a:cs typeface="Arial"/>
              </a:rPr>
              <a:t>be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Arial"/>
                <a:cs typeface="Arial"/>
              </a:rPr>
              <a:t>r</a:t>
            </a:r>
            <a:r>
              <a:rPr sz="2150" spc="20" dirty="0">
                <a:latin typeface="Arial"/>
                <a:cs typeface="Arial"/>
              </a:rPr>
              <a:t>edisplayed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150" b="1" spc="-30" dirty="0">
                <a:latin typeface="Arial"/>
                <a:cs typeface="Arial"/>
              </a:rPr>
              <a:t>And</a:t>
            </a:r>
            <a:r>
              <a:rPr sz="2150" b="1" spc="6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Arial"/>
                <a:cs typeface="Arial"/>
              </a:rPr>
              <a:t>I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Arial"/>
                <a:cs typeface="Arial"/>
              </a:rPr>
              <a:t>should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Arial"/>
                <a:cs typeface="Arial"/>
              </a:rPr>
              <a:t>see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Arial"/>
                <a:cs typeface="Arial"/>
              </a:rPr>
              <a:t>a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Arial"/>
                <a:cs typeface="Arial"/>
              </a:rPr>
              <a:t>message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advising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me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of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the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Arial"/>
                <a:cs typeface="Arial"/>
              </a:rPr>
              <a:t>cor</a:t>
            </a:r>
            <a:r>
              <a:rPr sz="2150" spc="-15" dirty="0">
                <a:latin typeface="Arial"/>
                <a:cs typeface="Arial"/>
              </a:rPr>
              <a:t>r</a:t>
            </a:r>
            <a:r>
              <a:rPr sz="2150" spc="45" dirty="0">
                <a:latin typeface="Arial"/>
                <a:cs typeface="Arial"/>
              </a:rPr>
              <a:t>ect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Arial"/>
                <a:cs typeface="Arial"/>
              </a:rPr>
              <a:t>number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of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Arial"/>
                <a:cs typeface="Arial"/>
              </a:rPr>
              <a:t>digits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20" y="2914154"/>
            <a:ext cx="2819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Documentation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8215" y="3523755"/>
            <a:ext cx="502602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8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rue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for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Arial"/>
                <a:cs typeface="Arial"/>
              </a:rPr>
              <a:t>all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Arial"/>
                <a:cs typeface="Arial"/>
              </a:rPr>
              <a:t>scenarios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15" dirty="0">
                <a:latin typeface="Arial"/>
                <a:cs typeface="Arial"/>
              </a:rPr>
              <a:t>below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3719" y="6952757"/>
            <a:ext cx="10629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Steps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Gherkin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Format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0" dirty="0"/>
              <a:t>and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10" dirty="0"/>
              <a:t>Syntax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pc="-15" dirty="0"/>
              <a:t>Gherkin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ﬁles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80" dirty="0"/>
              <a:t>r</a:t>
            </a:r>
            <a:r>
              <a:rPr spc="-60" dirty="0"/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30" dirty="0"/>
              <a:t>plain-text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0" dirty="0"/>
              <a:t>and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30" dirty="0"/>
              <a:t>have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the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extension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.featu</a:t>
            </a:r>
            <a:r>
              <a:rPr spc="-50" dirty="0"/>
              <a:t>r</a:t>
            </a:r>
            <a:r>
              <a:rPr spc="-60" dirty="0"/>
              <a:t>e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pc="15" dirty="0"/>
              <a:t>Keywo</a:t>
            </a:r>
            <a:r>
              <a:rPr spc="-45" dirty="0"/>
              <a:t>r</a:t>
            </a:r>
            <a:r>
              <a:rPr spc="20" dirty="0"/>
              <a:t>ds: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b="1" dirty="0">
                <a:latin typeface="Arial"/>
                <a:cs typeface="Arial"/>
              </a:rPr>
              <a:t>Featu</a:t>
            </a:r>
            <a:r>
              <a:rPr sz="2600" b="1" spc="-50" dirty="0">
                <a:latin typeface="Arial"/>
                <a:cs typeface="Arial"/>
              </a:rPr>
              <a:t>r</a:t>
            </a:r>
            <a:r>
              <a:rPr sz="2600" b="1" spc="4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pc="25" dirty="0"/>
              <a:t>Backg</a:t>
            </a:r>
            <a:r>
              <a:rPr spc="-35" dirty="0"/>
              <a:t>r</a:t>
            </a:r>
            <a:r>
              <a:rPr spc="25" dirty="0"/>
              <a:t>ound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b="1" spc="-15" dirty="0">
                <a:latin typeface="Arial"/>
                <a:cs typeface="Arial"/>
              </a:rPr>
              <a:t>Scenario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b="1" spc="-45" dirty="0">
                <a:latin typeface="Arial"/>
                <a:cs typeface="Arial"/>
              </a:rPr>
              <a:t>Given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b="1" spc="-20" dirty="0">
                <a:latin typeface="Arial"/>
                <a:cs typeface="Arial"/>
              </a:rPr>
              <a:t>When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b="1" spc="-20" dirty="0">
                <a:latin typeface="Arial"/>
                <a:cs typeface="Arial"/>
              </a:rPr>
              <a:t>Then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6309" y="3832030"/>
            <a:ext cx="91630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b="1" spc="-55" dirty="0">
                <a:latin typeface="Arial"/>
                <a:cs typeface="Arial"/>
              </a:rPr>
              <a:t>And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6309" y="4543230"/>
            <a:ext cx="8369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b="1" spc="-30" dirty="0">
                <a:latin typeface="Arial"/>
                <a:cs typeface="Arial"/>
              </a:rPr>
              <a:t>But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6309" y="5254698"/>
            <a:ext cx="40894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380" dirty="0">
                <a:latin typeface="Arial"/>
                <a:cs typeface="Arial"/>
              </a:rPr>
              <a:t>•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309" y="5965640"/>
            <a:ext cx="272605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i="1" spc="-15" dirty="0">
                <a:latin typeface="Arial"/>
                <a:cs typeface="Arial"/>
              </a:rPr>
              <a:t>Scenario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Outline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Examples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0306" y="2418854"/>
            <a:ext cx="326897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0" dirty="0">
                <a:latin typeface="Arial"/>
                <a:cs typeface="Arial"/>
              </a:rPr>
              <a:t>Small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Arial"/>
                <a:cs typeface="Arial"/>
              </a:rPr>
              <a:t>Simple!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Featu</a:t>
            </a:r>
            <a:r>
              <a:rPr spc="-165" dirty="0"/>
              <a:t>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2" y="2409599"/>
            <a:ext cx="11515725" cy="595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Arial"/>
                <a:cs typeface="Arial"/>
              </a:rPr>
              <a:t>featu</a:t>
            </a:r>
            <a:r>
              <a:rPr sz="2600" b="1" spc="-40" dirty="0">
                <a:latin typeface="Arial"/>
                <a:cs typeface="Arial"/>
              </a:rPr>
              <a:t>r</a:t>
            </a:r>
            <a:r>
              <a:rPr sz="2600" b="1" spc="40" dirty="0">
                <a:latin typeface="Arial"/>
                <a:cs typeface="Arial"/>
              </a:rPr>
              <a:t>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keywo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oup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set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Arial"/>
                <a:cs typeface="Arial"/>
              </a:rPr>
              <a:t>(scenarios)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marR="26924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text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same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line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keywo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conside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name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943610" lvl="1" indent="-266700" algn="just">
              <a:lnSpc>
                <a:spcPct val="102499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text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between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initial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line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line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starts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Scenari</a:t>
            </a:r>
            <a:r>
              <a:rPr sz="2600" b="1" spc="-2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Arial"/>
                <a:cs typeface="Arial"/>
              </a:rPr>
              <a:t>Backg</a:t>
            </a:r>
            <a:r>
              <a:rPr sz="2600" b="1" spc="-40" dirty="0">
                <a:latin typeface="Arial"/>
                <a:cs typeface="Arial"/>
              </a:rPr>
              <a:t>r</a:t>
            </a:r>
            <a:r>
              <a:rPr sz="2600" b="1" spc="-35" dirty="0">
                <a:latin typeface="Arial"/>
                <a:cs typeface="Arial"/>
              </a:rPr>
              <a:t>oun</a:t>
            </a:r>
            <a:r>
              <a:rPr sz="2600" b="1" spc="-4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Scenario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Arial"/>
                <a:cs typeface="Arial"/>
              </a:rPr>
              <a:t>Outline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conside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part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-55" dirty="0">
                <a:latin typeface="Arial"/>
                <a:cs typeface="Arial"/>
              </a:rPr>
              <a:t>’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description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marR="40132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conventional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name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.featu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taking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name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35" dirty="0">
                <a:latin typeface="Arial"/>
                <a:cs typeface="Arial"/>
              </a:rPr>
              <a:t>e,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converting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lowe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case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eplacing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spaces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underlines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5" dirty="0">
                <a:latin typeface="Arial"/>
                <a:cs typeface="Arial"/>
              </a:rPr>
              <a:t>feedback_when_entering_invalid_c</a:t>
            </a:r>
            <a:r>
              <a:rPr sz="2600" spc="-6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edit_ca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d_details.featu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marR="5080" indent="-266700">
              <a:lnSpc>
                <a:spcPct val="1024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200" dirty="0">
                <a:latin typeface="Arial"/>
                <a:cs typeface="Arial"/>
              </a:rPr>
              <a:t>W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will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Scenario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Arial"/>
                <a:cs typeface="Arial"/>
              </a:rPr>
              <a:t>Outline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action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brieﬂy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later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lectu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Arial"/>
                <a:cs typeface="Arial"/>
              </a:rPr>
              <a:t>but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will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Arial"/>
                <a:cs typeface="Arial"/>
              </a:rPr>
              <a:t>lea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about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Arial"/>
                <a:cs typeface="Arial"/>
              </a:rPr>
              <a:t>Backg</a:t>
            </a:r>
            <a:r>
              <a:rPr sz="2600" b="1" spc="-40" dirty="0">
                <a:latin typeface="Arial"/>
                <a:cs typeface="Arial"/>
              </a:rPr>
              <a:t>r</a:t>
            </a:r>
            <a:r>
              <a:rPr sz="2600" b="1" spc="-35" dirty="0">
                <a:latin typeface="Arial"/>
                <a:cs typeface="Arial"/>
              </a:rPr>
              <a:t>ound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separate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lectu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later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semeser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Coming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5" dirty="0"/>
              <a:t>Up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0" dirty="0"/>
              <a:t>With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30" dirty="0"/>
              <a:t>Featu</a:t>
            </a:r>
            <a:r>
              <a:rPr spc="-165" dirty="0"/>
              <a:t>r</a:t>
            </a:r>
            <a:r>
              <a:rPr spc="-95" dirty="0"/>
              <a:t>es: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5" dirty="0"/>
              <a:t>Think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5" dirty="0"/>
              <a:t>of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85" dirty="0"/>
              <a:t>your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1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032490" cy="614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der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identify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use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authors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describe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“featu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injection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template”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der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&lt;meet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some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goal&gt;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&lt;type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user&gt;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want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&lt;a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e&gt;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good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advice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1778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functional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equi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ements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determined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asking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question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30" dirty="0">
                <a:latin typeface="Arial"/>
                <a:cs typeface="Arial"/>
              </a:rPr>
              <a:t>for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each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type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user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25" dirty="0">
                <a:latin typeface="Arial"/>
                <a:cs typeface="Arial"/>
              </a:rPr>
              <a:t>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goals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trying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achieve?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25" dirty="0">
                <a:latin typeface="Arial"/>
                <a:cs typeface="Arial"/>
              </a:rPr>
              <a:t>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tasks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must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perform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achieve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those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goals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30" dirty="0">
                <a:latin typeface="Arial"/>
                <a:cs typeface="Arial"/>
              </a:rPr>
              <a:t>how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does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support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those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tasks?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607800" cy="435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Int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25" dirty="0">
                <a:latin typeface="Arial"/>
                <a:cs typeface="Arial"/>
              </a:rPr>
              <a:t>oduce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concepts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techniques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encounte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ﬁrst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chapters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textbook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Arial"/>
                <a:cs typeface="Arial"/>
              </a:rPr>
              <a:t>(I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also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25" dirty="0">
                <a:latin typeface="Arial"/>
                <a:cs typeface="Arial"/>
              </a:rPr>
              <a:t>efer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Arial"/>
                <a:cs typeface="Arial"/>
              </a:rPr>
              <a:t>“testing”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textbook)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2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dirty="0">
                <a:latin typeface="Arial"/>
                <a:cs typeface="Arial"/>
              </a:rPr>
              <a:t>Installing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Cucumber</a:t>
            </a:r>
            <a:endParaRPr sz="2600" dirty="0">
              <a:latin typeface="Arial"/>
              <a:cs typeface="Arial"/>
            </a:endParaRPr>
          </a:p>
          <a:p>
            <a:pPr marL="723900" lvl="1" indent="-266700">
              <a:lnSpc>
                <a:spcPct val="2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5" dirty="0" smtClean="0">
                <a:latin typeface="Arial"/>
                <a:cs typeface="Arial"/>
              </a:rPr>
              <a:t>Behavio</a:t>
            </a:r>
            <a:r>
              <a:rPr sz="2600" spc="-145" dirty="0" smtClean="0">
                <a:latin typeface="Arial"/>
                <a:cs typeface="Arial"/>
              </a:rPr>
              <a:t>r</a:t>
            </a:r>
            <a:r>
              <a:rPr sz="2600" dirty="0" smtClean="0">
                <a:latin typeface="Arial"/>
                <a:cs typeface="Arial"/>
              </a:rPr>
              <a:t>-Driven</a:t>
            </a:r>
            <a:r>
              <a:rPr sz="2600" spc="7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Development</a:t>
            </a:r>
          </a:p>
          <a:p>
            <a:pPr marL="723900" lvl="1" indent="-266700">
              <a:lnSpc>
                <a:spcPct val="2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5" dirty="0" smtClean="0">
                <a:latin typeface="Arial"/>
                <a:cs typeface="Arial"/>
              </a:rPr>
              <a:t>Gherkin</a:t>
            </a:r>
            <a:endParaRPr sz="2150" dirty="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2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5" dirty="0" smtClean="0">
                <a:latin typeface="Arial"/>
                <a:cs typeface="Arial"/>
              </a:rPr>
              <a:t>Cucumber</a:t>
            </a:r>
            <a:r>
              <a:rPr lang="en-US" sz="2600" dirty="0" smtClean="0">
                <a:latin typeface="Arial"/>
                <a:cs typeface="Arial"/>
              </a:rPr>
              <a:t>: </a:t>
            </a:r>
            <a:r>
              <a:rPr sz="2600" spc="20" dirty="0" smtClean="0">
                <a:latin typeface="Arial"/>
                <a:cs typeface="Arial"/>
              </a:rPr>
              <a:t>It</a:t>
            </a:r>
            <a:r>
              <a:rPr sz="2600" spc="-55" dirty="0" smtClean="0">
                <a:latin typeface="Arial"/>
                <a:cs typeface="Arial"/>
              </a:rPr>
              <a:t>’</a:t>
            </a:r>
            <a:r>
              <a:rPr sz="2600" dirty="0" smtClean="0">
                <a:latin typeface="Arial"/>
                <a:cs typeface="Arial"/>
              </a:rPr>
              <a:t>s</a:t>
            </a:r>
            <a:r>
              <a:rPr sz="2600" spc="70" dirty="0" smtClean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integration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ruby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(other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languages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also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supported)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88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Scenario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45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624310" cy="543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405" dirty="0">
                <a:latin typeface="Arial"/>
                <a:cs typeface="Arial"/>
              </a:rPr>
              <a:t>T</a:t>
            </a:r>
            <a:r>
              <a:rPr sz="2600" spc="4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exp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behavior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attach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one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each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36195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typical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20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completely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specify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behaviors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we’d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like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25" dirty="0">
                <a:latin typeface="Arial"/>
                <a:cs typeface="Arial"/>
              </a:rPr>
              <a:t>ound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particular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follow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patte</a:t>
            </a:r>
            <a:r>
              <a:rPr sz="2600" spc="5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5" dirty="0">
                <a:latin typeface="Arial"/>
                <a:cs typeface="Arial"/>
              </a:rPr>
              <a:t>Conﬁgu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perform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speciﬁc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action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05" dirty="0">
                <a:latin typeface="Arial"/>
                <a:cs typeface="Arial"/>
              </a:rPr>
              <a:t>V</a:t>
            </a:r>
            <a:r>
              <a:rPr sz="2600" spc="-10" dirty="0">
                <a:latin typeface="Arial"/>
                <a:cs typeface="Arial"/>
              </a:rPr>
              <a:t>erify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new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state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expected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200" dirty="0">
                <a:latin typeface="Arial"/>
                <a:cs typeface="Arial"/>
              </a:rPr>
              <a:t>W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start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Arial"/>
                <a:cs typeface="Arial"/>
              </a:rPr>
              <a:t>contex</a:t>
            </a:r>
            <a:r>
              <a:rPr sz="2600" b="1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describe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actio</a:t>
            </a:r>
            <a:r>
              <a:rPr sz="2600" b="1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check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Arial"/>
                <a:cs typeface="Arial"/>
              </a:rPr>
              <a:t>outcome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Scenario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25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0255250" cy="646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Gherkin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ovides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keywo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ds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describe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contexts,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actions,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outcomes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Given: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establish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context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0" dirty="0">
                <a:latin typeface="Arial"/>
                <a:cs typeface="Arial"/>
              </a:rPr>
              <a:t>When: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perform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action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40" dirty="0">
                <a:latin typeface="Arial"/>
                <a:cs typeface="Arial"/>
              </a:rPr>
              <a:t>Then: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check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outcome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b="1" spc="-15" dirty="0">
                <a:latin typeface="Arial"/>
                <a:cs typeface="Arial"/>
              </a:rPr>
              <a:t>Scenari</a:t>
            </a:r>
            <a:r>
              <a:rPr sz="2600" b="1" spc="-2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Withdraw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money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f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35" dirty="0">
                <a:latin typeface="Arial"/>
                <a:cs typeface="Arial"/>
              </a:rPr>
              <a:t>om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account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45" dirty="0">
                <a:latin typeface="Arial"/>
                <a:cs typeface="Arial"/>
              </a:rPr>
              <a:t>Given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$100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my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account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20" dirty="0">
                <a:latin typeface="Arial"/>
                <a:cs typeface="Arial"/>
              </a:rPr>
              <a:t>When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equest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$20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20" dirty="0">
                <a:latin typeface="Arial"/>
                <a:cs typeface="Arial"/>
              </a:rPr>
              <a:t>Then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$20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dispensed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Scenario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05"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259185" cy="646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45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add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additional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context,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action,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outcome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sections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keywo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ds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but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45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allow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specify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detail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b="1" spc="-15" dirty="0">
                <a:latin typeface="Arial"/>
                <a:cs typeface="Arial"/>
              </a:rPr>
              <a:t>Scenari</a:t>
            </a:r>
            <a:r>
              <a:rPr sz="2600" b="1" spc="-2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Attempt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withdrawal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stolen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45" dirty="0">
                <a:latin typeface="Arial"/>
                <a:cs typeface="Arial"/>
              </a:rPr>
              <a:t>Given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$100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my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account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30" dirty="0">
                <a:latin typeface="Arial"/>
                <a:cs typeface="Arial"/>
              </a:rPr>
              <a:t>But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my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invalid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20" dirty="0">
                <a:latin typeface="Arial"/>
                <a:cs typeface="Arial"/>
              </a:rPr>
              <a:t>When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equest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$50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20" dirty="0">
                <a:latin typeface="Arial"/>
                <a:cs typeface="Arial"/>
              </a:rPr>
              <a:t>Then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my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not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etu</a:t>
            </a:r>
            <a:r>
              <a:rPr sz="2600" spc="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ned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b="1" spc="-55" dirty="0">
                <a:latin typeface="Arial"/>
                <a:cs typeface="Arial"/>
              </a:rPr>
              <a:t>And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Arial"/>
                <a:cs typeface="Arial"/>
              </a:rPr>
              <a:t>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told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contact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bank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45" dirty="0">
                <a:latin typeface="Arial"/>
                <a:cs typeface="Arial"/>
              </a:rPr>
              <a:t>These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keywo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ds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help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inc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45" dirty="0">
                <a:latin typeface="Arial"/>
                <a:cs typeface="Arial"/>
              </a:rPr>
              <a:t>ease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exp</a:t>
            </a:r>
            <a:r>
              <a:rPr sz="2600" b="1" spc="-65" dirty="0">
                <a:latin typeface="Arial"/>
                <a:cs typeface="Arial"/>
              </a:rPr>
              <a:t>r</a:t>
            </a:r>
            <a:r>
              <a:rPr sz="2600" b="1" spc="-30" dirty="0">
                <a:latin typeface="Arial"/>
                <a:cs typeface="Arial"/>
              </a:rPr>
              <a:t>essiveness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Scenario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40" dirty="0"/>
              <a:t>(IV)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772900" cy="411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eating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key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goal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(indeed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equi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ement)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must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stateless;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book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says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1994535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25" dirty="0">
                <a:latin typeface="Arial"/>
                <a:cs typeface="Arial"/>
              </a:rPr>
              <a:t>“Each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must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make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sense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executed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independently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any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other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scenario”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marR="84455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45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can</a:t>
            </a:r>
            <a:r>
              <a:rPr sz="2600" spc="-30" dirty="0">
                <a:latin typeface="Arial"/>
                <a:cs typeface="Arial"/>
              </a:rPr>
              <a:t>’</a:t>
            </a:r>
            <a:r>
              <a:rPr sz="2600" spc="9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success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condition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one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depend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fact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some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other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executed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befo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142875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0" dirty="0">
                <a:latin typeface="Arial"/>
                <a:cs typeface="Arial"/>
              </a:rPr>
              <a:t>Each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eates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its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particular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context,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executes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one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thing,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esult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Scenario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75" dirty="0"/>
              <a:t>(V)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311255" cy="330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Having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stateless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ovides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multiple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beneﬁts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40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simpler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Arial"/>
                <a:cs typeface="Arial"/>
              </a:rPr>
              <a:t>easier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understand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45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run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just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subset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Arial"/>
                <a:cs typeface="Arial"/>
              </a:rPr>
              <a:t>don</a:t>
            </a:r>
            <a:r>
              <a:rPr sz="2600" spc="-25" dirty="0">
                <a:latin typeface="Arial"/>
                <a:cs typeface="Arial"/>
              </a:rPr>
              <a:t>’</a:t>
            </a:r>
            <a:r>
              <a:rPr sz="2600" spc="9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worry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about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set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b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eaking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2959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dirty="0">
                <a:latin typeface="Arial"/>
                <a:cs typeface="Arial"/>
              </a:rPr>
              <a:t>Depending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might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run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parallel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25" dirty="0">
                <a:latin typeface="Arial"/>
                <a:cs typeface="Arial"/>
              </a:rPr>
              <a:t>educing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amount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time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takes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execute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Detailed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323320" cy="645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Let</a:t>
            </a:r>
            <a:r>
              <a:rPr sz="2600" spc="-55" dirty="0">
                <a:latin typeface="Arial"/>
                <a:cs typeface="Arial"/>
              </a:rPr>
              <a:t>’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ough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variant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f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35" dirty="0">
                <a:latin typeface="Arial"/>
                <a:cs typeface="Arial"/>
              </a:rPr>
              <a:t>om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chapter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200" dirty="0">
                <a:latin typeface="Arial"/>
                <a:cs typeface="Arial"/>
              </a:rPr>
              <a:t>W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will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actually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helps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perform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driven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-55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ocess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which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dirty="0">
                <a:latin typeface="Arial"/>
                <a:cs typeface="Arial"/>
              </a:rPr>
              <a:t>iterative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20" dirty="0">
                <a:latin typeface="Arial"/>
                <a:cs typeface="Arial"/>
              </a:rPr>
              <a:t>inc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emental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Arial"/>
                <a:cs typeface="Arial"/>
              </a:rPr>
              <a:t>(take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small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steps)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20" dirty="0">
                <a:latin typeface="Arial"/>
                <a:cs typeface="Arial"/>
              </a:rPr>
              <a:t>starts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failing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case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-15" dirty="0">
                <a:latin typeface="Arial"/>
                <a:cs typeface="Arial"/>
              </a:rPr>
              <a:t>solves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simplest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code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possible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612900" marR="515620" lvl="3" indent="-266700">
              <a:lnSpc>
                <a:spcPct val="1026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20" dirty="0">
                <a:latin typeface="Arial"/>
                <a:cs typeface="Arial"/>
              </a:rPr>
              <a:t>looks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for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opportunities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efactor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code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something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complex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(which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do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could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-25" dirty="0">
                <a:latin typeface="Arial"/>
                <a:cs typeface="Arial"/>
              </a:rPr>
              <a:t>eviously)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simple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we’ll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eate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calculator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one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1: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5" dirty="0"/>
              <a:t>C</a:t>
            </a:r>
            <a:r>
              <a:rPr spc="-140" dirty="0"/>
              <a:t>r</a:t>
            </a:r>
            <a:r>
              <a:rPr spc="-105" dirty="0"/>
              <a:t>eate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80" dirty="0"/>
              <a:t>r</a:t>
            </a:r>
            <a:r>
              <a:rPr spc="-40" dirty="0"/>
              <a:t>oject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0" dirty="0"/>
              <a:t>di</a:t>
            </a:r>
            <a:r>
              <a:rPr spc="-140" dirty="0"/>
              <a:t>r</a:t>
            </a:r>
            <a:r>
              <a:rPr spc="-60" dirty="0"/>
              <a:t>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605260" cy="574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35" dirty="0">
                <a:latin typeface="Arial"/>
                <a:cs typeface="Arial"/>
              </a:rPr>
              <a:t>mkdir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calculator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95" dirty="0">
                <a:latin typeface="Arial"/>
                <a:cs typeface="Arial"/>
              </a:rPr>
              <a:t>cd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calculator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25" dirty="0">
                <a:latin typeface="Arial"/>
                <a:cs typeface="Arial"/>
              </a:rPr>
              <a:t>cucumber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35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45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Arial"/>
                <a:cs typeface="Arial"/>
              </a:rPr>
              <a:t>don</a:t>
            </a:r>
            <a:r>
              <a:rPr sz="2600" spc="-25" dirty="0">
                <a:latin typeface="Arial"/>
                <a:cs typeface="Arial"/>
              </a:rPr>
              <a:t>’</a:t>
            </a:r>
            <a:r>
              <a:rPr sz="2600" spc="9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di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ectory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dirty="0">
                <a:latin typeface="Arial"/>
                <a:cs typeface="Arial"/>
              </a:rPr>
              <a:t>Discussion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5" dirty="0">
                <a:latin typeface="Arial"/>
                <a:cs typeface="Arial"/>
              </a:rPr>
              <a:t>Example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moving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ocess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forwa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teaching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user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about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its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conventions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(what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expects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ﬁnd)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2: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5" dirty="0"/>
              <a:t>C</a:t>
            </a:r>
            <a:r>
              <a:rPr spc="-140" dirty="0"/>
              <a:t>r</a:t>
            </a:r>
            <a:r>
              <a:rPr spc="-105" dirty="0"/>
              <a:t>eate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featu</a:t>
            </a:r>
            <a:r>
              <a:rPr spc="-150" dirty="0"/>
              <a:t>r</a:t>
            </a:r>
            <a:r>
              <a:rPr spc="-135" dirty="0"/>
              <a:t>es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0" dirty="0"/>
              <a:t>di</a:t>
            </a:r>
            <a:r>
              <a:rPr spc="-140" dirty="0"/>
              <a:t>r</a:t>
            </a:r>
            <a:r>
              <a:rPr spc="-60" dirty="0"/>
              <a:t>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395710" cy="574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35" dirty="0">
                <a:latin typeface="Arial"/>
                <a:cs typeface="Arial"/>
              </a:rPr>
              <a:t>mkdir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25" dirty="0">
                <a:latin typeface="Arial"/>
                <a:cs typeface="Arial"/>
              </a:rPr>
              <a:t>cucumber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35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eports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found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ze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ze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steps;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ﬁne!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dirty="0">
                <a:latin typeface="Arial"/>
                <a:cs typeface="Arial"/>
              </a:rPr>
              <a:t>Discussion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76835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P</a:t>
            </a:r>
            <a:r>
              <a:rPr sz="2600" spc="-70" dirty="0">
                <a:latin typeface="Arial"/>
                <a:cs typeface="Arial"/>
              </a:rPr>
              <a:t>r</a:t>
            </a:r>
            <a:r>
              <a:rPr sz="2600" spc="25" dirty="0">
                <a:latin typeface="Arial"/>
                <a:cs typeface="Arial"/>
              </a:rPr>
              <a:t>og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40" dirty="0">
                <a:latin typeface="Arial"/>
                <a:cs typeface="Arial"/>
              </a:rPr>
              <a:t>ess!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Arial"/>
                <a:cs typeface="Arial"/>
              </a:rPr>
              <a:t>W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took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small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now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eports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(f</a:t>
            </a:r>
            <a:r>
              <a:rPr sz="2600" spc="-105" dirty="0">
                <a:latin typeface="Arial"/>
                <a:cs typeface="Arial"/>
              </a:rPr>
              <a:t>r</a:t>
            </a:r>
            <a:r>
              <a:rPr sz="2600" spc="35" dirty="0">
                <a:latin typeface="Arial"/>
                <a:cs typeface="Arial"/>
              </a:rPr>
              <a:t>om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its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standpoint)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everything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ﬁne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Implicitly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telling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“Give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some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execute!”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3: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5" dirty="0"/>
              <a:t>Add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65" dirty="0"/>
              <a:t>a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featu</a:t>
            </a:r>
            <a:r>
              <a:rPr spc="-150" dirty="0"/>
              <a:t>r</a:t>
            </a:r>
            <a:r>
              <a:rPr spc="-16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0655"/>
            <a:ext cx="11579225" cy="630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10" dirty="0">
                <a:latin typeface="Arial"/>
                <a:cs typeface="Arial"/>
              </a:rPr>
              <a:t>Steps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75" dirty="0">
                <a:latin typeface="Arial"/>
                <a:cs typeface="Arial"/>
              </a:rPr>
              <a:t>cd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featu</a:t>
            </a:r>
            <a:r>
              <a:rPr sz="2450" spc="-45" dirty="0">
                <a:latin typeface="Arial"/>
                <a:cs typeface="Arial"/>
              </a:rPr>
              <a:t>r</a:t>
            </a:r>
            <a:r>
              <a:rPr sz="2450" spc="-40" dirty="0">
                <a:latin typeface="Arial"/>
                <a:cs typeface="Arial"/>
              </a:rPr>
              <a:t>es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35" dirty="0">
                <a:latin typeface="Arial"/>
                <a:cs typeface="Arial"/>
              </a:rPr>
              <a:t>&lt;c</a:t>
            </a:r>
            <a:r>
              <a:rPr sz="2450" spc="-25" dirty="0">
                <a:latin typeface="Arial"/>
                <a:cs typeface="Arial"/>
              </a:rPr>
              <a:t>reate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adding.featu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-15" dirty="0">
                <a:latin typeface="Arial"/>
                <a:cs typeface="Arial"/>
              </a:rPr>
              <a:t>e&gt;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20" dirty="0">
                <a:latin typeface="Arial"/>
                <a:cs typeface="Arial"/>
              </a:rPr>
              <a:t>&lt;edit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contain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scenario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Arial"/>
                <a:cs typeface="Arial"/>
              </a:rPr>
              <a:t>“Add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two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numbers”&gt;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75" dirty="0">
                <a:latin typeface="Arial"/>
                <a:cs typeface="Arial"/>
              </a:rPr>
              <a:t>cd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..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25" dirty="0">
                <a:latin typeface="Arial"/>
                <a:cs typeface="Arial"/>
              </a:rPr>
              <a:t>cucumber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20" dirty="0">
                <a:latin typeface="Arial"/>
                <a:cs typeface="Arial"/>
              </a:rPr>
              <a:t>Output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ts val="29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10" dirty="0">
                <a:latin typeface="Arial"/>
                <a:cs typeface="Arial"/>
              </a:rPr>
              <a:t>Cucumber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complains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our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scenario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undeﬁned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because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it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doesn</a:t>
            </a:r>
            <a:r>
              <a:rPr sz="2450" spc="-35" dirty="0">
                <a:latin typeface="Arial"/>
                <a:cs typeface="Arial"/>
              </a:rPr>
              <a:t>’</a:t>
            </a:r>
            <a:r>
              <a:rPr sz="2450" spc="85" dirty="0">
                <a:latin typeface="Arial"/>
                <a:cs typeface="Arial"/>
              </a:rPr>
              <a:t>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know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how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execute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its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steps;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it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then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p</a:t>
            </a:r>
            <a:r>
              <a:rPr sz="2450" spc="-25" dirty="0">
                <a:latin typeface="Arial"/>
                <a:cs typeface="Arial"/>
              </a:rPr>
              <a:t>r</a:t>
            </a:r>
            <a:r>
              <a:rPr sz="2450" dirty="0">
                <a:latin typeface="Arial"/>
                <a:cs typeface="Arial"/>
              </a:rPr>
              <a:t>ovides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us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with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information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on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how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c</a:t>
            </a:r>
            <a:r>
              <a:rPr sz="2450" spc="-15" dirty="0">
                <a:latin typeface="Arial"/>
                <a:cs typeface="Arial"/>
              </a:rPr>
              <a:t>r</a:t>
            </a:r>
            <a:r>
              <a:rPr sz="2450" spc="-25" dirty="0">
                <a:latin typeface="Arial"/>
                <a:cs typeface="Arial"/>
              </a:rPr>
              <a:t>eate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step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deﬁnitions</a:t>
            </a:r>
            <a:endParaRPr sz="245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070"/>
              </a:spcBef>
              <a:buFont typeface="Arial"/>
              <a:buChar char="•"/>
              <a:tabLst>
                <a:tab pos="1168400" algn="l"/>
              </a:tabLst>
            </a:pPr>
            <a:r>
              <a:rPr sz="2450" dirty="0">
                <a:latin typeface="Arial"/>
                <a:cs typeface="Arial"/>
              </a:rPr>
              <a:t>indeed,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it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gives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us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templates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for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our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step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deﬁnitions!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Regular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5" dirty="0"/>
              <a:t>Exp</a:t>
            </a:r>
            <a:r>
              <a:rPr spc="-150" dirty="0"/>
              <a:t>r</a:t>
            </a:r>
            <a:r>
              <a:rPr spc="-105" dirty="0"/>
              <a:t>essions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65" dirty="0"/>
              <a:t>a</a:t>
            </a:r>
            <a:r>
              <a:rPr spc="-180" dirty="0"/>
              <a:t>r</a:t>
            </a:r>
            <a:r>
              <a:rPr spc="-165"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0" dirty="0"/>
              <a:t>the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Duck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30" dirty="0"/>
              <a:t>T</a:t>
            </a:r>
            <a:r>
              <a:rPr spc="-95" dirty="0"/>
              <a:t>ape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5" dirty="0"/>
              <a:t>of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54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12563"/>
            <a:ext cx="11376660" cy="639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20" dirty="0">
                <a:latin typeface="Arial"/>
                <a:cs typeface="Arial"/>
              </a:rPr>
              <a:t>Let</a:t>
            </a:r>
            <a:r>
              <a:rPr sz="2550" spc="-50" dirty="0">
                <a:latin typeface="Arial"/>
                <a:cs typeface="Arial"/>
              </a:rPr>
              <a:t>’</a:t>
            </a:r>
            <a:r>
              <a:rPr sz="2550" dirty="0">
                <a:latin typeface="Arial"/>
                <a:cs typeface="Arial"/>
              </a:rPr>
              <a:t>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look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at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one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of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step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deﬁnition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templates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-15" dirty="0">
                <a:latin typeface="Arial"/>
                <a:cs typeface="Arial"/>
              </a:rPr>
              <a:t>Given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5" dirty="0">
                <a:latin typeface="Arial"/>
                <a:cs typeface="Arial"/>
              </a:rPr>
              <a:t>/^the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input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"([^"]*)"$/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do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5" dirty="0">
                <a:latin typeface="Arial"/>
                <a:cs typeface="Arial"/>
              </a:rPr>
              <a:t>|a</a:t>
            </a:r>
            <a:r>
              <a:rPr sz="2550" spc="-120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g1|</a:t>
            </a:r>
            <a:endParaRPr sz="2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550" spc="35" dirty="0">
                <a:latin typeface="Arial"/>
                <a:cs typeface="Arial"/>
              </a:rPr>
              <a:t>pending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#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exp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ess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spc="25" dirty="0">
                <a:latin typeface="Arial"/>
                <a:cs typeface="Arial"/>
              </a:rPr>
              <a:t>egexp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above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with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code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you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wish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you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had</a:t>
            </a:r>
            <a:endParaRPr sz="25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25" dirty="0">
                <a:latin typeface="Arial"/>
                <a:cs typeface="Arial"/>
              </a:rPr>
              <a:t>end</a:t>
            </a:r>
            <a:endParaRPr sz="2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70205" indent="-357505">
              <a:lnSpc>
                <a:spcPct val="100000"/>
              </a:lnSpc>
              <a:buFont typeface="Arial"/>
              <a:buChar char="•"/>
              <a:tabLst>
                <a:tab pos="370840" algn="l"/>
              </a:tabLst>
            </a:pPr>
            <a:r>
              <a:rPr sz="2550" dirty="0">
                <a:latin typeface="Arial"/>
                <a:cs typeface="Arial"/>
              </a:rPr>
              <a:t>Everything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between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ﬁrst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4" dirty="0">
                <a:latin typeface="Arial"/>
                <a:cs typeface="Arial"/>
              </a:rPr>
              <a:t>“/”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and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second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4" dirty="0">
                <a:latin typeface="Arial"/>
                <a:cs typeface="Arial"/>
              </a:rPr>
              <a:t>“/”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egular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exp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ession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79400" marR="1165225" indent="-266700">
              <a:lnSpc>
                <a:spcPct val="101299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25" dirty="0">
                <a:latin typeface="Arial"/>
                <a:cs typeface="Arial"/>
              </a:rPr>
              <a:t>Cucumber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analyzed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syntax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of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our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steps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and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generated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egular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exp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ession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that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can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parse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each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one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25" dirty="0">
                <a:latin typeface="Arial"/>
                <a:cs typeface="Arial"/>
              </a:rPr>
              <a:t>It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set-up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captu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-45" dirty="0">
                <a:latin typeface="Arial"/>
                <a:cs typeface="Arial"/>
              </a:rPr>
              <a:t>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information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that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appears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quotes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a</a:t>
            </a:r>
            <a:r>
              <a:rPr sz="2550" spc="-95" dirty="0">
                <a:latin typeface="Arial"/>
                <a:cs typeface="Arial"/>
              </a:rPr>
              <a:t>r</a:t>
            </a:r>
            <a:r>
              <a:rPr sz="2550" spc="25" dirty="0">
                <a:latin typeface="Arial"/>
                <a:cs typeface="Arial"/>
              </a:rPr>
              <a:t>guments</a:t>
            </a:r>
            <a:endParaRPr sz="2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marR="5080" indent="-266700">
              <a:lnSpc>
                <a:spcPct val="101299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45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egular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exp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ession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"([^"]*)"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means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Arial"/>
                <a:cs typeface="Arial"/>
              </a:rPr>
              <a:t>“match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quotation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mark,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match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ze</a:t>
            </a:r>
            <a:r>
              <a:rPr sz="2550" spc="-70" dirty="0">
                <a:latin typeface="Arial"/>
                <a:cs typeface="Arial"/>
              </a:rPr>
              <a:t>r</a:t>
            </a:r>
            <a:r>
              <a:rPr sz="2550" spc="55" dirty="0">
                <a:latin typeface="Arial"/>
                <a:cs typeface="Arial"/>
              </a:rPr>
              <a:t>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or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mo</a:t>
            </a:r>
            <a:r>
              <a:rPr sz="2550" spc="-25" dirty="0">
                <a:latin typeface="Arial"/>
                <a:cs typeface="Arial"/>
              </a:rPr>
              <a:t>r</a:t>
            </a:r>
            <a:r>
              <a:rPr sz="2550" spc="-45" dirty="0">
                <a:latin typeface="Arial"/>
                <a:cs typeface="Arial"/>
              </a:rPr>
              <a:t>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characters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that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a</a:t>
            </a:r>
            <a:r>
              <a:rPr sz="2550" spc="-70" dirty="0">
                <a:latin typeface="Arial"/>
                <a:cs typeface="Arial"/>
              </a:rPr>
              <a:t>r</a:t>
            </a:r>
            <a:r>
              <a:rPr sz="2550" spc="-45" dirty="0">
                <a:latin typeface="Arial"/>
                <a:cs typeface="Arial"/>
              </a:rPr>
              <a:t>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not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quotation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mark,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match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another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quotation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mark”;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pa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entheses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mean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Arial"/>
                <a:cs typeface="Arial"/>
              </a:rPr>
              <a:t>“</a:t>
            </a:r>
            <a:r>
              <a:rPr sz="2550" spc="75" dirty="0">
                <a:latin typeface="Arial"/>
                <a:cs typeface="Arial"/>
              </a:rPr>
              <a:t>r</a:t>
            </a:r>
            <a:r>
              <a:rPr sz="2550" spc="15" dirty="0">
                <a:latin typeface="Arial"/>
                <a:cs typeface="Arial"/>
              </a:rPr>
              <a:t>emember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what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you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Arial"/>
                <a:cs typeface="Arial"/>
              </a:rPr>
              <a:t>matched”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Installing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45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673205" cy="385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474980" indent="-266700">
              <a:lnSpc>
                <a:spcPct val="102600"/>
              </a:lnSpc>
              <a:buFont typeface="Arial"/>
              <a:buChar char="•"/>
              <a:tabLst>
                <a:tab pos="279400" algn="l"/>
              </a:tabLst>
            </a:pPr>
            <a:r>
              <a:rPr lang="en-US" sz="2600" spc="-10" dirty="0">
                <a:latin typeface="Arial"/>
                <a:cs typeface="Arial"/>
              </a:rPr>
              <a:t>g</a:t>
            </a:r>
            <a:r>
              <a:rPr lang="en-US" sz="2600" spc="-10" dirty="0" smtClean="0">
                <a:latin typeface="Arial"/>
                <a:cs typeface="Arial"/>
              </a:rPr>
              <a:t>em install cucumber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0655"/>
            <a:ext cx="11637645" cy="644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10" dirty="0">
                <a:latin typeface="Arial"/>
                <a:cs typeface="Arial"/>
              </a:rPr>
              <a:t>Understanding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est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of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template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22225" lvl="1" indent="-266700">
              <a:lnSpc>
                <a:spcPts val="2900"/>
              </a:lnSpc>
              <a:buFont typeface="Arial"/>
              <a:buChar char="•"/>
              <a:tabLst>
                <a:tab pos="723900" algn="l"/>
              </a:tabLst>
            </a:pPr>
            <a:r>
              <a:rPr sz="2450" b="1" spc="-15" dirty="0">
                <a:latin typeface="Arial"/>
                <a:cs typeface="Arial"/>
              </a:rPr>
              <a:t>do</a:t>
            </a:r>
            <a:r>
              <a:rPr sz="2450" b="1" spc="65" dirty="0">
                <a:latin typeface="Times New Roman"/>
                <a:cs typeface="Times New Roman"/>
              </a:rPr>
              <a:t> </a:t>
            </a:r>
            <a:r>
              <a:rPr sz="2450" b="1" spc="-45" dirty="0">
                <a:latin typeface="Arial"/>
                <a:cs typeface="Arial"/>
              </a:rPr>
              <a:t>|a</a:t>
            </a:r>
            <a:r>
              <a:rPr sz="2450" b="1" spc="-110" dirty="0">
                <a:latin typeface="Arial"/>
                <a:cs typeface="Arial"/>
              </a:rPr>
              <a:t>r</a:t>
            </a:r>
            <a:r>
              <a:rPr sz="2450" b="1" spc="-60" dirty="0">
                <a:latin typeface="Arial"/>
                <a:cs typeface="Arial"/>
              </a:rPr>
              <a:t>g1|</a:t>
            </a:r>
            <a:r>
              <a:rPr sz="2450" b="1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beginning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of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a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ruby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block;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95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g1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equals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what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we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matched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exp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-15" dirty="0">
                <a:latin typeface="Arial"/>
                <a:cs typeface="Arial"/>
              </a:rPr>
              <a:t>ession;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for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our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speciﬁc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example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it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will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equal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string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Arial"/>
                <a:cs typeface="Arial"/>
              </a:rPr>
              <a:t>“2+2”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125095" lvl="1" indent="-266700">
              <a:lnSpc>
                <a:spcPts val="2900"/>
              </a:lnSpc>
              <a:buFont typeface="Arial"/>
              <a:buChar char="•"/>
              <a:tabLst>
                <a:tab pos="723900" algn="l"/>
              </a:tabLst>
            </a:pPr>
            <a:r>
              <a:rPr sz="2450" b="1" spc="-30" dirty="0">
                <a:latin typeface="Arial"/>
                <a:cs typeface="Arial"/>
              </a:rPr>
              <a:t>pending</a:t>
            </a:r>
            <a:r>
              <a:rPr sz="2450" b="1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a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cucumbe</a:t>
            </a:r>
            <a:r>
              <a:rPr sz="2450" spc="-145" dirty="0">
                <a:latin typeface="Arial"/>
                <a:cs typeface="Arial"/>
              </a:rPr>
              <a:t>r</a:t>
            </a:r>
            <a:r>
              <a:rPr sz="2450" spc="45" dirty="0">
                <a:latin typeface="Arial"/>
                <a:cs typeface="Arial"/>
              </a:rPr>
              <a:t>-speciﬁc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statement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tells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cucumber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step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cur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dirty="0">
                <a:latin typeface="Arial"/>
                <a:cs typeface="Arial"/>
              </a:rPr>
              <a:t>ently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undeﬁned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b="1" spc="-15" dirty="0">
                <a:latin typeface="Arial"/>
                <a:cs typeface="Arial"/>
              </a:rPr>
              <a:t>end</a:t>
            </a:r>
            <a:r>
              <a:rPr sz="2450" b="1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a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ruby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keywo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80" dirty="0">
                <a:latin typeface="Arial"/>
                <a:cs typeface="Arial"/>
              </a:rPr>
              <a:t>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used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denote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65" dirty="0">
                <a:latin typeface="Arial"/>
                <a:cs typeface="Arial"/>
              </a:rPr>
              <a:t>(in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this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0" dirty="0">
                <a:latin typeface="Arial"/>
                <a:cs typeface="Arial"/>
              </a:rPr>
              <a:t>case)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end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of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block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-15" dirty="0">
                <a:latin typeface="Arial"/>
                <a:cs typeface="Arial"/>
              </a:rPr>
              <a:t>Ruby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blocks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70" dirty="0">
                <a:latin typeface="Arial"/>
                <a:cs typeface="Arial"/>
              </a:rPr>
              <a:t>r</a:t>
            </a:r>
            <a:r>
              <a:rPr sz="2450" spc="-55" dirty="0">
                <a:latin typeface="Arial"/>
                <a:cs typeface="Arial"/>
              </a:rPr>
              <a:t>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essentially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anonymous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functions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can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be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passed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70" dirty="0">
                <a:latin typeface="Arial"/>
                <a:cs typeface="Arial"/>
              </a:rPr>
              <a:t>r</a:t>
            </a:r>
            <a:r>
              <a:rPr sz="2450" spc="25" dirty="0">
                <a:latin typeface="Arial"/>
                <a:cs typeface="Arial"/>
              </a:rPr>
              <a:t>ound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ts val="29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-15" dirty="0">
                <a:latin typeface="Arial"/>
                <a:cs typeface="Arial"/>
              </a:rPr>
              <a:t>What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we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did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was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deﬁne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a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function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cucumber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can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invoke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help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automate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testing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of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our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calculator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p</a:t>
            </a:r>
            <a:r>
              <a:rPr sz="2450" spc="-25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ogram</a:t>
            </a:r>
            <a:endParaRPr sz="245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070"/>
              </a:spcBef>
              <a:buFont typeface="Arial"/>
              <a:buChar char="•"/>
              <a:tabLst>
                <a:tab pos="279400" algn="l"/>
              </a:tabLst>
            </a:pPr>
            <a:r>
              <a:rPr sz="2450" spc="-25" dirty="0">
                <a:latin typeface="Arial"/>
                <a:cs typeface="Arial"/>
              </a:rPr>
              <a:t>Regular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exp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-15" dirty="0">
                <a:latin typeface="Arial"/>
                <a:cs typeface="Arial"/>
              </a:rPr>
              <a:t>essions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70" dirty="0">
                <a:latin typeface="Arial"/>
                <a:cs typeface="Arial"/>
              </a:rPr>
              <a:t>r</a:t>
            </a:r>
            <a:r>
              <a:rPr sz="2450" spc="-55" dirty="0">
                <a:latin typeface="Arial"/>
                <a:cs typeface="Arial"/>
              </a:rPr>
              <a:t>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used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quickly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parse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information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of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step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3900" marR="499745" lvl="1" indent="-266700">
              <a:lnSpc>
                <a:spcPct val="102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-55" dirty="0">
                <a:latin typeface="Arial"/>
                <a:cs typeface="Arial"/>
              </a:rPr>
              <a:t>I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r</a:t>
            </a:r>
            <a:r>
              <a:rPr sz="2450" spc="-25" dirty="0">
                <a:latin typeface="Arial"/>
                <a:cs typeface="Arial"/>
              </a:rPr>
              <a:t>efer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them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Arial"/>
                <a:cs typeface="Arial"/>
              </a:rPr>
              <a:t>as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Arial"/>
                <a:cs typeface="Arial"/>
              </a:rPr>
              <a:t>“duck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Arial"/>
                <a:cs typeface="Arial"/>
              </a:rPr>
              <a:t>tape”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of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softwa</a:t>
            </a:r>
            <a:r>
              <a:rPr sz="2450" spc="-30" dirty="0">
                <a:latin typeface="Arial"/>
                <a:cs typeface="Arial"/>
              </a:rPr>
              <a:t>r</a:t>
            </a:r>
            <a:r>
              <a:rPr sz="2450" spc="-55" dirty="0">
                <a:latin typeface="Arial"/>
                <a:cs typeface="Arial"/>
              </a:rPr>
              <a:t>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engineering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because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they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70" dirty="0">
                <a:latin typeface="Arial"/>
                <a:cs typeface="Arial"/>
              </a:rPr>
              <a:t>r</a:t>
            </a:r>
            <a:r>
              <a:rPr sz="2450" spc="-55" dirty="0">
                <a:latin typeface="Arial"/>
                <a:cs typeface="Arial"/>
              </a:rPr>
              <a:t>e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used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b="1" spc="-40" dirty="0">
                <a:latin typeface="Arial"/>
                <a:cs typeface="Arial"/>
              </a:rPr>
              <a:t>ubiquitously</a:t>
            </a:r>
            <a:r>
              <a:rPr sz="2450" b="1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add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power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softwa</a:t>
            </a:r>
            <a:r>
              <a:rPr sz="2450" spc="-30" dirty="0">
                <a:latin typeface="Arial"/>
                <a:cs typeface="Arial"/>
              </a:rPr>
              <a:t>r</a:t>
            </a:r>
            <a:r>
              <a:rPr sz="2450" spc="-55" dirty="0">
                <a:latin typeface="Arial"/>
                <a:cs typeface="Arial"/>
              </a:rPr>
              <a:t>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engineering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tools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4: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5" dirty="0"/>
              <a:t>C</a:t>
            </a:r>
            <a:r>
              <a:rPr spc="-140" dirty="0"/>
              <a:t>r</a:t>
            </a:r>
            <a:r>
              <a:rPr spc="-105" dirty="0"/>
              <a:t>eate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deﬁnitions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262360" cy="616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35" dirty="0">
                <a:latin typeface="Arial"/>
                <a:cs typeface="Arial"/>
              </a:rPr>
              <a:t>mkdir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es/step_deﬁnitions;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Arial"/>
                <a:cs typeface="Arial"/>
              </a:rPr>
              <a:t>cd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featu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es/step_deﬁnitions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40" dirty="0">
                <a:latin typeface="Arial"/>
                <a:cs typeface="Arial"/>
              </a:rPr>
              <a:t>&lt;c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eate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“calculator_steps.rb”&gt;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#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note: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ruby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ogram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95" dirty="0">
                <a:latin typeface="Arial"/>
                <a:cs typeface="Arial"/>
              </a:rPr>
              <a:t>cd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../..;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cucumber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35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5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longer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undeﬁned;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now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pending</a:t>
            </a:r>
            <a:endParaRPr sz="2600">
              <a:latin typeface="Arial"/>
              <a:cs typeface="Arial"/>
            </a:endParaRPr>
          </a:p>
          <a:p>
            <a:pPr marL="279400" marR="5080" indent="-266700">
              <a:lnSpc>
                <a:spcPct val="105600"/>
              </a:lnSpc>
              <a:spcBef>
                <a:spcPts val="2310"/>
              </a:spcBef>
              <a:buFont typeface="Arial"/>
              <a:buChar char="•"/>
              <a:tabLst>
                <a:tab pos="2794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next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few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will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focus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eplacing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pending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keywo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8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code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esponds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25781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Note: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my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step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deﬁnition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dive</a:t>
            </a:r>
            <a:r>
              <a:rPr sz="2600" spc="-75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ges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f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35" dirty="0">
                <a:latin typeface="Arial"/>
                <a:cs typeface="Arial"/>
              </a:rPr>
              <a:t>om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textbook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keep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things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inte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esting!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5: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Edit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0" dirty="0"/>
              <a:t>the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85" dirty="0"/>
              <a:t>ﬁrst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deﬁnition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0655"/>
            <a:ext cx="11391900" cy="630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10" dirty="0">
                <a:latin typeface="Arial"/>
                <a:cs typeface="Arial"/>
              </a:rPr>
              <a:t>Steps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-15" dirty="0">
                <a:latin typeface="Arial"/>
                <a:cs typeface="Arial"/>
              </a:rPr>
              <a:t>Change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95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g1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“ﬁrst,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second”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and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r</a:t>
            </a:r>
            <a:r>
              <a:rPr sz="2450" dirty="0">
                <a:latin typeface="Arial"/>
                <a:cs typeface="Arial"/>
              </a:rPr>
              <a:t>eplace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pending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keywo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80" dirty="0">
                <a:latin typeface="Arial"/>
                <a:cs typeface="Arial"/>
              </a:rPr>
              <a:t>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with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450" spc="-90" dirty="0">
                <a:latin typeface="Arial"/>
                <a:cs typeface="Arial"/>
              </a:rPr>
              <a:t>@ﬁrst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=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ﬁrst</a:t>
            </a:r>
            <a:endParaRPr sz="24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450" spc="-60" dirty="0">
                <a:latin typeface="Arial"/>
                <a:cs typeface="Arial"/>
              </a:rPr>
              <a:t>@second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=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second</a:t>
            </a:r>
            <a:endParaRPr sz="24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25" dirty="0">
                <a:latin typeface="Arial"/>
                <a:cs typeface="Arial"/>
              </a:rPr>
              <a:t>cucumber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marR="5080" indent="-266700">
              <a:lnSpc>
                <a:spcPts val="29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10" dirty="0">
                <a:latin typeface="Arial"/>
                <a:cs typeface="Arial"/>
              </a:rPr>
              <a:t>Note: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you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will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need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Arial"/>
                <a:cs typeface="Arial"/>
              </a:rPr>
              <a:t>have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Arial"/>
                <a:cs typeface="Arial"/>
              </a:rPr>
              <a:t>two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windows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open;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one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“calculator”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di</a:t>
            </a:r>
            <a:r>
              <a:rPr sz="2450" spc="-25" dirty="0">
                <a:latin typeface="Arial"/>
                <a:cs typeface="Arial"/>
              </a:rPr>
              <a:t>r</a:t>
            </a:r>
            <a:r>
              <a:rPr sz="2450" spc="20" dirty="0">
                <a:latin typeface="Arial"/>
                <a:cs typeface="Arial"/>
              </a:rPr>
              <a:t>ectory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and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one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in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“step_deﬁnitions”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di</a:t>
            </a:r>
            <a:r>
              <a:rPr sz="2450" spc="-25" dirty="0">
                <a:latin typeface="Arial"/>
                <a:cs typeface="Arial"/>
              </a:rPr>
              <a:t>r</a:t>
            </a:r>
            <a:r>
              <a:rPr sz="2450" spc="20" dirty="0">
                <a:latin typeface="Arial"/>
                <a:cs typeface="Arial"/>
              </a:rPr>
              <a:t>ectory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3900" marR="17145" lvl="1" indent="-266700">
              <a:lnSpc>
                <a:spcPts val="29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-15" dirty="0">
                <a:latin typeface="Arial"/>
                <a:cs typeface="Arial"/>
              </a:rPr>
              <a:t>Also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90" dirty="0">
                <a:latin typeface="Arial"/>
                <a:cs typeface="Arial"/>
              </a:rPr>
              <a:t>@ﬁrst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and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Arial"/>
                <a:cs typeface="Arial"/>
              </a:rPr>
              <a:t>@second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a</a:t>
            </a:r>
            <a:r>
              <a:rPr sz="2450" spc="-70" dirty="0">
                <a:latin typeface="Arial"/>
                <a:cs typeface="Arial"/>
              </a:rPr>
              <a:t>r</a:t>
            </a:r>
            <a:r>
              <a:rPr sz="2450" spc="-55" dirty="0">
                <a:latin typeface="Arial"/>
                <a:cs typeface="Arial"/>
              </a:rPr>
              <a:t>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simply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ruby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instance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variables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rial"/>
                <a:cs typeface="Arial"/>
              </a:rPr>
              <a:t>for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Arial"/>
                <a:cs typeface="Arial"/>
              </a:rPr>
              <a:t>a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class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that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being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dynamically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deﬁned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behind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the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scenes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20" dirty="0">
                <a:latin typeface="Arial"/>
                <a:cs typeface="Arial"/>
              </a:rPr>
              <a:t>Output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-10" dirty="0">
                <a:latin typeface="Arial"/>
                <a:cs typeface="Arial"/>
              </a:rPr>
              <a:t>First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step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passed;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second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step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is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now</a:t>
            </a:r>
            <a:r>
              <a:rPr sz="2450" spc="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pending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6: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Edit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0" dirty="0"/>
              <a:t>the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second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deﬁnition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398748"/>
            <a:ext cx="11508740" cy="635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350" dirty="0">
                <a:latin typeface="Arial"/>
                <a:cs typeface="Arial"/>
              </a:rPr>
              <a:t>Steps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-15" dirty="0">
                <a:latin typeface="Arial"/>
                <a:cs typeface="Arial"/>
              </a:rPr>
              <a:t>Replace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pending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keywo</a:t>
            </a:r>
            <a:r>
              <a:rPr sz="2350" spc="-40" dirty="0">
                <a:latin typeface="Arial"/>
                <a:cs typeface="Arial"/>
              </a:rPr>
              <a:t>r</a:t>
            </a:r>
            <a:r>
              <a:rPr sz="2350" spc="75" dirty="0">
                <a:latin typeface="Arial"/>
                <a:cs typeface="Arial"/>
              </a:rPr>
              <a:t>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Arial"/>
                <a:cs typeface="Arial"/>
              </a:rPr>
              <a:t>with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350" spc="-40" dirty="0">
                <a:latin typeface="Arial"/>
                <a:cs typeface="Arial"/>
              </a:rPr>
              <a:t>@output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=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45" dirty="0">
                <a:latin typeface="Arial"/>
                <a:cs typeface="Arial"/>
              </a:rPr>
              <a:t>`ruby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calc.rb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add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Arial"/>
                <a:cs typeface="Arial"/>
              </a:rPr>
              <a:t>#{@ﬁrst}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65" dirty="0">
                <a:latin typeface="Arial"/>
                <a:cs typeface="Arial"/>
              </a:rPr>
              <a:t>#{@second}`</a:t>
            </a:r>
            <a:endParaRPr sz="23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350" dirty="0">
                <a:latin typeface="Arial"/>
                <a:cs typeface="Arial"/>
              </a:rPr>
              <a:t>raise('Command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failed!')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Arial"/>
                <a:cs typeface="Arial"/>
              </a:rPr>
              <a:t>unless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$?.success?</a:t>
            </a:r>
            <a:endParaRPr sz="23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350" dirty="0">
                <a:latin typeface="Arial"/>
                <a:cs typeface="Arial"/>
              </a:rPr>
              <a:t>Notes: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-55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backquotes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Arial"/>
                <a:cs typeface="Arial"/>
              </a:rPr>
              <a:t>a</a:t>
            </a:r>
            <a:r>
              <a:rPr sz="2350" spc="-70" dirty="0">
                <a:latin typeface="Arial"/>
                <a:cs typeface="Arial"/>
              </a:rPr>
              <a:t>r</a:t>
            </a:r>
            <a:r>
              <a:rPr sz="2350" spc="-55" dirty="0">
                <a:latin typeface="Arial"/>
                <a:cs typeface="Arial"/>
              </a:rPr>
              <a:t>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ruby</a:t>
            </a:r>
            <a:r>
              <a:rPr sz="2350" spc="-50" dirty="0">
                <a:latin typeface="Arial"/>
                <a:cs typeface="Arial"/>
              </a:rPr>
              <a:t>’</a:t>
            </a:r>
            <a:r>
              <a:rPr sz="2350" spc="-15" dirty="0">
                <a:latin typeface="Arial"/>
                <a:cs typeface="Arial"/>
              </a:rPr>
              <a:t>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p</a:t>
            </a:r>
            <a:r>
              <a:rPr sz="2350" spc="-25" dirty="0">
                <a:latin typeface="Arial"/>
                <a:cs typeface="Arial"/>
              </a:rPr>
              <a:t>r</a:t>
            </a:r>
            <a:r>
              <a:rPr sz="2350" dirty="0">
                <a:latin typeface="Arial"/>
                <a:cs typeface="Arial"/>
              </a:rPr>
              <a:t>ocess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execution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command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-35" dirty="0">
                <a:latin typeface="Arial"/>
                <a:cs typeface="Arial"/>
              </a:rPr>
              <a:t>This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command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will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run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in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Arial"/>
                <a:cs typeface="Arial"/>
              </a:rPr>
              <a:t>“calculator”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di</a:t>
            </a:r>
            <a:r>
              <a:rPr sz="2350" spc="-30" dirty="0">
                <a:latin typeface="Arial"/>
                <a:cs typeface="Arial"/>
              </a:rPr>
              <a:t>r</a:t>
            </a:r>
            <a:r>
              <a:rPr sz="2350" spc="20" dirty="0">
                <a:latin typeface="Arial"/>
                <a:cs typeface="Arial"/>
              </a:rPr>
              <a:t>ectory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ts val="2800"/>
              </a:lnSpc>
              <a:buFont typeface="Arial"/>
              <a:buChar char="•"/>
              <a:tabLst>
                <a:tab pos="723900" algn="l"/>
              </a:tabLst>
            </a:pPr>
            <a:r>
              <a:rPr sz="2350" b="1" spc="-40" dirty="0">
                <a:latin typeface="Arial"/>
                <a:cs typeface="Arial"/>
              </a:rPr>
              <a:t>unless</a:t>
            </a:r>
            <a:r>
              <a:rPr sz="2350" b="1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is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Arial"/>
                <a:cs typeface="Arial"/>
              </a:rPr>
              <a:t>a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ruby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keywo</a:t>
            </a:r>
            <a:r>
              <a:rPr sz="2350" spc="-40" dirty="0">
                <a:latin typeface="Arial"/>
                <a:cs typeface="Arial"/>
              </a:rPr>
              <a:t>r</a:t>
            </a:r>
            <a:r>
              <a:rPr sz="2350" spc="25" dirty="0">
                <a:latin typeface="Arial"/>
                <a:cs typeface="Arial"/>
              </a:rPr>
              <a:t>d;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b="1" spc="-85" dirty="0">
                <a:latin typeface="Arial"/>
                <a:cs typeface="Arial"/>
              </a:rPr>
              <a:t>$?</a:t>
            </a:r>
            <a:r>
              <a:rPr sz="2350" b="1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is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Arial"/>
                <a:cs typeface="Arial"/>
              </a:rPr>
              <a:t>a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ruby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variable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that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lets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us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query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status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of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last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executed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p</a:t>
            </a:r>
            <a:r>
              <a:rPr sz="2350" spc="-25" dirty="0">
                <a:latin typeface="Arial"/>
                <a:cs typeface="Arial"/>
              </a:rPr>
              <a:t>r</a:t>
            </a:r>
            <a:r>
              <a:rPr sz="2350" dirty="0">
                <a:latin typeface="Arial"/>
                <a:cs typeface="Arial"/>
              </a:rPr>
              <a:t>ocess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350" spc="20" dirty="0">
                <a:latin typeface="Arial"/>
                <a:cs typeface="Arial"/>
              </a:rPr>
              <a:t>Output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-55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exception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is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raised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because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Arial"/>
                <a:cs typeface="Arial"/>
              </a:rPr>
              <a:t>“calc.rb”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does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Arial"/>
                <a:cs typeface="Arial"/>
              </a:rPr>
              <a:t>not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Arial"/>
                <a:cs typeface="Arial"/>
              </a:rPr>
              <a:t>exist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Discussion: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30" dirty="0"/>
              <a:t>Small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dirty="0"/>
              <a:t>With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test-driven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design,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we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35" dirty="0"/>
              <a:t>would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0" dirty="0"/>
              <a:t>do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following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0" dirty="0"/>
              <a:t>steps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0" dirty="0"/>
              <a:t>next</a:t>
            </a: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35" dirty="0">
                <a:latin typeface="Arial"/>
                <a:cs typeface="Arial"/>
              </a:rPr>
              <a:t>c</a:t>
            </a:r>
            <a:r>
              <a:rPr sz="2350" spc="-25" dirty="0">
                <a:latin typeface="Arial"/>
                <a:cs typeface="Arial"/>
              </a:rPr>
              <a:t>reate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Arial"/>
                <a:cs typeface="Arial"/>
              </a:rPr>
              <a:t>an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empty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calc.rb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-10" dirty="0">
                <a:latin typeface="Arial"/>
                <a:cs typeface="Arial"/>
              </a:rPr>
              <a:t>verify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that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step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2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now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Arial"/>
                <a:cs typeface="Arial"/>
              </a:rPr>
              <a:t>“passes”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10" dirty="0">
                <a:latin typeface="Arial"/>
                <a:cs typeface="Arial"/>
              </a:rPr>
              <a:t>implement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thi</a:t>
            </a:r>
            <a:r>
              <a:rPr sz="2350" spc="-30" dirty="0">
                <a:latin typeface="Arial"/>
                <a:cs typeface="Arial"/>
              </a:rPr>
              <a:t>r</a:t>
            </a:r>
            <a:r>
              <a:rPr sz="2350" spc="75" dirty="0">
                <a:latin typeface="Arial"/>
                <a:cs typeface="Arial"/>
              </a:rPr>
              <a:t>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step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deﬁnition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Arial"/>
                <a:cs typeface="Arial"/>
              </a:rPr>
              <a:t>to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check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Arial"/>
                <a:cs typeface="Arial"/>
              </a:rPr>
              <a:t>output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35" dirty="0">
                <a:latin typeface="Arial"/>
                <a:cs typeface="Arial"/>
              </a:rPr>
              <a:t>c</a:t>
            </a:r>
            <a:r>
              <a:rPr sz="2350" spc="-25" dirty="0">
                <a:latin typeface="Arial"/>
                <a:cs typeface="Arial"/>
              </a:rPr>
              <a:t>reate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Arial"/>
                <a:cs typeface="Arial"/>
              </a:rPr>
              <a:t>a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p</a:t>
            </a:r>
            <a:r>
              <a:rPr sz="2350" spc="-25" dirty="0">
                <a:latin typeface="Arial"/>
                <a:cs typeface="Arial"/>
              </a:rPr>
              <a:t>r</a:t>
            </a:r>
            <a:r>
              <a:rPr sz="2350" dirty="0">
                <a:latin typeface="Arial"/>
                <a:cs typeface="Arial"/>
              </a:rPr>
              <a:t>ogram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that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Arial"/>
                <a:cs typeface="Arial"/>
              </a:rPr>
              <a:t>outputs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Arial"/>
                <a:cs typeface="Arial"/>
              </a:rPr>
              <a:t>“4”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Arial"/>
                <a:cs typeface="Arial"/>
              </a:rPr>
              <a:t>to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make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su</a:t>
            </a:r>
            <a:r>
              <a:rPr sz="2350" spc="-55" dirty="0">
                <a:latin typeface="Arial"/>
                <a:cs typeface="Arial"/>
              </a:rPr>
              <a:t>re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that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85" dirty="0">
                <a:latin typeface="Arial"/>
                <a:cs typeface="Arial"/>
              </a:rPr>
              <a:t>“2+2”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passes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350" spc="100" dirty="0">
                <a:latin typeface="Arial"/>
                <a:cs typeface="Arial"/>
              </a:rPr>
              <a:t>“do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simplest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thing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Arial"/>
                <a:cs typeface="Arial"/>
              </a:rPr>
              <a:t>to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make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test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Arial"/>
                <a:cs typeface="Arial"/>
              </a:rPr>
              <a:t>pass”</a:t>
            </a:r>
            <a:endParaRPr sz="23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spc="10" dirty="0">
                <a:latin typeface="Arial"/>
                <a:cs typeface="Arial"/>
              </a:rPr>
              <a:t>update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our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scenario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Arial"/>
                <a:cs typeface="Arial"/>
              </a:rPr>
              <a:t>to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contain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Arial"/>
                <a:cs typeface="Arial"/>
              </a:rPr>
              <a:t>two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or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mo</a:t>
            </a:r>
            <a:r>
              <a:rPr sz="2350" spc="-40" dirty="0">
                <a:latin typeface="Arial"/>
                <a:cs typeface="Arial"/>
              </a:rPr>
              <a:t>r</a:t>
            </a:r>
            <a:r>
              <a:rPr sz="2350" spc="-55" dirty="0">
                <a:latin typeface="Arial"/>
                <a:cs typeface="Arial"/>
              </a:rPr>
              <a:t>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test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cases;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watch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it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fail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350" dirty="0">
                <a:latin typeface="Arial"/>
                <a:cs typeface="Arial"/>
              </a:rPr>
              <a:t>change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our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p</a:t>
            </a:r>
            <a:r>
              <a:rPr sz="2350" spc="-25" dirty="0">
                <a:latin typeface="Arial"/>
                <a:cs typeface="Arial"/>
              </a:rPr>
              <a:t>r</a:t>
            </a:r>
            <a:r>
              <a:rPr sz="2350" dirty="0">
                <a:latin typeface="Arial"/>
                <a:cs typeface="Arial"/>
              </a:rPr>
              <a:t>ogram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Arial"/>
                <a:cs typeface="Arial"/>
              </a:rPr>
              <a:t>to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actually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Arial"/>
                <a:cs typeface="Arial"/>
              </a:rPr>
              <a:t>do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addition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Arial"/>
                <a:cs typeface="Arial"/>
              </a:rPr>
              <a:t>r</a:t>
            </a:r>
            <a:r>
              <a:rPr sz="2350" dirty="0">
                <a:latin typeface="Arial"/>
                <a:cs typeface="Arial"/>
              </a:rPr>
              <a:t>etu</a:t>
            </a:r>
            <a:r>
              <a:rPr sz="2350" spc="40" dirty="0">
                <a:latin typeface="Arial"/>
                <a:cs typeface="Arial"/>
              </a:rPr>
              <a:t>r</a:t>
            </a:r>
            <a:r>
              <a:rPr sz="2350" spc="-15" dirty="0">
                <a:latin typeface="Arial"/>
                <a:cs typeface="Arial"/>
              </a:rPr>
              <a:t>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answer</a:t>
            </a:r>
            <a:endParaRPr sz="2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168400" marR="5080" lvl="2" indent="-266700">
              <a:lnSpc>
                <a:spcPts val="2800"/>
              </a:lnSpc>
              <a:buFont typeface="Arial"/>
              <a:buChar char="•"/>
              <a:tabLst>
                <a:tab pos="1168400" algn="l"/>
              </a:tabLst>
            </a:pPr>
            <a:r>
              <a:rPr sz="2350" spc="5" dirty="0">
                <a:latin typeface="Arial"/>
                <a:cs typeface="Arial"/>
              </a:rPr>
              <a:t>this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Arial"/>
                <a:cs typeface="Arial"/>
              </a:rPr>
              <a:t>is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Arial"/>
                <a:cs typeface="Arial"/>
              </a:rPr>
              <a:t>an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example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of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Arial"/>
                <a:cs typeface="Arial"/>
              </a:rPr>
              <a:t>“look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for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Arial"/>
                <a:cs typeface="Arial"/>
              </a:rPr>
              <a:t>opportunities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Arial"/>
                <a:cs typeface="Arial"/>
              </a:rPr>
              <a:t>to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Arial"/>
                <a:cs typeface="Arial"/>
              </a:rPr>
              <a:t>r</a:t>
            </a:r>
            <a:r>
              <a:rPr sz="2350" spc="10" dirty="0">
                <a:latin typeface="Arial"/>
                <a:cs typeface="Arial"/>
              </a:rPr>
              <a:t>efactor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Arial"/>
                <a:cs typeface="Arial"/>
              </a:rPr>
              <a:t>code”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Arial"/>
                <a:cs typeface="Arial"/>
              </a:rPr>
              <a:t>that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was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discussed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Arial"/>
                <a:cs typeface="Arial"/>
              </a:rPr>
              <a:t>back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Arial"/>
                <a:cs typeface="Arial"/>
              </a:rPr>
              <a:t>on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slide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Arial"/>
                <a:cs typeface="Arial"/>
              </a:rPr>
              <a:t>26</a:t>
            </a:r>
            <a:endParaRPr sz="235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1990"/>
              </a:spcBef>
              <a:buFont typeface="Arial"/>
              <a:buChar char="•"/>
              <a:tabLst>
                <a:tab pos="279400" algn="l"/>
              </a:tabLst>
            </a:pPr>
            <a:r>
              <a:rPr spc="-204" dirty="0"/>
              <a:t>W</a:t>
            </a:r>
            <a:r>
              <a:rPr spc="15" dirty="0"/>
              <a:t>e’</a:t>
            </a:r>
            <a:r>
              <a:rPr spc="-30" dirty="0"/>
              <a:t>r</a:t>
            </a:r>
            <a:r>
              <a:rPr spc="-55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0" dirty="0"/>
              <a:t>going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5" dirty="0"/>
              <a:t>to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5" dirty="0"/>
              <a:t>“skip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5" dirty="0"/>
              <a:t>a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85" dirty="0"/>
              <a:t>bit”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0" dirty="0"/>
              <a:t>do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5" dirty="0"/>
              <a:t>mo</a:t>
            </a:r>
            <a:r>
              <a:rPr spc="-40" dirty="0"/>
              <a:t>r</a:t>
            </a:r>
            <a:r>
              <a:rPr spc="-55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each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step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Steps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7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0" dirty="0"/>
              <a:t>and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8: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25" dirty="0"/>
              <a:t>C</a:t>
            </a:r>
            <a:r>
              <a:rPr spc="-140" dirty="0"/>
              <a:t>r</a:t>
            </a:r>
            <a:r>
              <a:rPr spc="-105" dirty="0"/>
              <a:t>eate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calc.rb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0" dirty="0"/>
              <a:t>and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14" dirty="0"/>
              <a:t>deﬁne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70" dirty="0"/>
              <a:t>3</a:t>
            </a:r>
            <a:r>
              <a:rPr spc="-125" dirty="0"/>
              <a:t>r</a:t>
            </a:r>
            <a:r>
              <a:rPr spc="70" dirty="0"/>
              <a:t>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106150" cy="604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“calculator”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di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ectory: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touch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calc.rb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“step_deﬁnitions”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di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ectory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dirty="0">
                <a:latin typeface="Arial"/>
                <a:cs typeface="Arial"/>
              </a:rPr>
              <a:t>change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10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g1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expected_output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eplace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pending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-15" dirty="0">
                <a:latin typeface="Arial"/>
                <a:cs typeface="Arial"/>
              </a:rPr>
              <a:t>@output.should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==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expected_output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70" dirty="0">
                <a:latin typeface="Arial"/>
                <a:cs typeface="Arial"/>
              </a:rPr>
              <a:t>“should”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mechanism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25" dirty="0">
                <a:latin typeface="Arial"/>
                <a:cs typeface="Arial"/>
              </a:rPr>
              <a:t>ovided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framework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called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RSpec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600" spc="20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assertion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@output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should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equal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expected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Output: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0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Fails!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ogram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empty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etu</a:t>
            </a:r>
            <a:r>
              <a:rPr sz="2600" spc="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ns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nothing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not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Arial"/>
                <a:cs typeface="Arial"/>
              </a:rPr>
              <a:t>“4”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9: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Implement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calc.rb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5739130" cy="591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Put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following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code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calc.rb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Microsoft Sans Serif"/>
              <a:buChar char="•"/>
              <a:tabLst>
                <a:tab pos="1168400" algn="l"/>
                <a:tab pos="1762760" algn="l"/>
                <a:tab pos="3347720" algn="l"/>
                <a:tab pos="3942079" algn="l"/>
              </a:tabLst>
            </a:pPr>
            <a:r>
              <a:rPr sz="2600" spc="805" dirty="0">
                <a:latin typeface="Microsoft Sans Serif"/>
                <a:cs typeface="Microsoft Sans Serif"/>
              </a:rPr>
              <a:t>i</a:t>
            </a:r>
            <a:r>
              <a:rPr sz="2600" spc="990" dirty="0">
                <a:latin typeface="Microsoft Sans Serif"/>
                <a:cs typeface="Microsoft Sans Serif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0" dirty="0">
                <a:latin typeface="Microsoft Sans Serif"/>
                <a:cs typeface="Microsoft Sans Serif"/>
              </a:rPr>
              <a:t>ARGV[0</a:t>
            </a:r>
            <a:r>
              <a:rPr sz="2600" spc="40" dirty="0">
                <a:latin typeface="Microsoft Sans Serif"/>
                <a:cs typeface="Microsoft Sans Serif"/>
              </a:rPr>
              <a:t>]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5" dirty="0">
                <a:latin typeface="Microsoft Sans Serif"/>
                <a:cs typeface="Microsoft Sans Serif"/>
              </a:rPr>
              <a:t>=</a:t>
            </a:r>
            <a:r>
              <a:rPr sz="2600" spc="30" dirty="0">
                <a:latin typeface="Microsoft Sans Serif"/>
                <a:cs typeface="Microsoft Sans Serif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20" dirty="0">
                <a:latin typeface="Microsoft Sans Serif"/>
                <a:cs typeface="Microsoft Sans Serif"/>
              </a:rPr>
              <a:t>"add"</a:t>
            </a:r>
            <a:endParaRPr sz="2600">
              <a:latin typeface="Microsoft Sans Serif"/>
              <a:cs typeface="Microsoft Sans Serif"/>
            </a:endParaRPr>
          </a:p>
          <a:p>
            <a:pPr marL="1564640" lvl="2" indent="-662940">
              <a:lnSpc>
                <a:spcPct val="100000"/>
              </a:lnSpc>
              <a:spcBef>
                <a:spcPts val="2280"/>
              </a:spcBef>
              <a:buFont typeface="Microsoft Sans Serif"/>
              <a:buChar char="•"/>
              <a:tabLst>
                <a:tab pos="1565275" algn="l"/>
                <a:tab pos="2753360" algn="l"/>
                <a:tab pos="3149600" algn="l"/>
              </a:tabLst>
            </a:pPr>
            <a:r>
              <a:rPr sz="2600" spc="730" dirty="0">
                <a:latin typeface="Microsoft Sans Serif"/>
                <a:cs typeface="Microsoft Sans Serif"/>
              </a:rPr>
              <a:t>firs</a:t>
            </a:r>
            <a:r>
              <a:rPr sz="2600" spc="610" dirty="0">
                <a:latin typeface="Microsoft Sans Serif"/>
                <a:cs typeface="Microsoft Sans Serif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0" dirty="0">
                <a:latin typeface="Microsoft Sans Serif"/>
                <a:cs typeface="Microsoft Sans Serif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90" dirty="0">
                <a:latin typeface="Microsoft Sans Serif"/>
                <a:cs typeface="Microsoft Sans Serif"/>
              </a:rPr>
              <a:t>ARGV[1].to_i</a:t>
            </a:r>
            <a:endParaRPr sz="2600">
              <a:latin typeface="Microsoft Sans Serif"/>
              <a:cs typeface="Microsoft Sans Serif"/>
            </a:endParaRPr>
          </a:p>
          <a:p>
            <a:pPr marL="1564640" lvl="2" indent="-662940">
              <a:lnSpc>
                <a:spcPct val="100000"/>
              </a:lnSpc>
              <a:spcBef>
                <a:spcPts val="2280"/>
              </a:spcBef>
              <a:buFont typeface="Microsoft Sans Serif"/>
              <a:buChar char="•"/>
              <a:tabLst>
                <a:tab pos="1565275" algn="l"/>
                <a:tab pos="2951480" algn="l"/>
                <a:tab pos="3347720" algn="l"/>
              </a:tabLst>
            </a:pPr>
            <a:r>
              <a:rPr sz="2600" spc="145" dirty="0">
                <a:latin typeface="Microsoft Sans Serif"/>
                <a:cs typeface="Microsoft Sans Serif"/>
              </a:rPr>
              <a:t>secon</a:t>
            </a:r>
            <a:r>
              <a:rPr sz="2600" spc="155" dirty="0">
                <a:latin typeface="Microsoft Sans Serif"/>
                <a:cs typeface="Microsoft Sans Serif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0" dirty="0">
                <a:latin typeface="Microsoft Sans Serif"/>
                <a:cs typeface="Microsoft Sans Serif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90" dirty="0">
                <a:latin typeface="Microsoft Sans Serif"/>
                <a:cs typeface="Microsoft Sans Serif"/>
              </a:rPr>
              <a:t>ARGV[2].to_i</a:t>
            </a:r>
            <a:endParaRPr sz="2600">
              <a:latin typeface="Microsoft Sans Serif"/>
              <a:cs typeface="Microsoft Sans Serif"/>
            </a:endParaRPr>
          </a:p>
          <a:p>
            <a:pPr marL="1564640" lvl="2" indent="-662940">
              <a:lnSpc>
                <a:spcPct val="100000"/>
              </a:lnSpc>
              <a:spcBef>
                <a:spcPts val="2280"/>
              </a:spcBef>
              <a:buFont typeface="Microsoft Sans Serif"/>
              <a:buChar char="•"/>
              <a:tabLst>
                <a:tab pos="1565275" algn="l"/>
                <a:tab pos="2753360" algn="l"/>
                <a:tab pos="3942079" algn="l"/>
                <a:tab pos="4338320" algn="l"/>
              </a:tabLst>
            </a:pPr>
            <a:r>
              <a:rPr sz="2600" spc="570" dirty="0">
                <a:latin typeface="Microsoft Sans Serif"/>
                <a:cs typeface="Microsoft Sans Serif"/>
              </a:rPr>
              <a:t>prin</a:t>
            </a:r>
            <a:r>
              <a:rPr sz="2600" spc="380" dirty="0">
                <a:latin typeface="Microsoft Sans Serif"/>
                <a:cs typeface="Microsoft Sans Serif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30" dirty="0">
                <a:latin typeface="Microsoft Sans Serif"/>
                <a:cs typeface="Microsoft Sans Serif"/>
              </a:rPr>
              <a:t>firs</a:t>
            </a:r>
            <a:r>
              <a:rPr sz="2600" spc="610" dirty="0">
                <a:latin typeface="Microsoft Sans Serif"/>
                <a:cs typeface="Microsoft Sans Serif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0" dirty="0">
                <a:latin typeface="Microsoft Sans Serif"/>
                <a:cs typeface="Microsoft Sans Serif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Microsoft Sans Serif"/>
                <a:cs typeface="Microsoft Sans Serif"/>
              </a:rPr>
              <a:t>second</a:t>
            </a:r>
            <a:endParaRPr sz="2600">
              <a:latin typeface="Microsoft Sans Serif"/>
              <a:cs typeface="Microsoft Sans Serif"/>
            </a:endParaRPr>
          </a:p>
          <a:p>
            <a:pPr marL="1168400" lvl="2" indent="-266700">
              <a:lnSpc>
                <a:spcPct val="100000"/>
              </a:lnSpc>
              <a:spcBef>
                <a:spcPts val="2280"/>
              </a:spcBef>
              <a:buFont typeface="Microsoft Sans Serif"/>
              <a:buChar char="•"/>
              <a:tabLst>
                <a:tab pos="1168400" algn="l"/>
              </a:tabLst>
            </a:pPr>
            <a:r>
              <a:rPr sz="2600" spc="100" dirty="0">
                <a:latin typeface="Microsoft Sans Serif"/>
                <a:cs typeface="Microsoft Sans Serif"/>
              </a:rPr>
              <a:t>end</a:t>
            </a:r>
            <a:endParaRPr sz="2600">
              <a:latin typeface="Microsoft Sans Serif"/>
              <a:cs typeface="Microsoft Sans Serif"/>
            </a:endParaRPr>
          </a:p>
          <a:p>
            <a:pPr lvl="2">
              <a:lnSpc>
                <a:spcPct val="100000"/>
              </a:lnSpc>
              <a:spcBef>
                <a:spcPts val="22"/>
              </a:spcBef>
              <a:buFont typeface="Microsoft Sans Serif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25" dirty="0">
                <a:latin typeface="Arial"/>
                <a:cs typeface="Arial"/>
              </a:rPr>
              <a:t>cucumber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Output: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passed!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10: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70" dirty="0"/>
              <a:t>P</a:t>
            </a:r>
            <a:r>
              <a:rPr spc="-165" dirty="0"/>
              <a:t>r</a:t>
            </a:r>
            <a:r>
              <a:rPr spc="-85" dirty="0"/>
              <a:t>ovide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0" dirty="0"/>
              <a:t>mo</a:t>
            </a:r>
            <a:r>
              <a:rPr spc="-110" dirty="0"/>
              <a:t>r</a:t>
            </a:r>
            <a:r>
              <a:rPr spc="-165"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5" dirty="0"/>
              <a:t>test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cases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45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387307"/>
            <a:ext cx="1172083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1700" spc="15" dirty="0">
                <a:latin typeface="Arial"/>
                <a:cs typeface="Arial"/>
              </a:rPr>
              <a:t>Steps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1700" dirty="0">
                <a:latin typeface="Arial"/>
                <a:cs typeface="Arial"/>
              </a:rPr>
              <a:t>Change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Arial"/>
                <a:cs typeface="Arial"/>
              </a:rPr>
              <a:t>adding.featu</a:t>
            </a:r>
            <a:r>
              <a:rPr sz="1700" spc="-25" dirty="0">
                <a:latin typeface="Arial"/>
                <a:cs typeface="Arial"/>
              </a:rPr>
              <a:t>r</a:t>
            </a:r>
            <a:r>
              <a:rPr sz="1700" spc="-30" dirty="0">
                <a:latin typeface="Arial"/>
                <a:cs typeface="Arial"/>
              </a:rPr>
              <a:t>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Arial"/>
                <a:cs typeface="Arial"/>
              </a:rPr>
              <a:t>to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Arial"/>
                <a:cs typeface="Arial"/>
              </a:rPr>
              <a:t>execute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"/>
                <a:cs typeface="Arial"/>
              </a:rPr>
              <a:t>multiple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Arial"/>
                <a:cs typeface="Arial"/>
              </a:rPr>
              <a:t>test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"/>
                <a:cs typeface="Arial"/>
              </a:rPr>
              <a:t>cases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Arial"/>
                <a:cs typeface="Arial"/>
              </a:rPr>
              <a:t>using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"/>
                <a:cs typeface="Arial"/>
              </a:rPr>
              <a:t>“Scenario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"/>
                <a:cs typeface="Arial"/>
              </a:rPr>
              <a:t>Outline”;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Arial"/>
                <a:cs typeface="Arial"/>
              </a:rPr>
              <a:t>In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Arial"/>
                <a:cs typeface="Arial"/>
              </a:rPr>
              <a:t>particula</a:t>
            </a:r>
            <a:r>
              <a:rPr sz="1700" spc="-16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"/>
                <a:cs typeface="Arial"/>
              </a:rPr>
              <a:t>make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30" dirty="0">
                <a:latin typeface="Arial"/>
                <a:cs typeface="Arial"/>
              </a:rPr>
              <a:t>it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"/>
                <a:cs typeface="Arial"/>
              </a:rPr>
              <a:t>look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"/>
                <a:cs typeface="Arial"/>
              </a:rPr>
              <a:t>like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Arial"/>
                <a:cs typeface="Arial"/>
              </a:rPr>
              <a:t>this</a:t>
            </a:r>
            <a:endParaRPr sz="17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460"/>
              </a:spcBef>
              <a:tabLst>
                <a:tab pos="1727835" algn="l"/>
              </a:tabLst>
            </a:pPr>
            <a:r>
              <a:rPr sz="2100" spc="290" dirty="0">
                <a:latin typeface="Microsoft Sans Serif"/>
                <a:cs typeface="Microsoft Sans Serif"/>
              </a:rPr>
              <a:t>Feature</a:t>
            </a:r>
            <a:r>
              <a:rPr sz="2100" spc="165" dirty="0">
                <a:latin typeface="Microsoft Sans Serif"/>
                <a:cs typeface="Microsoft Sans Serif"/>
              </a:rPr>
              <a:t>: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70" dirty="0">
                <a:latin typeface="Microsoft Sans Serif"/>
                <a:cs typeface="Microsoft Sans Serif"/>
              </a:rPr>
              <a:t>Adding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227" y="3809593"/>
            <a:ext cx="1313180" cy="180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" marR="5080" indent="-321945">
              <a:lnSpc>
                <a:spcPct val="157400"/>
              </a:lnSpc>
            </a:pPr>
            <a:r>
              <a:rPr sz="2100" spc="220" dirty="0">
                <a:latin typeface="Microsoft Sans Serif"/>
                <a:cs typeface="Microsoft Sans Serif"/>
              </a:rPr>
              <a:t>Scenario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Microsoft Sans Serif"/>
                <a:cs typeface="Microsoft Sans Serif"/>
              </a:rPr>
              <a:t>Given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114" dirty="0">
                <a:latin typeface="Microsoft Sans Serif"/>
                <a:cs typeface="Microsoft Sans Serif"/>
              </a:rPr>
              <a:t>When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Microsoft Sans Serif"/>
                <a:cs typeface="Microsoft Sans Serif"/>
              </a:rPr>
              <a:t>Then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6879" y="3809593"/>
            <a:ext cx="131318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45" dirty="0">
                <a:latin typeface="Microsoft Sans Serif"/>
                <a:cs typeface="Microsoft Sans Serif"/>
              </a:rPr>
              <a:t>Outline: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5531" y="3809593"/>
            <a:ext cx="244030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700"/>
              </a:lnSpc>
              <a:tabLst>
                <a:tab pos="655955" algn="l"/>
                <a:tab pos="1299845" algn="l"/>
              </a:tabLst>
            </a:pPr>
            <a:r>
              <a:rPr sz="2100" spc="5" dirty="0">
                <a:latin typeface="Microsoft Sans Serif"/>
                <a:cs typeface="Microsoft Sans Serif"/>
              </a:rPr>
              <a:t>Ad</a:t>
            </a:r>
            <a:r>
              <a:rPr sz="2100" spc="10" dirty="0">
                <a:latin typeface="Microsoft Sans Serif"/>
                <a:cs typeface="Microsoft Sans Serif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60" dirty="0">
                <a:latin typeface="Microsoft Sans Serif"/>
                <a:cs typeface="Microsoft Sans Serif"/>
              </a:rPr>
              <a:t>tw</a:t>
            </a:r>
            <a:r>
              <a:rPr sz="2100" spc="185" dirty="0">
                <a:latin typeface="Microsoft Sans Serif"/>
                <a:cs typeface="Microsoft Sans Serif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90" dirty="0">
                <a:latin typeface="Microsoft Sans Serif"/>
                <a:cs typeface="Microsoft Sans Serif"/>
              </a:rPr>
              <a:t>numbers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320" dirty="0">
                <a:latin typeface="Microsoft Sans Serif"/>
                <a:cs typeface="Microsoft Sans Serif"/>
              </a:rPr>
              <a:t>"&lt;input&gt;"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918" y="4317593"/>
            <a:ext cx="1474470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700"/>
              </a:lnSpc>
              <a:tabLst>
                <a:tab pos="655955" algn="l"/>
              </a:tabLst>
            </a:pPr>
            <a:r>
              <a:rPr sz="2100" spc="254" dirty="0">
                <a:latin typeface="Microsoft Sans Serif"/>
                <a:cs typeface="Microsoft Sans Serif"/>
              </a:rPr>
              <a:t>th</a:t>
            </a:r>
            <a:r>
              <a:rPr sz="2100" spc="350" dirty="0">
                <a:latin typeface="Microsoft Sans Serif"/>
                <a:cs typeface="Microsoft Sans Serif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340" dirty="0">
                <a:latin typeface="Microsoft Sans Serif"/>
                <a:cs typeface="Microsoft Sans Serif"/>
              </a:rPr>
              <a:t>input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spc="285" dirty="0">
                <a:latin typeface="Microsoft Sans Serif"/>
                <a:cs typeface="Microsoft Sans Serif"/>
              </a:rPr>
              <a:t>the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100" spc="285" dirty="0">
                <a:latin typeface="Microsoft Sans Serif"/>
                <a:cs typeface="Microsoft Sans Serif"/>
              </a:rPr>
              <a:t>the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763" y="4825586"/>
            <a:ext cx="437197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3080" algn="l"/>
                <a:tab pos="2265680" algn="l"/>
              </a:tabLst>
            </a:pPr>
            <a:r>
              <a:rPr sz="2100" spc="360" dirty="0">
                <a:latin typeface="Microsoft Sans Serif"/>
                <a:cs typeface="Microsoft Sans Serif"/>
              </a:rPr>
              <a:t>calculato</a:t>
            </a:r>
            <a:r>
              <a:rPr sz="2100" spc="275" dirty="0">
                <a:latin typeface="Microsoft Sans Serif"/>
                <a:cs typeface="Microsoft Sans Serif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305" dirty="0">
                <a:latin typeface="Microsoft Sans Serif"/>
                <a:cs typeface="Microsoft Sans Serif"/>
              </a:rPr>
              <a:t>i</a:t>
            </a:r>
            <a:r>
              <a:rPr sz="2100" spc="680" dirty="0">
                <a:latin typeface="Microsoft Sans Serif"/>
                <a:cs typeface="Microsoft Sans Serif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250" dirty="0">
                <a:latin typeface="Microsoft Sans Serif"/>
                <a:cs typeface="Microsoft Sans Serif"/>
              </a:rPr>
              <a:t>run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1139190" algn="l"/>
                <a:tab pos="2265680" algn="l"/>
                <a:tab pos="2748915" algn="l"/>
              </a:tabLst>
            </a:pPr>
            <a:r>
              <a:rPr sz="2100" spc="310" dirty="0">
                <a:latin typeface="Microsoft Sans Serif"/>
                <a:cs typeface="Microsoft Sans Serif"/>
              </a:rPr>
              <a:t>outpu</a:t>
            </a:r>
            <a:r>
              <a:rPr sz="2100" spc="175" dirty="0">
                <a:latin typeface="Microsoft Sans Serif"/>
                <a:cs typeface="Microsoft Sans Serif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215" dirty="0">
                <a:latin typeface="Microsoft Sans Serif"/>
                <a:cs typeface="Microsoft Sans Serif"/>
              </a:rPr>
              <a:t>shoul</a:t>
            </a:r>
            <a:r>
              <a:rPr sz="2100" spc="254" dirty="0">
                <a:latin typeface="Microsoft Sans Serif"/>
                <a:cs typeface="Microsoft Sans Serif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85" dirty="0">
                <a:latin typeface="Microsoft Sans Serif"/>
                <a:cs typeface="Microsoft Sans Serif"/>
              </a:rPr>
              <a:t>b</a:t>
            </a:r>
            <a:r>
              <a:rPr sz="2100" spc="90" dirty="0">
                <a:latin typeface="Microsoft Sans Serif"/>
                <a:cs typeface="Microsoft Sans Serif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280" dirty="0">
                <a:latin typeface="Microsoft Sans Serif"/>
                <a:cs typeface="Microsoft Sans Serif"/>
              </a:rPr>
              <a:t>"&lt;output&gt;"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0149" y="6336894"/>
            <a:ext cx="147447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70" dirty="0">
                <a:latin typeface="Microsoft Sans Serif"/>
                <a:cs typeface="Microsoft Sans Serif"/>
              </a:rPr>
              <a:t>Examples:</a:t>
            </a:r>
            <a:endParaRPr sz="2100">
              <a:latin typeface="Microsoft Sans Serif"/>
              <a:cs typeface="Microsoft Sans Serif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19847" y="6794087"/>
          <a:ext cx="3289075" cy="190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366"/>
                <a:gridCol w="1287599"/>
                <a:gridCol w="322014"/>
                <a:gridCol w="1126651"/>
                <a:gridCol w="276445"/>
              </a:tblGrid>
              <a:tr h="4516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input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output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  <a:tr h="508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2+2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  <a:tr h="5016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98+1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99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  <a:tr h="4452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255+390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645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Step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10: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70" dirty="0"/>
              <a:t>P</a:t>
            </a:r>
            <a:r>
              <a:rPr spc="-165" dirty="0"/>
              <a:t>r</a:t>
            </a:r>
            <a:r>
              <a:rPr spc="-85" dirty="0"/>
              <a:t>ovide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60" dirty="0"/>
              <a:t>mo</a:t>
            </a:r>
            <a:r>
              <a:rPr spc="-110" dirty="0"/>
              <a:t>r</a:t>
            </a:r>
            <a:r>
              <a:rPr spc="-165"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5" dirty="0"/>
              <a:t>test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cases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25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646535" cy="431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35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passed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dirty="0">
                <a:latin typeface="Arial"/>
                <a:cs typeface="Arial"/>
              </a:rPr>
              <a:t>because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al</a:t>
            </a:r>
            <a:r>
              <a:rPr sz="2600" spc="-7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eady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implemented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fully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working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calc.rb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0" dirty="0">
                <a:latin typeface="Arial"/>
                <a:cs typeface="Arial"/>
              </a:rPr>
              <a:t>If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had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instead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eated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version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calc.rb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contained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line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30" dirty="0">
                <a:latin typeface="Arial"/>
                <a:cs typeface="Arial"/>
              </a:rPr>
              <a:t>print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Arial"/>
                <a:cs typeface="Arial"/>
              </a:rPr>
              <a:t>“4”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scenario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outline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would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fo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40" dirty="0">
                <a:latin typeface="Arial"/>
                <a:cs typeface="Arial"/>
              </a:rPr>
              <a:t>ced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efactor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calc.rb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working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version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9874250" cy="604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demonstrated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several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things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ocess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highly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inc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emental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iterative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driven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cases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5" dirty="0">
                <a:latin typeface="Arial"/>
                <a:cs typeface="Arial"/>
              </a:rPr>
              <a:t>Cucumber</a:t>
            </a:r>
            <a:r>
              <a:rPr sz="2600" spc="-55" dirty="0">
                <a:latin typeface="Arial"/>
                <a:cs typeface="Arial"/>
              </a:rPr>
              <a:t>’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output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usually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tells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developer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do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next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10" dirty="0">
                <a:latin typeface="Arial"/>
                <a:cs typeface="Arial"/>
              </a:rPr>
              <a:t>sometimes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instruction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implied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0" dirty="0">
                <a:latin typeface="Arial"/>
                <a:cs typeface="Arial"/>
              </a:rPr>
              <a:t>Regular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exp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essions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enable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powerful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functionality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Limitations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6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cente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25" dirty="0">
                <a:latin typeface="Arial"/>
                <a:cs typeface="Arial"/>
              </a:rPr>
              <a:t>ound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very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simple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600" spc="-200" dirty="0">
                <a:latin typeface="Arial"/>
                <a:cs typeface="Arial"/>
              </a:rPr>
              <a:t>W</a:t>
            </a:r>
            <a:r>
              <a:rPr sz="2600" spc="20" dirty="0">
                <a:latin typeface="Arial"/>
                <a:cs typeface="Arial"/>
              </a:rPr>
              <a:t>e’ll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mo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complicated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futu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lectu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Installing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25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771630" cy="645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dirty="0">
                <a:latin typeface="Arial"/>
                <a:cs typeface="Arial"/>
              </a:rPr>
              <a:t>Once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ruby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installed,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need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install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Arial"/>
                <a:cs typeface="Arial"/>
              </a:rPr>
              <a:t>“gem”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called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Bundler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command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line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dirty="0">
                <a:latin typeface="Arial"/>
                <a:cs typeface="Arial"/>
              </a:rPr>
              <a:t>gem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install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bundler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723900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b="1" dirty="0">
                <a:latin typeface="Arial"/>
                <a:cs typeface="Arial"/>
              </a:rPr>
              <a:t>Note: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When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latin typeface="Arial"/>
                <a:cs typeface="Arial"/>
              </a:rPr>
              <a:t>I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Arial"/>
                <a:cs typeface="Arial"/>
              </a:rPr>
              <a:t>installed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Arial"/>
                <a:cs typeface="Arial"/>
              </a:rPr>
              <a:t>ruby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Arial"/>
                <a:cs typeface="Arial"/>
              </a:rPr>
              <a:t>using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rvm,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Arial"/>
                <a:cs typeface="Arial"/>
              </a:rPr>
              <a:t>bundler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Arial"/>
                <a:cs typeface="Arial"/>
              </a:rPr>
              <a:t>was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Arial"/>
                <a:cs typeface="Arial"/>
              </a:rPr>
              <a:t>installed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Arial"/>
                <a:cs typeface="Arial"/>
              </a:rPr>
              <a:t>by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default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Bundler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functions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like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package/dependency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manager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23900" marR="29464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345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-30" dirty="0">
                <a:latin typeface="Arial"/>
                <a:cs typeface="Arial"/>
              </a:rPr>
              <a:t>eate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called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“Gemﬁle”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similar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Maven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Makeﬁle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specify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need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two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additional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ojects: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RSpec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45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will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place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di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ectory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whe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would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like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use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cucumber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65" dirty="0">
                <a:latin typeface="Arial"/>
                <a:cs typeface="Arial"/>
              </a:rPr>
              <a:t>See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contents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for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next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slide</a:t>
            </a: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dirty="0">
                <a:latin typeface="Arial"/>
                <a:cs typeface="Arial"/>
              </a:rPr>
              <a:t>Once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have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ﬁle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eated,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type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“bundle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install”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di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20" dirty="0">
                <a:latin typeface="Arial"/>
                <a:cs typeface="Arial"/>
              </a:rPr>
              <a:t>ectory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9865"/>
            <a:ext cx="11736705" cy="543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key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customer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engaged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ocess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45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r</a:t>
            </a:r>
            <a:r>
              <a:rPr sz="2600" spc="-6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sou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ce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Arial"/>
                <a:cs typeface="Arial"/>
              </a:rPr>
              <a:t>“g</a:t>
            </a:r>
            <a:r>
              <a:rPr sz="2600" spc="25" dirty="0">
                <a:latin typeface="Arial"/>
                <a:cs typeface="Arial"/>
              </a:rPr>
              <a:t>round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Arial"/>
                <a:cs typeface="Arial"/>
              </a:rPr>
              <a:t>truth”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161290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-10" dirty="0">
                <a:latin typeface="Arial"/>
                <a:cs typeface="Arial"/>
              </a:rPr>
              <a:t>If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give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conc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ete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what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expect,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job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developer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gets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Arial"/>
                <a:cs typeface="Arial"/>
              </a:rPr>
              <a:t>lot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Arial"/>
                <a:cs typeface="Arial"/>
              </a:rPr>
              <a:t>easier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Cucumber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automation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tool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allows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Arial"/>
                <a:cs typeface="Arial"/>
              </a:rPr>
              <a:t>speciﬁed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natural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language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Gherkin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60" dirty="0">
                <a:latin typeface="Arial"/>
                <a:cs typeface="Arial"/>
              </a:rPr>
              <a:t>but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allows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those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executable,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testing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system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23900" marR="680085" lvl="1" indent="-266700">
              <a:lnSpc>
                <a:spcPct val="102600"/>
              </a:lnSpc>
              <a:buFont typeface="Arial"/>
              <a:buChar char="•"/>
              <a:tabLst>
                <a:tab pos="723900" algn="l"/>
              </a:tabLst>
            </a:pPr>
            <a:r>
              <a:rPr sz="2600" spc="35" dirty="0">
                <a:latin typeface="Arial"/>
                <a:cs typeface="Arial"/>
              </a:rPr>
              <a:t>supports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iterative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inc</a:t>
            </a:r>
            <a:r>
              <a:rPr sz="2600" spc="-3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emental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ocess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actually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guides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you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th</a:t>
            </a:r>
            <a:r>
              <a:rPr sz="2600" spc="-2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ough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Arial"/>
                <a:cs typeface="Arial"/>
              </a:rPr>
              <a:t>p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ocess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Arial"/>
                <a:cs typeface="Arial"/>
              </a:rPr>
              <a:t>of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Arial"/>
                <a:cs typeface="Arial"/>
              </a:rPr>
              <a:t>test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driven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Installing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0" dirty="0"/>
              <a:t>Cucumber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05"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396001"/>
            <a:ext cx="144526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Microsoft Sans Serif"/>
              <a:buChar char="•"/>
              <a:tabLst>
                <a:tab pos="279400" algn="l"/>
              </a:tabLst>
            </a:pPr>
            <a:r>
              <a:rPr sz="2500" spc="254" dirty="0">
                <a:latin typeface="Microsoft Sans Serif"/>
                <a:cs typeface="Microsoft Sans Serif"/>
              </a:rPr>
              <a:t>source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764" y="2396001"/>
            <a:ext cx="175577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204" dirty="0">
                <a:latin typeface="Microsoft Sans Serif"/>
                <a:cs typeface="Microsoft Sans Serif"/>
              </a:rPr>
              <a:t>:rubygems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4" y="3043702"/>
            <a:ext cx="298323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Microsoft Sans Serif"/>
              <a:buChar char="•"/>
              <a:tabLst>
                <a:tab pos="279400" algn="l"/>
                <a:tab pos="1432560" algn="l"/>
                <a:tab pos="2585720" algn="l"/>
              </a:tabLst>
            </a:pPr>
            <a:r>
              <a:rPr sz="2500" spc="220" dirty="0">
                <a:latin typeface="Microsoft Sans Serif"/>
                <a:cs typeface="Microsoft Sans Serif"/>
              </a:rPr>
              <a:t>grou</a:t>
            </a:r>
            <a:r>
              <a:rPr sz="2500" spc="250" dirty="0">
                <a:latin typeface="Microsoft Sans Serif"/>
                <a:cs typeface="Microsoft Sans Serif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95" dirty="0">
                <a:latin typeface="Microsoft Sans Serif"/>
                <a:cs typeface="Microsoft Sans Serif"/>
              </a:rPr>
              <a:t>:tes</a:t>
            </a:r>
            <a:r>
              <a:rPr sz="2500" spc="415" dirty="0">
                <a:latin typeface="Microsoft Sans Serif"/>
                <a:cs typeface="Microsoft Sans Serif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10" dirty="0">
                <a:latin typeface="Microsoft Sans Serif"/>
                <a:cs typeface="Microsoft Sans Serif"/>
              </a:rPr>
              <a:t>do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104" y="3691402"/>
            <a:ext cx="86868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Microsoft Sans Serif"/>
              <a:buChar char="•"/>
              <a:tabLst>
                <a:tab pos="279400" algn="l"/>
              </a:tabLst>
            </a:pPr>
            <a:r>
              <a:rPr sz="2500" spc="-120" dirty="0">
                <a:latin typeface="Microsoft Sans Serif"/>
                <a:cs typeface="Microsoft Sans Serif"/>
              </a:rPr>
              <a:t>gem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9639" y="3691402"/>
            <a:ext cx="4061460" cy="9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000"/>
              </a:lnSpc>
              <a:tabLst>
                <a:tab pos="2319020" algn="l"/>
              </a:tabLst>
            </a:pPr>
            <a:r>
              <a:rPr sz="2500" spc="360" dirty="0">
                <a:latin typeface="Microsoft Sans Serif"/>
                <a:cs typeface="Microsoft Sans Serif"/>
              </a:rPr>
              <a:t>'cucumber'</a:t>
            </a:r>
            <a:r>
              <a:rPr sz="2500" spc="215" dirty="0">
                <a:latin typeface="Microsoft Sans Serif"/>
                <a:cs typeface="Microsoft Sans Serif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75" dirty="0">
                <a:latin typeface="Microsoft Sans Serif"/>
                <a:cs typeface="Microsoft Sans Serif"/>
              </a:rPr>
              <a:t>'1.1.3'</a:t>
            </a:r>
            <a:r>
              <a:rPr sz="2500" spc="385" dirty="0">
                <a:latin typeface="Times New Roman"/>
                <a:cs typeface="Times New Roman"/>
              </a:rPr>
              <a:t> </a:t>
            </a:r>
            <a:r>
              <a:rPr sz="2500" spc="425" dirty="0">
                <a:latin typeface="Microsoft Sans Serif"/>
                <a:cs typeface="Microsoft Sans Serif"/>
              </a:rPr>
              <a:t>'rspec-expectations',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104" y="4339102"/>
            <a:ext cx="86868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Microsoft Sans Serif"/>
              <a:buChar char="•"/>
              <a:tabLst>
                <a:tab pos="279400" algn="l"/>
              </a:tabLst>
            </a:pPr>
            <a:r>
              <a:rPr sz="2500" spc="-120" dirty="0">
                <a:latin typeface="Microsoft Sans Serif"/>
                <a:cs typeface="Microsoft Sans Serif"/>
              </a:rPr>
              <a:t>gem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8228" y="4339102"/>
            <a:ext cx="137096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570" dirty="0">
                <a:latin typeface="Microsoft Sans Serif"/>
                <a:cs typeface="Microsoft Sans Serif"/>
              </a:rPr>
              <a:t>'2.7.0'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4" y="4999503"/>
            <a:ext cx="11529060" cy="379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Microsoft Sans Serif"/>
              <a:buChar char="•"/>
              <a:tabLst>
                <a:tab pos="279400" algn="l"/>
              </a:tabLst>
            </a:pPr>
            <a:r>
              <a:rPr sz="2500" spc="110" dirty="0">
                <a:latin typeface="Microsoft Sans Serif"/>
                <a:cs typeface="Microsoft Sans Serif"/>
              </a:rPr>
              <a:t>end</a:t>
            </a:r>
            <a:endParaRPr sz="2500">
              <a:latin typeface="Microsoft Sans Serif"/>
              <a:cs typeface="Microsoft Sans Serif"/>
            </a:endParaRPr>
          </a:p>
          <a:p>
            <a:pPr marL="279400" marR="59055" indent="-266700">
              <a:lnSpc>
                <a:spcPct val="100000"/>
              </a:lnSpc>
              <a:spcBef>
                <a:spcPts val="2200"/>
              </a:spcBef>
              <a:buFont typeface="Arial"/>
              <a:buChar char="•"/>
              <a:tabLst>
                <a:tab pos="279400" algn="l"/>
              </a:tabLst>
            </a:pPr>
            <a:r>
              <a:rPr sz="2500" spc="-30" dirty="0">
                <a:latin typeface="Arial"/>
                <a:cs typeface="Arial"/>
              </a:rPr>
              <a:t>These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Arial"/>
                <a:cs typeface="Arial"/>
              </a:rPr>
              <a:t>a</a:t>
            </a:r>
            <a:r>
              <a:rPr sz="2500" spc="-70" dirty="0">
                <a:latin typeface="Arial"/>
                <a:cs typeface="Arial"/>
              </a:rPr>
              <a:t>r</a:t>
            </a:r>
            <a:r>
              <a:rPr sz="2500" spc="-45" dirty="0">
                <a:latin typeface="Arial"/>
                <a:cs typeface="Arial"/>
              </a:rPr>
              <a:t>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Arial"/>
                <a:cs typeface="Arial"/>
              </a:rPr>
              <a:t>instructions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Arial"/>
                <a:cs typeface="Arial"/>
              </a:rPr>
              <a:t>to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Bundler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that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tell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Arial"/>
                <a:cs typeface="Arial"/>
              </a:rPr>
              <a:t>it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Arial"/>
                <a:cs typeface="Arial"/>
              </a:rPr>
              <a:t>to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test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whether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you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Arial"/>
                <a:cs typeface="Arial"/>
              </a:rPr>
              <a:t>have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Arial"/>
                <a:cs typeface="Arial"/>
              </a:rPr>
              <a:t>particular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versions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Arial"/>
                <a:cs typeface="Arial"/>
              </a:rPr>
              <a:t>of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cucumber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and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Arial"/>
                <a:cs typeface="Arial"/>
              </a:rPr>
              <a:t>rspec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installed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Arial"/>
                <a:cs typeface="Arial"/>
              </a:rPr>
              <a:t>as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gems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500" dirty="0">
                <a:latin typeface="Arial"/>
                <a:cs typeface="Arial"/>
              </a:rPr>
              <a:t>If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you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Arial"/>
                <a:cs typeface="Arial"/>
              </a:rPr>
              <a:t>do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not,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then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Arial"/>
                <a:cs typeface="Arial"/>
              </a:rPr>
              <a:t>bundler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will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download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and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Arial"/>
                <a:cs typeface="Arial"/>
              </a:rPr>
              <a:t>install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Arial"/>
                <a:cs typeface="Arial"/>
              </a:rPr>
              <a:t>those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gems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for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you</a:t>
            </a:r>
            <a:endParaRPr sz="2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500" spc="-15" dirty="0">
                <a:latin typeface="Arial"/>
                <a:cs typeface="Arial"/>
              </a:rPr>
              <a:t>Plus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Arial"/>
                <a:cs typeface="Arial"/>
              </a:rPr>
              <a:t>any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gems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that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Arial"/>
                <a:cs typeface="Arial"/>
              </a:rPr>
              <a:t>the</a:t>
            </a:r>
            <a:r>
              <a:rPr sz="2500" spc="-190" dirty="0">
                <a:latin typeface="Arial"/>
                <a:cs typeface="Arial"/>
              </a:rPr>
              <a:t>y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in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tu</a:t>
            </a:r>
            <a:r>
              <a:rPr sz="2500" spc="75" dirty="0">
                <a:latin typeface="Arial"/>
                <a:cs typeface="Arial"/>
              </a:rPr>
              <a:t>r</a:t>
            </a:r>
            <a:r>
              <a:rPr sz="2500" dirty="0">
                <a:latin typeface="Arial"/>
                <a:cs typeface="Arial"/>
              </a:rPr>
              <a:t>n,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depend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on</a:t>
            </a:r>
            <a:endParaRPr sz="25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79400" marR="508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00" dirty="0">
                <a:latin typeface="Arial"/>
                <a:cs typeface="Arial"/>
              </a:rPr>
              <a:t>Once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Arial"/>
                <a:cs typeface="Arial"/>
              </a:rPr>
              <a:t>“bundle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Arial"/>
                <a:cs typeface="Arial"/>
              </a:rPr>
              <a:t>install”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done,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you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Arial"/>
                <a:cs typeface="Arial"/>
              </a:rPr>
              <a:t>can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test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whether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cucumber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was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installed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Arial"/>
                <a:cs typeface="Arial"/>
              </a:rPr>
              <a:t>by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Arial"/>
                <a:cs typeface="Arial"/>
              </a:rPr>
              <a:t>typing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Arial"/>
                <a:cs typeface="Arial"/>
              </a:rPr>
              <a:t>“cucumber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Arial"/>
                <a:cs typeface="Arial"/>
              </a:rPr>
              <a:t>--help”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Arial"/>
                <a:cs typeface="Arial"/>
              </a:rPr>
              <a:t>at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Arial"/>
                <a:cs typeface="Arial"/>
              </a:rPr>
              <a:t>the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Arial"/>
                <a:cs typeface="Arial"/>
              </a:rPr>
              <a:t>command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Arial"/>
                <a:cs typeface="Arial"/>
              </a:rPr>
              <a:t>line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Behavio</a:t>
            </a:r>
            <a:r>
              <a:rPr spc="-320" dirty="0"/>
              <a:t>r</a:t>
            </a:r>
            <a:r>
              <a:rPr spc="-100" dirty="0"/>
              <a:t>-Driven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Development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45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2562"/>
            <a:ext cx="11588115" cy="578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289560" indent="-266700">
              <a:lnSpc>
                <a:spcPts val="3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10" dirty="0">
                <a:latin typeface="Arial"/>
                <a:cs typeface="Arial"/>
              </a:rPr>
              <a:t>Cucumber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softwa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equi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ements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tool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enables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style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builds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principles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test-driven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development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23900" marR="276225" lvl="1" indent="-266700">
              <a:lnSpc>
                <a:spcPts val="3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-395" dirty="0">
                <a:latin typeface="Arial"/>
                <a:cs typeface="Arial"/>
              </a:rPr>
              <a:t>T</a:t>
            </a:r>
            <a:r>
              <a:rPr sz="2550" spc="20" dirty="0">
                <a:latin typeface="Arial"/>
                <a:cs typeface="Arial"/>
              </a:rPr>
              <a:t>est-driven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co</a:t>
            </a:r>
            <a:r>
              <a:rPr sz="2550" spc="-25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principle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practice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ext</a:t>
            </a:r>
            <a:r>
              <a:rPr sz="2550" spc="-35" dirty="0">
                <a:latin typeface="Arial"/>
                <a:cs typeface="Arial"/>
              </a:rPr>
              <a:t>reme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ogramming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has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since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been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adopted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by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many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other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Arial"/>
                <a:cs typeface="Arial"/>
              </a:rPr>
              <a:t>agile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life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cycles</a:t>
            </a:r>
            <a:endParaRPr sz="2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195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550" spc="-395" dirty="0">
                <a:latin typeface="Arial"/>
                <a:cs typeface="Arial"/>
              </a:rPr>
              <a:t>T</a:t>
            </a:r>
            <a:r>
              <a:rPr sz="2550" spc="20" dirty="0">
                <a:latin typeface="Arial"/>
                <a:cs typeface="Arial"/>
              </a:rPr>
              <a:t>est-driven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supported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by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few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key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ideas</a:t>
            </a:r>
            <a:endParaRPr sz="2550" dirty="0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240"/>
              </a:spcBef>
              <a:buFont typeface="Arial"/>
              <a:buChar char="•"/>
              <a:tabLst>
                <a:tab pos="1612900" algn="l"/>
              </a:tabLst>
            </a:pPr>
            <a:r>
              <a:rPr sz="2550" spc="15" dirty="0">
                <a:latin typeface="Arial"/>
                <a:cs typeface="Arial"/>
              </a:rPr>
              <a:t>No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35" dirty="0">
                <a:latin typeface="Arial"/>
                <a:cs typeface="Arial"/>
              </a:rPr>
              <a:t>oduction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code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written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Arial"/>
                <a:cs typeface="Arial"/>
              </a:rPr>
              <a:t>except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make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failing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test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pass</a:t>
            </a:r>
          </a:p>
          <a:p>
            <a:pPr lvl="3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612900" marR="60325" lvl="3" indent="-266700">
              <a:lnSpc>
                <a:spcPts val="3000"/>
              </a:lnSpc>
              <a:buFont typeface="Arial"/>
              <a:buChar char="•"/>
              <a:tabLst>
                <a:tab pos="1612900" algn="l"/>
              </a:tabLst>
            </a:pPr>
            <a:r>
              <a:rPr sz="2550" spc="-6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acceptance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Arial"/>
                <a:cs typeface="Arial"/>
              </a:rPr>
              <a:t>criteria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Arial"/>
                <a:cs typeface="Arial"/>
              </a:rPr>
              <a:t>user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story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should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speciﬁed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by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test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-15" dirty="0" smtClean="0">
                <a:latin typeface="Arial"/>
                <a:cs typeface="Arial"/>
              </a:rPr>
              <a:t>case</a:t>
            </a:r>
            <a:r>
              <a:rPr lang="en-US" sz="2550" spc="-15" dirty="0" smtClean="0">
                <a:latin typeface="Arial"/>
                <a:cs typeface="Arial"/>
              </a:rPr>
              <a:t> </a:t>
            </a:r>
            <a:r>
              <a:rPr sz="2550" dirty="0" smtClean="0">
                <a:latin typeface="Arial"/>
                <a:cs typeface="Arial"/>
              </a:rPr>
              <a:t>and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this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test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case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should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written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by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developer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customer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together</a:t>
            </a:r>
            <a:endParaRPr sz="2550" dirty="0">
              <a:latin typeface="Arial"/>
              <a:cs typeface="Arial"/>
            </a:endParaRPr>
          </a:p>
          <a:p>
            <a:pPr lvl="4"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1612900" marR="5080" lvl="3" indent="-266700">
              <a:lnSpc>
                <a:spcPts val="3000"/>
              </a:lnSpc>
              <a:buFont typeface="Arial"/>
              <a:buChar char="•"/>
              <a:tabLst>
                <a:tab pos="1612900" algn="l"/>
              </a:tabLst>
            </a:pPr>
            <a:r>
              <a:rPr sz="2550" spc="-6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should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automated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encouraged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run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them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all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time;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ovide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insight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into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25" dirty="0">
                <a:latin typeface="Arial"/>
                <a:cs typeface="Arial"/>
              </a:rPr>
              <a:t>og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-30" dirty="0">
                <a:latin typeface="Arial"/>
                <a:cs typeface="Arial"/>
              </a:rPr>
              <a:t>ess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made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Behavio</a:t>
            </a:r>
            <a:r>
              <a:rPr spc="-320" dirty="0"/>
              <a:t>r</a:t>
            </a:r>
            <a:r>
              <a:rPr spc="-100" dirty="0"/>
              <a:t>-Driven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Development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25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02562"/>
            <a:ext cx="11728450" cy="594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101600" indent="-266700">
              <a:lnSpc>
                <a:spcPts val="3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45" dirty="0">
                <a:latin typeface="Arial"/>
                <a:cs typeface="Arial"/>
              </a:rPr>
              <a:t>These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called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acceptance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because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document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what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behaviors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customer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will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ﬁnd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acceptable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terms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ﬁnal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functionality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system</a:t>
            </a:r>
            <a:endParaRPr sz="2550" dirty="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723900" algn="l"/>
              </a:tabLst>
            </a:pPr>
            <a:r>
              <a:rPr sz="2550" spc="-45" dirty="0">
                <a:latin typeface="Arial"/>
                <a:cs typeface="Arial"/>
              </a:rPr>
              <a:t>They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di</a:t>
            </a:r>
            <a:r>
              <a:rPr sz="2550" spc="-15" dirty="0">
                <a:latin typeface="Arial"/>
                <a:cs typeface="Arial"/>
              </a:rPr>
              <a:t>ffe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f</a:t>
            </a:r>
            <a:r>
              <a:rPr sz="2550" spc="-35" dirty="0">
                <a:latin typeface="Arial"/>
                <a:cs typeface="Arial"/>
              </a:rPr>
              <a:t>r</a:t>
            </a:r>
            <a:r>
              <a:rPr sz="2550" spc="35" dirty="0">
                <a:latin typeface="Arial"/>
                <a:cs typeface="Arial"/>
              </a:rPr>
              <a:t>om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unit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endParaRPr sz="2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550" spc="20" dirty="0">
                <a:latin typeface="Arial"/>
                <a:cs typeface="Arial"/>
              </a:rPr>
              <a:t>Unit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developers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help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you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“build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thing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right”</a:t>
            </a:r>
            <a:endParaRPr sz="2550" dirty="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240"/>
              </a:spcBef>
              <a:buFont typeface="Arial"/>
              <a:buChar char="•"/>
              <a:tabLst>
                <a:tab pos="1168400" algn="l"/>
              </a:tabLst>
            </a:pPr>
            <a:r>
              <a:rPr sz="2550" spc="25" dirty="0">
                <a:latin typeface="Arial"/>
                <a:cs typeface="Arial"/>
              </a:rPr>
              <a:t>Acceptance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customers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help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you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“build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right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Arial"/>
                <a:cs typeface="Arial"/>
              </a:rPr>
              <a:t>thing”</a:t>
            </a:r>
            <a:endParaRPr sz="2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723900" marR="5080" lvl="1" indent="-266700">
              <a:lnSpc>
                <a:spcPts val="3000"/>
              </a:lnSpc>
              <a:buFont typeface="Arial"/>
              <a:buChar char="•"/>
              <a:tabLst>
                <a:tab pos="723900" algn="l"/>
              </a:tabLst>
            </a:pPr>
            <a:r>
              <a:rPr sz="2550" spc="25" dirty="0">
                <a:latin typeface="Arial"/>
                <a:cs typeface="Arial"/>
              </a:rPr>
              <a:t>Acceptance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Arial"/>
                <a:cs typeface="Arial"/>
              </a:rPr>
              <a:t>a</a:t>
            </a:r>
            <a:r>
              <a:rPr sz="2550" spc="-80" dirty="0">
                <a:latin typeface="Arial"/>
                <a:cs typeface="Arial"/>
              </a:rPr>
              <a:t>r</a:t>
            </a:r>
            <a:r>
              <a:rPr sz="2550" spc="-60" dirty="0">
                <a:latin typeface="Arial"/>
                <a:cs typeface="Arial"/>
              </a:rPr>
              <a:t>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highe</a:t>
            </a:r>
            <a:r>
              <a:rPr sz="2550" spc="-155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-level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constructs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can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be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used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guide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developers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down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path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of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unit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will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get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them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their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goal</a:t>
            </a:r>
          </a:p>
          <a:p>
            <a:pPr marL="1168400" lvl="2" indent="-2667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1168400" algn="l"/>
              </a:tabLst>
            </a:pPr>
            <a:r>
              <a:rPr sz="2550" spc="10" dirty="0">
                <a:latin typeface="Arial"/>
                <a:cs typeface="Arial"/>
              </a:rPr>
              <a:t>Cucumber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helps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you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write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acceptance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customer</a:t>
            </a:r>
            <a:r>
              <a:rPr sz="2550" spc="-50" dirty="0">
                <a:latin typeface="Arial"/>
                <a:cs typeface="Arial"/>
              </a:rPr>
              <a:t>’</a:t>
            </a:r>
            <a:r>
              <a:rPr sz="2550" spc="-15" dirty="0">
                <a:latin typeface="Arial"/>
                <a:cs typeface="Arial"/>
              </a:rPr>
              <a:t>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language</a:t>
            </a:r>
            <a:endParaRPr sz="2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612900" marR="894080" lvl="3" indent="-266700">
              <a:lnSpc>
                <a:spcPts val="3000"/>
              </a:lnSpc>
              <a:buFont typeface="Arial"/>
              <a:buChar char="•"/>
              <a:tabLst>
                <a:tab pos="1612900" algn="l"/>
              </a:tabLst>
            </a:pPr>
            <a:r>
              <a:rPr sz="2550" spc="15" dirty="0">
                <a:latin typeface="Arial"/>
                <a:cs typeface="Arial"/>
              </a:rPr>
              <a:t>this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encourages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customer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participate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in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task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might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otherwise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skip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Behavio</a:t>
            </a:r>
            <a:r>
              <a:rPr spc="-320" dirty="0"/>
              <a:t>r</a:t>
            </a:r>
            <a:r>
              <a:rPr spc="-100" dirty="0"/>
              <a:t>-Driven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0" dirty="0"/>
              <a:t>Development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305" dirty="0"/>
              <a:t>(III)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66985" y="2590800"/>
            <a:ext cx="9027860" cy="681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550" spc="-15" dirty="0">
                <a:latin typeface="Arial"/>
                <a:cs typeface="Arial"/>
              </a:rPr>
              <a:t>Behavio</a:t>
            </a:r>
            <a:r>
              <a:rPr sz="2550" spc="-155" dirty="0">
                <a:latin typeface="Arial"/>
                <a:cs typeface="Arial"/>
              </a:rPr>
              <a:t>r</a:t>
            </a:r>
            <a:r>
              <a:rPr sz="2550" spc="20" dirty="0">
                <a:latin typeface="Arial"/>
                <a:cs typeface="Arial"/>
              </a:rPr>
              <a:t>-driven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expands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test-driven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Arial"/>
                <a:cs typeface="Arial"/>
              </a:rPr>
              <a:t>by</a:t>
            </a:r>
            <a:endParaRPr sz="2550" dirty="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240"/>
              </a:spcBef>
              <a:buFont typeface="Arial"/>
              <a:buChar char="•"/>
              <a:tabLst>
                <a:tab pos="723900" algn="l"/>
              </a:tabLst>
            </a:pPr>
            <a:r>
              <a:rPr sz="2550" dirty="0">
                <a:latin typeface="Arial"/>
                <a:cs typeface="Arial"/>
              </a:rPr>
              <a:t>formalizing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its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best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 smtClean="0">
                <a:latin typeface="Arial"/>
                <a:cs typeface="Arial"/>
              </a:rPr>
              <a:t>practices</a:t>
            </a:r>
            <a:r>
              <a:rPr lang="en-US" sz="2550" spc="20" dirty="0" smtClean="0">
                <a:latin typeface="Arial"/>
                <a:cs typeface="Arial"/>
              </a:rPr>
              <a:t> </a:t>
            </a:r>
          </a:p>
          <a:p>
            <a:pPr marL="1292852" lvl="2" indent="-266700">
              <a:spcBef>
                <a:spcPts val="2240"/>
              </a:spcBef>
              <a:buFont typeface="Arial"/>
              <a:buChar char="•"/>
              <a:tabLst>
                <a:tab pos="723900" algn="l"/>
              </a:tabLst>
            </a:pPr>
            <a:r>
              <a:rPr sz="2265" spc="-10" dirty="0" smtClean="0">
                <a:latin typeface="Arial"/>
                <a:cs typeface="Arial"/>
              </a:rPr>
              <a:t>in</a:t>
            </a:r>
            <a:r>
              <a:rPr sz="2265" spc="70" dirty="0" smtClean="0">
                <a:latin typeface="Times New Roman"/>
                <a:cs typeface="Times New Roman"/>
              </a:rPr>
              <a:t> </a:t>
            </a:r>
            <a:r>
              <a:rPr sz="2265" spc="10" dirty="0">
                <a:latin typeface="Arial"/>
                <a:cs typeface="Arial"/>
              </a:rPr>
              <a:t>particular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10" dirty="0">
                <a:latin typeface="Arial"/>
                <a:cs typeface="Arial"/>
              </a:rPr>
              <a:t>the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10" dirty="0">
                <a:latin typeface="Arial"/>
                <a:cs typeface="Arial"/>
              </a:rPr>
              <a:t>perspective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40" dirty="0">
                <a:latin typeface="Arial"/>
                <a:cs typeface="Arial"/>
              </a:rPr>
              <a:t>of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25" dirty="0">
                <a:latin typeface="Arial"/>
                <a:cs typeface="Arial"/>
              </a:rPr>
              <a:t>working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10" dirty="0">
                <a:latin typeface="Arial"/>
                <a:cs typeface="Arial"/>
              </a:rPr>
              <a:t>f</a:t>
            </a:r>
            <a:r>
              <a:rPr sz="2265" spc="-35" dirty="0">
                <a:latin typeface="Arial"/>
                <a:cs typeface="Arial"/>
              </a:rPr>
              <a:t>r</a:t>
            </a:r>
            <a:r>
              <a:rPr sz="2265" spc="35" dirty="0">
                <a:latin typeface="Arial"/>
                <a:cs typeface="Arial"/>
              </a:rPr>
              <a:t>om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10" dirty="0">
                <a:latin typeface="Arial"/>
                <a:cs typeface="Arial"/>
              </a:rPr>
              <a:t>the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20" dirty="0" smtClean="0">
                <a:latin typeface="Arial"/>
                <a:cs typeface="Arial"/>
              </a:rPr>
              <a:t>outside-in</a:t>
            </a:r>
            <a:r>
              <a:rPr lang="en-US" sz="2265" spc="20" dirty="0" smtClean="0">
                <a:latin typeface="Arial"/>
                <a:cs typeface="Arial"/>
              </a:rPr>
              <a:t> </a:t>
            </a:r>
            <a:r>
              <a:rPr sz="2265" spc="15" dirty="0" smtClean="0">
                <a:latin typeface="Arial"/>
                <a:cs typeface="Arial"/>
              </a:rPr>
              <a:t>we</a:t>
            </a:r>
            <a:r>
              <a:rPr sz="2265" spc="70" dirty="0" smtClean="0">
                <a:latin typeface="Times New Roman"/>
                <a:cs typeface="Times New Roman"/>
              </a:rPr>
              <a:t> </a:t>
            </a:r>
            <a:r>
              <a:rPr sz="2265" spc="15" dirty="0">
                <a:latin typeface="Arial"/>
                <a:cs typeface="Arial"/>
              </a:rPr>
              <a:t>start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10" dirty="0">
                <a:latin typeface="Arial"/>
                <a:cs typeface="Arial"/>
              </a:rPr>
              <a:t>our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40" dirty="0">
                <a:latin typeface="Arial"/>
                <a:cs typeface="Arial"/>
              </a:rPr>
              <a:t>work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45" dirty="0">
                <a:latin typeface="Arial"/>
                <a:cs typeface="Arial"/>
              </a:rPr>
              <a:t>with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dirty="0">
                <a:latin typeface="Arial"/>
                <a:cs typeface="Arial"/>
              </a:rPr>
              <a:t>failing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25" dirty="0">
                <a:latin typeface="Arial"/>
                <a:cs typeface="Arial"/>
              </a:rPr>
              <a:t>customer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25" dirty="0">
                <a:latin typeface="Arial"/>
                <a:cs typeface="Arial"/>
              </a:rPr>
              <a:t>acceptance</a:t>
            </a:r>
            <a:r>
              <a:rPr sz="2265" spc="70" dirty="0">
                <a:latin typeface="Times New Roman"/>
                <a:cs typeface="Times New Roman"/>
              </a:rPr>
              <a:t> </a:t>
            </a:r>
            <a:r>
              <a:rPr sz="2265" spc="20" dirty="0" smtClean="0">
                <a:latin typeface="Arial"/>
                <a:cs typeface="Arial"/>
              </a:rPr>
              <a:t>tests</a:t>
            </a:r>
            <a:endParaRPr lang="en-US" sz="2265" dirty="0">
              <a:latin typeface="Arial"/>
              <a:cs typeface="Arial"/>
            </a:endParaRPr>
          </a:p>
          <a:p>
            <a:pPr marL="1292852" lvl="2" indent="-266700">
              <a:spcBef>
                <a:spcPts val="2240"/>
              </a:spcBef>
              <a:buFont typeface="Arial"/>
              <a:buChar char="•"/>
              <a:tabLst>
                <a:tab pos="723900" algn="l"/>
              </a:tabLst>
            </a:pPr>
            <a:r>
              <a:rPr sz="2550" spc="15" dirty="0" smtClean="0">
                <a:latin typeface="Arial"/>
                <a:cs typeface="Arial"/>
              </a:rPr>
              <a:t>we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write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tests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such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they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Arial"/>
                <a:cs typeface="Arial"/>
              </a:rPr>
              <a:t>serve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Arial"/>
                <a:cs typeface="Arial"/>
              </a:rPr>
              <a:t>as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examples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that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anyone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can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 smtClean="0">
                <a:latin typeface="Arial"/>
                <a:cs typeface="Arial"/>
              </a:rPr>
              <a:t>r</a:t>
            </a:r>
            <a:r>
              <a:rPr sz="2550" spc="-15" dirty="0" smtClean="0">
                <a:latin typeface="Arial"/>
                <a:cs typeface="Arial"/>
              </a:rPr>
              <a:t>ead</a:t>
            </a:r>
            <a:r>
              <a:rPr lang="en-US" sz="2550" spc="-15" dirty="0" smtClean="0">
                <a:latin typeface="Arial"/>
                <a:cs typeface="Arial"/>
              </a:rPr>
              <a:t> </a:t>
            </a:r>
            <a:r>
              <a:rPr sz="2550" spc="45" dirty="0" smtClean="0">
                <a:latin typeface="Arial"/>
                <a:cs typeface="Arial"/>
              </a:rPr>
              <a:t>both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understand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equi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ement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understand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Arial"/>
                <a:cs typeface="Arial"/>
              </a:rPr>
              <a:t>how</a:t>
            </a:r>
            <a:r>
              <a:rPr sz="2550" b="1" spc="70" dirty="0">
                <a:latin typeface="Times New Roman"/>
                <a:cs typeface="Times New Roman"/>
              </a:rPr>
              <a:t> </a:t>
            </a:r>
            <a:r>
              <a:rPr sz="2550" b="1" spc="10" dirty="0">
                <a:latin typeface="Arial"/>
                <a:cs typeface="Arial"/>
              </a:rPr>
              <a:t>to</a:t>
            </a:r>
            <a:r>
              <a:rPr sz="2550" b="1" spc="5" dirty="0">
                <a:latin typeface="Times New Roman"/>
                <a:cs typeface="Times New Roman"/>
              </a:rPr>
              <a:t> </a:t>
            </a:r>
            <a:r>
              <a:rPr sz="2550" b="1" spc="10" dirty="0">
                <a:latin typeface="Arial"/>
                <a:cs typeface="Arial"/>
              </a:rPr>
              <a:t>generate</a:t>
            </a:r>
            <a:r>
              <a:rPr sz="2550" b="1" spc="70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Arial"/>
                <a:cs typeface="Arial"/>
              </a:rPr>
              <a:t>mo</a:t>
            </a:r>
            <a:r>
              <a:rPr sz="2550" b="1" spc="-50" dirty="0">
                <a:latin typeface="Arial"/>
                <a:cs typeface="Arial"/>
              </a:rPr>
              <a:t>r</a:t>
            </a:r>
            <a:r>
              <a:rPr sz="2550" b="1" spc="40" dirty="0">
                <a:latin typeface="Arial"/>
                <a:cs typeface="Arial"/>
              </a:rPr>
              <a:t>e</a:t>
            </a:r>
            <a:r>
              <a:rPr sz="2550" b="1" spc="70" dirty="0">
                <a:latin typeface="Times New Roman"/>
                <a:cs typeface="Times New Roman"/>
              </a:rPr>
              <a:t> </a:t>
            </a:r>
            <a:r>
              <a:rPr sz="2550" b="1" spc="-60" dirty="0" smtClean="0">
                <a:latin typeface="Arial"/>
                <a:cs typeface="Arial"/>
              </a:rPr>
              <a:t>r</a:t>
            </a:r>
            <a:r>
              <a:rPr sz="2550" b="1" spc="-15" dirty="0" smtClean="0">
                <a:latin typeface="Arial"/>
                <a:cs typeface="Arial"/>
              </a:rPr>
              <a:t>equi</a:t>
            </a:r>
            <a:r>
              <a:rPr sz="2550" b="1" spc="-60" dirty="0" smtClean="0">
                <a:latin typeface="Arial"/>
                <a:cs typeface="Arial"/>
              </a:rPr>
              <a:t>r</a:t>
            </a:r>
            <a:r>
              <a:rPr sz="2550" b="1" dirty="0" smtClean="0">
                <a:latin typeface="Arial"/>
                <a:cs typeface="Arial"/>
              </a:rPr>
              <a:t>ements</a:t>
            </a:r>
            <a:endParaRPr lang="en-US" sz="2550" dirty="0">
              <a:latin typeface="Arial"/>
              <a:cs typeface="Arial"/>
            </a:endParaRPr>
          </a:p>
          <a:p>
            <a:pPr marL="1292852" lvl="2" indent="-266700">
              <a:spcBef>
                <a:spcPts val="2240"/>
              </a:spcBef>
              <a:buFont typeface="Arial"/>
              <a:buChar char="•"/>
              <a:tabLst>
                <a:tab pos="723900" algn="l"/>
              </a:tabLst>
            </a:pPr>
            <a:r>
              <a:rPr sz="2550" spc="15" dirty="0" smtClean="0">
                <a:latin typeface="Arial"/>
                <a:cs typeface="Arial"/>
              </a:rPr>
              <a:t>we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Arial"/>
                <a:cs typeface="Arial"/>
              </a:rPr>
              <a:t>p</a:t>
            </a:r>
            <a:r>
              <a:rPr sz="2550" spc="-20" dirty="0">
                <a:latin typeface="Arial"/>
                <a:cs typeface="Arial"/>
              </a:rPr>
              <a:t>r</a:t>
            </a:r>
            <a:r>
              <a:rPr sz="2550" spc="10" dirty="0">
                <a:latin typeface="Arial"/>
                <a:cs typeface="Arial"/>
              </a:rPr>
              <a:t>ocess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encourage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our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customers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Arial"/>
                <a:cs typeface="Arial"/>
              </a:rPr>
              <a:t>get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involved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Arial"/>
                <a:cs typeface="Arial"/>
              </a:rPr>
              <a:t>with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Arial"/>
                <a:cs typeface="Arial"/>
              </a:rPr>
              <a:t>writing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these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equi</a:t>
            </a:r>
            <a:r>
              <a:rPr sz="2550" spc="-50" dirty="0">
                <a:latin typeface="Arial"/>
                <a:cs typeface="Arial"/>
              </a:rPr>
              <a:t>r</a:t>
            </a:r>
            <a:r>
              <a:rPr sz="2550" dirty="0">
                <a:latin typeface="Arial"/>
                <a:cs typeface="Arial"/>
              </a:rPr>
              <a:t>ements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stay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dirty="0" smtClean="0">
                <a:latin typeface="Arial"/>
                <a:cs typeface="Arial"/>
              </a:rPr>
              <a:t>involved</a:t>
            </a:r>
            <a:endParaRPr lang="en-US" sz="2550" dirty="0" smtClean="0">
              <a:latin typeface="Arial"/>
              <a:cs typeface="Arial"/>
            </a:endParaRPr>
          </a:p>
          <a:p>
            <a:pPr marL="1292852" lvl="2" indent="-266700">
              <a:spcBef>
                <a:spcPts val="2240"/>
              </a:spcBef>
              <a:buFont typeface="Arial"/>
              <a:buChar char="•"/>
              <a:tabLst>
                <a:tab pos="723900" algn="l"/>
              </a:tabLst>
            </a:pPr>
            <a:r>
              <a:rPr sz="2550" spc="15" dirty="0" smtClean="0">
                <a:latin typeface="Arial"/>
                <a:cs typeface="Arial"/>
              </a:rPr>
              <a:t>we</a:t>
            </a:r>
            <a:r>
              <a:rPr sz="2550" spc="70" dirty="0" smtClean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aim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Arial"/>
                <a:cs typeface="Arial"/>
              </a:rPr>
              <a:t>to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develop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b="1" spc="-15" dirty="0">
                <a:latin typeface="Arial"/>
                <a:cs typeface="Arial"/>
              </a:rPr>
              <a:t>sha</a:t>
            </a:r>
            <a:r>
              <a:rPr sz="2550" b="1" spc="-60" dirty="0">
                <a:latin typeface="Arial"/>
                <a:cs typeface="Arial"/>
              </a:rPr>
              <a:t>r</a:t>
            </a:r>
            <a:r>
              <a:rPr sz="2550" b="1" spc="10" dirty="0">
                <a:latin typeface="Arial"/>
                <a:cs typeface="Arial"/>
              </a:rPr>
              <a:t>ed,</a:t>
            </a:r>
            <a:r>
              <a:rPr sz="2550" b="1" spc="70" dirty="0">
                <a:latin typeface="Times New Roman"/>
                <a:cs typeface="Times New Roman"/>
              </a:rPr>
              <a:t> </a:t>
            </a:r>
            <a:r>
              <a:rPr sz="2550" b="1" spc="-30" dirty="0">
                <a:latin typeface="Arial"/>
                <a:cs typeface="Arial"/>
              </a:rPr>
              <a:t>ubiquitous</a:t>
            </a:r>
            <a:r>
              <a:rPr sz="2550" b="1" spc="70" dirty="0">
                <a:latin typeface="Times New Roman"/>
                <a:cs typeface="Times New Roman"/>
              </a:rPr>
              <a:t> </a:t>
            </a:r>
            <a:r>
              <a:rPr sz="2550" b="1" spc="-15" dirty="0">
                <a:latin typeface="Arial"/>
                <a:cs typeface="Arial"/>
              </a:rPr>
              <a:t>language</a:t>
            </a:r>
            <a:r>
              <a:rPr sz="2550" b="1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for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talking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Arial"/>
                <a:cs typeface="Arial"/>
              </a:rPr>
              <a:t>about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the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Arial"/>
                <a:cs typeface="Arial"/>
              </a:rPr>
              <a:t>system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Ubiquitous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9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4" y="2410656"/>
            <a:ext cx="11758930" cy="4808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dirty="0">
                <a:latin typeface="Arial"/>
                <a:cs typeface="Arial"/>
              </a:rPr>
              <a:t>Similar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rial"/>
                <a:cs typeface="Arial"/>
              </a:rPr>
              <a:t>to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ext</a:t>
            </a:r>
            <a:r>
              <a:rPr sz="2450" spc="-30" dirty="0">
                <a:latin typeface="Arial"/>
                <a:cs typeface="Arial"/>
              </a:rPr>
              <a:t>r</a:t>
            </a:r>
            <a:r>
              <a:rPr sz="2450" spc="-20" dirty="0">
                <a:latin typeface="Arial"/>
                <a:cs typeface="Arial"/>
              </a:rPr>
              <a:t>eme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rial"/>
                <a:cs typeface="Arial"/>
              </a:rPr>
              <a:t>p</a:t>
            </a:r>
            <a:r>
              <a:rPr sz="2450" spc="-5" dirty="0">
                <a:latin typeface="Arial"/>
                <a:cs typeface="Arial"/>
              </a:rPr>
              <a:t>r</a:t>
            </a:r>
            <a:r>
              <a:rPr sz="2450" spc="25" dirty="0">
                <a:latin typeface="Arial"/>
                <a:cs typeface="Arial"/>
              </a:rPr>
              <a:t>ogramming</a:t>
            </a:r>
            <a:r>
              <a:rPr sz="2450" spc="-45" dirty="0">
                <a:latin typeface="Arial"/>
                <a:cs typeface="Arial"/>
              </a:rPr>
              <a:t>’</a:t>
            </a:r>
            <a:r>
              <a:rPr sz="2450" dirty="0">
                <a:latin typeface="Arial"/>
                <a:cs typeface="Arial"/>
              </a:rPr>
              <a:t>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practice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of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rial"/>
                <a:cs typeface="Arial"/>
              </a:rPr>
              <a:t>“metaphor”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79400" marR="918844" indent="-266700">
              <a:lnSpc>
                <a:spcPct val="102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15" dirty="0">
                <a:latin typeface="Arial"/>
                <a:cs typeface="Arial"/>
              </a:rPr>
              <a:t>Make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su</a:t>
            </a:r>
            <a:r>
              <a:rPr sz="2450" spc="-45" dirty="0">
                <a:latin typeface="Arial"/>
                <a:cs typeface="Arial"/>
              </a:rPr>
              <a:t>re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everyone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(including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your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customers)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speak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about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system,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its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equi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ements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and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its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implementation,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in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same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way</a:t>
            </a:r>
            <a:endParaRPr sz="2450" dirty="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25" dirty="0" smtClean="0">
                <a:latin typeface="Arial"/>
                <a:cs typeface="Arial"/>
              </a:rPr>
              <a:t>“</a:t>
            </a:r>
            <a:r>
              <a:rPr sz="2450" spc="25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case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management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system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tracks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cases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handled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by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service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r</a:t>
            </a:r>
            <a:r>
              <a:rPr sz="2450" spc="70" dirty="0">
                <a:latin typeface="Arial"/>
                <a:cs typeface="Arial"/>
              </a:rPr>
              <a:t>eps”</a:t>
            </a:r>
            <a:endParaRPr sz="2450" dirty="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450" spc="-45" dirty="0" smtClean="0">
                <a:latin typeface="Arial"/>
                <a:cs typeface="Arial"/>
              </a:rPr>
              <a:t>The</a:t>
            </a:r>
            <a:r>
              <a:rPr sz="2450" spc="70" dirty="0" smtClean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whole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team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will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now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talk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about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“service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r</a:t>
            </a:r>
            <a:r>
              <a:rPr sz="2450" spc="70" dirty="0">
                <a:latin typeface="Arial"/>
                <a:cs typeface="Arial"/>
              </a:rPr>
              <a:t>eps”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and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rial"/>
                <a:cs typeface="Arial"/>
              </a:rPr>
              <a:t>“cases”</a:t>
            </a:r>
            <a:endParaRPr sz="2450" dirty="0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buFont typeface="Arial"/>
              <a:buChar char="•"/>
              <a:tabLst>
                <a:tab pos="1612900" algn="l"/>
              </a:tabLst>
            </a:pPr>
            <a:r>
              <a:rPr sz="2450" spc="-15" dirty="0" smtClean="0">
                <a:latin typeface="Arial"/>
                <a:cs typeface="Arial"/>
              </a:rPr>
              <a:t>Any</a:t>
            </a:r>
            <a:r>
              <a:rPr sz="2450" spc="70" dirty="0" smtClean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attempt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rial"/>
                <a:cs typeface="Arial"/>
              </a:rPr>
              <a:t>to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change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that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to,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sa</a:t>
            </a:r>
            <a:r>
              <a:rPr sz="2450" spc="-185" dirty="0">
                <a:latin typeface="Arial"/>
                <a:cs typeface="Arial"/>
              </a:rPr>
              <a:t>y</a:t>
            </a:r>
            <a:r>
              <a:rPr sz="2450" dirty="0">
                <a:latin typeface="Arial"/>
                <a:cs typeface="Arial"/>
              </a:rPr>
              <a:t>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rial"/>
                <a:cs typeface="Arial"/>
              </a:rPr>
              <a:t>“workers”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and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Arial"/>
                <a:cs typeface="Arial"/>
              </a:rPr>
              <a:t>“jobs”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will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be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r</a:t>
            </a:r>
            <a:r>
              <a:rPr sz="2450" spc="20" dirty="0">
                <a:latin typeface="Arial"/>
                <a:cs typeface="Arial"/>
              </a:rPr>
              <a:t>ejected</a:t>
            </a:r>
            <a:endParaRPr sz="245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1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79400" marR="332105" indent="-266700">
              <a:lnSpc>
                <a:spcPct val="102000"/>
              </a:lnSpc>
              <a:buFont typeface="Arial"/>
              <a:buChar char="•"/>
              <a:tabLst>
                <a:tab pos="279400" algn="l"/>
              </a:tabLst>
            </a:pPr>
            <a:r>
              <a:rPr sz="2450" spc="-195" dirty="0">
                <a:latin typeface="Arial"/>
                <a:cs typeface="Arial"/>
              </a:rPr>
              <a:t>W</a:t>
            </a:r>
            <a:r>
              <a:rPr sz="2450" spc="-45" dirty="0">
                <a:latin typeface="Arial"/>
                <a:cs typeface="Arial"/>
              </a:rPr>
              <a:t>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want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rial"/>
                <a:cs typeface="Arial"/>
              </a:rPr>
              <a:t>to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Arial"/>
                <a:cs typeface="Arial"/>
              </a:rPr>
              <a:t>see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same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terms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used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rial"/>
                <a:cs typeface="Arial"/>
              </a:rPr>
              <a:t>to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discuss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system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rial"/>
                <a:cs typeface="Arial"/>
              </a:rPr>
              <a:t>to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be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rial"/>
                <a:cs typeface="Arial"/>
              </a:rPr>
              <a:t>p</a:t>
            </a:r>
            <a:r>
              <a:rPr sz="2450" spc="-5" dirty="0">
                <a:latin typeface="Arial"/>
                <a:cs typeface="Arial"/>
              </a:rPr>
              <a:t>r</a:t>
            </a:r>
            <a:r>
              <a:rPr sz="2450" dirty="0">
                <a:latin typeface="Arial"/>
                <a:cs typeface="Arial"/>
              </a:rPr>
              <a:t>esent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Arial"/>
                <a:cs typeface="Arial"/>
              </a:rPr>
              <a:t>in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equi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ements,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design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documents,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code,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tests,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etc.</a:t>
            </a:r>
            <a:endParaRPr sz="2450" dirty="0">
              <a:latin typeface="Arial"/>
              <a:cs typeface="Arial"/>
            </a:endParaRPr>
          </a:p>
          <a:p>
            <a:pPr marL="723900" marR="417830" lvl="1" indent="-266700">
              <a:lnSpc>
                <a:spcPct val="102000"/>
              </a:lnSpc>
              <a:buFont typeface="Arial"/>
              <a:buChar char="•"/>
              <a:tabLst>
                <a:tab pos="723900" algn="l"/>
              </a:tabLst>
            </a:pPr>
            <a:r>
              <a:rPr sz="2450" spc="25" dirty="0" smtClean="0">
                <a:latin typeface="Arial"/>
                <a:cs typeface="Arial"/>
              </a:rPr>
              <a:t>Cucumber</a:t>
            </a:r>
            <a:r>
              <a:rPr sz="2450" spc="70" dirty="0" smtClean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helps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with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this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rial"/>
                <a:cs typeface="Arial"/>
              </a:rPr>
              <a:t>p</a:t>
            </a:r>
            <a:r>
              <a:rPr sz="2450" spc="-5" dirty="0">
                <a:latin typeface="Arial"/>
                <a:cs typeface="Arial"/>
              </a:rPr>
              <a:t>r</a:t>
            </a:r>
            <a:r>
              <a:rPr sz="2450" spc="25" dirty="0">
                <a:latin typeface="Arial"/>
                <a:cs typeface="Arial"/>
              </a:rPr>
              <a:t>ocess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since,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as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we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Arial"/>
                <a:cs typeface="Arial"/>
              </a:rPr>
              <a:t>shall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Arial"/>
                <a:cs typeface="Arial"/>
              </a:rPr>
              <a:t>see,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Arial"/>
                <a:cs typeface="Arial"/>
              </a:rPr>
              <a:t>it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Arial"/>
                <a:cs typeface="Arial"/>
              </a:rPr>
              <a:t>ties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together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Arial"/>
                <a:cs typeface="Arial"/>
              </a:rPr>
              <a:t>tests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Arial"/>
                <a:cs typeface="Arial"/>
              </a:rPr>
              <a:t>with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actual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code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Arial"/>
                <a:cs typeface="Arial"/>
              </a:rPr>
              <a:t>of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Arial"/>
                <a:cs typeface="Arial"/>
              </a:rPr>
              <a:t>system</a:t>
            </a:r>
            <a:endParaRPr sz="2450" dirty="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buFont typeface="Arial"/>
              <a:buChar char="•"/>
              <a:tabLst>
                <a:tab pos="1168400" algn="l"/>
              </a:tabLst>
            </a:pPr>
            <a:r>
              <a:rPr sz="2450" spc="20" dirty="0" smtClean="0">
                <a:latin typeface="Arial"/>
                <a:cs typeface="Arial"/>
              </a:rPr>
              <a:t>the</a:t>
            </a:r>
            <a:r>
              <a:rPr sz="2450" spc="70" dirty="0" smtClean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terms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can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Arial"/>
                <a:cs typeface="Arial"/>
              </a:rPr>
              <a:t>easily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Arial"/>
                <a:cs typeface="Arial"/>
              </a:rPr>
              <a:t>jump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Arial"/>
                <a:cs typeface="Arial"/>
              </a:rPr>
              <a:t>the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Arial"/>
                <a:cs typeface="Arial"/>
              </a:rPr>
              <a:t>gap!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3264</Words>
  <Application>Microsoft Office PowerPoint</Application>
  <PresentationFormat>Custom</PresentationFormat>
  <Paragraphs>579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Microsoft Sans Serif</vt:lpstr>
      <vt:lpstr>Times New Roman</vt:lpstr>
      <vt:lpstr>Trebuchet MS</vt:lpstr>
      <vt:lpstr>Wingdings 3</vt:lpstr>
      <vt:lpstr>Facet</vt:lpstr>
      <vt:lpstr>Behavior-Driven Development and Cucumber</vt:lpstr>
      <vt:lpstr>Goals</vt:lpstr>
      <vt:lpstr>Installing Cucumber (I)</vt:lpstr>
      <vt:lpstr>Installing Cucumber (II)</vt:lpstr>
      <vt:lpstr>Installing Cucumber (III)</vt:lpstr>
      <vt:lpstr>Behavior-Driven Development (I)</vt:lpstr>
      <vt:lpstr>Behavior-Driven Development (II)</vt:lpstr>
      <vt:lpstr>Behavior-Driven Development (III)</vt:lpstr>
      <vt:lpstr>Ubiquitous Language</vt:lpstr>
      <vt:lpstr>Example: Typical Cucumber Acceptance Test</vt:lpstr>
      <vt:lpstr>Discussion</vt:lpstr>
      <vt:lpstr>How Cucumber Works (I)</vt:lpstr>
      <vt:lpstr>How Cucumber Works (II)</vt:lpstr>
      <vt:lpstr>How Cucumber Works (III)</vt:lpstr>
      <vt:lpstr>Gherkin</vt:lpstr>
      <vt:lpstr>Example</vt:lpstr>
      <vt:lpstr>Gherkin Format and Syntax</vt:lpstr>
      <vt:lpstr>Feature</vt:lpstr>
      <vt:lpstr>Coming Up With Features: Think of your Users</vt:lpstr>
      <vt:lpstr>Scenario (I)</vt:lpstr>
      <vt:lpstr>Scenario (II)</vt:lpstr>
      <vt:lpstr>Scenario (III)</vt:lpstr>
      <vt:lpstr>Scenario (IV)</vt:lpstr>
      <vt:lpstr>Scenario (V)</vt:lpstr>
      <vt:lpstr>Detailed Example</vt:lpstr>
      <vt:lpstr>Step 1: Create project directory</vt:lpstr>
      <vt:lpstr>Step 2: Create features directory</vt:lpstr>
      <vt:lpstr>Step 3: Add a feature</vt:lpstr>
      <vt:lpstr>Regular Expressions are the Duck Tape of SE</vt:lpstr>
      <vt:lpstr>Discussion</vt:lpstr>
      <vt:lpstr>Step 4: Create step deﬁnitions</vt:lpstr>
      <vt:lpstr>Step 5: Edit the ﬁrst step deﬁnition</vt:lpstr>
      <vt:lpstr>Step 6: Edit the second step deﬁnition</vt:lpstr>
      <vt:lpstr>Discussion: Small Steps</vt:lpstr>
      <vt:lpstr>Steps 7 and 8: Create calc.rb and deﬁne 3rd step</vt:lpstr>
      <vt:lpstr>Step 9: Implement calc.rb</vt:lpstr>
      <vt:lpstr>Step 10: Provide more test cases (I)</vt:lpstr>
      <vt:lpstr>Step 10: Provide more test cases (II)</vt:lpstr>
      <vt:lpstr>Discussion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Mishra, Vishal (DS)</cp:lastModifiedBy>
  <cp:revision>6</cp:revision>
  <dcterms:created xsi:type="dcterms:W3CDTF">2015-05-08T08:59:33Z</dcterms:created>
  <dcterms:modified xsi:type="dcterms:W3CDTF">2015-05-08T08:28:28Z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2015-05-08T00:00:00Z</vt:filetime>
  </property>
  <property fmtid="{D5CDD505-2E9C-101B-9397-08002B2CF9AE}" pid="3" name="LastSaved">
    <vt:filetime>2015-05-08T00:00:00Z</vt:filetime>
  </property>
</Properties>
</file>