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CD0FB-EE7B-4C06-A352-535FEF611F5D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E32E6-BFDA-4075-B4DF-8AB1B46B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2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358629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418228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795692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861986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485860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4240176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956241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939324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149980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207181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75050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50704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429813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863442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267163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933646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306410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559093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602126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2231169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7987784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13010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0884788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2488369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7154187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0705003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0334596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76121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3774378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0389320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2306739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8251178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080940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8838474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9903389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8574609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8113703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4396409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3047278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4621562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7359195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711381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7312521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Objects</a:t>
            </a:r>
          </a:p>
          <a:p>
            <a:pPr marL="0" marR="0" indent="0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Manipulate</a:t>
            </a:r>
          </a:p>
          <a:p>
            <a:pPr marL="0" marR="0" indent="0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</a:t>
            </a:r>
          </a:p>
          <a:p>
            <a:pPr marL="0" marR="0" indent="0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</a:t>
            </a:r>
          </a:p>
          <a:p>
            <a:pPr marL="0" marR="0" indent="0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</a:p>
          <a:p>
            <a:pPr marL="0" marR="0" indent="0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</a:p>
          <a:p>
            <a:pPr marL="0" marR="0" indent="0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Data-Driven</a:t>
            </a:r>
          </a:p>
          <a:p>
            <a:pPr marL="0" marR="0" indent="0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None/>
            </a:pP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5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4518182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807667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204675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185686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375785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01878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BD07-AD14-4CE6-B252-B3CCF82BF60D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5756-156D-4A2C-9C54-3196C7C51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5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BD07-AD14-4CE6-B252-B3CCF82BF60D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5756-156D-4A2C-9C54-3196C7C51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BD07-AD14-4CE6-B252-B3CCF82BF60D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5756-156D-4A2C-9C54-3196C7C514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495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BD07-AD14-4CE6-B252-B3CCF82BF60D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5756-156D-4A2C-9C54-3196C7C51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79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BD07-AD14-4CE6-B252-B3CCF82BF60D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5756-156D-4A2C-9C54-3196C7C514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163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BD07-AD14-4CE6-B252-B3CCF82BF60D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5756-156D-4A2C-9C54-3196C7C51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02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BD07-AD14-4CE6-B252-B3CCF82BF60D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5756-156D-4A2C-9C54-3196C7C51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36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BD07-AD14-4CE6-B252-B3CCF82BF60D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5756-156D-4A2C-9C54-3196C7C51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8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BD07-AD14-4CE6-B252-B3CCF82BF60D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5756-156D-4A2C-9C54-3196C7C51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3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BD07-AD14-4CE6-B252-B3CCF82BF60D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5756-156D-4A2C-9C54-3196C7C51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5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BD07-AD14-4CE6-B252-B3CCF82BF60D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5756-156D-4A2C-9C54-3196C7C51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BD07-AD14-4CE6-B252-B3CCF82BF60D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5756-156D-4A2C-9C54-3196C7C51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1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BD07-AD14-4CE6-B252-B3CCF82BF60D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5756-156D-4A2C-9C54-3196C7C51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BD07-AD14-4CE6-B252-B3CCF82BF60D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5756-156D-4A2C-9C54-3196C7C51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BD07-AD14-4CE6-B252-B3CCF82BF60D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5756-156D-4A2C-9C54-3196C7C51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2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5756-156D-4A2C-9C54-3196C7C514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BD07-AD14-4CE6-B252-B3CCF82BF60D}" type="datetimeFigureOut">
              <a:rPr lang="en-US" smtClean="0"/>
              <a:t>5/8/2015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7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CBD07-AD14-4CE6-B252-B3CCF82BF60D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905756-156D-4A2C-9C54-3196C7C51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5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iki.openqa.org/display/WTR/Methods+supported+by+element" TargetMode="External"/><Relationship Id="rId5" Type="http://schemas.openxmlformats.org/officeDocument/2006/relationships/hyperlink" Target="http://wtr.rubyforge.org/rdoc/index.html" TargetMode="External"/><Relationship Id="rId4" Type="http://schemas.openxmlformats.org/officeDocument/2006/relationships/hyperlink" Target="http://www.google.com/coop/cse?cx=007267089725385613265:gmydx5gtw6u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daddy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.png"/><Relationship Id="rId4" Type="http://schemas.openxmlformats.org/officeDocument/2006/relationships/image" Target="../media/image3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.png"/><Relationship Id="rId4" Type="http://schemas.openxmlformats.org/officeDocument/2006/relationships/image" Target="../media/image4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3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3.png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daddy.com/" TargetMode="External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3.png"/><Relationship Id="rId4" Type="http://schemas.openxmlformats.org/officeDocument/2006/relationships/hyperlink" Target="http://www.autoitscript.com/autoit3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jrandomhacker.info/Watir" TargetMode="External"/><Relationship Id="rId13" Type="http://schemas.openxmlformats.org/officeDocument/2006/relationships/hyperlink" Target="http://blog.dukk.org/files/folders/1/download.aspx" TargetMode="External"/><Relationship Id="rId18" Type="http://schemas.openxmlformats.org/officeDocument/2006/relationships/image" Target="../media/image3.png"/><Relationship Id="rId3" Type="http://schemas.openxmlformats.org/officeDocument/2006/relationships/hyperlink" Target="http://www.autoitscript.com/autoit3/downloads.shtml" TargetMode="External"/><Relationship Id="rId7" Type="http://schemas.openxmlformats.org/officeDocument/2006/relationships/hyperlink" Target="http://wiki.openqa.org/display/WTR/Project+Home" TargetMode="External"/><Relationship Id="rId12" Type="http://schemas.openxmlformats.org/officeDocument/2006/relationships/hyperlink" Target="http://pettichord.com/watirtutorial/reference/index.html" TargetMode="External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50.xml"/><Relationship Id="rId16" Type="http://schemas.openxmlformats.org/officeDocument/2006/relationships/hyperlink" Target="http://wtr.rubyforge.org/s101/doc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el.icio.us/behzad/testing" TargetMode="External"/><Relationship Id="rId11" Type="http://schemas.openxmlformats.org/officeDocument/2006/relationships/hyperlink" Target="http://swik.net/Watir+Tutorial" TargetMode="External"/><Relationship Id="rId5" Type="http://schemas.openxmlformats.org/officeDocument/2006/relationships/hyperlink" Target="http://wtr.rubyforge.org/documentation.html" TargetMode="External"/><Relationship Id="rId15" Type="http://schemas.openxmlformats.org/officeDocument/2006/relationships/hyperlink" Target="http://wiki.openqa.org/display/WTR/Watir+Training+Presentation+and+Exercises" TargetMode="External"/><Relationship Id="rId10" Type="http://schemas.openxmlformats.org/officeDocument/2006/relationships/hyperlink" Target="http://wtr.rubyforge.org/" TargetMode="External"/><Relationship Id="rId4" Type="http://schemas.openxmlformats.org/officeDocument/2006/relationships/hyperlink" Target="http://elandingstest.alaska.gov/confluence/display/IERS/Web+Application+Testing+in+Ruby+-+WATIR+Introduction" TargetMode="External"/><Relationship Id="rId9" Type="http://schemas.openxmlformats.org/officeDocument/2006/relationships/hyperlink" Target="http://www.io.com/~wazmo/blog/archives/2007_07.html" TargetMode="External"/><Relationship Id="rId14" Type="http://schemas.openxmlformats.org/officeDocument/2006/relationships/hyperlink" Target="http://217.77.36.138/presentations/javazone/2006/slides/4499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tr.rubyforge.org/s101/doc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://www.ruby-doc.org/docs/ProgrammingRuby/" TargetMode="External"/><Relationship Id="rId4" Type="http://schemas.openxmlformats.org/officeDocument/2006/relationships/hyperlink" Target="http://www.pragprog.com/titles/bmsf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subTitle" idx="4294967295"/>
          </p:nvPr>
        </p:nvSpPr>
        <p:spPr>
          <a:xfrm>
            <a:off x="4371464" y="5548253"/>
            <a:ext cx="6286500" cy="1728787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t" anchorCtr="0">
            <a:noAutofit/>
          </a:bodyPr>
          <a:lstStyle/>
          <a:p>
            <a:pPr marL="0" indent="0" algn="ctr">
              <a:lnSpc>
                <a:spcPct val="120312"/>
              </a:lnSpc>
              <a:spcBef>
                <a:spcPts val="0"/>
              </a:spcBef>
              <a:buNone/>
            </a:pPr>
            <a:r>
              <a:rPr lang="en-US" sz="1599" b="1" dirty="0" smtClean="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-Vishal </a:t>
            </a:r>
            <a:r>
              <a:rPr lang="en-US" sz="1599" b="1" dirty="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Mishra</a:t>
            </a:r>
            <a:endParaRPr lang="en-US" sz="1599" b="1" dirty="0">
              <a:solidFill>
                <a:srgbClr val="646B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ctrTitle" idx="4294967295"/>
          </p:nvPr>
        </p:nvSpPr>
        <p:spPr>
          <a:xfrm>
            <a:off x="1390650" y="440326"/>
            <a:ext cx="7658100" cy="1728787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19940"/>
              </a:lnSpc>
              <a:spcBef>
                <a:spcPts val="0"/>
              </a:spcBef>
            </a:pPr>
            <a:r>
              <a:rPr lang="en-US" sz="4199" dirty="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4199" dirty="0" err="1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Watir</a:t>
            </a:r>
            <a:endParaRPr lang="en-US" sz="4199" dirty="0">
              <a:solidFill>
                <a:srgbClr val="D163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Shape 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8" y="3094661"/>
            <a:ext cx="1104884" cy="1038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677424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450" y="4552943"/>
            <a:ext cx="2114550" cy="219073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Learning WATIR: More In-Depth…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920855" y="1570028"/>
            <a:ext cx="6821798" cy="4469108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endParaRPr sz="2000" u="sng">
              <a:solidFill>
                <a:srgbClr val="D16349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56"/>
              </a:spcBef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Forums:</a:t>
            </a:r>
          </a:p>
          <a:p>
            <a:pPr marL="342900" indent="-172720">
              <a:spcBef>
                <a:spcPts val="356"/>
              </a:spcBef>
              <a:buClr>
                <a:srgbClr val="000000"/>
              </a:buClr>
              <a:buSzPct val="101010"/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Watir General Forum (now on Google Groups): </a:t>
            </a:r>
            <a:r>
              <a:rPr lang="en-US" sz="2000" u="sng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http://groups.google.com/group/watir-general?hl=en</a:t>
            </a:r>
          </a:p>
          <a:p>
            <a:pPr marL="342900" indent="-172720">
              <a:spcBef>
                <a:spcPts val="356"/>
              </a:spcBef>
              <a:buClr>
                <a:srgbClr val="000000"/>
              </a:buClr>
              <a:buSzPct val="101010"/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Watir Search (web interface that searches 7 Watir sites): </a:t>
            </a:r>
            <a:r>
              <a:rPr lang="en-US" sz="2000" u="sng">
                <a:solidFill>
                  <a:srgbClr val="00A3D6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http://www.google.com/coop/cse?cx=007267089725385613265%3Agmydx5gtw6u</a:t>
            </a:r>
          </a:p>
          <a:p>
            <a:pPr>
              <a:spcBef>
                <a:spcPts val="356"/>
              </a:spcBef>
            </a:pPr>
            <a:endParaRPr sz="2000" u="sng">
              <a:solidFill>
                <a:srgbClr val="D16349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>
              <a:spcBef>
                <a:spcPts val="356"/>
              </a:spcBef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“The Guts” Documentation:</a:t>
            </a:r>
          </a:p>
          <a:p>
            <a:pPr marL="342900" indent="-172720">
              <a:spcBef>
                <a:spcPts val="356"/>
              </a:spcBef>
              <a:buClr>
                <a:srgbClr val="000000"/>
              </a:buClr>
              <a:buSzPct val="101010"/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Ruby Rdoc: </a:t>
            </a:r>
            <a:r>
              <a:rPr lang="en-US" sz="2000" u="sng">
                <a:solidFill>
                  <a:srgbClr val="00A3D6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http://wtr.rubyforge.org/rdoc/index.html</a:t>
            </a:r>
          </a:p>
          <a:p>
            <a:pPr marL="342900" indent="-172720">
              <a:spcBef>
                <a:spcPts val="356"/>
              </a:spcBef>
              <a:buClr>
                <a:srgbClr val="000000"/>
              </a:buClr>
              <a:buSzPct val="101010"/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 Suported by Element Reference: </a:t>
            </a:r>
            <a:r>
              <a:rPr lang="en-US" sz="2000" u="sng">
                <a:solidFill>
                  <a:srgbClr val="00A3D6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http://wiki.openqa.org/display/WTR/Methods+supported+by+element</a:t>
            </a:r>
          </a:p>
          <a:p>
            <a:pPr marL="342900" indent="-172720">
              <a:spcBef>
                <a:spcPts val="356"/>
              </a:spcBef>
              <a:buClr>
                <a:srgbClr val="000000"/>
              </a:buClr>
              <a:buSzPct val="101010"/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Ruby Information: </a:t>
            </a:r>
            <a:r>
              <a:rPr lang="en-US" sz="2000" u="sng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http://www.ruby-doc.org/</a:t>
            </a:r>
          </a:p>
          <a:p>
            <a:pPr>
              <a:spcBef>
                <a:spcPts val="356"/>
              </a:spcBef>
            </a:pPr>
            <a:endParaRPr sz="2000" u="sng">
              <a:solidFill>
                <a:srgbClr val="D16349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56"/>
              </a:spcBef>
            </a:pPr>
            <a:endParaRPr sz="2000" u="sng">
              <a:solidFill>
                <a:srgbClr val="D16349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38"/>
              </a:spcBef>
            </a:pP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7747325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 idx="4294967295"/>
          </p:nvPr>
        </p:nvSpPr>
        <p:spPr>
          <a:xfrm>
            <a:off x="2352653" y="842149"/>
            <a:ext cx="8189912" cy="661987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sz="3000" dirty="0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Development Environments </a:t>
            </a:r>
            <a:br>
              <a:rPr lang="en-US" sz="3000" dirty="0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dirty="0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(IDE’s) for Ruby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682863" y="1798627"/>
            <a:ext cx="7275825" cy="4399267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 marL="342900" indent="-185420">
              <a:lnSpc>
                <a:spcPct val="119886"/>
              </a:lnSpc>
              <a:buClr>
                <a:srgbClr val="000000"/>
              </a:buClr>
              <a:buSzPct val="101851"/>
              <a:buFont typeface="Arial"/>
              <a:buChar char="●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any text editor as an IDE:</a:t>
            </a:r>
          </a:p>
          <a:p>
            <a:pPr>
              <a:lnSpc>
                <a:spcPct val="119886"/>
              </a:lnSpc>
              <a:spcBef>
                <a:spcPts val="394"/>
              </a:spcBef>
            </a:pP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79069">
              <a:lnSpc>
                <a:spcPct val="120238"/>
              </a:lnSpc>
              <a:spcBef>
                <a:spcPts val="375"/>
              </a:spcBef>
              <a:buClr>
                <a:srgbClr val="000000"/>
              </a:buClr>
              <a:buSzPct val="101449"/>
              <a:buFont typeface="Arial"/>
              <a:buChar char="●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ScITE (Free)</a:t>
            </a:r>
          </a:p>
          <a:p>
            <a:pPr marL="685800" lvl="1" indent="-140970">
              <a:lnSpc>
                <a:spcPct val="120238"/>
              </a:lnSpc>
              <a:spcBef>
                <a:spcPts val="272"/>
              </a:spcBef>
              <a:buClr>
                <a:srgbClr val="000000"/>
              </a:buClr>
              <a:buSzPct val="98039"/>
              <a:buFont typeface="Courier New"/>
              <a:buChar char="o"/>
            </a:pPr>
            <a:r>
              <a:rPr lang="en-US" sz="1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Included with your ruby download.</a:t>
            </a:r>
          </a:p>
          <a:p>
            <a:pPr marL="342900" indent="-172720">
              <a:lnSpc>
                <a:spcPct val="120000"/>
              </a:lnSpc>
              <a:spcBef>
                <a:spcPts val="356"/>
              </a:spcBef>
              <a:buClr>
                <a:srgbClr val="000000"/>
              </a:buClr>
              <a:buSzPct val="101010"/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Notepad</a:t>
            </a: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(Free)</a:t>
            </a:r>
          </a:p>
          <a:p>
            <a:pPr marL="342900" indent="-172720">
              <a:lnSpc>
                <a:spcPct val="120000"/>
              </a:lnSpc>
              <a:spcBef>
                <a:spcPts val="356"/>
              </a:spcBef>
              <a:buClr>
                <a:srgbClr val="000000"/>
              </a:buClr>
              <a:buSzPct val="101010"/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Eclipse</a:t>
            </a: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(using RDT Plugin)</a:t>
            </a:r>
          </a:p>
          <a:p>
            <a:pPr marL="685800" lvl="1" indent="-140970">
              <a:lnSpc>
                <a:spcPct val="120000"/>
              </a:lnSpc>
              <a:spcBef>
                <a:spcPts val="272"/>
              </a:spcBef>
              <a:buClr>
                <a:srgbClr val="D16349"/>
              </a:buClr>
              <a:buSzPct val="98039"/>
              <a:buFont typeface="Courier New"/>
              <a:buChar char="o"/>
            </a:pPr>
            <a:r>
              <a:rPr lang="en-US" sz="1499" u="sng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http://rubyeclipse.sourceforge.net/</a:t>
            </a:r>
          </a:p>
          <a:p>
            <a:pPr marL="342900" indent="-166370">
              <a:lnSpc>
                <a:spcPct val="119736"/>
              </a:lnSpc>
              <a:spcBef>
                <a:spcPts val="338"/>
              </a:spcBef>
              <a:buClr>
                <a:srgbClr val="000000"/>
              </a:buClr>
              <a:buSzPct val="100529"/>
              <a:buFont typeface="Arial"/>
              <a:buChar char="●"/>
            </a:pP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Ruby In Steel (Free - $199) (Add-on to VS.Net )</a:t>
            </a:r>
          </a:p>
          <a:p>
            <a:pPr marL="685800" lvl="1" indent="-140970">
              <a:lnSpc>
                <a:spcPct val="120000"/>
              </a:lnSpc>
              <a:spcBef>
                <a:spcPts val="272"/>
              </a:spcBef>
              <a:buClr>
                <a:srgbClr val="D16349"/>
              </a:buClr>
              <a:buSzPct val="98039"/>
              <a:buFont typeface="Courier New"/>
              <a:buChar char="o"/>
            </a:pPr>
            <a:r>
              <a:rPr lang="en-US" sz="1499" u="sng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http://www.sapphiresteel.com</a:t>
            </a:r>
          </a:p>
          <a:p>
            <a:pPr marL="342900" indent="-166370">
              <a:lnSpc>
                <a:spcPct val="119736"/>
              </a:lnSpc>
              <a:spcBef>
                <a:spcPts val="338"/>
              </a:spcBef>
              <a:buClr>
                <a:srgbClr val="000000"/>
              </a:buClr>
              <a:buSzPct val="100529"/>
              <a:buFont typeface="Arial"/>
              <a:buChar char="●"/>
            </a:pP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Komodo IDE ($295) / Komodo Edit (Free)</a:t>
            </a:r>
          </a:p>
          <a:p>
            <a:pPr marL="685800" lvl="1" indent="-140970">
              <a:lnSpc>
                <a:spcPct val="120000"/>
              </a:lnSpc>
              <a:spcBef>
                <a:spcPts val="272"/>
              </a:spcBef>
              <a:buClr>
                <a:srgbClr val="D16349"/>
              </a:buClr>
              <a:buSzPct val="98039"/>
              <a:buFont typeface="Courier New"/>
              <a:buChar char="o"/>
            </a:pPr>
            <a:r>
              <a:rPr lang="en-US" sz="1499" u="sng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http://www.activestate.com</a:t>
            </a:r>
          </a:p>
          <a:p>
            <a:pPr marL="685800" lvl="1" indent="-45720">
              <a:lnSpc>
                <a:spcPct val="120000"/>
              </a:lnSpc>
              <a:spcBef>
                <a:spcPts val="356"/>
              </a:spcBef>
              <a:buClr>
                <a:srgbClr val="000000"/>
              </a:buClr>
            </a:pPr>
            <a:endParaRPr sz="20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45720">
              <a:lnSpc>
                <a:spcPct val="120000"/>
              </a:lnSpc>
              <a:spcBef>
                <a:spcPts val="356"/>
              </a:spcBef>
              <a:buClr>
                <a:srgbClr val="000000"/>
              </a:buClr>
            </a:pPr>
            <a:endParaRPr sz="20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45720">
              <a:lnSpc>
                <a:spcPct val="120000"/>
              </a:lnSpc>
              <a:spcBef>
                <a:spcPts val="356"/>
              </a:spcBef>
              <a:buClr>
                <a:srgbClr val="000000"/>
              </a:buClr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6660" y="3952868"/>
            <a:ext cx="2609843" cy="260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7165581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385" y="1876410"/>
            <a:ext cx="2867017" cy="455294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Let’s get started…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140063" y="3094021"/>
            <a:ext cx="2856218" cy="1424294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19907"/>
              </a:lnSpc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time to turn on the </a:t>
            </a:r>
            <a:r>
              <a:rPr lang="en-US" sz="27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watir</a:t>
            </a: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0147196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Basic Anatomy of a Watir Script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392" y="1600200"/>
            <a:ext cx="1495417" cy="4581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075" y="1552567"/>
            <a:ext cx="1543050" cy="95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075" y="2466967"/>
            <a:ext cx="1543050" cy="95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075" y="3228952"/>
            <a:ext cx="1543050" cy="95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075" y="3762360"/>
            <a:ext cx="1543050" cy="9524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6264255" y="1493820"/>
            <a:ext cx="3923010" cy="930578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19642"/>
              </a:lnSpc>
            </a:pPr>
            <a:r>
              <a:rPr lang="en-US" sz="1400">
                <a:solidFill>
                  <a:srgbClr val="648C61"/>
                </a:solidFill>
                <a:latin typeface="Arial"/>
                <a:ea typeface="Arial"/>
                <a:cs typeface="Arial"/>
                <a:sym typeface="Arial"/>
              </a:rPr>
              <a:t>#-----------------------------------------</a:t>
            </a:r>
          </a:p>
          <a:p>
            <a:pPr>
              <a:lnSpc>
                <a:spcPct val="119642"/>
              </a:lnSpc>
            </a:pPr>
            <a:r>
              <a:rPr lang="en-US" sz="1400">
                <a:solidFill>
                  <a:srgbClr val="648C61"/>
                </a:solidFill>
                <a:latin typeface="Arial"/>
                <a:ea typeface="Arial"/>
                <a:cs typeface="Arial"/>
                <a:sym typeface="Arial"/>
              </a:rPr>
              <a:t>#All scripts should use comments</a:t>
            </a:r>
          </a:p>
          <a:p>
            <a:pPr>
              <a:lnSpc>
                <a:spcPct val="119642"/>
              </a:lnSpc>
            </a:pPr>
            <a:r>
              <a:rPr lang="en-US" sz="1400">
                <a:solidFill>
                  <a:srgbClr val="648C61"/>
                </a:solidFill>
                <a:latin typeface="Arial"/>
                <a:ea typeface="Arial"/>
                <a:cs typeface="Arial"/>
                <a:sym typeface="Arial"/>
              </a:rPr>
              <a:t>#where needed.</a:t>
            </a:r>
          </a:p>
          <a:p>
            <a:pPr>
              <a:lnSpc>
                <a:spcPct val="119642"/>
              </a:lnSpc>
            </a:pPr>
            <a:r>
              <a:rPr lang="en-US" sz="1400">
                <a:solidFill>
                  <a:srgbClr val="648C61"/>
                </a:solidFill>
                <a:latin typeface="Arial"/>
                <a:ea typeface="Arial"/>
                <a:cs typeface="Arial"/>
                <a:sym typeface="Arial"/>
              </a:rPr>
              <a:t>#-----------------------------------------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264256" y="2408221"/>
            <a:ext cx="3389624" cy="714689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19642"/>
              </a:lnSpc>
            </a:pPr>
            <a:r>
              <a:rPr lang="en-US" sz="1400">
                <a:solidFill>
                  <a:srgbClr val="648C61"/>
                </a:solidFill>
                <a:latin typeface="Arial"/>
                <a:ea typeface="Arial"/>
                <a:cs typeface="Arial"/>
                <a:sym typeface="Arial"/>
              </a:rPr>
              <a:t>#Includes</a:t>
            </a:r>
          </a:p>
          <a:p>
            <a:pPr>
              <a:lnSpc>
                <a:spcPct val="119642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 ‘watir’</a:t>
            </a:r>
          </a:p>
          <a:p>
            <a:pPr>
              <a:lnSpc>
                <a:spcPct val="119642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Watir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264255" y="3179745"/>
            <a:ext cx="3465810" cy="500377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19642"/>
              </a:lnSpc>
            </a:pPr>
            <a:r>
              <a:rPr lang="en-US" sz="1400">
                <a:solidFill>
                  <a:srgbClr val="648C61"/>
                </a:solidFill>
                <a:latin typeface="Arial"/>
                <a:ea typeface="Arial"/>
                <a:cs typeface="Arial"/>
                <a:sym typeface="Arial"/>
              </a:rPr>
              <a:t>#Declare Variables</a:t>
            </a:r>
          </a:p>
          <a:p>
            <a:pPr>
              <a:lnSpc>
                <a:spcPct val="119642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 = “http://www.godaddy.com”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264255" y="3703635"/>
            <a:ext cx="2856218" cy="776588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19642"/>
              </a:lnSpc>
            </a:pPr>
            <a:r>
              <a:rPr lang="en-US" sz="1400">
                <a:solidFill>
                  <a:srgbClr val="648C61"/>
                </a:solidFill>
                <a:latin typeface="Arial"/>
                <a:ea typeface="Arial"/>
                <a:cs typeface="Arial"/>
                <a:sym typeface="Arial"/>
              </a:rPr>
              <a:t>#Open the IE Browser</a:t>
            </a:r>
          </a:p>
          <a:p>
            <a:pPr>
              <a:lnSpc>
                <a:spcPct val="119642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 = Watir::IE.start(url)</a:t>
            </a:r>
          </a:p>
          <a:p>
            <a:pPr>
              <a:lnSpc>
                <a:spcPct val="120138"/>
              </a:lnSpc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075" y="4295767"/>
            <a:ext cx="1543050" cy="95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075" y="4829152"/>
            <a:ext cx="1543050" cy="9524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6264255" y="4237020"/>
            <a:ext cx="3084817" cy="500377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19642"/>
              </a:lnSpc>
            </a:pPr>
            <a:r>
              <a:rPr lang="en-US" sz="1400">
                <a:solidFill>
                  <a:srgbClr val="648C61"/>
                </a:solidFill>
                <a:latin typeface="Arial"/>
                <a:ea typeface="Arial"/>
                <a:cs typeface="Arial"/>
                <a:sym typeface="Arial"/>
              </a:rPr>
              <a:t>#Print results to the screen</a:t>
            </a:r>
          </a:p>
          <a:p>
            <a:pPr>
              <a:lnSpc>
                <a:spcPct val="119642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Puts “Begin Test: GoDaddy”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264255" y="4770428"/>
            <a:ext cx="3999217" cy="1206810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19642"/>
              </a:lnSpc>
            </a:pPr>
            <a:r>
              <a:rPr lang="en-US" sz="1400">
                <a:solidFill>
                  <a:srgbClr val="648C61"/>
                </a:solidFill>
                <a:latin typeface="Arial"/>
                <a:ea typeface="Arial"/>
                <a:cs typeface="Arial"/>
                <a:sym typeface="Arial"/>
              </a:rPr>
              <a:t>#Logical Code / Body of Script</a:t>
            </a:r>
          </a:p>
          <a:p>
            <a:pPr>
              <a:lnSpc>
                <a:spcPct val="119642"/>
              </a:lnSpc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browser.contains_text(“Domain Name Search”) </a:t>
            </a: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puts “Test PASSED”</a:t>
            </a:r>
          </a:p>
          <a:p>
            <a:pPr>
              <a:lnSpc>
                <a:spcPct val="119642"/>
              </a:lnSpc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puts “Test FAILED”</a:t>
            </a:r>
          </a:p>
          <a:p>
            <a:pPr>
              <a:lnSpc>
                <a:spcPct val="120138"/>
              </a:lnSpc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075" y="5819760"/>
            <a:ext cx="1543050" cy="9524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6264255" y="5761036"/>
            <a:ext cx="4075425" cy="714689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19642"/>
              </a:lnSpc>
            </a:pPr>
            <a:r>
              <a:rPr lang="en-US" sz="1400">
                <a:solidFill>
                  <a:srgbClr val="648C61"/>
                </a:solidFill>
                <a:latin typeface="Arial"/>
                <a:ea typeface="Arial"/>
                <a:cs typeface="Arial"/>
                <a:sym typeface="Arial"/>
              </a:rPr>
              <a:t>#Close the IE Browser (clean up)</a:t>
            </a:r>
          </a:p>
          <a:p>
            <a:pPr>
              <a:lnSpc>
                <a:spcPct val="119642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puts “End Test: GoDaddy”</a:t>
            </a:r>
          </a:p>
          <a:p>
            <a:pPr>
              <a:lnSpc>
                <a:spcPct val="119642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browser.close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6099383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1639918" y="1475117"/>
            <a:ext cx="8388652" cy="4548488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endParaRPr sz="2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91769">
              <a:spcBef>
                <a:spcPts val="412"/>
              </a:spcBef>
              <a:buClr>
                <a:srgbClr val="000000"/>
              </a:buClr>
              <a:buSzPct val="98290"/>
              <a:buFont typeface="Arial"/>
              <a:buChar char="●"/>
            </a:pP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heart and soul of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Watir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(from the users point of view)</a:t>
            </a:r>
          </a:p>
          <a:p>
            <a:pPr>
              <a:spcBef>
                <a:spcPts val="412"/>
              </a:spcBef>
            </a:pPr>
            <a:endParaRPr sz="2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91769">
              <a:spcBef>
                <a:spcPts val="412"/>
              </a:spcBef>
              <a:buClr>
                <a:srgbClr val="000000"/>
              </a:buClr>
              <a:buSzPct val="98290"/>
              <a:buFont typeface="Arial"/>
              <a:buChar char="●"/>
            </a:pP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all the methods needed to create, navigate and “probe” the IE browser </a:t>
            </a:r>
            <a:r>
              <a:rPr lang="en-US" sz="23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</a:p>
          <a:p>
            <a:pPr marL="342900" indent="-191769">
              <a:spcBef>
                <a:spcPts val="412"/>
              </a:spcBef>
              <a:buClr>
                <a:srgbClr val="000000"/>
              </a:buClr>
              <a:buSzPct val="98290"/>
              <a:buFont typeface="Arial"/>
              <a:buChar char="●"/>
            </a:pPr>
            <a:endParaRPr lang="en-US" sz="2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8331" lvl="1">
              <a:spcBef>
                <a:spcPts val="412"/>
              </a:spcBef>
              <a:buClr>
                <a:srgbClr val="000000"/>
              </a:buClr>
              <a:buSzPct val="98290"/>
            </a:pPr>
            <a:r>
              <a:rPr lang="en-US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 = </a:t>
            </a:r>
            <a:r>
              <a:rPr lang="en-US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Watir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en-US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IE.start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(http://www.godaddy.com)</a:t>
            </a:r>
          </a:p>
          <a:p>
            <a:pPr marL="608331" lvl="1">
              <a:spcBef>
                <a:spcPts val="412"/>
              </a:spcBef>
              <a:buClr>
                <a:srgbClr val="000000"/>
              </a:buClr>
              <a:buSzPct val="98290"/>
            </a:pPr>
            <a:r>
              <a:rPr lang="en-US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 = </a:t>
            </a:r>
            <a:r>
              <a:rPr lang="en-US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Watir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en-US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IE.new</a:t>
            </a:r>
            <a:endParaRPr lang="en-US" sz="16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8331" lvl="1">
              <a:spcBef>
                <a:spcPts val="412"/>
              </a:spcBef>
              <a:buClr>
                <a:srgbClr val="000000"/>
              </a:buClr>
              <a:buSzPct val="98290"/>
            </a:pPr>
            <a:r>
              <a:rPr lang="en-US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browser.attach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(:</a:t>
            </a:r>
            <a:r>
              <a:rPr lang="en-US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http://www.google.com)</a:t>
            </a:r>
          </a:p>
          <a:p>
            <a:pPr marL="608331" lvl="1">
              <a:spcBef>
                <a:spcPts val="412"/>
              </a:spcBef>
              <a:buClr>
                <a:srgbClr val="000000"/>
              </a:buClr>
              <a:buSzPct val="98290"/>
            </a:pPr>
            <a:r>
              <a:rPr lang="en-US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browser.close</a:t>
            </a:r>
            <a:endParaRPr lang="en-US" sz="16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8331" lvl="1">
              <a:spcBef>
                <a:spcPts val="412"/>
              </a:spcBef>
              <a:buClr>
                <a:srgbClr val="000000"/>
              </a:buClr>
              <a:buSzPct val="98290"/>
            </a:pPr>
            <a:r>
              <a:rPr lang="en-US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browser.maximize</a:t>
            </a:r>
            <a:endParaRPr lang="en-US" sz="16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91769">
              <a:spcBef>
                <a:spcPts val="412"/>
              </a:spcBef>
              <a:buClr>
                <a:srgbClr val="000000"/>
              </a:buClr>
              <a:buSzPct val="98290"/>
              <a:buFont typeface="Arial"/>
              <a:buChar char="●"/>
            </a:pPr>
            <a:endParaRPr sz="2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9075" y="219060"/>
            <a:ext cx="142875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>
            <a:spLocks noGrp="1"/>
          </p:cNvSpPr>
          <p:nvPr>
            <p:ph type="title" idx="4294967295"/>
          </p:nvPr>
        </p:nvSpPr>
        <p:spPr>
          <a:xfrm>
            <a:off x="1268398" y="1005036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 dirty="0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299" dirty="0" err="1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Watir</a:t>
            </a:r>
            <a:r>
              <a:rPr lang="en-US" sz="3299" dirty="0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::IE Class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498285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460" y="142853"/>
            <a:ext cx="2867017" cy="276223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Use Watir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917683" y="1951020"/>
            <a:ext cx="8041004" cy="4319887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19907"/>
              </a:lnSpc>
            </a:pPr>
            <a:endParaRPr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217170">
              <a:lnSpc>
                <a:spcPct val="119907"/>
              </a:lnSpc>
              <a:spcBef>
                <a:spcPts val="488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the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Watir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API is </a:t>
            </a:r>
            <a:r>
              <a:rPr lang="en-US" sz="2700" i="1" dirty="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very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easy. </a:t>
            </a:r>
          </a:p>
          <a:p>
            <a:pPr marL="342900" indent="-217170">
              <a:lnSpc>
                <a:spcPct val="119907"/>
              </a:lnSpc>
              <a:spcBef>
                <a:spcPts val="488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 the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Watir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API using the “require” keyword and start coding</a:t>
            </a:r>
          </a:p>
          <a:p>
            <a:pPr>
              <a:lnSpc>
                <a:spcPct val="119907"/>
              </a:lnSpc>
              <a:spcBef>
                <a:spcPts val="488"/>
              </a:spcBef>
            </a:pPr>
            <a:endParaRPr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45720">
              <a:lnSpc>
                <a:spcPct val="120000"/>
              </a:lnSpc>
              <a:spcBef>
                <a:spcPts val="356"/>
              </a:spcBef>
              <a:buClr>
                <a:srgbClr val="D16349"/>
              </a:buClr>
              <a:buSzPct val="101010"/>
            </a:pPr>
            <a:r>
              <a:rPr lang="en-US" sz="2000" dirty="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require ‘</a:t>
            </a:r>
            <a:r>
              <a:rPr lang="en-US" sz="2000" dirty="0" err="1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watir</a:t>
            </a:r>
            <a:r>
              <a:rPr lang="en-US" sz="2000" dirty="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  <a:p>
            <a:pPr marL="342900" indent="-45720">
              <a:lnSpc>
                <a:spcPct val="120000"/>
              </a:lnSpc>
              <a:spcBef>
                <a:spcPts val="356"/>
              </a:spcBef>
              <a:buClr>
                <a:srgbClr val="D16349"/>
              </a:buClr>
              <a:buSzPct val="101010"/>
            </a:pPr>
            <a:r>
              <a:rPr lang="en-US" sz="2000" dirty="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include </a:t>
            </a:r>
            <a:r>
              <a:rPr lang="en-US" sz="2000" dirty="0" err="1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Watir</a:t>
            </a:r>
            <a:endParaRPr lang="en-US" sz="2000" dirty="0">
              <a:solidFill>
                <a:srgbClr val="D163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45720">
              <a:lnSpc>
                <a:spcPct val="120000"/>
              </a:lnSpc>
              <a:spcBef>
                <a:spcPts val="356"/>
              </a:spcBef>
              <a:buClr>
                <a:srgbClr val="D16349"/>
              </a:buClr>
              <a:buSzPct val="101010"/>
            </a:pPr>
            <a:r>
              <a:rPr lang="en-US" sz="2000" dirty="0" smtClean="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browser </a:t>
            </a:r>
            <a:r>
              <a:rPr lang="en-US" sz="2000" dirty="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000" dirty="0" err="1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Watir</a:t>
            </a:r>
            <a:r>
              <a:rPr lang="en-US" sz="2000" dirty="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en-US" sz="2000" dirty="0" err="1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IE.start</a:t>
            </a:r>
            <a:r>
              <a:rPr lang="en-US" sz="2000" dirty="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(“http://www.godaddy.com</a:t>
            </a:r>
            <a:r>
              <a:rPr lang="en-US" sz="2000" dirty="0" smtClean="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lang="en-US" sz="2000" dirty="0">
              <a:solidFill>
                <a:srgbClr val="D163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5878276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Web Pages are all about OBJECTS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917682" y="1573200"/>
            <a:ext cx="8388652" cy="4548488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19907"/>
              </a:lnSpc>
            </a:pP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217170">
              <a:lnSpc>
                <a:spcPct val="119907"/>
              </a:lnSpc>
              <a:spcBef>
                <a:spcPts val="488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pages are developed with objects:</a:t>
            </a:r>
          </a:p>
          <a:p>
            <a:pPr marL="685800" lvl="1" indent="-185420">
              <a:lnSpc>
                <a:spcPct val="119907"/>
              </a:lnSpc>
              <a:spcBef>
                <a:spcPts val="394"/>
              </a:spcBef>
              <a:buClr>
                <a:srgbClr val="646B86"/>
              </a:buClr>
              <a:buSzPct val="101851"/>
              <a:buFont typeface="Courier New"/>
              <a:buChar char="o"/>
            </a:pPr>
            <a:r>
              <a:rPr lang="en-US" sz="220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Links, buttons, tables, drop-down boxes, forms, frames, etc.</a:t>
            </a:r>
          </a:p>
          <a:p>
            <a:pPr marL="685800" lvl="1" indent="-45720">
              <a:lnSpc>
                <a:spcPct val="119907"/>
              </a:lnSpc>
              <a:spcBef>
                <a:spcPts val="394"/>
              </a:spcBef>
              <a:buClr>
                <a:srgbClr val="646B86"/>
              </a:buClr>
            </a:pPr>
            <a:endParaRPr sz="2200">
              <a:solidFill>
                <a:srgbClr val="646B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217170">
              <a:lnSpc>
                <a:spcPct val="119907"/>
              </a:lnSpc>
              <a:spcBef>
                <a:spcPts val="488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Watir scripts need to access these objects &amp; manipulate them just as a user would.</a:t>
            </a:r>
          </a:p>
          <a:p>
            <a:pPr marL="685800" lvl="1" indent="-185420">
              <a:lnSpc>
                <a:spcPct val="119907"/>
              </a:lnSpc>
              <a:spcBef>
                <a:spcPts val="394"/>
              </a:spcBef>
              <a:buClr>
                <a:srgbClr val="646B86"/>
              </a:buClr>
              <a:buSzPct val="101851"/>
              <a:buFont typeface="Courier New"/>
              <a:buChar char="o"/>
            </a:pPr>
            <a:r>
              <a:rPr lang="en-US" sz="220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Clicking, submitting, typing, selecting, etc…</a:t>
            </a:r>
          </a:p>
          <a:p>
            <a:pPr marL="685800" lvl="1" indent="-45720">
              <a:lnSpc>
                <a:spcPct val="119907"/>
              </a:lnSpc>
              <a:spcBef>
                <a:spcPts val="394"/>
              </a:spcBef>
              <a:buClr>
                <a:srgbClr val="646B86"/>
              </a:buClr>
            </a:pPr>
            <a:endParaRPr sz="2200">
              <a:solidFill>
                <a:srgbClr val="646B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45720">
              <a:lnSpc>
                <a:spcPct val="119907"/>
              </a:lnSpc>
              <a:spcBef>
                <a:spcPts val="394"/>
              </a:spcBef>
              <a:buClr>
                <a:srgbClr val="646B86"/>
              </a:buClr>
            </a:pPr>
            <a:endParaRPr sz="2200">
              <a:solidFill>
                <a:srgbClr val="646B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86" y="5210191"/>
            <a:ext cx="1638292" cy="1647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067" y="5210191"/>
            <a:ext cx="1638292" cy="1647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4463" y="5293024"/>
            <a:ext cx="1657350" cy="1657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7987" y="5210191"/>
            <a:ext cx="1581143" cy="1581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9130" y="5361113"/>
            <a:ext cx="16287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9439444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18" y="1971675"/>
            <a:ext cx="6229350" cy="40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How do I identify objects?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017" y="3181343"/>
            <a:ext cx="1152517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770353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View Source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1917683" y="2408220"/>
            <a:ext cx="2554605" cy="3713468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 marL="342900" indent="-217170">
              <a:lnSpc>
                <a:spcPct val="119907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“View Source” on any page by right-clicking with your mouse on web page:</a:t>
            </a:r>
          </a:p>
          <a:p>
            <a:pPr>
              <a:lnSpc>
                <a:spcPct val="119907"/>
              </a:lnSpc>
              <a:spcBef>
                <a:spcPts val="488"/>
              </a:spcBef>
            </a:pP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600201"/>
            <a:ext cx="5810243" cy="4591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0634643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Small Scripts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917682" y="1573200"/>
            <a:ext cx="8388652" cy="4548488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 marL="342900" indent="-45720">
              <a:lnSpc>
                <a:spcPct val="119791"/>
              </a:lnSpc>
              <a:buClr>
                <a:srgbClr val="646B86"/>
              </a:buClr>
            </a:pPr>
            <a:endParaRPr sz="1200" dirty="0">
              <a:solidFill>
                <a:srgbClr val="646B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45720">
              <a:lnSpc>
                <a:spcPct val="119791"/>
              </a:lnSpc>
              <a:spcBef>
                <a:spcPts val="216"/>
              </a:spcBef>
              <a:buClr>
                <a:srgbClr val="646B86"/>
              </a:buClr>
            </a:pPr>
            <a:endParaRPr sz="1200" dirty="0">
              <a:solidFill>
                <a:srgbClr val="646B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45720">
              <a:lnSpc>
                <a:spcPct val="119791"/>
              </a:lnSpc>
              <a:spcBef>
                <a:spcPts val="216"/>
              </a:spcBef>
              <a:buClr>
                <a:srgbClr val="646B86"/>
              </a:buClr>
            </a:pPr>
            <a:endParaRPr sz="1200" dirty="0">
              <a:solidFill>
                <a:srgbClr val="646B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45720">
              <a:lnSpc>
                <a:spcPct val="120192"/>
              </a:lnSpc>
              <a:spcBef>
                <a:spcPts val="234"/>
              </a:spcBef>
              <a:buClr>
                <a:srgbClr val="646B86"/>
              </a:buClr>
            </a:pPr>
            <a:endParaRPr sz="1300" dirty="0">
              <a:solidFill>
                <a:srgbClr val="646B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45720">
              <a:lnSpc>
                <a:spcPct val="119791"/>
              </a:lnSpc>
              <a:spcBef>
                <a:spcPts val="216"/>
              </a:spcBef>
              <a:buClr>
                <a:srgbClr val="646B86"/>
              </a:buClr>
            </a:pPr>
            <a:endParaRPr sz="1200" dirty="0">
              <a:solidFill>
                <a:srgbClr val="646B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45720">
              <a:lnSpc>
                <a:spcPct val="119791"/>
              </a:lnSpc>
              <a:spcBef>
                <a:spcPts val="216"/>
              </a:spcBef>
              <a:buClr>
                <a:srgbClr val="646B86"/>
              </a:buClr>
            </a:pPr>
            <a:endParaRPr sz="1200" dirty="0">
              <a:solidFill>
                <a:srgbClr val="646B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8181" lvl="1">
              <a:lnSpc>
                <a:spcPct val="119791"/>
              </a:lnSpc>
              <a:spcBef>
                <a:spcPts val="216"/>
              </a:spcBef>
              <a:buClr>
                <a:srgbClr val="646B86"/>
              </a:buClr>
              <a:buSzPct val="102564"/>
            </a:pPr>
            <a:r>
              <a:rPr lang="en-US" sz="1200" dirty="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Require ‘</a:t>
            </a:r>
            <a:r>
              <a:rPr lang="en-US" sz="1200" dirty="0" err="1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watir</a:t>
            </a:r>
            <a:r>
              <a:rPr lang="en-US" sz="1200" dirty="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  <a:p>
            <a:pPr marL="678181" lvl="1">
              <a:lnSpc>
                <a:spcPct val="119791"/>
              </a:lnSpc>
              <a:spcBef>
                <a:spcPts val="216"/>
              </a:spcBef>
              <a:buClr>
                <a:srgbClr val="646B86"/>
              </a:buClr>
              <a:buSzPct val="102564"/>
            </a:pPr>
            <a:r>
              <a:rPr lang="en-US" sz="1200" dirty="0" err="1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1200" dirty="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 = “</a:t>
            </a:r>
            <a:r>
              <a:rPr lang="en-US" sz="1200" u="sng" dirty="0">
                <a:solidFill>
                  <a:srgbClr val="00A3D6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http://www.godaddy.com</a:t>
            </a:r>
            <a:r>
              <a:rPr lang="en-US" sz="1200" dirty="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  <a:p>
            <a:pPr marL="678181" lvl="1">
              <a:lnSpc>
                <a:spcPct val="119791"/>
              </a:lnSpc>
              <a:spcBef>
                <a:spcPts val="216"/>
              </a:spcBef>
              <a:buClr>
                <a:srgbClr val="646B86"/>
              </a:buClr>
              <a:buSzPct val="102564"/>
            </a:pPr>
            <a:r>
              <a:rPr lang="en-US" sz="1200" dirty="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200" dirty="0" err="1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ie</a:t>
            </a:r>
            <a:r>
              <a:rPr lang="en-US" sz="1200" dirty="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200" dirty="0" err="1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Watir</a:t>
            </a:r>
            <a:r>
              <a:rPr lang="en-US" sz="1200" dirty="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en-US" sz="1200" dirty="0" err="1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IE.start</a:t>
            </a:r>
            <a:r>
              <a:rPr lang="en-US" sz="1200" dirty="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dirty="0" err="1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1200" dirty="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678181" lvl="1">
              <a:lnSpc>
                <a:spcPct val="119791"/>
              </a:lnSpc>
              <a:spcBef>
                <a:spcPts val="216"/>
              </a:spcBef>
              <a:buClr>
                <a:srgbClr val="646B86"/>
              </a:buClr>
              <a:buSzPct val="102564"/>
            </a:pPr>
            <a:r>
              <a:rPr lang="en-US" sz="1200" dirty="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200" dirty="0" err="1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ie.bring_to_front</a:t>
            </a:r>
            <a:endParaRPr lang="en-US" sz="1200" dirty="0">
              <a:solidFill>
                <a:srgbClr val="646B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8181" lvl="1">
              <a:lnSpc>
                <a:spcPct val="119791"/>
              </a:lnSpc>
              <a:spcBef>
                <a:spcPts val="216"/>
              </a:spcBef>
              <a:buClr>
                <a:srgbClr val="646B86"/>
              </a:buClr>
              <a:buSzPct val="102564"/>
            </a:pPr>
            <a:r>
              <a:rPr lang="en-US" sz="1200" dirty="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200" dirty="0" err="1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ie.tables.each</a:t>
            </a:r>
            <a:r>
              <a:rPr lang="en-US" sz="1200" dirty="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 { |t| puts </a:t>
            </a:r>
            <a:r>
              <a:rPr lang="en-US" sz="1200" dirty="0" err="1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t.to_s</a:t>
            </a:r>
            <a:r>
              <a:rPr lang="en-US" sz="1200" dirty="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US" sz="1200" dirty="0">
                <a:solidFill>
                  <a:srgbClr val="648C61"/>
                </a:solidFill>
                <a:latin typeface="Arial"/>
                <a:ea typeface="Arial"/>
                <a:cs typeface="Arial"/>
                <a:sym typeface="Arial"/>
              </a:rPr>
              <a:t>#iterate through all the tables on the page</a:t>
            </a:r>
          </a:p>
          <a:p>
            <a:pPr marL="678181" lvl="1">
              <a:lnSpc>
                <a:spcPct val="119791"/>
              </a:lnSpc>
              <a:spcBef>
                <a:spcPts val="216"/>
              </a:spcBef>
              <a:buClr>
                <a:srgbClr val="646B86"/>
              </a:buClr>
              <a:buSzPct val="102564"/>
            </a:pPr>
            <a:r>
              <a:rPr lang="en-US" sz="1200" dirty="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200" dirty="0" err="1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ie.tables</a:t>
            </a:r>
            <a:r>
              <a:rPr lang="en-US" sz="1200" dirty="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[1].</a:t>
            </a:r>
            <a:r>
              <a:rPr lang="en-US" sz="1200" dirty="0" err="1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to_s</a:t>
            </a:r>
            <a:r>
              <a:rPr lang="en-US" sz="1200" dirty="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648C6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US" sz="1200" dirty="0" err="1">
                <a:solidFill>
                  <a:srgbClr val="648C61"/>
                </a:solidFill>
                <a:latin typeface="Arial"/>
                <a:ea typeface="Arial"/>
                <a:cs typeface="Arial"/>
                <a:sym typeface="Arial"/>
              </a:rPr>
              <a:t>goto</a:t>
            </a:r>
            <a:r>
              <a:rPr lang="en-US" sz="1200" dirty="0">
                <a:solidFill>
                  <a:srgbClr val="648C61"/>
                </a:solidFill>
                <a:latin typeface="Arial"/>
                <a:ea typeface="Arial"/>
                <a:cs typeface="Arial"/>
                <a:sym typeface="Arial"/>
              </a:rPr>
              <a:t> the first table on the page</a:t>
            </a:r>
          </a:p>
          <a:p>
            <a:pPr marL="678181" lvl="1">
              <a:lnSpc>
                <a:spcPct val="119791"/>
              </a:lnSpc>
              <a:spcBef>
                <a:spcPts val="216"/>
              </a:spcBef>
              <a:buClr>
                <a:srgbClr val="646B86"/>
              </a:buClr>
              <a:buSzPct val="102564"/>
            </a:pPr>
            <a:r>
              <a:rPr lang="en-US" sz="1200" dirty="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200" dirty="0" err="1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ie.tables.length</a:t>
            </a:r>
            <a:r>
              <a:rPr lang="en-US" sz="1200" dirty="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648C61"/>
                </a:solidFill>
                <a:latin typeface="Arial"/>
                <a:ea typeface="Arial"/>
                <a:cs typeface="Arial"/>
                <a:sym typeface="Arial"/>
              </a:rPr>
              <a:t>#show how many tables are on the page. Tables that are</a:t>
            </a:r>
          </a:p>
          <a:p>
            <a:pPr marL="678181" lvl="1">
              <a:lnSpc>
                <a:spcPct val="119791"/>
              </a:lnSpc>
              <a:spcBef>
                <a:spcPts val="216"/>
              </a:spcBef>
              <a:buClr>
                <a:srgbClr val="648C61"/>
              </a:buClr>
              <a:buSzPct val="102564"/>
            </a:pPr>
            <a:r>
              <a:rPr lang="en-US" sz="1200" dirty="0">
                <a:solidFill>
                  <a:srgbClr val="648C61"/>
                </a:solidFill>
                <a:latin typeface="Arial"/>
                <a:ea typeface="Arial"/>
                <a:cs typeface="Arial"/>
                <a:sym typeface="Arial"/>
              </a:rPr>
              <a:t>nested will be included</a:t>
            </a:r>
          </a:p>
          <a:p>
            <a:pPr>
              <a:lnSpc>
                <a:spcPct val="119907"/>
              </a:lnSpc>
              <a:spcBef>
                <a:spcPts val="488"/>
              </a:spcBef>
            </a:pPr>
            <a:endParaRPr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9923968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 idx="4294967295"/>
          </p:nvPr>
        </p:nvSpPr>
        <p:spPr>
          <a:xfrm>
            <a:off x="1591005" y="330982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What is WATIR?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2073270" y="1951020"/>
            <a:ext cx="8266410" cy="4319887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 marL="342900" indent="-172720">
              <a:lnSpc>
                <a:spcPct val="120000"/>
              </a:lnSpc>
              <a:buClr>
                <a:srgbClr val="000000"/>
              </a:buClr>
              <a:buSzPct val="101010"/>
              <a:buFont typeface="Arial"/>
              <a:buChar char="●"/>
            </a:pPr>
            <a:r>
              <a:rPr lang="en-US" sz="2000" u="sng" dirty="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eb </a:t>
            </a:r>
            <a:r>
              <a:rPr lang="en-US" sz="2000" u="sng" dirty="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pplication </a:t>
            </a:r>
            <a:r>
              <a:rPr lang="en-US" sz="2000" u="sng" dirty="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esting </a:t>
            </a:r>
            <a:r>
              <a:rPr lang="en-US" sz="2000" u="sng" dirty="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000" u="sng" dirty="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uby</a:t>
            </a:r>
          </a:p>
          <a:p>
            <a:pPr marL="342900" indent="-172720">
              <a:lnSpc>
                <a:spcPct val="120000"/>
              </a:lnSpc>
              <a:spcBef>
                <a:spcPts val="356"/>
              </a:spcBef>
              <a:buClr>
                <a:srgbClr val="000000"/>
              </a:buClr>
              <a:buSzPct val="101010"/>
              <a:buFont typeface="Arial"/>
              <a:buChar char="●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It is a </a:t>
            </a: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gem for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the Ruby language which drives Internet Explorer the same way people do;</a:t>
            </a:r>
          </a:p>
          <a:p>
            <a:pPr marL="685800" lvl="1" indent="-172720">
              <a:lnSpc>
                <a:spcPct val="120000"/>
              </a:lnSpc>
              <a:spcBef>
                <a:spcPts val="356"/>
              </a:spcBef>
              <a:buClr>
                <a:srgbClr val="646B86"/>
              </a:buClr>
              <a:buSzPct val="101010"/>
              <a:buFont typeface="Courier New"/>
              <a:buChar char="o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clicks links, </a:t>
            </a: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fills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in forms, </a:t>
            </a: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presses buttons. </a:t>
            </a:r>
          </a:p>
          <a:p>
            <a:pPr marL="685800" lvl="1" indent="-172720">
              <a:lnSpc>
                <a:spcPct val="120000"/>
              </a:lnSpc>
              <a:spcBef>
                <a:spcPts val="356"/>
              </a:spcBef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Watir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can also check results, such as whether expected text appears on the page.</a:t>
            </a:r>
          </a:p>
          <a:p>
            <a:pPr marL="685800" lvl="1" indent="-172720">
              <a:lnSpc>
                <a:spcPct val="120000"/>
              </a:lnSpc>
              <a:spcBef>
                <a:spcPts val="356"/>
              </a:spcBef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It can be used to test all types of web applications (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ASP.Net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JSP, PHP, Rails, etc…)</a:t>
            </a:r>
          </a:p>
          <a:p>
            <a:pPr marL="342900" indent="-172720">
              <a:lnSpc>
                <a:spcPct val="120000"/>
              </a:lnSpc>
              <a:spcBef>
                <a:spcPts val="356"/>
              </a:spcBef>
              <a:buClr>
                <a:srgbClr val="000000"/>
              </a:buClr>
              <a:buSzPct val="101010"/>
              <a:buFont typeface="Arial"/>
              <a:buChar char="●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Open Source – written by Bret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Pettichord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Paul Rogers and many other contributors.</a:t>
            </a:r>
          </a:p>
        </p:txBody>
      </p:sp>
      <p:pic>
        <p:nvPicPr>
          <p:cNvPr id="28" name="Shape 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2687" y="228578"/>
            <a:ext cx="1773237" cy="2031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1646393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IE Developer Tool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917682" y="1573200"/>
            <a:ext cx="8388652" cy="4548488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 marL="342900" indent="-217170">
              <a:lnSpc>
                <a:spcPct val="119907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tool for exploring and understanding web pages.</a:t>
            </a:r>
          </a:p>
          <a:p>
            <a:pPr marL="342900" indent="-217170">
              <a:lnSpc>
                <a:spcPct val="119907"/>
              </a:lnSpc>
              <a:spcBef>
                <a:spcPts val="488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Locates and selects specific elements on a web page by clicking on the objects in your page.</a:t>
            </a:r>
          </a:p>
          <a:p>
            <a:pPr marL="342900" indent="-217170">
              <a:lnSpc>
                <a:spcPct val="119907"/>
              </a:lnSpc>
              <a:spcBef>
                <a:spcPts val="488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Gives a tree view of objects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192" y="3886200"/>
            <a:ext cx="4895842" cy="1876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1075922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Demo: IE Developer Toolbar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917682" y="1573200"/>
            <a:ext cx="8388652" cy="4548488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19907"/>
              </a:lnSpc>
            </a:pP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9907"/>
              </a:lnSpc>
              <a:spcBef>
                <a:spcPts val="488"/>
              </a:spcBef>
            </a:pP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45720">
              <a:lnSpc>
                <a:spcPct val="120089"/>
              </a:lnSpc>
              <a:spcBef>
                <a:spcPts val="507"/>
              </a:spcBef>
              <a:buClr>
                <a:srgbClr val="000000"/>
              </a:buClr>
              <a:buSzPct val="100358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Demo: IE Developer Toolbar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2414280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Manipulating Objects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920855" y="1570028"/>
            <a:ext cx="5370817" cy="4548488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19907"/>
              </a:lnSpc>
            </a:pP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9907"/>
              </a:lnSpc>
              <a:spcBef>
                <a:spcPts val="488"/>
              </a:spcBef>
            </a:pP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217170">
              <a:lnSpc>
                <a:spcPct val="119907"/>
              </a:lnSpc>
              <a:spcBef>
                <a:spcPts val="488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that you know how to identify objects…</a:t>
            </a:r>
          </a:p>
          <a:p>
            <a:pPr marL="342900" indent="-217170">
              <a:lnSpc>
                <a:spcPct val="119907"/>
              </a:lnSpc>
              <a:spcBef>
                <a:spcPts val="488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next step is how to “Manipulate” objects…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825" y="981068"/>
            <a:ext cx="4686300" cy="536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1848317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Manipulating Web Page Objects: Link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86" y="1743053"/>
            <a:ext cx="8534384" cy="444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4993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82100" y="5172052"/>
            <a:ext cx="1485900" cy="1609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4026706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26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Manipulating Web Page Objects: Checkbox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86" y="1743053"/>
            <a:ext cx="8534384" cy="444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785" y="228578"/>
            <a:ext cx="2609843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43985" y="5181592"/>
            <a:ext cx="1523992" cy="1609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9774493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26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Manipulating Web Page Objects: Radio Buttons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86" y="1743053"/>
            <a:ext cx="8534384" cy="444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785" y="228578"/>
            <a:ext cx="245745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43985" y="5181592"/>
            <a:ext cx="1523992" cy="1609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068048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26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Manipulating Web Page Objects: Selection Boxes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86" y="1743053"/>
            <a:ext cx="8534384" cy="4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185" y="2514600"/>
            <a:ext cx="1828800" cy="457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43985" y="5181592"/>
            <a:ext cx="1523992" cy="1609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419907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89"/>
              </a:lnSpc>
              <a:spcBef>
                <a:spcPts val="0"/>
              </a:spcBef>
            </a:pPr>
            <a:r>
              <a:rPr lang="en-US" sz="2800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Manipulating Web Page Objects: Text Fields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86" y="1733535"/>
            <a:ext cx="8534384" cy="45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185" y="2647935"/>
            <a:ext cx="26003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43985" y="5181592"/>
            <a:ext cx="1523992" cy="1609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2585222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41517"/>
              </a:lnSpc>
              <a:spcBef>
                <a:spcPts val="0"/>
              </a:spcBef>
            </a:pPr>
            <a:r>
              <a:rPr lang="en-US" sz="2800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Manipulating</a:t>
            </a: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Web Page Objects: Buttons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86" y="1743052"/>
            <a:ext cx="8534384" cy="4486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0818" y="2590785"/>
            <a:ext cx="1228725" cy="53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43985" y="5181592"/>
            <a:ext cx="1523992" cy="1609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764930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A Closer Look…at the structure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67" y="2733660"/>
            <a:ext cx="7867642" cy="93343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2606655" y="2941628"/>
            <a:ext cx="7325033" cy="560699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19921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browser.button(:value, "Click Me").click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8960" y="3419460"/>
            <a:ext cx="95242" cy="108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2975" y="3419460"/>
            <a:ext cx="95242" cy="108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8367" y="3419460"/>
            <a:ext cx="95242" cy="108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4775" y="3419460"/>
            <a:ext cx="95242" cy="108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24975" y="3419460"/>
            <a:ext cx="95242" cy="1085827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2378055" y="4770427"/>
            <a:ext cx="7656818" cy="376537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[Variable]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[method]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(: </a:t>
            </a:r>
            <a:r>
              <a:rPr lang="en-US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[element]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“ </a:t>
            </a:r>
            <a:r>
              <a:rPr lang="en-US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[unique identifier]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[method]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39075" y="752468"/>
            <a:ext cx="2343150" cy="2009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2574973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 idx="4294967295"/>
          </p:nvPr>
        </p:nvSpPr>
        <p:spPr>
          <a:xfrm>
            <a:off x="1073599" y="351606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 dirty="0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What WATIR is not…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1917682" y="1573201"/>
            <a:ext cx="8388652" cy="5002514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 marL="342900" indent="-172720">
              <a:lnSpc>
                <a:spcPct val="120000"/>
              </a:lnSpc>
              <a:spcBef>
                <a:spcPts val="356"/>
              </a:spcBef>
              <a:buClr>
                <a:srgbClr val="000000"/>
              </a:buClr>
              <a:buSzPct val="101010"/>
              <a:buFont typeface="Arial"/>
              <a:buChar char="●"/>
            </a:pPr>
            <a:r>
              <a:rPr lang="en-US" sz="2000" dirty="0" err="1" smtClean="0">
                <a:latin typeface="Arial"/>
                <a:ea typeface="Arial"/>
                <a:cs typeface="Arial"/>
                <a:sym typeface="Arial"/>
              </a:rPr>
              <a:t>Watir</a:t>
            </a: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is not a record/playback tool.</a:t>
            </a:r>
          </a:p>
          <a:p>
            <a:pPr marL="685800" lvl="1" indent="-172720">
              <a:lnSpc>
                <a:spcPct val="120000"/>
              </a:lnSpc>
              <a:spcBef>
                <a:spcPts val="356"/>
              </a:spcBef>
              <a:buClr>
                <a:srgbClr val="546D7A"/>
              </a:buClr>
              <a:buSzPct val="101010"/>
              <a:buFont typeface="Courier New"/>
              <a:buChar char="o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However, there are several recorders “out there”</a:t>
            </a:r>
          </a:p>
          <a:p>
            <a:pPr marL="1028700" lvl="2" indent="-172720">
              <a:lnSpc>
                <a:spcPct val="120000"/>
              </a:lnSpc>
              <a:spcBef>
                <a:spcPts val="356"/>
              </a:spcBef>
              <a:buClr>
                <a:srgbClr val="000000"/>
              </a:buClr>
              <a:buSzPct val="101010"/>
              <a:buFont typeface="Wingdings"/>
              <a:buChar char="§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WatirMaker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marL="1028700" lvl="2" indent="-172720">
              <a:lnSpc>
                <a:spcPct val="120000"/>
              </a:lnSpc>
              <a:spcBef>
                <a:spcPts val="356"/>
              </a:spcBef>
              <a:buClr>
                <a:srgbClr val="000000"/>
              </a:buClr>
              <a:buSzPct val="101010"/>
              <a:buFont typeface="Wingdings"/>
              <a:buChar char="§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Watir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WebRecorder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marL="1028700" lvl="2" indent="-172720">
              <a:lnSpc>
                <a:spcPct val="120000"/>
              </a:lnSpc>
              <a:spcBef>
                <a:spcPts val="356"/>
              </a:spcBef>
              <a:buClr>
                <a:srgbClr val="000000"/>
              </a:buClr>
              <a:buSzPct val="101010"/>
              <a:buFont typeface="Wingdings"/>
              <a:buChar char="§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Webmetrics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RIA Script Recorder </a:t>
            </a:r>
            <a:r>
              <a:rPr lang="en-US" sz="2000" i="1" dirty="0">
                <a:latin typeface="Arial"/>
                <a:ea typeface="Arial"/>
                <a:cs typeface="Arial"/>
                <a:sym typeface="Arial"/>
              </a:rPr>
              <a:t>(most recent discussion…they are considering open sourcing their application)</a:t>
            </a:r>
          </a:p>
          <a:p>
            <a:pPr marL="342900" indent="-172720">
              <a:lnSpc>
                <a:spcPct val="120000"/>
              </a:lnSpc>
              <a:spcBef>
                <a:spcPts val="356"/>
              </a:spcBef>
              <a:buClr>
                <a:srgbClr val="000000"/>
              </a:buClr>
              <a:buSzPct val="101010"/>
              <a:buFont typeface="Arial"/>
              <a:buChar char="●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Watir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is not a link checker</a:t>
            </a:r>
          </a:p>
          <a:p>
            <a:pPr marL="685800" lvl="1" indent="-172720">
              <a:lnSpc>
                <a:spcPct val="120000"/>
              </a:lnSpc>
              <a:spcBef>
                <a:spcPts val="356"/>
              </a:spcBef>
              <a:buClr>
                <a:srgbClr val="546D7A"/>
              </a:buClr>
              <a:buSzPct val="101010"/>
              <a:buFont typeface="Courier New"/>
              <a:buChar char="o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However, you can easily write your own link checker and customize it to your specific needs.</a:t>
            </a:r>
          </a:p>
          <a:p>
            <a:pPr marL="342900" indent="-172720">
              <a:lnSpc>
                <a:spcPct val="120000"/>
              </a:lnSpc>
              <a:spcBef>
                <a:spcPts val="356"/>
              </a:spcBef>
              <a:buClr>
                <a:srgbClr val="000000"/>
              </a:buClr>
              <a:buSzPct val="101010"/>
              <a:buFont typeface="Arial"/>
              <a:buChar char="●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Watir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is not a test case management tool.</a:t>
            </a:r>
          </a:p>
          <a:p>
            <a:pPr marL="685800" lvl="1" indent="-172720">
              <a:lnSpc>
                <a:spcPct val="120000"/>
              </a:lnSpc>
              <a:spcBef>
                <a:spcPts val="356"/>
              </a:spcBef>
              <a:buClr>
                <a:srgbClr val="546D7A"/>
              </a:buClr>
              <a:buSzPct val="101010"/>
              <a:buFont typeface="Courier New"/>
              <a:buChar char="o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However, you can write one in Ruby if desired.</a:t>
            </a:r>
          </a:p>
          <a:p>
            <a:pPr marL="342900" indent="-172720">
              <a:lnSpc>
                <a:spcPct val="120000"/>
              </a:lnSpc>
              <a:spcBef>
                <a:spcPts val="356"/>
              </a:spcBef>
              <a:buClr>
                <a:srgbClr val="000000"/>
              </a:buClr>
              <a:buSzPct val="101010"/>
              <a:buFont typeface="Arial"/>
              <a:buChar char="●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Doesn’t test Flash or Applets</a:t>
            </a: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.</a:t>
            </a:r>
            <a:endParaRPr sz="2000" i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3501097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67" y="2733660"/>
            <a:ext cx="7867642" cy="933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868" y="2962260"/>
            <a:ext cx="1085850" cy="47623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An Even Closer Look…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2606655" y="2941628"/>
            <a:ext cx="7325033" cy="560699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19921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browser.button(</a:t>
            </a:r>
            <a:r>
              <a:rPr lang="en-US" sz="3200">
                <a:solidFill>
                  <a:srgbClr val="D19049"/>
                </a:solidFill>
                <a:latin typeface="Arial"/>
                <a:ea typeface="Arial"/>
                <a:cs typeface="Arial"/>
                <a:sym typeface="Arial"/>
              </a:rPr>
              <a:t>:value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"Click Me").click</a:t>
            </a:r>
          </a:p>
        </p:txBody>
      </p:sp>
      <p:pic>
        <p:nvPicPr>
          <p:cNvPr id="281" name="Shape 2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8960" y="3419460"/>
            <a:ext cx="95242" cy="108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2975" y="3419460"/>
            <a:ext cx="95242" cy="108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8367" y="3419460"/>
            <a:ext cx="95242" cy="108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4775" y="3419460"/>
            <a:ext cx="95242" cy="108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24975" y="3419460"/>
            <a:ext cx="95242" cy="108582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/>
        </p:nvSpPr>
        <p:spPr>
          <a:xfrm>
            <a:off x="2378055" y="4770427"/>
            <a:ext cx="7656818" cy="376537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[Variable]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[method]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(: </a:t>
            </a:r>
            <a:r>
              <a:rPr lang="en-US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[element]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“ </a:t>
            </a:r>
            <a:r>
              <a:rPr lang="en-US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[unique identifier]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[method]</a:t>
            </a:r>
          </a:p>
        </p:txBody>
      </p:sp>
      <p:pic>
        <p:nvPicPr>
          <p:cNvPr id="288" name="Shape 2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58085" y="38092"/>
            <a:ext cx="3009892" cy="2638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039986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Element Options for BUTTON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868" y="1666868"/>
            <a:ext cx="8181968" cy="2381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7868" y="4029075"/>
            <a:ext cx="8201025" cy="2381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20193" y="380993"/>
            <a:ext cx="838193" cy="647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810378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8 elements! –But I only need one…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917683" y="1573200"/>
            <a:ext cx="8041004" cy="4548488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19907"/>
              </a:lnSpc>
            </a:pP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217170">
              <a:lnSpc>
                <a:spcPct val="119907"/>
              </a:lnSpc>
              <a:spcBef>
                <a:spcPts val="488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 though there are 8 possible elements the user has to identify a button…</a:t>
            </a:r>
          </a:p>
          <a:p>
            <a:pPr marL="342900" indent="-217170">
              <a:lnSpc>
                <a:spcPct val="119907"/>
              </a:lnSpc>
              <a:spcBef>
                <a:spcPts val="488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developer might only use 1 – 3 elements in his code.</a:t>
            </a:r>
          </a:p>
          <a:p>
            <a:pPr marL="342900" indent="-217170">
              <a:lnSpc>
                <a:spcPct val="119907"/>
              </a:lnSpc>
              <a:spcBef>
                <a:spcPts val="488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you, as a watir scripter can only </a:t>
            </a:r>
            <a:r>
              <a:rPr lang="en-US" sz="27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use 1 element – maybe 2</a:t>
            </a: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describe your desired object. 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875" y="3581393"/>
            <a:ext cx="2114550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429160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Using multiple identifiers</a:t>
            </a:r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276" y="1666867"/>
            <a:ext cx="7105634" cy="781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1660" y="5019660"/>
            <a:ext cx="8096243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1635" y="1523993"/>
            <a:ext cx="8696318" cy="49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77268" y="219060"/>
            <a:ext cx="1371600" cy="1085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2193339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Supported methods by element</a:t>
            </a: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676386"/>
            <a:ext cx="7772400" cy="430528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2073270" y="6065820"/>
            <a:ext cx="7580610" cy="222547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Chart obtained from: http://wiki.openqa.org/display/WTR/Methods+supported+by+element</a:t>
            </a:r>
          </a:p>
        </p:txBody>
      </p:sp>
      <p:pic>
        <p:nvPicPr>
          <p:cNvPr id="323" name="Shape 3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5806991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sz="25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Test Automation is MORE than Identifying objects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917682" y="1573200"/>
            <a:ext cx="8388652" cy="4548488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19907"/>
              </a:lnSpc>
            </a:pP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217170">
              <a:lnSpc>
                <a:spcPct val="119907"/>
              </a:lnSpc>
              <a:spcBef>
                <a:spcPts val="488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 objects is currently the most time consuming part of creating your test scripts…</a:t>
            </a:r>
          </a:p>
          <a:p>
            <a:pPr marL="342900" indent="-217170">
              <a:lnSpc>
                <a:spcPct val="119907"/>
              </a:lnSpc>
              <a:spcBef>
                <a:spcPts val="488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after your objects have been identified &amp; manipulated: you want to “Test” them! </a:t>
            </a:r>
          </a:p>
          <a:p>
            <a:pPr marL="342900" indent="-217170">
              <a:lnSpc>
                <a:spcPct val="119907"/>
              </a:lnSpc>
              <a:spcBef>
                <a:spcPts val="488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You’ll want to create “PASS” or “FAIL” scenarios.</a:t>
            </a: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785" y="2524118"/>
            <a:ext cx="1676385" cy="1895468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2301871" y="4846635"/>
            <a:ext cx="5218424" cy="1206810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19907"/>
              </a:lnSpc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…This is the most </a:t>
            </a:r>
            <a:r>
              <a:rPr lang="en-US" sz="27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sophisticated </a:t>
            </a: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of your scripts.</a:t>
            </a:r>
          </a:p>
          <a:p>
            <a:pPr>
              <a:lnSpc>
                <a:spcPct val="120138"/>
              </a:lnSpc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0230629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60" y="5095867"/>
            <a:ext cx="5353042" cy="323842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Test::Unit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917682" y="1573200"/>
            <a:ext cx="8388652" cy="4548488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 marL="342900" indent="-204469">
              <a:lnSpc>
                <a:spcPct val="120000"/>
              </a:lnSpc>
              <a:buClr>
                <a:srgbClr val="000000"/>
              </a:buClr>
              <a:buSzPct val="99206"/>
              <a:buFont typeface="Arial"/>
              <a:buChar char="●"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Test::Unit is a library of Ruby (just like Watir)</a:t>
            </a:r>
          </a:p>
          <a:p>
            <a:pPr marL="685800" lvl="1" indent="-172720">
              <a:lnSpc>
                <a:spcPct val="120000"/>
              </a:lnSpc>
              <a:spcBef>
                <a:spcPts val="356"/>
              </a:spcBef>
              <a:buClr>
                <a:srgbClr val="646B86"/>
              </a:buClr>
              <a:buSzPct val="101010"/>
              <a:buFont typeface="Courier New"/>
              <a:buChar char="o"/>
            </a:pPr>
            <a:r>
              <a:rPr lang="en-US" sz="200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It is not technically part of Watir…however it is used regularly to structure tests. </a:t>
            </a:r>
          </a:p>
          <a:p>
            <a:pPr marL="685800" lvl="1" indent="-172720">
              <a:lnSpc>
                <a:spcPct val="120000"/>
              </a:lnSpc>
              <a:spcBef>
                <a:spcPts val="356"/>
              </a:spcBef>
              <a:buClr>
                <a:srgbClr val="646B86"/>
              </a:buClr>
              <a:buSzPct val="101010"/>
              <a:buFont typeface="Courier New"/>
              <a:buChar char="o"/>
            </a:pPr>
            <a:r>
              <a:rPr lang="en-US" sz="200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To use Test::Unit in your scripts you ‘require’ it just as you do watir</a:t>
            </a:r>
          </a:p>
          <a:p>
            <a:pPr marL="685800" lvl="1" indent="-172720">
              <a:lnSpc>
                <a:spcPct val="120000"/>
              </a:lnSpc>
              <a:spcBef>
                <a:spcPts val="356"/>
              </a:spcBef>
              <a:buClr>
                <a:srgbClr val="646B86"/>
              </a:buClr>
              <a:buSzPct val="101010"/>
              <a:buFont typeface="Courier New"/>
              <a:buChar char="o"/>
            </a:pPr>
            <a:r>
              <a:rPr lang="en-US" sz="200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require ‘test/unit’ </a:t>
            </a:r>
          </a:p>
          <a:p>
            <a:pPr marL="685800" lvl="1" indent="-172720">
              <a:lnSpc>
                <a:spcPct val="120000"/>
              </a:lnSpc>
              <a:spcBef>
                <a:spcPts val="356"/>
              </a:spcBef>
              <a:buClr>
                <a:srgbClr val="646B86"/>
              </a:buClr>
              <a:buSzPct val="101010"/>
              <a:buFont typeface="Courier New"/>
              <a:buChar char="o"/>
            </a:pPr>
            <a:r>
              <a:rPr lang="en-US" sz="200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require ‘watir’</a:t>
            </a:r>
          </a:p>
          <a:p>
            <a:pPr marL="342900" indent="-204469">
              <a:lnSpc>
                <a:spcPct val="120000"/>
              </a:lnSpc>
              <a:spcBef>
                <a:spcPts val="450"/>
              </a:spcBef>
              <a:buClr>
                <a:srgbClr val="000000"/>
              </a:buClr>
              <a:buSzPct val="99206"/>
              <a:buFont typeface="Arial"/>
              <a:buChar char="●"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Test::Unit is a way to organize your code into “tests”</a:t>
            </a:r>
          </a:p>
          <a:p>
            <a:pPr marL="342900" indent="-204469">
              <a:lnSpc>
                <a:spcPct val="120000"/>
              </a:lnSpc>
              <a:spcBef>
                <a:spcPts val="450"/>
              </a:spcBef>
              <a:buClr>
                <a:srgbClr val="000000"/>
              </a:buClr>
              <a:buSzPct val="99206"/>
              <a:buFont typeface="Arial"/>
              <a:buChar char="●"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Test::Unit has built in methods called “assertions” that help your tests with validation.</a:t>
            </a:r>
          </a:p>
          <a:p>
            <a:pPr marL="685800" lvl="1" indent="-172720">
              <a:lnSpc>
                <a:spcPct val="120000"/>
              </a:lnSpc>
              <a:spcBef>
                <a:spcPts val="356"/>
              </a:spcBef>
              <a:buClr>
                <a:srgbClr val="646B86"/>
              </a:buClr>
              <a:buSzPct val="101010"/>
              <a:buFont typeface="Courier New"/>
              <a:buChar char="o"/>
            </a:pPr>
            <a:r>
              <a:rPr lang="en-US" sz="200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assert(browser.link(:text, “Click Here”).exists?)</a:t>
            </a:r>
          </a:p>
          <a:p>
            <a:pPr marL="685800" lvl="1" indent="-172720">
              <a:lnSpc>
                <a:spcPct val="120000"/>
              </a:lnSpc>
              <a:spcBef>
                <a:spcPts val="356"/>
              </a:spcBef>
              <a:buClr>
                <a:srgbClr val="646B86"/>
              </a:buClr>
              <a:buSzPct val="101010"/>
              <a:buFont typeface="Courier New"/>
              <a:buChar char="o"/>
            </a:pPr>
            <a:r>
              <a:rPr lang="en-US" sz="200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The above statement will return a TRUE or FALSE indicating a pass or fail in your test. </a:t>
            </a:r>
          </a:p>
        </p:txBody>
      </p:sp>
      <p:pic>
        <p:nvPicPr>
          <p:cNvPr id="340" name="Shape 3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2993" y="304785"/>
            <a:ext cx="1447785" cy="1609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5593150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Test::Unit – Basic Code Structure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917682" y="1573200"/>
            <a:ext cx="8388652" cy="4548488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20312"/>
              </a:lnSpc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 'test/unit’</a:t>
            </a:r>
          </a:p>
          <a:p>
            <a:pPr>
              <a:lnSpc>
                <a:spcPct val="120312"/>
              </a:lnSpc>
              <a:spcBef>
                <a:spcPts val="291"/>
              </a:spcBef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TC_MyTest &lt; Test::Unit::TestCase</a:t>
            </a:r>
          </a:p>
          <a:p>
            <a:pPr>
              <a:lnSpc>
                <a:spcPct val="120312"/>
              </a:lnSpc>
              <a:spcBef>
                <a:spcPts val="291"/>
              </a:spcBef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Watir </a:t>
            </a:r>
          </a:p>
          <a:p>
            <a:pPr>
              <a:lnSpc>
                <a:spcPct val="120312"/>
              </a:lnSpc>
              <a:spcBef>
                <a:spcPts val="291"/>
              </a:spcBef>
            </a:pPr>
            <a:endParaRPr sz="15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20312"/>
              </a:lnSpc>
              <a:spcBef>
                <a:spcPts val="291"/>
              </a:spcBef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setup </a:t>
            </a:r>
            <a:r>
              <a:rPr lang="en-US" sz="1599">
                <a:solidFill>
                  <a:srgbClr val="648C61"/>
                </a:solidFill>
                <a:latin typeface="Arial"/>
                <a:ea typeface="Arial"/>
                <a:cs typeface="Arial"/>
                <a:sym typeface="Arial"/>
              </a:rPr>
              <a:t>#optional</a:t>
            </a:r>
          </a:p>
          <a:p>
            <a:pPr>
              <a:lnSpc>
                <a:spcPct val="120312"/>
              </a:lnSpc>
              <a:spcBef>
                <a:spcPts val="291"/>
              </a:spcBef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</a:t>
            </a:r>
            <a:r>
              <a:rPr lang="en-US" sz="1599">
                <a:solidFill>
                  <a:srgbClr val="648C61"/>
                </a:solidFill>
                <a:latin typeface="Arial"/>
                <a:ea typeface="Arial"/>
                <a:cs typeface="Arial"/>
                <a:sym typeface="Arial"/>
              </a:rPr>
              <a:t>#optional</a:t>
            </a:r>
          </a:p>
          <a:p>
            <a:pPr>
              <a:lnSpc>
                <a:spcPct val="120312"/>
              </a:lnSpc>
              <a:spcBef>
                <a:spcPts val="291"/>
              </a:spcBef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teardown </a:t>
            </a:r>
            <a:r>
              <a:rPr lang="en-US" sz="1599">
                <a:solidFill>
                  <a:srgbClr val="648C61"/>
                </a:solidFill>
                <a:latin typeface="Arial"/>
                <a:ea typeface="Arial"/>
                <a:cs typeface="Arial"/>
                <a:sym typeface="Arial"/>
              </a:rPr>
              <a:t>#optional</a:t>
            </a:r>
          </a:p>
          <a:p>
            <a:pPr>
              <a:lnSpc>
                <a:spcPct val="120312"/>
              </a:lnSpc>
              <a:spcBef>
                <a:spcPts val="291"/>
              </a:spcBef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</a:t>
            </a:r>
            <a:r>
              <a:rPr lang="en-US" sz="1599">
                <a:solidFill>
                  <a:srgbClr val="648C61"/>
                </a:solidFill>
                <a:latin typeface="Arial"/>
                <a:ea typeface="Arial"/>
                <a:cs typeface="Arial"/>
                <a:sym typeface="Arial"/>
              </a:rPr>
              <a:t>#optional</a:t>
            </a:r>
          </a:p>
          <a:p>
            <a:pPr>
              <a:lnSpc>
                <a:spcPct val="120312"/>
              </a:lnSpc>
              <a:spcBef>
                <a:spcPts val="291"/>
              </a:spcBef>
            </a:pPr>
            <a:endParaRPr sz="15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20312"/>
              </a:lnSpc>
              <a:spcBef>
                <a:spcPts val="291"/>
              </a:spcBef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test_pass</a:t>
            </a:r>
          </a:p>
          <a:p>
            <a:pPr>
              <a:lnSpc>
                <a:spcPct val="120312"/>
              </a:lnSpc>
              <a:spcBef>
                <a:spcPts val="291"/>
              </a:spcBef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assert(something.exists?) </a:t>
            </a:r>
          </a:p>
          <a:p>
            <a:pPr>
              <a:lnSpc>
                <a:spcPct val="120312"/>
              </a:lnSpc>
              <a:spcBef>
                <a:spcPts val="291"/>
              </a:spcBef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</a:t>
            </a:r>
          </a:p>
          <a:p>
            <a:pPr>
              <a:lnSpc>
                <a:spcPct val="120312"/>
              </a:lnSpc>
              <a:spcBef>
                <a:spcPts val="291"/>
              </a:spcBef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</a:t>
            </a:r>
          </a:p>
        </p:txBody>
      </p:sp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1800" y="0"/>
            <a:ext cx="2438393" cy="2362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12789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67" y="4181468"/>
            <a:ext cx="8324842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060" y="5172053"/>
            <a:ext cx="5124442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Test::Unit–A Failure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917682" y="1573200"/>
            <a:ext cx="8388652" cy="4548488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20312"/>
              </a:lnSpc>
            </a:pPr>
            <a:r>
              <a:rPr lang="en-US" sz="159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results such as these:</a:t>
            </a:r>
          </a:p>
          <a:p>
            <a:pPr>
              <a:lnSpc>
                <a:spcPct val="120312"/>
              </a:lnSpc>
              <a:spcBef>
                <a:spcPts val="291"/>
              </a:spcBef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&gt;ruby opf_smoketest.rb Loaded suite opf_smoketest</a:t>
            </a:r>
          </a:p>
          <a:p>
            <a:pPr>
              <a:lnSpc>
                <a:spcPct val="120312"/>
              </a:lnSpc>
              <a:spcBef>
                <a:spcPts val="291"/>
              </a:spcBef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Started</a:t>
            </a:r>
          </a:p>
          <a:p>
            <a:pPr>
              <a:lnSpc>
                <a:spcPct val="120312"/>
              </a:lnSpc>
              <a:spcBef>
                <a:spcPts val="291"/>
              </a:spcBef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</a:p>
          <a:p>
            <a:pPr>
              <a:lnSpc>
                <a:spcPct val="120312"/>
              </a:lnSpc>
              <a:spcBef>
                <a:spcPts val="291"/>
              </a:spcBef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Finished in 51.516 seconds.</a:t>
            </a:r>
          </a:p>
          <a:p>
            <a:pPr>
              <a:lnSpc>
                <a:spcPct val="120312"/>
              </a:lnSpc>
              <a:spcBef>
                <a:spcPts val="291"/>
              </a:spcBef>
            </a:pPr>
            <a:endParaRPr sz="15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20312"/>
              </a:lnSpc>
              <a:spcBef>
                <a:spcPts val="291"/>
              </a:spcBef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Failure:</a:t>
            </a:r>
          </a:p>
          <a:p>
            <a:pPr>
              <a:lnSpc>
                <a:spcPct val="120312"/>
              </a:lnSpc>
              <a:spcBef>
                <a:spcPts val="291"/>
              </a:spcBef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test_smokeTest(TC_manage_accounts)</a:t>
            </a:r>
          </a:p>
          <a:p>
            <a:pPr>
              <a:lnSpc>
                <a:spcPct val="120312"/>
              </a:lnSpc>
              <a:spcBef>
                <a:spcPts val="291"/>
              </a:spcBef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[opf_smoketest.rb:35:in `create_gallery'</a:t>
            </a:r>
          </a:p>
          <a:p>
            <a:pPr>
              <a:lnSpc>
                <a:spcPct val="120312"/>
              </a:lnSpc>
              <a:spcBef>
                <a:spcPts val="291"/>
              </a:spcBef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opf_smoketest.rb:398:in `test_smokeTest']:</a:t>
            </a:r>
          </a:p>
          <a:p>
            <a:pPr>
              <a:lnSpc>
                <a:spcPct val="120312"/>
              </a:lnSpc>
              <a:spcBef>
                <a:spcPts val="291"/>
              </a:spcBef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&lt;"http://app.onlinephotofiler.com/AddGallery.aspx"&gt; expected to be =~</a:t>
            </a:r>
          </a:p>
          <a:p>
            <a:pPr>
              <a:lnSpc>
                <a:spcPct val="120312"/>
              </a:lnSpc>
              <a:spcBef>
                <a:spcPts val="291"/>
              </a:spcBef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&lt;/app.onlinephotofiler.com\/GalleryThumbnails/&gt;.</a:t>
            </a:r>
          </a:p>
          <a:p>
            <a:pPr>
              <a:lnSpc>
                <a:spcPct val="120312"/>
              </a:lnSpc>
              <a:spcBef>
                <a:spcPts val="291"/>
              </a:spcBef>
            </a:pPr>
            <a:endParaRPr sz="15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20312"/>
              </a:lnSpc>
              <a:spcBef>
                <a:spcPts val="291"/>
              </a:spcBef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tests, 1 assertions, 1 failures, 0 errors</a:t>
            </a:r>
          </a:p>
          <a:p>
            <a:pPr>
              <a:lnSpc>
                <a:spcPct val="120312"/>
              </a:lnSpc>
              <a:spcBef>
                <a:spcPts val="291"/>
              </a:spcBef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&gt;Exit code: 0</a:t>
            </a:r>
          </a:p>
          <a:p>
            <a:pPr>
              <a:lnSpc>
                <a:spcPct val="120312"/>
              </a:lnSpc>
              <a:spcBef>
                <a:spcPts val="291"/>
              </a:spcBef>
            </a:pPr>
            <a:endParaRPr sz="1599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Shape 3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3785" y="0"/>
            <a:ext cx="2362185" cy="1219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48592" y="1600200"/>
            <a:ext cx="1666867" cy="1666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857633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76" y="5476860"/>
            <a:ext cx="4591034" cy="323842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Test::Unit–A Pass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2911463" y="1570028"/>
            <a:ext cx="5145389" cy="4548488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results such as these:</a:t>
            </a:r>
          </a:p>
          <a:p>
            <a:pPr>
              <a:spcBef>
                <a:spcPts val="253"/>
              </a:spcBef>
            </a:pP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253"/>
              </a:spcBef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Loaded suite opf_smoketest</a:t>
            </a:r>
          </a:p>
          <a:p>
            <a:pPr>
              <a:spcBef>
                <a:spcPts val="253"/>
              </a:spcBef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Started</a:t>
            </a:r>
          </a:p>
          <a:p>
            <a:pPr>
              <a:spcBef>
                <a:spcPts val="253"/>
              </a:spcBef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 Create Gallery - PASS</a:t>
            </a:r>
          </a:p>
          <a:p>
            <a:pPr>
              <a:spcBef>
                <a:spcPts val="253"/>
              </a:spcBef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02. Add Photos - PASS</a:t>
            </a:r>
          </a:p>
          <a:p>
            <a:pPr>
              <a:spcBef>
                <a:spcPts val="253"/>
              </a:spcBef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03. Edit Photos - PASS</a:t>
            </a:r>
          </a:p>
          <a:p>
            <a:pPr>
              <a:spcBef>
                <a:spcPts val="253"/>
              </a:spcBef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04. Create Badge - PASS</a:t>
            </a:r>
          </a:p>
          <a:p>
            <a:pPr>
              <a:spcBef>
                <a:spcPts val="253"/>
              </a:spcBef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05. Save Badge - PASS</a:t>
            </a:r>
          </a:p>
          <a:p>
            <a:pPr>
              <a:spcBef>
                <a:spcPts val="253"/>
              </a:spcBef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06. Version Number - PASS</a:t>
            </a:r>
          </a:p>
          <a:p>
            <a:pPr>
              <a:spcBef>
                <a:spcPts val="253"/>
              </a:spcBef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07. Reorder Galleries - PASS</a:t>
            </a:r>
          </a:p>
          <a:p>
            <a:pPr>
              <a:spcBef>
                <a:spcPts val="253"/>
              </a:spcBef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08. Reorder Images - PASS</a:t>
            </a:r>
          </a:p>
          <a:p>
            <a:pPr>
              <a:spcBef>
                <a:spcPts val="253"/>
              </a:spcBef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09. Edit Tags - PASS</a:t>
            </a:r>
          </a:p>
          <a:p>
            <a:pPr>
              <a:spcBef>
                <a:spcPts val="253"/>
              </a:spcBef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Edit Title &amp; Description - PASS</a:t>
            </a:r>
          </a:p>
          <a:p>
            <a:pPr>
              <a:spcBef>
                <a:spcPts val="253"/>
              </a:spcBef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 Create Permalinks - PASS</a:t>
            </a:r>
          </a:p>
          <a:p>
            <a:pPr>
              <a:spcBef>
                <a:spcPts val="253"/>
              </a:spcBef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 PhotoStore Make Purchase - PASS</a:t>
            </a:r>
          </a:p>
          <a:p>
            <a:pPr>
              <a:spcBef>
                <a:spcPts val="253"/>
              </a:spcBef>
            </a:pP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253"/>
              </a:spcBef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Finished in 225.701 seconds.</a:t>
            </a:r>
          </a:p>
          <a:p>
            <a:pPr>
              <a:spcBef>
                <a:spcPts val="253"/>
              </a:spcBef>
            </a:pP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253"/>
              </a:spcBef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tests, 29 assertions, 0 failures, 0 errors</a:t>
            </a:r>
          </a:p>
          <a:p>
            <a:pPr>
              <a:spcBef>
                <a:spcPts val="253"/>
              </a:spcBef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&gt;Exit code: 0</a:t>
            </a:r>
          </a:p>
          <a:p>
            <a:pPr>
              <a:spcBef>
                <a:spcPts val="253"/>
              </a:spcBef>
            </a:pP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Shape 3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1393" y="0"/>
            <a:ext cx="2362185" cy="2285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51974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 idx="4294967295"/>
          </p:nvPr>
        </p:nvSpPr>
        <p:spPr>
          <a:xfrm>
            <a:off x="1828786" y="351606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 dirty="0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What is Ruby?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1917682" y="1573200"/>
            <a:ext cx="8388652" cy="4548488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07870"/>
              </a:lnSpc>
            </a:pP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217170">
              <a:lnSpc>
                <a:spcPct val="107870"/>
              </a:lnSpc>
              <a:spcBef>
                <a:spcPts val="488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featured Object Oriented scripting language</a:t>
            </a:r>
          </a:p>
          <a:p>
            <a:pPr marL="685800" lvl="1" indent="-185420">
              <a:lnSpc>
                <a:spcPct val="107954"/>
              </a:lnSpc>
              <a:spcBef>
                <a:spcPts val="394"/>
              </a:spcBef>
              <a:buClr>
                <a:srgbClr val="646B86"/>
              </a:buClr>
              <a:buSzPct val="101851"/>
              <a:buFont typeface="Courier New"/>
              <a:buChar char="o"/>
            </a:pPr>
            <a:r>
              <a:rPr lang="en-US" sz="220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Made “famous” for it’s web application framework Rails. (Ruby on Rails)</a:t>
            </a:r>
          </a:p>
          <a:p>
            <a:pPr marL="342900" indent="-217170">
              <a:lnSpc>
                <a:spcPct val="107870"/>
              </a:lnSpc>
              <a:spcBef>
                <a:spcPts val="488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Interpreted rather than compiled</a:t>
            </a:r>
          </a:p>
          <a:p>
            <a:pPr marL="342900" indent="-217170">
              <a:lnSpc>
                <a:spcPct val="107870"/>
              </a:lnSpc>
              <a:spcBef>
                <a:spcPts val="488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Written by Matz (Yukihiro Matsumoto)</a:t>
            </a:r>
          </a:p>
          <a:p>
            <a:pPr marL="685800" lvl="1" indent="-185420">
              <a:lnSpc>
                <a:spcPct val="107954"/>
              </a:lnSpc>
              <a:spcBef>
                <a:spcPts val="394"/>
              </a:spcBef>
              <a:buClr>
                <a:srgbClr val="646B86"/>
              </a:buClr>
              <a:buSzPct val="101851"/>
              <a:buFont typeface="Courier New"/>
              <a:buChar char="o"/>
            </a:pPr>
            <a:r>
              <a:rPr lang="en-US" sz="220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Started in 1994</a:t>
            </a:r>
          </a:p>
          <a:p>
            <a:pPr marL="342900" indent="-217170">
              <a:lnSpc>
                <a:spcPct val="107870"/>
              </a:lnSpc>
              <a:spcBef>
                <a:spcPts val="488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Written in C</a:t>
            </a:r>
          </a:p>
          <a:p>
            <a:pPr marL="685800" lvl="1" indent="-185420">
              <a:lnSpc>
                <a:spcPct val="107954"/>
              </a:lnSpc>
              <a:spcBef>
                <a:spcPts val="394"/>
              </a:spcBef>
              <a:buClr>
                <a:srgbClr val="646B86"/>
              </a:buClr>
              <a:buSzPct val="101851"/>
              <a:buFont typeface="Courier New"/>
              <a:buChar char="o"/>
            </a:pPr>
            <a:r>
              <a:rPr lang="en-US" sz="220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Will work on any platform that has a C compiler</a:t>
            </a:r>
          </a:p>
          <a:p>
            <a:pPr marL="1028700" lvl="2" indent="-172720">
              <a:lnSpc>
                <a:spcPct val="108125"/>
              </a:lnSpc>
              <a:spcBef>
                <a:spcPts val="356"/>
              </a:spcBef>
              <a:buClr>
                <a:srgbClr val="000000"/>
              </a:buClr>
              <a:buSzPct val="101010"/>
              <a:buFont typeface="Wingdings"/>
              <a:buChar char="§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</a:p>
          <a:p>
            <a:pPr marL="1028700" lvl="2" indent="-172720">
              <a:lnSpc>
                <a:spcPct val="108125"/>
              </a:lnSpc>
              <a:spcBef>
                <a:spcPts val="356"/>
              </a:spcBef>
              <a:buClr>
                <a:srgbClr val="000000"/>
              </a:buClr>
              <a:buSzPct val="101010"/>
              <a:buFont typeface="Wingdings"/>
              <a:buChar char="§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</a:t>
            </a:r>
          </a:p>
          <a:p>
            <a:pPr marL="685800" lvl="1" indent="-45720">
              <a:lnSpc>
                <a:spcPct val="107954"/>
              </a:lnSpc>
              <a:spcBef>
                <a:spcPts val="394"/>
              </a:spcBef>
              <a:buClr>
                <a:srgbClr val="646B86"/>
              </a:buClr>
            </a:pPr>
            <a:endParaRPr sz="2200">
              <a:solidFill>
                <a:srgbClr val="646B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45720">
              <a:lnSpc>
                <a:spcPct val="107954"/>
              </a:lnSpc>
              <a:spcBef>
                <a:spcPts val="394"/>
              </a:spcBef>
              <a:buClr>
                <a:srgbClr val="646B86"/>
              </a:buClr>
            </a:pPr>
            <a:endParaRPr sz="2200">
              <a:solidFill>
                <a:srgbClr val="646B86"/>
              </a:solidFill>
              <a:latin typeface="Arial"/>
              <a:ea typeface="Arial"/>
              <a:cs typeface="Arial"/>
              <a:sym typeface="Arial"/>
            </a:endParaRPr>
          </a:p>
          <a:p>
            <a:pPr lvl="3" indent="-45720">
              <a:lnSpc>
                <a:spcPct val="108125"/>
              </a:lnSpc>
              <a:spcBef>
                <a:spcPts val="356"/>
              </a:spcBef>
              <a:buClr>
                <a:srgbClr val="646B86"/>
              </a:buClr>
            </a:pPr>
            <a:endParaRPr sz="2000">
              <a:solidFill>
                <a:srgbClr val="646B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493216">
            <a:off x="3271394" y="234880"/>
            <a:ext cx="993762" cy="1703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0498760"/>
      </p:ext>
    </p:extLst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Test::Unit Assertions</a:t>
            </a:r>
          </a:p>
        </p:txBody>
      </p:sp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585" y="1676385"/>
            <a:ext cx="7753342" cy="4581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7135447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How Test::Unit executes your tests.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917682" y="1573200"/>
            <a:ext cx="8388652" cy="4548488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20089"/>
              </a:lnSpc>
              <a:spcBef>
                <a:spcPts val="507"/>
              </a:spcBef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important to understand that Test::Unit will execute your methods in alphabetical/numerical order!</a:t>
            </a:r>
          </a:p>
          <a:p>
            <a:pPr>
              <a:lnSpc>
                <a:spcPct val="120089"/>
              </a:lnSpc>
              <a:spcBef>
                <a:spcPts val="507"/>
              </a:spcBef>
            </a:pP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20089"/>
              </a:lnSpc>
              <a:spcBef>
                <a:spcPts val="507"/>
              </a:spcBef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Also, the setup and teardown methods will wrap around every test. (Every methods starting with ‘test’. </a:t>
            </a:r>
          </a:p>
          <a:p>
            <a:pPr>
              <a:lnSpc>
                <a:spcPct val="119907"/>
              </a:lnSpc>
              <a:spcBef>
                <a:spcPts val="488"/>
              </a:spcBef>
            </a:pP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343" y="2619360"/>
            <a:ext cx="1704960" cy="131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63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6931413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How Test::Unit executes your tests.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920855" y="1417635"/>
            <a:ext cx="8388652" cy="4780260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38"/>
              </a:spcBef>
            </a:pP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94"/>
              </a:spcBef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have the following methods in a testcase using test::unit → </a:t>
            </a:r>
          </a:p>
          <a:p>
            <a:pPr>
              <a:lnSpc>
                <a:spcPct val="127777"/>
              </a:lnSpc>
              <a:spcBef>
                <a:spcPts val="216"/>
              </a:spcBef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setup</a:t>
            </a:r>
          </a:p>
          <a:p>
            <a:pPr>
              <a:spcBef>
                <a:spcPts val="216"/>
              </a:spcBef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teardown</a:t>
            </a:r>
          </a:p>
          <a:p>
            <a:pPr>
              <a:spcBef>
                <a:spcPts val="216"/>
              </a:spcBef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test_</a:t>
            </a:r>
            <a:r>
              <a:rPr lang="en-US" sz="12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test_</a:t>
            </a:r>
            <a:r>
              <a:rPr lang="en-US" sz="12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test_</a:t>
            </a:r>
            <a:r>
              <a:rPr lang="en-US" sz="12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94"/>
              </a:spcBef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will execute in this order (every test method is wrapped with the ‘setup’ and ‘teardown’ methods) </a:t>
            </a:r>
          </a:p>
          <a:p>
            <a:pPr>
              <a:lnSpc>
                <a:spcPct val="127777"/>
              </a:lnSpc>
              <a:spcBef>
                <a:spcPts val="216"/>
              </a:spcBef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setup </a:t>
            </a:r>
            <a:b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test_</a:t>
            </a:r>
            <a:r>
              <a:rPr lang="en-US" sz="12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teardown </a:t>
            </a:r>
          </a:p>
          <a:p>
            <a:pPr>
              <a:spcBef>
                <a:spcPts val="216"/>
              </a:spcBef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setup </a:t>
            </a:r>
            <a:b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test_</a:t>
            </a:r>
            <a:r>
              <a:rPr lang="en-US" sz="12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teardown </a:t>
            </a:r>
          </a:p>
          <a:p>
            <a:pPr>
              <a:spcBef>
                <a:spcPts val="216"/>
              </a:spcBef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setup </a:t>
            </a:r>
            <a:b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test_</a:t>
            </a:r>
            <a:r>
              <a:rPr lang="en-US" sz="12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teardown </a:t>
            </a:r>
          </a:p>
          <a:p>
            <a:pPr>
              <a:spcBef>
                <a:spcPts val="159"/>
              </a:spcBef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3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60" y="4333860"/>
            <a:ext cx="1533510" cy="154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9148888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How Test::Unit executes your tests.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920855" y="1798628"/>
            <a:ext cx="8388652" cy="4548488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r>
              <a:rPr lang="en-US" sz="1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write your testcases such that you are not launching your IE browser 66x or 180x try this:</a:t>
            </a:r>
          </a:p>
          <a:p>
            <a:pPr>
              <a:spcBef>
                <a:spcPts val="310"/>
              </a:spcBef>
            </a:pPr>
            <a:endParaRPr sz="16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45720">
              <a:spcBef>
                <a:spcPts val="253"/>
              </a:spcBef>
              <a:buClr>
                <a:srgbClr val="646B86"/>
              </a:buClr>
              <a:buSzPct val="97222"/>
            </a:pPr>
            <a:r>
              <a:rPr lang="en-US" sz="140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1. Use less ‘test” methods and more assertions within your methods</a:t>
            </a:r>
          </a:p>
          <a:p>
            <a:pPr marL="342900" indent="-45720">
              <a:spcBef>
                <a:spcPts val="253"/>
              </a:spcBef>
              <a:buClr>
                <a:srgbClr val="D16349"/>
              </a:buClr>
              <a:buSzPct val="97222"/>
            </a:pPr>
            <a:r>
              <a:rPr lang="en-US" sz="14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-OR-</a:t>
            </a:r>
          </a:p>
          <a:p>
            <a:pPr marL="342900" indent="-45720">
              <a:spcBef>
                <a:spcPts val="253"/>
              </a:spcBef>
              <a:buClr>
                <a:srgbClr val="646B86"/>
              </a:buClr>
              <a:buSzPct val="97222"/>
            </a:pPr>
            <a:r>
              <a:rPr lang="en-US" sz="140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2. Setup your tests like this:</a:t>
            </a:r>
          </a:p>
          <a:p>
            <a:pPr>
              <a:spcBef>
                <a:spcPts val="310"/>
              </a:spcBef>
            </a:pPr>
            <a:endParaRPr sz="1699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45720">
              <a:spcBef>
                <a:spcPts val="234"/>
              </a:spcBef>
              <a:buClr>
                <a:srgbClr val="000000"/>
              </a:buClr>
              <a:buSzPct val="103174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setup</a:t>
            </a:r>
          </a:p>
          <a:p>
            <a:pPr marL="685800" lvl="1" indent="-45720">
              <a:spcBef>
                <a:spcPts val="234"/>
              </a:spcBef>
              <a:buClr>
                <a:srgbClr val="000000"/>
              </a:buClr>
              <a:buSzPct val="103174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teardown</a:t>
            </a:r>
          </a:p>
          <a:p>
            <a:pPr marL="685800" lvl="1" indent="-45720">
              <a:spcBef>
                <a:spcPts val="234"/>
              </a:spcBef>
              <a:buClr>
                <a:srgbClr val="000000"/>
              </a:buClr>
            </a:pP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45720">
              <a:spcBef>
                <a:spcPts val="234"/>
              </a:spcBef>
              <a:buClr>
                <a:srgbClr val="000000"/>
              </a:buClr>
              <a:buSzPct val="103174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01 </a:t>
            </a:r>
            <a:r>
              <a:rPr lang="en-US" sz="1300">
                <a:solidFill>
                  <a:srgbClr val="648C61"/>
                </a:solidFill>
                <a:latin typeface="Arial"/>
                <a:ea typeface="Arial"/>
                <a:cs typeface="Arial"/>
                <a:sym typeface="Arial"/>
              </a:rPr>
              <a:t>#notice these methods no longer start with ‘test’</a:t>
            </a:r>
          </a:p>
          <a:p>
            <a:pPr marL="685800" lvl="1" indent="-45720">
              <a:spcBef>
                <a:spcPts val="234"/>
              </a:spcBef>
              <a:buClr>
                <a:srgbClr val="000000"/>
              </a:buClr>
              <a:buSzPct val="103174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02</a:t>
            </a:r>
          </a:p>
          <a:p>
            <a:pPr marL="685800" lvl="1" indent="-45720">
              <a:spcBef>
                <a:spcPts val="234"/>
              </a:spcBef>
              <a:buClr>
                <a:srgbClr val="000000"/>
              </a:buClr>
              <a:buSzPct val="103174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03</a:t>
            </a:r>
          </a:p>
          <a:p>
            <a:pPr marL="685800" lvl="1" indent="-45720">
              <a:spcBef>
                <a:spcPts val="234"/>
              </a:spcBef>
              <a:buClr>
                <a:srgbClr val="000000"/>
              </a:buClr>
            </a:pPr>
            <a:endParaRPr sz="13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45720">
              <a:spcBef>
                <a:spcPts val="234"/>
              </a:spcBef>
              <a:buClr>
                <a:srgbClr val="000000"/>
              </a:buClr>
              <a:buSzPct val="103174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US" sz="1300">
                <a:solidFill>
                  <a:srgbClr val="648C61"/>
                </a:solidFill>
                <a:latin typeface="Arial"/>
                <a:ea typeface="Arial"/>
                <a:cs typeface="Arial"/>
                <a:sym typeface="Arial"/>
              </a:rPr>
              <a:t>test_a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ll_methods_within_one_launch_of_the_browser_and_in_this_order</a:t>
            </a:r>
          </a:p>
          <a:p>
            <a:pPr marL="685800" lvl="1" indent="-45720">
              <a:spcBef>
                <a:spcPts val="234"/>
              </a:spcBef>
              <a:buClr>
                <a:srgbClr val="000000"/>
              </a:buClr>
              <a:buSzPct val="103174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  <a:p>
            <a:pPr marL="685800" lvl="1" indent="-45720">
              <a:spcBef>
                <a:spcPts val="234"/>
              </a:spcBef>
              <a:buClr>
                <a:srgbClr val="000000"/>
              </a:buClr>
              <a:buSzPct val="103174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  <a:p>
            <a:pPr marL="685800" lvl="1" indent="-45720">
              <a:spcBef>
                <a:spcPts val="234"/>
              </a:spcBef>
              <a:buClr>
                <a:srgbClr val="000000"/>
              </a:buClr>
              <a:buSzPct val="103174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  <a:p>
            <a:pPr marL="685800" lvl="1" indent="-45720">
              <a:spcBef>
                <a:spcPts val="234"/>
              </a:spcBef>
              <a:buClr>
                <a:srgbClr val="000000"/>
              </a:buClr>
            </a:pP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45720">
              <a:spcBef>
                <a:spcPts val="234"/>
              </a:spcBef>
              <a:buClr>
                <a:srgbClr val="000000"/>
              </a:buClr>
              <a:buSzPct val="103174"/>
            </a:pPr>
            <a:r>
              <a:rPr lang="en-US" sz="13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(Compare this structure with the one on the previous page)</a:t>
            </a:r>
          </a:p>
          <a:p>
            <a:pPr marL="685800" lvl="1" indent="-45720">
              <a:spcBef>
                <a:spcPts val="234"/>
              </a:spcBef>
              <a:buClr>
                <a:srgbClr val="000000"/>
              </a:buClr>
            </a:pPr>
            <a:endParaRPr sz="13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10"/>
              </a:spcBef>
            </a:pPr>
            <a:endParaRPr sz="16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3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Shape 4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4468" y="5019661"/>
            <a:ext cx="1390634" cy="1390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3560733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Windows Pop-Ups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1917682" y="1573200"/>
            <a:ext cx="8388652" cy="4548488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 marL="342900" indent="-217170">
              <a:lnSpc>
                <a:spcPct val="10787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Sometimes when a user is using a web page a pop-up window will appear. </a:t>
            </a:r>
            <a:r>
              <a:rPr lang="en-US" sz="27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These require special attention in watir</a:t>
            </a: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342900" indent="-217170">
              <a:lnSpc>
                <a:spcPct val="107870"/>
              </a:lnSpc>
              <a:spcBef>
                <a:spcPts val="488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Pop-Up examples: </a:t>
            </a:r>
          </a:p>
          <a:p>
            <a:pPr marL="685800" lvl="1" indent="-185420">
              <a:lnSpc>
                <a:spcPct val="107954"/>
              </a:lnSpc>
              <a:spcBef>
                <a:spcPts val="394"/>
              </a:spcBef>
              <a:buClr>
                <a:srgbClr val="646B86"/>
              </a:buClr>
              <a:buSzPct val="101851"/>
              <a:buFont typeface="Courier New"/>
              <a:buChar char="o"/>
            </a:pPr>
            <a:r>
              <a:rPr lang="en-US" sz="220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Security Alerts</a:t>
            </a:r>
          </a:p>
          <a:p>
            <a:pPr marL="685800" lvl="1" indent="-185420">
              <a:lnSpc>
                <a:spcPct val="107954"/>
              </a:lnSpc>
              <a:spcBef>
                <a:spcPts val="394"/>
              </a:spcBef>
              <a:buClr>
                <a:srgbClr val="646B86"/>
              </a:buClr>
              <a:buSzPct val="101851"/>
              <a:buFont typeface="Courier New"/>
              <a:buChar char="o"/>
            </a:pPr>
            <a:r>
              <a:rPr lang="en-US" sz="220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Choose File pop-ups</a:t>
            </a:r>
          </a:p>
          <a:p>
            <a:pPr marL="685800" lvl="1" indent="-185420">
              <a:lnSpc>
                <a:spcPct val="107954"/>
              </a:lnSpc>
              <a:spcBef>
                <a:spcPts val="394"/>
              </a:spcBef>
              <a:buClr>
                <a:srgbClr val="646B86"/>
              </a:buClr>
              <a:buSzPct val="101851"/>
              <a:buFont typeface="Courier New"/>
              <a:buChar char="o"/>
            </a:pPr>
            <a:r>
              <a:rPr lang="en-US" sz="220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Save As</a:t>
            </a:r>
          </a:p>
          <a:p>
            <a:pPr marL="685800" lvl="1" indent="-185420">
              <a:lnSpc>
                <a:spcPct val="107954"/>
              </a:lnSpc>
              <a:spcBef>
                <a:spcPts val="394"/>
              </a:spcBef>
              <a:buClr>
                <a:srgbClr val="646B86"/>
              </a:buClr>
              <a:buSzPct val="101851"/>
              <a:buFont typeface="Courier New"/>
              <a:buChar char="o"/>
            </a:pPr>
            <a:r>
              <a:rPr lang="en-US" sz="220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Login (username/password) panels</a:t>
            </a:r>
          </a:p>
          <a:p>
            <a:pPr marL="685800" lvl="1" indent="-185420">
              <a:lnSpc>
                <a:spcPct val="107954"/>
              </a:lnSpc>
              <a:spcBef>
                <a:spcPts val="394"/>
              </a:spcBef>
              <a:buClr>
                <a:srgbClr val="646B86"/>
              </a:buClr>
              <a:buSzPct val="101851"/>
              <a:buFont typeface="Courier New"/>
              <a:buChar char="o"/>
            </a:pPr>
            <a:r>
              <a:rPr lang="en-US" sz="220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Alert boxes</a:t>
            </a:r>
          </a:p>
          <a:p>
            <a:pPr marL="685800" lvl="1" indent="-185420">
              <a:lnSpc>
                <a:spcPct val="107954"/>
              </a:lnSpc>
              <a:spcBef>
                <a:spcPts val="394"/>
              </a:spcBef>
              <a:buClr>
                <a:srgbClr val="646B86"/>
              </a:buClr>
              <a:buSzPct val="101851"/>
              <a:buFont typeface="Courier New"/>
              <a:buChar char="o"/>
            </a:pPr>
            <a:r>
              <a:rPr lang="en-US" sz="220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Script prompt/textbox</a:t>
            </a:r>
          </a:p>
          <a:p>
            <a:pPr marL="685800" lvl="1" indent="-185420">
              <a:lnSpc>
                <a:spcPct val="107954"/>
              </a:lnSpc>
              <a:spcBef>
                <a:spcPts val="394"/>
              </a:spcBef>
              <a:buClr>
                <a:srgbClr val="646B86"/>
              </a:buClr>
              <a:buSzPct val="101851"/>
              <a:buFont typeface="Courier New"/>
              <a:buChar char="o"/>
            </a:pPr>
            <a:r>
              <a:rPr lang="en-US" sz="220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Confirmation Boxes (ok/cancel)</a:t>
            </a:r>
          </a:p>
        </p:txBody>
      </p:sp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1468" y="66668"/>
            <a:ext cx="933435" cy="1333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684047"/>
      </p:ext>
    </p:extLst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Shape 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75" y="3876660"/>
            <a:ext cx="840105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Shape 4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1660" y="2962260"/>
            <a:ext cx="8324842" cy="781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Shape 4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5475" y="1514475"/>
            <a:ext cx="8401050" cy="131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Shape 4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5668" y="2047860"/>
            <a:ext cx="2381243" cy="47623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Shape 417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Windows Pop-Ups – Part 2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917682" y="1573200"/>
            <a:ext cx="8388652" cy="4548488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19907"/>
              </a:lnSpc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browser.button(:text, “Click Me”).click  change to:</a:t>
            </a:r>
          </a:p>
          <a:p>
            <a:pPr>
              <a:lnSpc>
                <a:spcPct val="119907"/>
              </a:lnSpc>
              <a:spcBef>
                <a:spcPts val="488"/>
              </a:spcBef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browser.button(:text, “Click Me”).click_no_wait</a:t>
            </a:r>
          </a:p>
          <a:p>
            <a:pPr>
              <a:lnSpc>
                <a:spcPct val="119907"/>
              </a:lnSpc>
              <a:spcBef>
                <a:spcPts val="488"/>
              </a:spcBef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sleep 3 </a:t>
            </a:r>
            <a:r>
              <a:rPr lang="en-US" sz="2000">
                <a:solidFill>
                  <a:srgbClr val="648C61"/>
                </a:solidFill>
                <a:latin typeface="Arial"/>
                <a:ea typeface="Arial"/>
                <a:cs typeface="Arial"/>
                <a:sym typeface="Arial"/>
              </a:rPr>
              <a:t>#Use the sleep method with any value you need.</a:t>
            </a:r>
          </a:p>
          <a:p>
            <a:pPr>
              <a:lnSpc>
                <a:spcPct val="119907"/>
              </a:lnSpc>
              <a:spcBef>
                <a:spcPts val="488"/>
              </a:spcBef>
            </a:pP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9907"/>
              </a:lnSpc>
              <a:spcBef>
                <a:spcPts val="488"/>
              </a:spcBef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“.attach” method: </a:t>
            </a:r>
            <a:r>
              <a:rPr lang="en-US" sz="2000">
                <a:solidFill>
                  <a:srgbClr val="648C61"/>
                </a:solidFill>
                <a:latin typeface="Arial"/>
                <a:ea typeface="Arial"/>
                <a:cs typeface="Arial"/>
                <a:sym typeface="Arial"/>
              </a:rPr>
              <a:t>#create a new browser instance &amp; attach to it.</a:t>
            </a:r>
          </a:p>
          <a:p>
            <a:pPr marL="342900" indent="-45720">
              <a:lnSpc>
                <a:spcPct val="119886"/>
              </a:lnSpc>
              <a:spcBef>
                <a:spcPts val="394"/>
              </a:spcBef>
              <a:buClr>
                <a:srgbClr val="646B86"/>
              </a:buClr>
              <a:buSzPct val="101851"/>
            </a:pPr>
            <a:r>
              <a:rPr lang="en-US" sz="220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photostore_browser = Watir::IE.attach(:url, /PhotoStore/)</a:t>
            </a:r>
          </a:p>
          <a:p>
            <a:pPr>
              <a:lnSpc>
                <a:spcPct val="119907"/>
              </a:lnSpc>
              <a:spcBef>
                <a:spcPts val="488"/>
              </a:spcBef>
            </a:pPr>
            <a:r>
              <a:rPr lang="en-US" sz="27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-OR-</a:t>
            </a:r>
          </a:p>
          <a:p>
            <a:pPr>
              <a:lnSpc>
                <a:spcPct val="119907"/>
              </a:lnSpc>
              <a:spcBef>
                <a:spcPts val="488"/>
              </a:spcBef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AutoIt to manipulate windows controls</a:t>
            </a:r>
          </a:p>
          <a:p>
            <a:pPr>
              <a:lnSpc>
                <a:spcPct val="119907"/>
              </a:lnSpc>
              <a:spcBef>
                <a:spcPts val="488"/>
              </a:spcBef>
            </a:pP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9907"/>
              </a:lnSpc>
              <a:spcBef>
                <a:spcPts val="488"/>
              </a:spcBef>
            </a:pP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45720">
              <a:lnSpc>
                <a:spcPct val="119886"/>
              </a:lnSpc>
              <a:spcBef>
                <a:spcPts val="394"/>
              </a:spcBef>
              <a:buClr>
                <a:srgbClr val="646B86"/>
              </a:buClr>
            </a:pPr>
            <a:endParaRPr sz="2200">
              <a:solidFill>
                <a:srgbClr val="646B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45720">
              <a:lnSpc>
                <a:spcPct val="119886"/>
              </a:lnSpc>
              <a:spcBef>
                <a:spcPts val="394"/>
              </a:spcBef>
              <a:buClr>
                <a:srgbClr val="646B86"/>
              </a:buClr>
            </a:pPr>
            <a:endParaRPr sz="2200">
              <a:solidFill>
                <a:srgbClr val="646B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Shape 4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Shape 4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829660" y="66668"/>
            <a:ext cx="933435" cy="1333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5604401"/>
      </p:ext>
    </p:extLst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Shape 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68" y="4410068"/>
            <a:ext cx="56578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Shape 426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AutoIt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1917682" y="1573200"/>
            <a:ext cx="8388652" cy="4548488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 marL="342900" indent="-198120">
              <a:lnSpc>
                <a:spcPct val="119791"/>
              </a:lnSpc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AutoIt is a scripting language designed for automating the Windows GUI</a:t>
            </a:r>
          </a:p>
          <a:p>
            <a:pPr marL="342900" indent="-198120">
              <a:lnSpc>
                <a:spcPct val="119791"/>
              </a:lnSpc>
              <a:spcBef>
                <a:spcPts val="431"/>
              </a:spcBef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Bundled with Watir now (you don’t have to ‘require’ it)</a:t>
            </a:r>
          </a:p>
          <a:p>
            <a:pPr>
              <a:lnSpc>
                <a:spcPct val="119907"/>
              </a:lnSpc>
              <a:spcBef>
                <a:spcPts val="488"/>
              </a:spcBef>
            </a:pP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28270">
              <a:lnSpc>
                <a:spcPct val="120192"/>
              </a:lnSpc>
              <a:spcBef>
                <a:spcPts val="234"/>
              </a:spcBef>
              <a:buClr>
                <a:srgbClr val="000000"/>
              </a:buClr>
              <a:buSzPct val="103174"/>
              <a:buFont typeface="Arial"/>
              <a:buChar char="●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$browser.file_field(:id, "ctl00_NonGalleryContent_Uploader1_FileUpload1").click_no_wait</a:t>
            </a:r>
          </a:p>
          <a:p>
            <a:pPr marL="342900" indent="-128270">
              <a:lnSpc>
                <a:spcPct val="120192"/>
              </a:lnSpc>
              <a:spcBef>
                <a:spcPts val="234"/>
              </a:spcBef>
              <a:buClr>
                <a:srgbClr val="000000"/>
              </a:buClr>
              <a:buSzPct val="103174"/>
              <a:buFont typeface="Arial"/>
              <a:buChar char="●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sleep 2</a:t>
            </a:r>
          </a:p>
          <a:p>
            <a:pPr marL="342900" indent="-128270">
              <a:lnSpc>
                <a:spcPct val="120192"/>
              </a:lnSpc>
              <a:spcBef>
                <a:spcPts val="234"/>
              </a:spcBef>
              <a:buClr>
                <a:srgbClr val="000000"/>
              </a:buClr>
              <a:buSzPct val="103174"/>
              <a:buFont typeface="Arial"/>
              <a:buChar char="●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#-------------------------------------------------------------------------------------</a:t>
            </a:r>
          </a:p>
          <a:p>
            <a:pPr marL="342900" indent="-128270">
              <a:lnSpc>
                <a:spcPct val="120192"/>
              </a:lnSpc>
              <a:spcBef>
                <a:spcPts val="234"/>
              </a:spcBef>
              <a:buClr>
                <a:srgbClr val="000000"/>
              </a:buClr>
              <a:buSzPct val="103174"/>
              <a:buFont typeface="Arial"/>
              <a:buChar char="●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#AutoIt</a:t>
            </a:r>
          </a:p>
          <a:p>
            <a:pPr marL="342900" indent="-128270">
              <a:lnSpc>
                <a:spcPct val="120192"/>
              </a:lnSpc>
              <a:spcBef>
                <a:spcPts val="234"/>
              </a:spcBef>
              <a:buClr>
                <a:srgbClr val="000000"/>
              </a:buClr>
              <a:buSzPct val="103174"/>
              <a:buFont typeface="Arial"/>
              <a:buChar char="●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Watir.autoit.WinWaitActive("Choose file", '', 3)</a:t>
            </a:r>
          </a:p>
          <a:p>
            <a:pPr marL="342900" indent="-128270">
              <a:lnSpc>
                <a:spcPct val="120192"/>
              </a:lnSpc>
              <a:spcBef>
                <a:spcPts val="234"/>
              </a:spcBef>
              <a:buClr>
                <a:srgbClr val="000000"/>
              </a:buClr>
              <a:buSzPct val="103174"/>
              <a:buFont typeface="Arial"/>
              <a:buChar char="●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Watir.autoit.ControlSetText("Choose file", "", 1148, "1_gardengnome.jpg")</a:t>
            </a:r>
          </a:p>
          <a:p>
            <a:pPr marL="342900" indent="-128270">
              <a:lnSpc>
                <a:spcPct val="120192"/>
              </a:lnSpc>
              <a:spcBef>
                <a:spcPts val="234"/>
              </a:spcBef>
              <a:buClr>
                <a:srgbClr val="000000"/>
              </a:buClr>
              <a:buSzPct val="103174"/>
              <a:buFont typeface="Arial"/>
              <a:buChar char="●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Watir.autoit.ControlClick("Choose file", "", "&amp;Open")</a:t>
            </a:r>
          </a:p>
          <a:p>
            <a:pPr marL="342900" indent="-128270">
              <a:lnSpc>
                <a:spcPct val="120192"/>
              </a:lnSpc>
              <a:spcBef>
                <a:spcPts val="234"/>
              </a:spcBef>
              <a:buClr>
                <a:srgbClr val="000000"/>
              </a:buClr>
              <a:buSzPct val="103174"/>
              <a:buFont typeface="Arial"/>
              <a:buChar char="●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#-------------------------------------------------------------------------------------</a:t>
            </a:r>
          </a:p>
          <a:p>
            <a:pPr>
              <a:lnSpc>
                <a:spcPct val="120312"/>
              </a:lnSpc>
              <a:spcBef>
                <a:spcPts val="291"/>
              </a:spcBef>
            </a:pPr>
            <a:endParaRPr sz="15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Shape 4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150707"/>
      </p:ext>
    </p:extLst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AutoIt3 Bonus!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1917683" y="1573200"/>
            <a:ext cx="5145389" cy="4621523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20000"/>
              </a:lnSpc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72720">
              <a:lnSpc>
                <a:spcPct val="120000"/>
              </a:lnSpc>
              <a:spcBef>
                <a:spcPts val="356"/>
              </a:spcBef>
              <a:buClr>
                <a:srgbClr val="000000"/>
              </a:buClr>
              <a:buSzPct val="101010"/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Read up on AutoIt3 &amp; learn commands go here: </a:t>
            </a:r>
            <a:r>
              <a:rPr lang="en-US" sz="2000" u="sng">
                <a:solidFill>
                  <a:srgbClr val="00A3D6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http://www.autoitscript.com/autoit3/</a:t>
            </a:r>
          </a:p>
          <a:p>
            <a:pPr>
              <a:lnSpc>
                <a:spcPct val="120000"/>
              </a:lnSpc>
              <a:spcBef>
                <a:spcPts val="356"/>
              </a:spcBef>
            </a:pPr>
            <a:endParaRPr sz="2000" u="sng">
              <a:solidFill>
                <a:srgbClr val="D16349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342900" indent="-172720">
              <a:lnSpc>
                <a:spcPct val="120000"/>
              </a:lnSpc>
              <a:spcBef>
                <a:spcPts val="356"/>
              </a:spcBef>
              <a:buClr>
                <a:srgbClr val="000000"/>
              </a:buClr>
              <a:buSzPct val="101010"/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AutoIt3 has an information tool (similar to the IE dev toolbar) that can help you identify windows objects. Download the full AutoIt3 program to access this tool. </a:t>
            </a:r>
          </a:p>
          <a:p>
            <a:pPr>
              <a:lnSpc>
                <a:spcPct val="120000"/>
              </a:lnSpc>
              <a:spcBef>
                <a:spcPts val="356"/>
              </a:spcBef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72720">
              <a:lnSpc>
                <a:spcPct val="120000"/>
              </a:lnSpc>
              <a:spcBef>
                <a:spcPts val="356"/>
              </a:spcBef>
              <a:buClr>
                <a:srgbClr val="000000"/>
              </a:buClr>
              <a:buSzPct val="101010"/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AutoIt3 Download: </a:t>
            </a:r>
            <a:r>
              <a:rPr lang="en-US" sz="2000" u="sng">
                <a:solidFill>
                  <a:srgbClr val="00A3D6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http://www.autoitscript.com/autoit3/downloads.shtml</a:t>
            </a:r>
          </a:p>
          <a:p>
            <a:pPr>
              <a:lnSpc>
                <a:spcPct val="120000"/>
              </a:lnSpc>
              <a:spcBef>
                <a:spcPts val="356"/>
              </a:spcBef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Shape 4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Shape 4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6586" y="1447786"/>
            <a:ext cx="3190859" cy="4819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Shape 4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14985" y="5715000"/>
            <a:ext cx="981068" cy="838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7457621"/>
      </p:ext>
    </p:extLst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/>
        </p:nvSpPr>
        <p:spPr>
          <a:xfrm>
            <a:off x="5654663" y="1722420"/>
            <a:ext cx="4837410" cy="4346887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20454"/>
              </a:lnSpc>
            </a:pPr>
            <a:r>
              <a:rPr lang="en-US" sz="11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def create_gallery</a:t>
            </a:r>
          </a:p>
          <a:p>
            <a:pPr>
              <a:lnSpc>
                <a:spcPct val="120454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$browser</a:t>
            </a:r>
            <a:r>
              <a:rPr lang="en-US" sz="11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.link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(:class,"ctl00_OwnerBar1_menuGalleries_1 dropdownMenuItem ctl00_OwnerBar1_menuGalleries_5").click</a:t>
            </a:r>
          </a:p>
          <a:p>
            <a:pPr>
              <a:lnSpc>
                <a:spcPct val="120454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$browser</a:t>
            </a:r>
            <a:r>
              <a:rPr lang="en-US" sz="11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.text_field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(:id, "ctl00_NonGalleryContent_MyPhotoGallery_mtbTitle_tbText").set($gallery_name)</a:t>
            </a:r>
          </a:p>
          <a:p>
            <a:pPr>
              <a:lnSpc>
                <a:spcPct val="120454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$browser</a:t>
            </a:r>
            <a:r>
              <a:rPr lang="en-US" sz="11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.button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(:id, "ctl00_NonGalleryContent_lnkCreate").click</a:t>
            </a:r>
          </a:p>
          <a:p>
            <a:pPr>
              <a:lnSpc>
                <a:spcPct val="120454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sleep 6</a:t>
            </a:r>
          </a:p>
          <a:p>
            <a:pPr>
              <a:lnSpc>
                <a:spcPct val="120454"/>
              </a:lnSpc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20454"/>
              </a:lnSpc>
            </a:pPr>
            <a:r>
              <a:rPr lang="en-US" sz="11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assert_match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(/app.test.onlinephotofiler-com.ide\/GalleryThumbnails/, $browser.url.to_s)</a:t>
            </a:r>
          </a:p>
          <a:p>
            <a:pPr>
              <a:lnSpc>
                <a:spcPct val="120454"/>
              </a:lnSpc>
            </a:pPr>
            <a:r>
              <a:rPr lang="en-US" sz="11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assert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($browser.div(:text, "#{$gallery_name}").exists?)</a:t>
            </a:r>
          </a:p>
          <a:p>
            <a:pPr>
              <a:lnSpc>
                <a:spcPct val="120454"/>
              </a:lnSpc>
            </a:pPr>
            <a:r>
              <a:rPr lang="en-US" sz="11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puts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("01. Create Gallery - PASS")</a:t>
            </a:r>
          </a:p>
          <a:p>
            <a:pPr>
              <a:lnSpc>
                <a:spcPct val="120454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  <a:p>
            <a:pPr>
              <a:lnSpc>
                <a:spcPct val="120454"/>
              </a:lnSpc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20454"/>
              </a:lnSpc>
            </a:pPr>
            <a:r>
              <a:rPr lang="en-US" sz="11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test_smokeTest</a:t>
            </a:r>
          </a:p>
          <a:p>
            <a:pPr>
              <a:lnSpc>
                <a:spcPct val="120454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create_gallery</a:t>
            </a:r>
          </a:p>
          <a:p>
            <a:pPr>
              <a:lnSpc>
                <a:spcPct val="120454"/>
              </a:lnSpc>
            </a:pPr>
            <a:r>
              <a:rPr lang="en-US" sz="11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  <a:p>
            <a:pPr>
              <a:lnSpc>
                <a:spcPct val="120454"/>
              </a:lnSpc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20454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</a:t>
            </a:r>
            <a:r>
              <a:rPr lang="en-US" sz="1100">
                <a:solidFill>
                  <a:srgbClr val="648C61"/>
                </a:solidFill>
                <a:latin typeface="Arial"/>
                <a:ea typeface="Arial"/>
                <a:cs typeface="Arial"/>
                <a:sym typeface="Arial"/>
              </a:rPr>
              <a:t>#End class: TC_manage_accounts</a:t>
            </a:r>
          </a:p>
          <a:p>
            <a:pPr>
              <a:lnSpc>
                <a:spcPct val="120138"/>
              </a:lnSpc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20138"/>
              </a:lnSpc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Putting it all together…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917683" y="1417635"/>
            <a:ext cx="3545190" cy="5234287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 marL="342900" indent="-115570">
              <a:buClr>
                <a:srgbClr val="000000"/>
              </a:buClr>
              <a:buSzPct val="101851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#requires</a:t>
            </a:r>
          </a:p>
          <a:p>
            <a:pPr marL="342900" indent="-115570">
              <a:spcBef>
                <a:spcPts val="197"/>
              </a:spcBef>
              <a:buClr>
                <a:srgbClr val="D16349"/>
              </a:buClr>
              <a:buSzPct val="101851"/>
              <a:buFont typeface="Arial"/>
              <a:buChar char="●"/>
            </a:pPr>
            <a:r>
              <a:rPr lang="en-US" sz="11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require 'watir'</a:t>
            </a:r>
          </a:p>
          <a:p>
            <a:pPr marL="342900" indent="-115570">
              <a:spcBef>
                <a:spcPts val="197"/>
              </a:spcBef>
              <a:buClr>
                <a:srgbClr val="000000"/>
              </a:buClr>
              <a:buSzPct val="101851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 'test/unit'</a:t>
            </a:r>
          </a:p>
          <a:p>
            <a:pPr marL="342900" indent="-115570">
              <a:spcBef>
                <a:spcPts val="197"/>
              </a:spcBef>
              <a:buClr>
                <a:srgbClr val="000000"/>
              </a:buClr>
              <a:buSzPct val="101851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 'test/unit/testcase'</a:t>
            </a:r>
          </a:p>
          <a:p>
            <a:pPr marL="342900" indent="-115570">
              <a:spcBef>
                <a:spcPts val="197"/>
              </a:spcBef>
              <a:buClr>
                <a:srgbClr val="000000"/>
              </a:buClr>
              <a:buSzPct val="101851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 'opf_navigate_to_opf_test.rb'</a:t>
            </a:r>
          </a:p>
          <a:p>
            <a:pPr>
              <a:spcBef>
                <a:spcPts val="197"/>
              </a:spcBef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15570">
              <a:spcBef>
                <a:spcPts val="197"/>
              </a:spcBef>
              <a:buClr>
                <a:srgbClr val="D16349"/>
              </a:buClr>
              <a:buSzPct val="101851"/>
              <a:buFont typeface="Arial"/>
              <a:buChar char="●"/>
            </a:pPr>
            <a:r>
              <a:rPr lang="en-US" sz="11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class TC_manage_accounts &lt; Test::Unit::TestCase</a:t>
            </a:r>
          </a:p>
          <a:p>
            <a:pPr marL="342900" indent="-115570">
              <a:spcBef>
                <a:spcPts val="197"/>
              </a:spcBef>
              <a:buClr>
                <a:srgbClr val="000000"/>
              </a:buClr>
              <a:buSzPct val="101851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#includes</a:t>
            </a:r>
          </a:p>
          <a:p>
            <a:pPr marL="342900" indent="-115570">
              <a:spcBef>
                <a:spcPts val="197"/>
              </a:spcBef>
              <a:buClr>
                <a:srgbClr val="D16349"/>
              </a:buClr>
              <a:buSzPct val="101851"/>
              <a:buFont typeface="Arial"/>
              <a:buChar char="●"/>
            </a:pPr>
            <a:r>
              <a:rPr lang="en-US" sz="11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include Watir</a:t>
            </a:r>
          </a:p>
          <a:p>
            <a:pPr marL="342900" indent="-115570">
              <a:spcBef>
                <a:spcPts val="197"/>
              </a:spcBef>
              <a:buClr>
                <a:srgbClr val="000000"/>
              </a:buClr>
              <a:buSzPct val="101851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Mod_navigate_to_OPF_test</a:t>
            </a:r>
          </a:p>
          <a:p>
            <a:pPr marL="342900" indent="-115570">
              <a:spcBef>
                <a:spcPts val="197"/>
              </a:spcBef>
              <a:buClr>
                <a:srgbClr val="D16349"/>
              </a:buClr>
              <a:buSzPct val="101851"/>
              <a:buFont typeface="Arial"/>
              <a:buChar char="●"/>
            </a:pPr>
            <a:r>
              <a:rPr lang="en-US" sz="11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#variables</a:t>
            </a:r>
          </a:p>
          <a:p>
            <a:pPr marL="342900" indent="-115570">
              <a:spcBef>
                <a:spcPts val="197"/>
              </a:spcBef>
              <a:buClr>
                <a:srgbClr val="000000"/>
              </a:buClr>
              <a:buSzPct val="101851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$gallery_name = "Auto Gallery 17"</a:t>
            </a:r>
          </a:p>
          <a:p>
            <a:pPr marL="342900" indent="-115570">
              <a:spcBef>
                <a:spcPts val="197"/>
              </a:spcBef>
              <a:buClr>
                <a:srgbClr val="000000"/>
              </a:buClr>
              <a:buSzPct val="101851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$version_number = "Version 2.1.1"</a:t>
            </a:r>
          </a:p>
          <a:p>
            <a:pPr marL="342900" indent="-115570">
              <a:spcBef>
                <a:spcPts val="197"/>
              </a:spcBef>
              <a:buClr>
                <a:srgbClr val="000000"/>
              </a:buClr>
              <a:buSzPct val="101851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$storefront_url = "http://laurenssuperwondertestingsite.com/GalleryThumbnails.aspx"</a:t>
            </a:r>
          </a:p>
          <a:p>
            <a:pPr marL="342900" indent="-115570">
              <a:spcBef>
                <a:spcPts val="197"/>
              </a:spcBef>
              <a:buClr>
                <a:srgbClr val="000000"/>
              </a:buClr>
              <a:buSzPct val="101851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$site_login = “xxxx"</a:t>
            </a:r>
          </a:p>
          <a:p>
            <a:pPr marL="342900" indent="-115570">
              <a:spcBef>
                <a:spcPts val="197"/>
              </a:spcBef>
              <a:buClr>
                <a:srgbClr val="000000"/>
              </a:buClr>
              <a:buSzPct val="101851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$site_password = “xxxxx"</a:t>
            </a:r>
          </a:p>
          <a:p>
            <a:pPr marL="342900" indent="-115570">
              <a:spcBef>
                <a:spcPts val="197"/>
              </a:spcBef>
              <a:buClr>
                <a:srgbClr val="D16349"/>
              </a:buClr>
              <a:buSzPct val="101851"/>
              <a:buFont typeface="Arial"/>
              <a:buChar char="●"/>
            </a:pPr>
            <a:r>
              <a:rPr lang="en-US" sz="11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def setup </a:t>
            </a:r>
          </a:p>
          <a:p>
            <a:pPr marL="342900" indent="-115570">
              <a:spcBef>
                <a:spcPts val="197"/>
              </a:spcBef>
              <a:buClr>
                <a:srgbClr val="000000"/>
              </a:buClr>
              <a:buSzPct val="101851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navigate_to_OPF_test</a:t>
            </a:r>
          </a:p>
          <a:p>
            <a:pPr marL="342900" indent="-115570">
              <a:spcBef>
                <a:spcPts val="197"/>
              </a:spcBef>
              <a:buClr>
                <a:srgbClr val="D16349"/>
              </a:buClr>
              <a:buSzPct val="101851"/>
              <a:buFont typeface="Arial"/>
              <a:buChar char="●"/>
            </a:pPr>
            <a:r>
              <a:rPr lang="en-US" sz="11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  <a:p>
            <a:pPr>
              <a:spcBef>
                <a:spcPts val="197"/>
              </a:spcBef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15570">
              <a:spcBef>
                <a:spcPts val="197"/>
              </a:spcBef>
              <a:buClr>
                <a:srgbClr val="D16349"/>
              </a:buClr>
              <a:buSzPct val="101851"/>
              <a:buFont typeface="Arial"/>
              <a:buChar char="●"/>
            </a:pPr>
            <a:r>
              <a:rPr lang="en-US" sz="11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def teardown</a:t>
            </a:r>
          </a:p>
          <a:p>
            <a:pPr marL="342900" indent="-115570">
              <a:spcBef>
                <a:spcPts val="197"/>
              </a:spcBef>
              <a:buClr>
                <a:srgbClr val="000000"/>
              </a:buClr>
              <a:buSzPct val="101851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$browser.close</a:t>
            </a:r>
          </a:p>
          <a:p>
            <a:pPr marL="342900" indent="-115570">
              <a:spcBef>
                <a:spcPts val="197"/>
              </a:spcBef>
              <a:buClr>
                <a:srgbClr val="D16349"/>
              </a:buClr>
              <a:buSzPct val="101851"/>
              <a:buFont typeface="Arial"/>
              <a:buChar char="●"/>
            </a:pPr>
            <a:r>
              <a:rPr lang="en-US" sz="11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  <a:p>
            <a:pPr>
              <a:spcBef>
                <a:spcPts val="122"/>
              </a:spcBef>
            </a:pPr>
            <a:endParaRPr sz="6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2"/>
              </a:spcBef>
            </a:pPr>
            <a:endParaRPr sz="6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8668" y="2781293"/>
            <a:ext cx="2124068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Shape 4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1115672"/>
      </p:ext>
    </p:extLst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Congratulations! You’re on your way…</a:t>
            </a:r>
          </a:p>
        </p:txBody>
      </p:sp>
      <p:pic>
        <p:nvPicPr>
          <p:cNvPr id="452" name="Shape 4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210" y="1571603"/>
            <a:ext cx="4019535" cy="401953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 txBox="1"/>
          <p:nvPr/>
        </p:nvSpPr>
        <p:spPr>
          <a:xfrm>
            <a:off x="3902070" y="5761035"/>
            <a:ext cx="4532625" cy="376537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>
                <a:solidFill>
                  <a:srgbClr val="61898A"/>
                </a:solidFill>
                <a:latin typeface="Arial"/>
                <a:ea typeface="Arial"/>
                <a:cs typeface="Arial"/>
                <a:sym typeface="Arial"/>
              </a:rPr>
              <a:t>…to programming the ruby/watir way!</a:t>
            </a:r>
          </a:p>
        </p:txBody>
      </p:sp>
    </p:spTree>
    <p:extLst>
      <p:ext uri="{BB962C8B-B14F-4D97-AF65-F5344CB8AC3E}">
        <p14:creationId xmlns:p14="http://schemas.microsoft.com/office/powerpoint/2010/main" val="744409823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How does Watir work?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1920855" y="2179621"/>
            <a:ext cx="8388652" cy="3630914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 marL="342900" indent="-217170">
              <a:lnSpc>
                <a:spcPct val="119907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the COM interface of Internet Explorer (IE)</a:t>
            </a:r>
          </a:p>
          <a:p>
            <a:pPr marL="685800" lvl="1" indent="-185420">
              <a:lnSpc>
                <a:spcPct val="119907"/>
              </a:lnSpc>
              <a:spcBef>
                <a:spcPts val="394"/>
              </a:spcBef>
              <a:buClr>
                <a:srgbClr val="646B86"/>
              </a:buClr>
              <a:buSzPct val="101851"/>
              <a:buFont typeface="Courier New"/>
              <a:buChar char="o"/>
            </a:pPr>
            <a:r>
              <a:rPr lang="en-US" sz="220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a.k.a ActiveX or OLE</a:t>
            </a:r>
          </a:p>
          <a:p>
            <a:pPr marL="342900" indent="-217170">
              <a:lnSpc>
                <a:spcPct val="119907"/>
              </a:lnSpc>
              <a:spcBef>
                <a:spcPts val="488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an external program to control IE</a:t>
            </a:r>
          </a:p>
          <a:p>
            <a:pPr marL="685800" lvl="1" indent="-185420">
              <a:lnSpc>
                <a:spcPct val="119907"/>
              </a:lnSpc>
              <a:spcBef>
                <a:spcPts val="394"/>
              </a:spcBef>
              <a:buClr>
                <a:srgbClr val="646B86"/>
              </a:buClr>
              <a:buSzPct val="101851"/>
              <a:buFont typeface="Courier New"/>
              <a:buChar char="o"/>
            </a:pPr>
            <a:r>
              <a:rPr lang="en-US" sz="220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Similar interfaces exist for Word, Excel, PowerPoint and Outlook. </a:t>
            </a:r>
          </a:p>
          <a:p>
            <a:pPr marL="342900" indent="-217170">
              <a:lnSpc>
                <a:spcPct val="119907"/>
              </a:lnSpc>
              <a:spcBef>
                <a:spcPts val="488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access to the contents of an HTML page</a:t>
            </a:r>
          </a:p>
          <a:p>
            <a:pPr marL="342900" indent="-217170">
              <a:lnSpc>
                <a:spcPct val="119907"/>
              </a:lnSpc>
              <a:spcBef>
                <a:spcPts val="488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different ways to access objects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3910" y="0"/>
            <a:ext cx="1800225" cy="304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6877792"/>
      </p:ext>
    </p:extLst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References Used 4 Presentation…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1920855" y="2408220"/>
            <a:ext cx="8388652" cy="3634088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20454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100" u="sng">
                <a:solidFill>
                  <a:srgbClr val="00A3D6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http://elandingstest.alaska.gov/confluence/display/IERS/Web+Application+Testing+in+Ruby+-+WATIR+Introduction</a:t>
            </a:r>
          </a:p>
          <a:p>
            <a:pPr>
              <a:lnSpc>
                <a:spcPct val="120454"/>
              </a:lnSpc>
              <a:spcBef>
                <a:spcPts val="197"/>
              </a:spcBef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100" u="sng">
                <a:solidFill>
                  <a:srgbClr val="00A3D6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http://wtr.rubyforge.org/documentation.html</a:t>
            </a:r>
          </a:p>
          <a:p>
            <a:pPr>
              <a:lnSpc>
                <a:spcPct val="120454"/>
              </a:lnSpc>
              <a:spcBef>
                <a:spcPts val="197"/>
              </a:spcBef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1100" u="sng">
                <a:solidFill>
                  <a:srgbClr val="00A3D6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http://del.icio.us/behzad/testing</a:t>
            </a:r>
          </a:p>
          <a:p>
            <a:pPr>
              <a:lnSpc>
                <a:spcPct val="120454"/>
              </a:lnSpc>
              <a:spcBef>
                <a:spcPts val="197"/>
              </a:spcBef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1100" u="sng">
                <a:solidFill>
                  <a:srgbClr val="00A3D6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http://wiki.openqa.org/display/WTR/Project+Home</a:t>
            </a:r>
          </a:p>
          <a:p>
            <a:pPr>
              <a:lnSpc>
                <a:spcPct val="120454"/>
              </a:lnSpc>
              <a:spcBef>
                <a:spcPts val="197"/>
              </a:spcBef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US" sz="1100" u="sng">
                <a:solidFill>
                  <a:srgbClr val="00A3D6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http://jrandomhacker.info/Watir</a:t>
            </a:r>
          </a:p>
          <a:p>
            <a:pPr>
              <a:lnSpc>
                <a:spcPct val="120454"/>
              </a:lnSpc>
              <a:spcBef>
                <a:spcPts val="197"/>
              </a:spcBef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en-US" sz="1100" u="sng">
                <a:solidFill>
                  <a:srgbClr val="00A3D6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http://www.io.com/~wazmo/blog/archives/2007_07.html</a:t>
            </a:r>
          </a:p>
          <a:p>
            <a:pPr>
              <a:lnSpc>
                <a:spcPct val="120454"/>
              </a:lnSpc>
              <a:spcBef>
                <a:spcPts val="197"/>
              </a:spcBef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en-US" sz="1100" u="sng">
                <a:solidFill>
                  <a:srgbClr val="00A3D6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http://wtr.rubyforge.org/</a:t>
            </a:r>
          </a:p>
          <a:p>
            <a:pPr>
              <a:lnSpc>
                <a:spcPct val="120454"/>
              </a:lnSpc>
              <a:spcBef>
                <a:spcPts val="197"/>
              </a:spcBef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lang="en-US" sz="1100" u="sng">
                <a:solidFill>
                  <a:srgbClr val="00A3D6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http://swik.net/Watir+Tutorial</a:t>
            </a:r>
          </a:p>
          <a:p>
            <a:pPr>
              <a:lnSpc>
                <a:spcPct val="120454"/>
              </a:lnSpc>
              <a:spcBef>
                <a:spcPts val="197"/>
              </a:spcBef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</a:t>
            </a:r>
            <a:r>
              <a:rPr lang="en-US" sz="1100" u="sng">
                <a:solidFill>
                  <a:srgbClr val="00A3D6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http://pettichord.com/watirtutorial/reference/index.html</a:t>
            </a:r>
          </a:p>
          <a:p>
            <a:pPr>
              <a:lnSpc>
                <a:spcPct val="120454"/>
              </a:lnSpc>
              <a:spcBef>
                <a:spcPts val="197"/>
              </a:spcBef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10. </a:t>
            </a:r>
            <a:r>
              <a:rPr lang="en-US" sz="1100" u="sng">
                <a:solidFill>
                  <a:srgbClr val="00A3D6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http://blog.dukk.org/files/folders/1/download.aspx</a:t>
            </a:r>
          </a:p>
          <a:p>
            <a:pPr>
              <a:lnSpc>
                <a:spcPct val="120454"/>
              </a:lnSpc>
              <a:spcBef>
                <a:spcPts val="197"/>
              </a:spcBef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 </a:t>
            </a:r>
            <a:r>
              <a:rPr lang="en-US" sz="1100" u="sng">
                <a:solidFill>
                  <a:srgbClr val="00A3D6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http://217.77.36.138/presentations/javazone/2006/slides/4499.pdf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>
              <a:lnSpc>
                <a:spcPct val="120454"/>
              </a:lnSpc>
              <a:spcBef>
                <a:spcPts val="197"/>
              </a:spcBef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 </a:t>
            </a:r>
            <a:r>
              <a:rPr lang="en-US" sz="1100" u="sng">
                <a:solidFill>
                  <a:srgbClr val="00A3D6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http://wiki.openqa.org/display/WTR/Watir+Training+Presentation+and+Exercises</a:t>
            </a:r>
          </a:p>
          <a:p>
            <a:pPr>
              <a:lnSpc>
                <a:spcPct val="120454"/>
              </a:lnSpc>
              <a:spcBef>
                <a:spcPts val="197"/>
              </a:spcBef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13. </a:t>
            </a:r>
            <a:r>
              <a:rPr lang="en-US" sz="1100" u="sng">
                <a:solidFill>
                  <a:srgbClr val="00A3D6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http://wtr.rubyforge.org/s101/doc/</a:t>
            </a:r>
          </a:p>
          <a:p>
            <a:pPr>
              <a:lnSpc>
                <a:spcPct val="120454"/>
              </a:lnSpc>
              <a:spcBef>
                <a:spcPts val="197"/>
              </a:spcBef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14. </a:t>
            </a:r>
            <a:r>
              <a:rPr lang="en-US" sz="1100" u="sng">
                <a:solidFill>
                  <a:srgbClr val="00A3D6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http://members.shaw.ca/paul_rogers/presentations/Ruby_Watir_CRUSERS.pdf</a:t>
            </a:r>
          </a:p>
          <a:p>
            <a:pPr>
              <a:lnSpc>
                <a:spcPct val="120454"/>
              </a:lnSpc>
              <a:spcBef>
                <a:spcPts val="197"/>
              </a:spcBef>
            </a:pPr>
            <a:endParaRPr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16"/>
            </a:endParaRPr>
          </a:p>
          <a:p>
            <a:pPr>
              <a:lnSpc>
                <a:spcPct val="120454"/>
              </a:lnSpc>
              <a:spcBef>
                <a:spcPts val="197"/>
              </a:spcBef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…and countless others I have referenced over the years. </a:t>
            </a:r>
          </a:p>
        </p:txBody>
      </p:sp>
      <p:pic>
        <p:nvPicPr>
          <p:cNvPr id="460" name="Shape 46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800960" y="3228953"/>
            <a:ext cx="2314575" cy="2181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Shape 46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7753408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68" y="3952868"/>
            <a:ext cx="3457575" cy="254315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title" idx="4294967295"/>
          </p:nvPr>
        </p:nvSpPr>
        <p:spPr>
          <a:xfrm>
            <a:off x="1828786" y="228585"/>
            <a:ext cx="8418512" cy="736600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 dirty="0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The BIG question: Why </a:t>
            </a:r>
            <a:r>
              <a:rPr lang="en-US" sz="3299" dirty="0" err="1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Watir</a:t>
            </a:r>
            <a:endParaRPr lang="en-US" sz="3299" dirty="0">
              <a:solidFill>
                <a:srgbClr val="7B98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368" y="1819260"/>
            <a:ext cx="7077059" cy="1924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9051" y="4352917"/>
            <a:ext cx="962009" cy="97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159137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835" y="4333860"/>
            <a:ext cx="1266818" cy="126681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>
            <a:spLocks noGrp="1"/>
          </p:cNvSpPr>
          <p:nvPr>
            <p:ph type="title" idx="4294967295"/>
          </p:nvPr>
        </p:nvSpPr>
        <p:spPr>
          <a:xfrm>
            <a:off x="1461609" y="453437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 dirty="0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Why </a:t>
            </a:r>
            <a:r>
              <a:rPr lang="en-US" sz="3299" dirty="0" err="1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Watir</a:t>
            </a:r>
            <a:r>
              <a:rPr lang="en-US" sz="3299" dirty="0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99" dirty="0" err="1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cont</a:t>
            </a:r>
            <a:r>
              <a:rPr lang="en-US" sz="3299" dirty="0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951027" y="1719247"/>
            <a:ext cx="8388652" cy="4399267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sz="1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66370">
              <a:spcBef>
                <a:spcPts val="338"/>
              </a:spcBef>
              <a:buClr>
                <a:srgbClr val="000000"/>
              </a:buClr>
              <a:buSzPct val="100529"/>
              <a:buFont typeface="Arial"/>
              <a:buChar char="●"/>
            </a:pPr>
            <a:r>
              <a:rPr lang="en-US" sz="1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testing tool: It’s as robust &amp; sophisticated as ‘professional’ tools such as Rational, Mercury &amp; Segue.</a:t>
            </a:r>
          </a:p>
          <a:p>
            <a:pPr marL="342900" indent="-342900">
              <a:spcBef>
                <a:spcPts val="338"/>
              </a:spcBef>
              <a:buFont typeface="Arial" panose="020B0604020202020204" pitchFamily="34" charset="0"/>
              <a:buChar char="•"/>
            </a:pPr>
            <a:endParaRPr sz="1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66370">
              <a:spcBef>
                <a:spcPts val="338"/>
              </a:spcBef>
              <a:buClr>
                <a:srgbClr val="000000"/>
              </a:buClr>
              <a:buSzPct val="100529"/>
              <a:buFont typeface="Arial"/>
              <a:buChar char="●"/>
            </a:pPr>
            <a:r>
              <a:rPr lang="en-US" sz="1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library of a programming language </a:t>
            </a:r>
            <a:r>
              <a:rPr lang="en-US" sz="1900" dirty="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[Ruby ] </a:t>
            </a:r>
            <a:r>
              <a:rPr lang="en-US" sz="1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It’s powerful. </a:t>
            </a:r>
            <a:endParaRPr lang="en-US" sz="19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1" indent="-166370">
              <a:spcBef>
                <a:spcPts val="338"/>
              </a:spcBef>
              <a:buClr>
                <a:srgbClr val="000000"/>
              </a:buClr>
              <a:buSzPct val="100529"/>
              <a:buFont typeface="Arial"/>
              <a:buChar char="●"/>
            </a:pPr>
            <a:r>
              <a:rPr lang="en-US" sz="19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have the power to connect to databases, read data files, export XML, structure your code into reusable libraries, and pretty much anything else you can think of…)</a:t>
            </a:r>
          </a:p>
          <a:p>
            <a:pPr marL="342900" indent="-342900">
              <a:spcBef>
                <a:spcPts val="338"/>
              </a:spcBef>
              <a:buFont typeface="Arial" panose="020B0604020202020204" pitchFamily="34" charset="0"/>
              <a:buChar char="•"/>
            </a:pPr>
            <a:endParaRPr sz="1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66370">
              <a:spcBef>
                <a:spcPts val="338"/>
              </a:spcBef>
              <a:buClr>
                <a:srgbClr val="000000"/>
              </a:buClr>
              <a:buSzPct val="100529"/>
              <a:buFont typeface="Arial"/>
              <a:buChar char="●"/>
            </a:pPr>
            <a:r>
              <a:rPr lang="en-US" sz="1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“</a:t>
            </a:r>
            <a:r>
              <a:rPr lang="en-US" sz="19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Vendor-script</a:t>
            </a:r>
            <a:r>
              <a:rPr lang="en-US" sz="1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342900" indent="-342900">
              <a:spcBef>
                <a:spcPts val="338"/>
              </a:spcBef>
              <a:buFont typeface="Arial" panose="020B0604020202020204" pitchFamily="34" charset="0"/>
              <a:buChar char="•"/>
            </a:pPr>
            <a:endParaRPr sz="1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66370">
              <a:spcBef>
                <a:spcPts val="338"/>
              </a:spcBef>
              <a:buClr>
                <a:srgbClr val="000000"/>
              </a:buClr>
              <a:buSzPct val="100529"/>
              <a:buFont typeface="Arial"/>
              <a:buChar char="●"/>
            </a:pPr>
            <a:r>
              <a:rPr lang="en-US" sz="1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simple – elegant – </a:t>
            </a:r>
            <a:r>
              <a:rPr lang="en-US" sz="19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INTUITIVE</a:t>
            </a:r>
          </a:p>
          <a:p>
            <a:pPr marL="342900" indent="-342900">
              <a:spcBef>
                <a:spcPts val="338"/>
              </a:spcBef>
              <a:buFont typeface="Arial" panose="020B0604020202020204" pitchFamily="34" charset="0"/>
              <a:buChar char="•"/>
            </a:pPr>
            <a:endParaRPr sz="1900" i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66370">
              <a:spcBef>
                <a:spcPts val="338"/>
              </a:spcBef>
              <a:buClr>
                <a:srgbClr val="000000"/>
              </a:buClr>
              <a:buSzPct val="100529"/>
              <a:buFont typeface="Arial"/>
              <a:buChar char="●"/>
            </a:pPr>
            <a:r>
              <a:rPr lang="en-US" sz="1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has a supportive online community for when you get ‘stuck’. </a:t>
            </a:r>
          </a:p>
          <a:p>
            <a:pPr marL="342900" indent="-342900">
              <a:spcBef>
                <a:spcPts val="338"/>
              </a:spcBef>
              <a:buFont typeface="Arial" panose="020B0604020202020204" pitchFamily="34" charset="0"/>
              <a:buChar char="•"/>
            </a:pPr>
            <a:endParaRPr sz="1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0080" indent="-342900">
              <a:spcBef>
                <a:spcPts val="356"/>
              </a:spcBef>
              <a:buClr>
                <a:srgbClr val="646B86"/>
              </a:buClr>
              <a:buFont typeface="Arial" panose="020B0604020202020204" pitchFamily="34" charset="0"/>
              <a:buChar char="•"/>
            </a:pPr>
            <a:endParaRPr sz="2000" dirty="0">
              <a:solidFill>
                <a:srgbClr val="646B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389774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Setting up WATIR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1743053"/>
            <a:ext cx="8572500" cy="49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5868" y="219060"/>
            <a:ext cx="1466843" cy="1038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11486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 idx="4294967295"/>
          </p:nvPr>
        </p:nvSpPr>
        <p:spPr>
          <a:xfrm>
            <a:off x="3773488" y="274638"/>
            <a:ext cx="8418512" cy="735012"/>
          </a:xfrm>
          <a:prstGeom prst="rect">
            <a:avLst/>
          </a:prstGeom>
          <a:noFill/>
          <a:ln>
            <a:noFill/>
          </a:ln>
        </p:spPr>
        <p:txBody>
          <a:bodyPr vert="horz" lIns="34290" tIns="34290" rIns="34290" bIns="34290" rtlCol="0" anchor="b" anchorCtr="0">
            <a:noAutofit/>
          </a:bodyPr>
          <a:lstStyle/>
          <a:p>
            <a:pPr algn="ctr">
              <a:lnSpc>
                <a:spcPct val="120075"/>
              </a:lnSpc>
              <a:spcBef>
                <a:spcPts val="0"/>
              </a:spcBef>
            </a:pPr>
            <a:r>
              <a:rPr lang="en-US" sz="3299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Learning WATIR: Getting Started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917682" y="1722420"/>
            <a:ext cx="8388652" cy="4399267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07894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you start to get into Ruby/Watir you’ll want some </a:t>
            </a:r>
          </a:p>
          <a:p>
            <a:pPr>
              <a:lnSpc>
                <a:spcPct val="107894"/>
              </a:lnSpc>
              <a:spcBef>
                <a:spcPts val="338"/>
              </a:spcBef>
            </a:pP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information at your fingertips!</a:t>
            </a:r>
          </a:p>
          <a:p>
            <a:pPr>
              <a:lnSpc>
                <a:spcPct val="107894"/>
              </a:lnSpc>
              <a:spcBef>
                <a:spcPts val="338"/>
              </a:spcBef>
            </a:pP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7894"/>
              </a:lnSpc>
              <a:spcBef>
                <a:spcPts val="338"/>
              </a:spcBef>
            </a:pP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Introductory Documentation:</a:t>
            </a:r>
          </a:p>
          <a:p>
            <a:pPr marL="342900" indent="-166370">
              <a:lnSpc>
                <a:spcPct val="107894"/>
              </a:lnSpc>
              <a:spcBef>
                <a:spcPts val="338"/>
              </a:spcBef>
              <a:buClr>
                <a:srgbClr val="000000"/>
              </a:buClr>
              <a:buSzPct val="100529"/>
              <a:buFont typeface="Arial"/>
              <a:buAutoNum type="arabicPeriod"/>
            </a:pP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Watir homepage: </a:t>
            </a:r>
            <a:r>
              <a:rPr lang="en-US" sz="1900" u="sng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http://wtr.rubyforge.org</a:t>
            </a:r>
          </a:p>
          <a:p>
            <a:pPr marL="342900" indent="-166370">
              <a:lnSpc>
                <a:spcPct val="107894"/>
              </a:lnSpc>
              <a:spcBef>
                <a:spcPts val="338"/>
              </a:spcBef>
              <a:buClr>
                <a:srgbClr val="000000"/>
              </a:buClr>
              <a:buSzPct val="100529"/>
              <a:buFont typeface="Arial"/>
              <a:buAutoNum type="arabicPeriod"/>
            </a:pP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Watir User Guide: </a:t>
            </a:r>
            <a:r>
              <a:rPr lang="en-US" sz="1900" u="sng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http://wiki.openqa.org/display/WTR/User+Guide </a:t>
            </a:r>
          </a:p>
          <a:p>
            <a:pPr marL="342900" indent="-166370">
              <a:lnSpc>
                <a:spcPct val="107894"/>
              </a:lnSpc>
              <a:spcBef>
                <a:spcPts val="338"/>
              </a:spcBef>
              <a:buClr>
                <a:srgbClr val="000000"/>
              </a:buClr>
              <a:buSzPct val="100529"/>
              <a:buFont typeface="Arial"/>
              <a:buAutoNum type="arabicPeriod"/>
            </a:pP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Scripting 101 Tutorial: </a:t>
            </a:r>
            <a:r>
              <a:rPr lang="en-US" sz="1900" u="sng">
                <a:solidFill>
                  <a:srgbClr val="00A3D6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http://wtr.rubyforge.org/s101/doc/</a:t>
            </a:r>
          </a:p>
          <a:p>
            <a:pPr>
              <a:lnSpc>
                <a:spcPct val="107894"/>
              </a:lnSpc>
              <a:spcBef>
                <a:spcPts val="338"/>
              </a:spcBef>
            </a:pPr>
            <a:endParaRPr sz="1900" u="sng">
              <a:solidFill>
                <a:srgbClr val="D16349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>
              <a:lnSpc>
                <a:spcPct val="107894"/>
              </a:lnSpc>
              <a:spcBef>
                <a:spcPts val="338"/>
              </a:spcBef>
            </a:pP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Books:</a:t>
            </a:r>
          </a:p>
          <a:p>
            <a:pPr marL="342900" indent="-166370">
              <a:lnSpc>
                <a:spcPct val="107894"/>
              </a:lnSpc>
              <a:spcBef>
                <a:spcPts val="338"/>
              </a:spcBef>
              <a:buClr>
                <a:srgbClr val="000000"/>
              </a:buClr>
              <a:buSzPct val="100529"/>
              <a:buFont typeface="Arial"/>
              <a:buAutoNum type="arabicPeriod"/>
            </a:pP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Everyday Scripting with Ruby: for Teams, Testers, and You: </a:t>
            </a:r>
            <a:r>
              <a:rPr lang="en-US" sz="1900" u="sng">
                <a:solidFill>
                  <a:srgbClr val="00A3D6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http://www.pragprog.com/titles/bmsft/</a:t>
            </a:r>
          </a:p>
          <a:p>
            <a:pPr marL="342900" indent="-166370">
              <a:lnSpc>
                <a:spcPct val="107894"/>
              </a:lnSpc>
              <a:spcBef>
                <a:spcPts val="338"/>
              </a:spcBef>
              <a:buClr>
                <a:srgbClr val="000000"/>
              </a:buClr>
              <a:buSzPct val="100529"/>
              <a:buFont typeface="Arial"/>
              <a:buAutoNum type="arabicPeriod"/>
            </a:pP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Ruby (Online Book): </a:t>
            </a:r>
            <a:r>
              <a:rPr lang="en-US" sz="1900" u="sng">
                <a:solidFill>
                  <a:srgbClr val="00A3D6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http://www.ruby-doc.org/docs/ProgrammingRuby/</a:t>
            </a:r>
          </a:p>
          <a:p>
            <a:pPr>
              <a:lnSpc>
                <a:spcPct val="107894"/>
              </a:lnSpc>
              <a:spcBef>
                <a:spcPts val="338"/>
              </a:spcBef>
            </a:pPr>
            <a:endParaRPr sz="1900" u="sng">
              <a:solidFill>
                <a:srgbClr val="D16349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>
              <a:lnSpc>
                <a:spcPct val="107894"/>
              </a:lnSpc>
              <a:spcBef>
                <a:spcPts val="338"/>
              </a:spcBef>
            </a:pPr>
            <a:endParaRPr sz="1900" u="sng">
              <a:solidFill>
                <a:srgbClr val="D16349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>
              <a:lnSpc>
                <a:spcPct val="108000"/>
              </a:lnSpc>
              <a:spcBef>
                <a:spcPts val="450"/>
              </a:spcBef>
            </a:pPr>
            <a:endParaRPr sz="24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15260" y="447660"/>
            <a:ext cx="2457450" cy="2457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28786" y="228578"/>
            <a:ext cx="1047734" cy="98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49181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2264</Words>
  <Application>Microsoft Office PowerPoint</Application>
  <PresentationFormat>Widescreen</PresentationFormat>
  <Paragraphs>400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Introduction to Watir</vt:lpstr>
      <vt:lpstr>What is WATIR?</vt:lpstr>
      <vt:lpstr>What WATIR is not…</vt:lpstr>
      <vt:lpstr>What is Ruby?</vt:lpstr>
      <vt:lpstr>How does Watir work?</vt:lpstr>
      <vt:lpstr>The BIG question: Why Watir</vt:lpstr>
      <vt:lpstr>Why Watir cont…</vt:lpstr>
      <vt:lpstr>Setting up WATIR</vt:lpstr>
      <vt:lpstr>Learning WATIR: Getting Started</vt:lpstr>
      <vt:lpstr>Learning WATIR: More In-Depth…</vt:lpstr>
      <vt:lpstr>Development Environments  (IDE’s) for Ruby</vt:lpstr>
      <vt:lpstr>Let’s get started…</vt:lpstr>
      <vt:lpstr>Basic Anatomy of a Watir Script</vt:lpstr>
      <vt:lpstr>The Watir::IE Class</vt:lpstr>
      <vt:lpstr>Use Watir</vt:lpstr>
      <vt:lpstr>Web Pages are all about OBJECTS</vt:lpstr>
      <vt:lpstr>How do I identify objects?</vt:lpstr>
      <vt:lpstr>View Source</vt:lpstr>
      <vt:lpstr>Small Scripts</vt:lpstr>
      <vt:lpstr>IE Developer Tool</vt:lpstr>
      <vt:lpstr>Demo: IE Developer Toolbar</vt:lpstr>
      <vt:lpstr>Manipulating Objects</vt:lpstr>
      <vt:lpstr>Manipulating Web Page Objects: Link</vt:lpstr>
      <vt:lpstr>Manipulating Web Page Objects: Checkbox</vt:lpstr>
      <vt:lpstr>Manipulating Web Page Objects: Radio Buttons</vt:lpstr>
      <vt:lpstr>Manipulating Web Page Objects: Selection Boxes</vt:lpstr>
      <vt:lpstr>Manipulating Web Page Objects: Text Fields</vt:lpstr>
      <vt:lpstr>Manipulating Web Page Objects: Buttons</vt:lpstr>
      <vt:lpstr>A Closer Look…at the structure</vt:lpstr>
      <vt:lpstr>An Even Closer Look…</vt:lpstr>
      <vt:lpstr>Element Options for BUTTON</vt:lpstr>
      <vt:lpstr>8 elements! –But I only need one…</vt:lpstr>
      <vt:lpstr>Using multiple identifiers</vt:lpstr>
      <vt:lpstr>Supported methods by element</vt:lpstr>
      <vt:lpstr>Test Automation is MORE than Identifying objects</vt:lpstr>
      <vt:lpstr>Test::Unit</vt:lpstr>
      <vt:lpstr>Test::Unit – Basic Code Structure</vt:lpstr>
      <vt:lpstr>Test::Unit–A Failure</vt:lpstr>
      <vt:lpstr>Test::Unit–A Pass</vt:lpstr>
      <vt:lpstr>Test::Unit Assertions</vt:lpstr>
      <vt:lpstr>How Test::Unit executes your tests.</vt:lpstr>
      <vt:lpstr>How Test::Unit executes your tests.</vt:lpstr>
      <vt:lpstr>How Test::Unit executes your tests.</vt:lpstr>
      <vt:lpstr>Windows Pop-Ups</vt:lpstr>
      <vt:lpstr>Windows Pop-Ups – Part 2</vt:lpstr>
      <vt:lpstr>AutoIt</vt:lpstr>
      <vt:lpstr>AutoIt3 Bonus!</vt:lpstr>
      <vt:lpstr>Putting it all together…</vt:lpstr>
      <vt:lpstr>Congratulations! You’re on your way…</vt:lpstr>
      <vt:lpstr>References Used 4 Presentation…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Watir</dc:title>
  <dc:creator>Mishra, Vishal (DS)</dc:creator>
  <cp:lastModifiedBy>Mishra, Vishal (DS)</cp:lastModifiedBy>
  <cp:revision>5</cp:revision>
  <dcterms:created xsi:type="dcterms:W3CDTF">2015-05-08T06:40:36Z</dcterms:created>
  <dcterms:modified xsi:type="dcterms:W3CDTF">2015-05-08T08:28:45Z</dcterms:modified>
</cp:coreProperties>
</file>