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36"/>
  </p:notesMasterIdLst>
  <p:sldIdLst>
    <p:sldId id="291" r:id="rId5"/>
    <p:sldId id="290" r:id="rId6"/>
    <p:sldId id="293" r:id="rId7"/>
    <p:sldId id="294" r:id="rId8"/>
    <p:sldId id="296" r:id="rId9"/>
    <p:sldId id="298" r:id="rId10"/>
    <p:sldId id="309" r:id="rId11"/>
    <p:sldId id="310" r:id="rId12"/>
    <p:sldId id="313" r:id="rId13"/>
    <p:sldId id="314" r:id="rId14"/>
    <p:sldId id="312" r:id="rId15"/>
    <p:sldId id="301" r:id="rId16"/>
    <p:sldId id="317" r:id="rId17"/>
    <p:sldId id="299" r:id="rId18"/>
    <p:sldId id="315" r:id="rId19"/>
    <p:sldId id="318" r:id="rId20"/>
    <p:sldId id="307" r:id="rId21"/>
    <p:sldId id="319" r:id="rId22"/>
    <p:sldId id="303" r:id="rId23"/>
    <p:sldId id="320" r:id="rId24"/>
    <p:sldId id="322" r:id="rId25"/>
    <p:sldId id="321" r:id="rId26"/>
    <p:sldId id="326" r:id="rId27"/>
    <p:sldId id="330" r:id="rId28"/>
    <p:sldId id="329" r:id="rId29"/>
    <p:sldId id="327" r:id="rId30"/>
    <p:sldId id="323" r:id="rId31"/>
    <p:sldId id="324" r:id="rId32"/>
    <p:sldId id="283" r:id="rId33"/>
    <p:sldId id="306" r:id="rId34"/>
    <p:sldId id="308" r:id="rId35"/>
  </p:sldIdLst>
  <p:sldSz cx="9144000" cy="6858000" type="screen4x3"/>
  <p:notesSz cx="6667500" cy="9801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127DE1-C0E9-4053-97E9-D572028F4A03}">
          <p14:sldIdLst>
            <p14:sldId id="291"/>
            <p14:sldId id="290"/>
            <p14:sldId id="293"/>
            <p14:sldId id="294"/>
            <p14:sldId id="296"/>
            <p14:sldId id="298"/>
            <p14:sldId id="309"/>
            <p14:sldId id="310"/>
            <p14:sldId id="313"/>
            <p14:sldId id="314"/>
            <p14:sldId id="312"/>
            <p14:sldId id="301"/>
            <p14:sldId id="317"/>
            <p14:sldId id="299"/>
            <p14:sldId id="315"/>
            <p14:sldId id="318"/>
            <p14:sldId id="307"/>
            <p14:sldId id="319"/>
            <p14:sldId id="303"/>
            <p14:sldId id="320"/>
            <p14:sldId id="322"/>
            <p14:sldId id="321"/>
            <p14:sldId id="326"/>
            <p14:sldId id="330"/>
            <p14:sldId id="329"/>
            <p14:sldId id="327"/>
            <p14:sldId id="323"/>
            <p14:sldId id="324"/>
            <p14:sldId id="283"/>
            <p14:sldId id="306"/>
            <p14:sldId id="30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0B19"/>
    <a:srgbClr val="BC5300"/>
    <a:srgbClr val="FF831D"/>
    <a:srgbClr val="FF7300"/>
    <a:srgbClr val="4A4E52"/>
    <a:srgbClr val="913834"/>
    <a:srgbClr val="FF8F33"/>
    <a:srgbClr val="D10D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111915-BE36-4E01-A7E5-04B1672EAD3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04" autoAdjust="0"/>
    <p:restoredTop sz="72189" autoAdjust="0"/>
  </p:normalViewPr>
  <p:slideViewPr>
    <p:cSldViewPr>
      <p:cViewPr varScale="1">
        <p:scale>
          <a:sx n="64" d="100"/>
          <a:sy n="64" d="100"/>
        </p:scale>
        <p:origin x="2251"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05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6663" y="0"/>
            <a:ext cx="2889250" cy="490538"/>
          </a:xfrm>
          <a:prstGeom prst="rect">
            <a:avLst/>
          </a:prstGeom>
        </p:spPr>
        <p:txBody>
          <a:bodyPr vert="horz" lIns="91440" tIns="45720" rIns="91440" bIns="45720" rtlCol="0"/>
          <a:lstStyle>
            <a:lvl1pPr algn="r">
              <a:defRPr sz="1200"/>
            </a:lvl1pPr>
          </a:lstStyle>
          <a:p>
            <a:fld id="{D8992F15-57BB-47B9-8324-A267AAF08851}" type="datetimeFigureOut">
              <a:rPr lang="en-US" smtClean="0"/>
              <a:pPr/>
              <a:t>5/8/2015</a:t>
            </a:fld>
            <a:endParaRPr lang="en-US"/>
          </a:p>
        </p:txBody>
      </p:sp>
      <p:sp>
        <p:nvSpPr>
          <p:cNvPr id="4" name="Slide Image Placeholder 3"/>
          <p:cNvSpPr>
            <a:spLocks noGrp="1" noRot="1" noChangeAspect="1"/>
          </p:cNvSpPr>
          <p:nvPr>
            <p:ph type="sldImg" idx="2"/>
          </p:nvPr>
        </p:nvSpPr>
        <p:spPr>
          <a:xfrm>
            <a:off x="884238" y="735013"/>
            <a:ext cx="4899025" cy="36750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750" y="4656138"/>
            <a:ext cx="5334000" cy="4410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09100"/>
            <a:ext cx="2889250" cy="4905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6663" y="9309100"/>
            <a:ext cx="2889250" cy="490538"/>
          </a:xfrm>
          <a:prstGeom prst="rect">
            <a:avLst/>
          </a:prstGeom>
        </p:spPr>
        <p:txBody>
          <a:bodyPr vert="horz" lIns="91440" tIns="45720" rIns="91440" bIns="45720" rtlCol="0" anchor="b"/>
          <a:lstStyle>
            <a:lvl1pPr algn="r">
              <a:defRPr sz="1200"/>
            </a:lvl1pPr>
          </a:lstStyle>
          <a:p>
            <a:fld id="{7DBBEE7F-6418-4528-B369-45DA9DE66461}" type="slidenum">
              <a:rPr lang="en-US" smtClean="0"/>
              <a:pPr/>
              <a:t>‹#›</a:t>
            </a:fld>
            <a:endParaRPr lang="en-US"/>
          </a:p>
        </p:txBody>
      </p:sp>
    </p:spTree>
    <p:extLst>
      <p:ext uri="{BB962C8B-B14F-4D97-AF65-F5344CB8AC3E}">
        <p14:creationId xmlns:p14="http://schemas.microsoft.com/office/powerpoint/2010/main" val="1290081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jroller.com/rolsen/date/20060118"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nnedbedb.wordpress.com/2013/02/26/%D1%80%D0%BE%D0%B4%D0%B8%D0%BD%D0%B0-%D0%BC%D0%B0%D1%82%D1%8C-%D0%B7%D0%BE%D0%B2%D1%91%D1%82/"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Scope of this presentation is to make everyone familiar with Ruby language and right after</a:t>
            </a:r>
            <a:r>
              <a:rPr lang="en-US" baseline="0" dirty="0" smtClean="0"/>
              <a:t> start writing his/her first automated scripts not only for testing needs but also for day to day tasks.</a:t>
            </a:r>
            <a:endParaRPr lang="en-US" sz="1200" baseline="0" dirty="0" smtClean="0"/>
          </a:p>
          <a:p>
            <a:pPr marL="728662" lvl="0" indent="-285750" algn="just">
              <a:lnSpc>
                <a:spcPct val="100000"/>
              </a:lnSpc>
              <a:spcBef>
                <a:spcPts val="600"/>
              </a:spcBef>
              <a:buFont typeface="Wingdings" pitchFamily="2" charset="2"/>
              <a:buChar char="ü"/>
            </a:pPr>
            <a:r>
              <a:rPr lang="en-US" sz="1200" dirty="0" smtClean="0"/>
              <a:t>THE RUBY LANGUAGE</a:t>
            </a:r>
          </a:p>
          <a:p>
            <a:pPr marL="728662" lvl="0" indent="-285750" algn="just">
              <a:lnSpc>
                <a:spcPct val="100000"/>
              </a:lnSpc>
              <a:spcBef>
                <a:spcPts val="600"/>
              </a:spcBef>
              <a:buFont typeface="Wingdings" pitchFamily="2" charset="2"/>
              <a:buChar char="ü"/>
            </a:pPr>
            <a:r>
              <a:rPr lang="en-US" sz="1200" dirty="0" smtClean="0"/>
              <a:t>WHAT IS WATIR</a:t>
            </a:r>
          </a:p>
          <a:p>
            <a:pPr marL="728662" lvl="0" indent="-285750" algn="just">
              <a:lnSpc>
                <a:spcPct val="100000"/>
              </a:lnSpc>
              <a:spcBef>
                <a:spcPts val="600"/>
              </a:spcBef>
              <a:buFont typeface="Wingdings" pitchFamily="2" charset="2"/>
              <a:buChar char="ü"/>
            </a:pPr>
            <a:r>
              <a:rPr lang="en-US" sz="1200" dirty="0" smtClean="0"/>
              <a:t>WATIR-WEBDRIVER FEATURES</a:t>
            </a:r>
          </a:p>
          <a:p>
            <a:pPr marL="728662" lvl="0" indent="-285750" algn="just">
              <a:lnSpc>
                <a:spcPct val="100000"/>
              </a:lnSpc>
              <a:spcBef>
                <a:spcPts val="600"/>
              </a:spcBef>
              <a:buFont typeface="Wingdings" pitchFamily="2" charset="2"/>
              <a:buChar char="ü"/>
            </a:pPr>
            <a:r>
              <a:rPr lang="en-US" sz="1200" dirty="0" smtClean="0"/>
              <a:t>WHAT USERS SAY</a:t>
            </a:r>
          </a:p>
          <a:p>
            <a:pPr marL="728662" lvl="0" indent="-285750" algn="just">
              <a:lnSpc>
                <a:spcPct val="100000"/>
              </a:lnSpc>
              <a:spcBef>
                <a:spcPts val="600"/>
              </a:spcBef>
              <a:buFont typeface="Wingdings" pitchFamily="2" charset="2"/>
              <a:buChar char="ü"/>
            </a:pPr>
            <a:r>
              <a:rPr lang="en-US" sz="1200" dirty="0" smtClean="0"/>
              <a:t>HOW TO GET STARTED WITH RUBY AND WATIR</a:t>
            </a:r>
          </a:p>
          <a:p>
            <a:pPr marL="728662" lvl="0" indent="-285750" algn="just">
              <a:lnSpc>
                <a:spcPct val="100000"/>
              </a:lnSpc>
              <a:spcBef>
                <a:spcPts val="600"/>
              </a:spcBef>
              <a:buFont typeface="Wingdings" pitchFamily="2" charset="2"/>
              <a:buChar char="ü"/>
            </a:pPr>
            <a:r>
              <a:rPr lang="en-US" sz="1200" dirty="0" smtClean="0"/>
              <a:t>READY FOR SOME CODE?</a:t>
            </a:r>
          </a:p>
          <a:p>
            <a:pPr marL="728662" lvl="0" indent="-285750" algn="just">
              <a:lnSpc>
                <a:spcPct val="100000"/>
              </a:lnSpc>
              <a:spcBef>
                <a:spcPts val="600"/>
              </a:spcBef>
              <a:buFont typeface="Wingdings" pitchFamily="2" charset="2"/>
              <a:buChar char="ü"/>
            </a:pPr>
            <a:r>
              <a:rPr lang="en-US" sz="1200" dirty="0" smtClean="0"/>
              <a:t>OPEN A WEB PAGE AND SHOW TITLE AND TEXT</a:t>
            </a:r>
          </a:p>
          <a:p>
            <a:pPr marL="728662" lvl="0" indent="-285750" algn="just">
              <a:lnSpc>
                <a:spcPct val="100000"/>
              </a:lnSpc>
              <a:spcBef>
                <a:spcPts val="600"/>
              </a:spcBef>
              <a:buFont typeface="Wingdings" pitchFamily="2" charset="2"/>
              <a:buChar char="ü"/>
            </a:pPr>
            <a:r>
              <a:rPr lang="en-US" sz="1200" dirty="0" smtClean="0"/>
              <a:t>COLLECTIONS OF ELEMENTS</a:t>
            </a:r>
          </a:p>
          <a:p>
            <a:pPr marL="728662" lvl="0" indent="-285750" algn="just">
              <a:lnSpc>
                <a:spcPct val="100000"/>
              </a:lnSpc>
              <a:spcBef>
                <a:spcPts val="600"/>
              </a:spcBef>
              <a:buFont typeface="Wingdings" pitchFamily="2" charset="2"/>
              <a:buChar char="ü"/>
            </a:pPr>
            <a:r>
              <a:rPr lang="en-US" sz="1200" dirty="0" smtClean="0"/>
              <a:t>THE DOM</a:t>
            </a:r>
          </a:p>
          <a:p>
            <a:pPr marL="728662" lvl="0" indent="-285750" algn="just">
              <a:lnSpc>
                <a:spcPct val="100000"/>
              </a:lnSpc>
              <a:spcBef>
                <a:spcPts val="600"/>
              </a:spcBef>
              <a:buFont typeface="Wingdings" pitchFamily="2" charset="2"/>
              <a:buChar char="ü"/>
            </a:pPr>
            <a:r>
              <a:rPr lang="en-US" sz="1200" dirty="0" smtClean="0"/>
              <a:t>FINDING &lt;HTML&gt; ELEMENTS IN DOM</a:t>
            </a:r>
          </a:p>
          <a:p>
            <a:pPr marL="728662" lvl="0" indent="-285750" algn="just">
              <a:lnSpc>
                <a:spcPct val="100000"/>
              </a:lnSpc>
              <a:spcBef>
                <a:spcPts val="600"/>
              </a:spcBef>
              <a:buFont typeface="Wingdings" pitchFamily="2" charset="2"/>
              <a:buChar char="ü"/>
            </a:pPr>
            <a:r>
              <a:rPr lang="en-US" sz="1200" dirty="0" smtClean="0"/>
              <a:t>THE DOM LOCATORS TREE OF LIFE</a:t>
            </a:r>
          </a:p>
          <a:p>
            <a:pPr marL="728662" lvl="0" indent="-285750" algn="just">
              <a:lnSpc>
                <a:spcPct val="100000"/>
              </a:lnSpc>
              <a:spcBef>
                <a:spcPts val="600"/>
              </a:spcBef>
              <a:buFont typeface="Wingdings" pitchFamily="2" charset="2"/>
              <a:buChar char="ü"/>
            </a:pPr>
            <a:r>
              <a:rPr lang="en-US" sz="1200" dirty="0" smtClean="0"/>
              <a:t>INTERACTION WITH DOM</a:t>
            </a:r>
          </a:p>
          <a:p>
            <a:pPr marL="728662" lvl="0" indent="-285750" algn="just">
              <a:lnSpc>
                <a:spcPct val="100000"/>
              </a:lnSpc>
              <a:spcBef>
                <a:spcPts val="600"/>
              </a:spcBef>
              <a:buFont typeface="Wingdings" pitchFamily="2" charset="2"/>
              <a:buChar char="ü"/>
            </a:pPr>
            <a:r>
              <a:rPr lang="en-US" sz="1200" dirty="0" smtClean="0"/>
              <a:t>ANY GUI AUTOMATION</a:t>
            </a:r>
          </a:p>
          <a:p>
            <a:pPr marL="728662" lvl="0" indent="-285750" algn="just">
              <a:lnSpc>
                <a:spcPct val="100000"/>
              </a:lnSpc>
              <a:spcBef>
                <a:spcPts val="600"/>
              </a:spcBef>
              <a:buFont typeface="Wingdings" pitchFamily="2" charset="2"/>
              <a:buChar char="ü"/>
            </a:pPr>
            <a:r>
              <a:rPr lang="en-US" sz="1200" dirty="0" smtClean="0"/>
              <a:t>BDD: RUBY AND CUCUMBER</a:t>
            </a:r>
          </a:p>
          <a:p>
            <a:pPr marL="728662" lvl="0" indent="-285750" algn="just">
              <a:lnSpc>
                <a:spcPct val="100000"/>
              </a:lnSpc>
              <a:spcBef>
                <a:spcPts val="600"/>
              </a:spcBef>
              <a:buFont typeface="Wingdings" pitchFamily="2" charset="2"/>
              <a:buChar char="ü"/>
            </a:pPr>
            <a:r>
              <a:rPr lang="en-US" sz="1200" dirty="0" smtClean="0"/>
              <a:t>CREATE CODE FOR YOUR FEATURES</a:t>
            </a:r>
          </a:p>
          <a:p>
            <a:pPr marL="728662" lvl="0" indent="-285750" algn="just">
              <a:lnSpc>
                <a:spcPct val="100000"/>
              </a:lnSpc>
              <a:spcBef>
                <a:spcPts val="600"/>
              </a:spcBef>
              <a:buFont typeface="Wingdings" pitchFamily="2" charset="2"/>
              <a:buChar char="ü"/>
            </a:pPr>
            <a:r>
              <a:rPr lang="en-US" sz="1200" dirty="0" smtClean="0"/>
              <a:t>RUNNING THE SCRIPTS</a:t>
            </a:r>
          </a:p>
          <a:p>
            <a:pPr marL="728662" lvl="0" indent="-285750" algn="just">
              <a:lnSpc>
                <a:spcPct val="100000"/>
              </a:lnSpc>
              <a:spcBef>
                <a:spcPts val="600"/>
              </a:spcBef>
              <a:buFont typeface="Wingdings" pitchFamily="2" charset="2"/>
              <a:buChar char="ü"/>
            </a:pPr>
            <a:r>
              <a:rPr lang="en-US" sz="1200" dirty="0" smtClean="0"/>
              <a:t>DEBUGGIN WITH IRB</a:t>
            </a:r>
          </a:p>
          <a:p>
            <a:pPr marL="728662" lvl="0" indent="-285750" algn="just">
              <a:lnSpc>
                <a:spcPct val="100000"/>
              </a:lnSpc>
              <a:spcBef>
                <a:spcPts val="600"/>
              </a:spcBef>
              <a:buFont typeface="Wingdings" pitchFamily="2" charset="2"/>
              <a:buChar char="ü"/>
            </a:pPr>
            <a:r>
              <a:rPr lang="en-US" sz="1200" dirty="0" smtClean="0"/>
              <a:t>TOOLS FOR ACCESSING DOM ELEMENTS</a:t>
            </a:r>
          </a:p>
          <a:p>
            <a:pPr marL="728662" lvl="0" indent="-285750" algn="just">
              <a:lnSpc>
                <a:spcPct val="100000"/>
              </a:lnSpc>
              <a:spcBef>
                <a:spcPts val="600"/>
              </a:spcBef>
              <a:buFont typeface="Wingdings" pitchFamily="2" charset="2"/>
              <a:buChar char="ü"/>
            </a:pPr>
            <a:r>
              <a:rPr lang="en-US" sz="1200" dirty="0" smtClean="0"/>
              <a:t>USEFUL TOOLS/IDEs</a:t>
            </a:r>
          </a:p>
          <a:p>
            <a:pPr marL="728662" lvl="0" indent="-285750" algn="just">
              <a:lnSpc>
                <a:spcPct val="100000"/>
              </a:lnSpc>
              <a:spcBef>
                <a:spcPts val="600"/>
              </a:spcBef>
              <a:buFont typeface="Wingdings" pitchFamily="2" charset="2"/>
              <a:buChar char="ü"/>
            </a:pPr>
            <a:r>
              <a:rPr lang="en-US" sz="1200" dirty="0" smtClean="0"/>
              <a:t>FEW WORDS ABOUT THE CODE AND STRUCTURE</a:t>
            </a:r>
          </a:p>
          <a:p>
            <a:endParaRPr lang="ro-RO" sz="1200" dirty="0"/>
          </a:p>
        </p:txBody>
      </p:sp>
      <p:sp>
        <p:nvSpPr>
          <p:cNvPr id="4" name="Slide Number Placeholder 3"/>
          <p:cNvSpPr>
            <a:spLocks noGrp="1"/>
          </p:cNvSpPr>
          <p:nvPr>
            <p:ph type="sldNum" sz="quarter" idx="10"/>
          </p:nvPr>
        </p:nvSpPr>
        <p:spPr/>
        <p:txBody>
          <a:bodyPr/>
          <a:lstStyle/>
          <a:p>
            <a:fld id="{7DBBEE7F-6418-4528-B369-45DA9DE66461}" type="slidenum">
              <a:rPr lang="en-US" smtClean="0"/>
              <a:pPr/>
              <a:t>2</a:t>
            </a:fld>
            <a:endParaRPr lang="en-US"/>
          </a:p>
        </p:txBody>
      </p:sp>
    </p:spTree>
    <p:extLst>
      <p:ext uri="{BB962C8B-B14F-4D97-AF65-F5344CB8AC3E}">
        <p14:creationId xmlns:p14="http://schemas.microsoft.com/office/powerpoint/2010/main" val="1192032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7DBBEE7F-6418-4528-B369-45DA9DE66461}" type="slidenum">
              <a:rPr lang="en-US" smtClean="0"/>
              <a:pPr/>
              <a:t>15</a:t>
            </a:fld>
            <a:endParaRPr lang="en-US"/>
          </a:p>
        </p:txBody>
      </p:sp>
    </p:spTree>
    <p:extLst>
      <p:ext uri="{BB962C8B-B14F-4D97-AF65-F5344CB8AC3E}">
        <p14:creationId xmlns:p14="http://schemas.microsoft.com/office/powerpoint/2010/main" val="4187317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dirty="0" smtClean="0"/>
              <a:t>Flash</a:t>
            </a:r>
            <a:r>
              <a:rPr lang="en-US" sz="1200" dirty="0" smtClean="0"/>
              <a:t>,  </a:t>
            </a:r>
            <a:r>
              <a:rPr lang="en-US" sz="1200" dirty="0" err="1" smtClean="0"/>
              <a:t>Silveright</a:t>
            </a:r>
            <a:r>
              <a:rPr lang="en-US" sz="1200" dirty="0" smtClean="0"/>
              <a:t>  and/or any GUI</a:t>
            </a:r>
            <a:r>
              <a:rPr lang="ro-RO" sz="1200" dirty="0" smtClean="0"/>
              <a:t> Automation</a:t>
            </a:r>
            <a:r>
              <a:rPr lang="en-US" sz="1200" dirty="0" smtClean="0"/>
              <a:t> with Ruby and </a:t>
            </a:r>
            <a:r>
              <a:rPr lang="en-US" sz="1200" dirty="0" err="1" smtClean="0"/>
              <a:t>AutoIT</a:t>
            </a:r>
            <a:r>
              <a:rPr lang="en-US" sz="1200" dirty="0" smtClean="0"/>
              <a:t> or </a:t>
            </a:r>
            <a:r>
              <a:rPr lang="en-US" sz="1200" dirty="0" err="1" smtClean="0"/>
              <a:t>jRuby</a:t>
            </a:r>
            <a:r>
              <a:rPr lang="en-US" sz="1200" dirty="0" smtClean="0"/>
              <a:t> with </a:t>
            </a:r>
            <a:r>
              <a:rPr lang="en-US" sz="1200" dirty="0" err="1" smtClean="0"/>
              <a:t>Sikuli</a:t>
            </a:r>
            <a:endParaRPr lang="en-US" dirty="0" smtClean="0"/>
          </a:p>
          <a:p>
            <a:r>
              <a:rPr lang="en-US" dirty="0" smtClean="0"/>
              <a:t>More examples in our </a:t>
            </a:r>
            <a:r>
              <a:rPr lang="en-US" dirty="0" err="1" smtClean="0"/>
              <a:t>svn</a:t>
            </a:r>
            <a:r>
              <a:rPr lang="en-US" dirty="0" smtClean="0"/>
              <a:t> @http://mdsvn.endava.net/</a:t>
            </a:r>
            <a:r>
              <a:rPr lang="en-US" dirty="0" err="1" smtClean="0"/>
              <a:t>svn</a:t>
            </a:r>
            <a:r>
              <a:rPr lang="en-US" dirty="0" smtClean="0"/>
              <a:t>/</a:t>
            </a:r>
            <a:r>
              <a:rPr lang="en-US" dirty="0" err="1" smtClean="0"/>
              <a:t>qa</a:t>
            </a:r>
            <a:r>
              <a:rPr lang="en-US" dirty="0" smtClean="0"/>
              <a:t>/</a:t>
            </a:r>
            <a:r>
              <a:rPr lang="en-US" dirty="0" err="1" smtClean="0"/>
              <a:t>testautomation</a:t>
            </a:r>
            <a:r>
              <a:rPr lang="en-US" dirty="0" smtClean="0"/>
              <a:t>/ruby</a:t>
            </a:r>
            <a:endParaRPr lang="ro-RO" dirty="0"/>
          </a:p>
        </p:txBody>
      </p:sp>
      <p:sp>
        <p:nvSpPr>
          <p:cNvPr id="4" name="Slide Number Placeholder 3"/>
          <p:cNvSpPr>
            <a:spLocks noGrp="1"/>
          </p:cNvSpPr>
          <p:nvPr>
            <p:ph type="sldNum" sz="quarter" idx="10"/>
          </p:nvPr>
        </p:nvSpPr>
        <p:spPr/>
        <p:txBody>
          <a:bodyPr/>
          <a:lstStyle/>
          <a:p>
            <a:fld id="{7DBBEE7F-6418-4528-B369-45DA9DE66461}" type="slidenum">
              <a:rPr lang="en-US" smtClean="0"/>
              <a:pPr/>
              <a:t>19</a:t>
            </a:fld>
            <a:endParaRPr lang="en-US"/>
          </a:p>
        </p:txBody>
      </p:sp>
    </p:spTree>
    <p:extLst>
      <p:ext uri="{BB962C8B-B14F-4D97-AF65-F5344CB8AC3E}">
        <p14:creationId xmlns:p14="http://schemas.microsoft.com/office/powerpoint/2010/main" val="2232577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i="0" kern="1200" dirty="0" smtClean="0">
                <a:solidFill>
                  <a:schemeClr val="tx1"/>
                </a:solidFill>
                <a:effectLst/>
                <a:latin typeface="+mn-lt"/>
                <a:ea typeface="+mn-ea"/>
                <a:cs typeface="+mn-cs"/>
              </a:rPr>
              <a:t>There tends to be a strong ongoing association between Agile and Open-Source automation tools today. Many make good inroads on the attempt to connect the elaboration of requirements with automated tests, step for step. This way, the test is performing as closely as possible, what the client actually asked for, or agreed in the elaboration process. One such tool is Cucumber. It is designed to allow you to execute feature documentation written in plain text.</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Prerequisites: It is assumed that before using this example you have the following Installed:</a:t>
            </a:r>
            <a:r>
              <a:rPr lang="en-US" dirty="0" smtClean="0"/>
              <a:t/>
            </a:r>
            <a:br>
              <a:rPr lang="en-US" dirty="0" smtClean="0"/>
            </a:br>
            <a:r>
              <a:rPr lang="en-US" sz="1200" b="0" i="0" kern="1200" dirty="0" smtClean="0">
                <a:solidFill>
                  <a:schemeClr val="tx1"/>
                </a:solidFill>
                <a:effectLst/>
                <a:latin typeface="+mn-lt"/>
                <a:ea typeface="+mn-ea"/>
                <a:cs typeface="+mn-cs"/>
              </a:rPr>
              <a:t>• Ruby</a:t>
            </a:r>
            <a:r>
              <a:rPr lang="en-US" dirty="0" smtClean="0"/>
              <a:t/>
            </a:r>
            <a:br>
              <a:rPr lang="en-US" dirty="0" smtClean="0"/>
            </a:b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Watir</a:t>
            </a:r>
            <a:r>
              <a:rPr lang="en-US" sz="1200" b="0" i="0" kern="1200" dirty="0" smtClean="0">
                <a:solidFill>
                  <a:schemeClr val="tx1"/>
                </a:solidFill>
                <a:effectLst/>
                <a:latin typeface="+mn-lt"/>
                <a:ea typeface="+mn-ea"/>
                <a:cs typeface="+mn-cs"/>
              </a:rPr>
              <a:t> gem for Ruby</a:t>
            </a:r>
            <a:r>
              <a:rPr lang="en-US" dirty="0" smtClean="0"/>
              <a:t/>
            </a:r>
            <a:br>
              <a:rPr lang="en-US" dirty="0" smtClean="0"/>
            </a:br>
            <a:r>
              <a:rPr lang="en-US" sz="1200" b="0" i="0" kern="1200" dirty="0" smtClean="0">
                <a:solidFill>
                  <a:schemeClr val="tx1"/>
                </a:solidFill>
                <a:effectLst/>
                <a:latin typeface="+mn-lt"/>
                <a:ea typeface="+mn-ea"/>
                <a:cs typeface="+mn-cs"/>
              </a:rPr>
              <a:t>• Cucumber gem for Ruby</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 will use a simple example that uses the Google search engine in this case: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Let’s say the user story is something like: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‘When I go to the Google search page, and search for an item, I expect to see some reference to that item in the result summary.’</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Cucumber uses the keywords “Given”, “When”, “And” “Then” to build this into useable syntax.</a:t>
            </a:r>
          </a:p>
          <a:p>
            <a:pPr fontAlgn="base"/>
            <a:r>
              <a:rPr lang="en-US" sz="1200" b="0" i="0" kern="1200" dirty="0" smtClean="0">
                <a:solidFill>
                  <a:schemeClr val="tx1"/>
                </a:solidFill>
                <a:effectLst/>
                <a:latin typeface="+mn-lt"/>
                <a:ea typeface="+mn-ea"/>
                <a:cs typeface="+mn-cs"/>
              </a:rPr>
              <a:t>So I create for example, a file, called </a:t>
            </a:r>
            <a:r>
              <a:rPr lang="en-US" sz="1200" b="0" i="0" kern="1200" dirty="0" err="1" smtClean="0">
                <a:solidFill>
                  <a:schemeClr val="tx1"/>
                </a:solidFill>
                <a:effectLst/>
                <a:latin typeface="+mn-lt"/>
                <a:ea typeface="+mn-ea"/>
                <a:cs typeface="+mn-cs"/>
              </a:rPr>
              <a:t>GoogleSearch.feature</a:t>
            </a:r>
            <a:r>
              <a:rPr lang="en-US" sz="1200" b="0" i="0" kern="1200" dirty="0" smtClean="0">
                <a:solidFill>
                  <a:schemeClr val="tx1"/>
                </a:solidFill>
                <a:effectLst/>
                <a:latin typeface="+mn-lt"/>
                <a:ea typeface="+mn-ea"/>
                <a:cs typeface="+mn-cs"/>
              </a:rPr>
              <a:t> containing:</a:t>
            </a:r>
          </a:p>
          <a:p>
            <a:pPr fontAlgn="base"/>
            <a:r>
              <a:rPr lang="en-US" sz="1200" b="0" i="1" kern="1200" dirty="0" smtClean="0">
                <a:solidFill>
                  <a:schemeClr val="tx1"/>
                </a:solidFill>
                <a:effectLst/>
                <a:latin typeface="+mn-lt"/>
                <a:ea typeface="+mn-ea"/>
                <a:cs typeface="+mn-cs"/>
              </a:rPr>
              <a:t>Feature:</a:t>
            </a:r>
            <a:br>
              <a:rPr lang="en-US" sz="1200" b="0" i="1" kern="1200" dirty="0" smtClean="0">
                <a:solidFill>
                  <a:schemeClr val="tx1"/>
                </a:solidFill>
                <a:effectLst/>
                <a:latin typeface="+mn-lt"/>
                <a:ea typeface="+mn-ea"/>
                <a:cs typeface="+mn-cs"/>
              </a:rPr>
            </a:br>
            <a:r>
              <a:rPr lang="en-US" sz="1200" b="0" i="1" kern="1200" dirty="0" smtClean="0">
                <a:solidFill>
                  <a:schemeClr val="tx1"/>
                </a:solidFill>
                <a:effectLst/>
                <a:latin typeface="+mn-lt"/>
                <a:ea typeface="+mn-ea"/>
                <a:cs typeface="+mn-cs"/>
              </a:rPr>
              <a:t>‘When I go to the Google search page, and search for an item, I expect to see some reference to that item in the result summary.’</a:t>
            </a:r>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endParaRPr lang="ro-RO" dirty="0"/>
          </a:p>
        </p:txBody>
      </p:sp>
      <p:sp>
        <p:nvSpPr>
          <p:cNvPr id="4" name="Slide Number Placeholder 3"/>
          <p:cNvSpPr>
            <a:spLocks noGrp="1"/>
          </p:cNvSpPr>
          <p:nvPr>
            <p:ph type="sldNum" sz="quarter" idx="10"/>
          </p:nvPr>
        </p:nvSpPr>
        <p:spPr/>
        <p:txBody>
          <a:bodyPr/>
          <a:lstStyle/>
          <a:p>
            <a:fld id="{7DBBEE7F-6418-4528-B369-45DA9DE66461}" type="slidenum">
              <a:rPr lang="en-US" smtClean="0"/>
              <a:pPr/>
              <a:t>20</a:t>
            </a:fld>
            <a:endParaRPr lang="en-US"/>
          </a:p>
        </p:txBody>
      </p:sp>
    </p:spTree>
    <p:extLst>
      <p:ext uri="{BB962C8B-B14F-4D97-AF65-F5344CB8AC3E}">
        <p14:creationId xmlns:p14="http://schemas.microsoft.com/office/powerpoint/2010/main" val="863495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This gives us executable code for every Given, When and Then statement we have used.</a:t>
            </a:r>
          </a:p>
          <a:p>
            <a:pPr fontAlgn="base"/>
            <a:r>
              <a:rPr lang="en-US" sz="1200" b="0" i="0" kern="1200" dirty="0" smtClean="0">
                <a:solidFill>
                  <a:schemeClr val="tx1"/>
                </a:solidFill>
                <a:effectLst/>
                <a:latin typeface="+mn-lt"/>
                <a:ea typeface="+mn-ea"/>
                <a:cs typeface="+mn-cs"/>
              </a:rPr>
              <a:t>To run it we issue the following command line </a:t>
            </a:r>
            <a:r>
              <a:rPr lang="en-US" sz="1200" b="1" i="0" kern="1200" dirty="0" smtClean="0">
                <a:solidFill>
                  <a:schemeClr val="tx1"/>
                </a:solidFill>
                <a:effectLst/>
                <a:latin typeface="+mn-lt"/>
                <a:ea typeface="+mn-ea"/>
                <a:cs typeface="+mn-cs"/>
              </a:rPr>
              <a:t>cucumber </a:t>
            </a:r>
            <a:r>
              <a:rPr lang="en-US" sz="1200" b="1" i="0" kern="1200" dirty="0" err="1" smtClean="0">
                <a:solidFill>
                  <a:schemeClr val="tx1"/>
                </a:solidFill>
                <a:effectLst/>
                <a:latin typeface="+mn-lt"/>
                <a:ea typeface="+mn-ea"/>
                <a:cs typeface="+mn-cs"/>
              </a:rPr>
              <a:t>GoogleSearch.feature</a:t>
            </a:r>
            <a:endParaRPr lang="en-US" sz="1200" b="0" i="0" kern="1200" dirty="0" smtClean="0">
              <a:solidFill>
                <a:schemeClr val="tx1"/>
              </a:solidFill>
              <a:effectLst/>
              <a:latin typeface="+mn-lt"/>
              <a:ea typeface="+mn-ea"/>
              <a:cs typeface="+mn-cs"/>
            </a:endParaRPr>
          </a:p>
          <a:p>
            <a:endParaRPr lang="en-US" dirty="0" smtClean="0"/>
          </a:p>
          <a:p>
            <a:r>
              <a:rPr lang="en-US" b="1" dirty="0" smtClean="0"/>
              <a:t>In order to run all pre-set in batch run: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C:\Users\scircel\Desktop\scripting\qa\testautomation\ruby\cucumber&gt;cucumber features –s</a:t>
            </a:r>
          </a:p>
          <a:p>
            <a:endParaRPr lang="ro-RO" dirty="0"/>
          </a:p>
        </p:txBody>
      </p:sp>
      <p:sp>
        <p:nvSpPr>
          <p:cNvPr id="4" name="Slide Number Placeholder 3"/>
          <p:cNvSpPr>
            <a:spLocks noGrp="1"/>
          </p:cNvSpPr>
          <p:nvPr>
            <p:ph type="sldNum" sz="quarter" idx="10"/>
          </p:nvPr>
        </p:nvSpPr>
        <p:spPr/>
        <p:txBody>
          <a:bodyPr/>
          <a:lstStyle/>
          <a:p>
            <a:fld id="{7DBBEE7F-6418-4528-B369-45DA9DE66461}" type="slidenum">
              <a:rPr lang="en-US" smtClean="0"/>
              <a:pPr/>
              <a:t>21</a:t>
            </a:fld>
            <a:endParaRPr lang="en-US"/>
          </a:p>
        </p:txBody>
      </p:sp>
    </p:spTree>
    <p:extLst>
      <p:ext uri="{BB962C8B-B14F-4D97-AF65-F5344CB8AC3E}">
        <p14:creationId xmlns:p14="http://schemas.microsoft.com/office/powerpoint/2010/main" val="2813818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example of Ruby and Cucumber</a:t>
            </a:r>
            <a:r>
              <a:rPr lang="en-US" baseline="0" dirty="0" smtClean="0"/>
              <a:t> BDD framework can be found here: http://mdsvn.endava.net/svn/qa/testautomation/ruby/cucumber</a:t>
            </a:r>
            <a:endParaRPr lang="ro-RO" dirty="0"/>
          </a:p>
        </p:txBody>
      </p:sp>
      <p:sp>
        <p:nvSpPr>
          <p:cNvPr id="4" name="Slide Number Placeholder 3"/>
          <p:cNvSpPr>
            <a:spLocks noGrp="1"/>
          </p:cNvSpPr>
          <p:nvPr>
            <p:ph type="sldNum" sz="quarter" idx="10"/>
          </p:nvPr>
        </p:nvSpPr>
        <p:spPr/>
        <p:txBody>
          <a:bodyPr/>
          <a:lstStyle/>
          <a:p>
            <a:fld id="{7DBBEE7F-6418-4528-B369-45DA9DE66461}" type="slidenum">
              <a:rPr lang="en-US" smtClean="0"/>
              <a:pPr/>
              <a:t>22</a:t>
            </a:fld>
            <a:endParaRPr lang="en-US"/>
          </a:p>
        </p:txBody>
      </p:sp>
    </p:spTree>
    <p:extLst>
      <p:ext uri="{BB962C8B-B14F-4D97-AF65-F5344CB8AC3E}">
        <p14:creationId xmlns:p14="http://schemas.microsoft.com/office/powerpoint/2010/main" val="1975359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ro-RO" dirty="0" smtClean="0"/>
              <a:t>::::Comparison of Sauce automation framework implemenation using Webdriver on Java and Maven VS Webdriver on Ruby :::</a:t>
            </a:r>
          </a:p>
          <a:p>
            <a:endParaRPr lang="ro-RO" dirty="0" smtClean="0"/>
          </a:p>
          <a:p>
            <a:r>
              <a:rPr lang="ro-RO" dirty="0" smtClean="0"/>
              <a:t>The code:</a:t>
            </a:r>
          </a:p>
          <a:p>
            <a:r>
              <a:rPr lang="ro-RO" dirty="0" smtClean="0"/>
              <a:t>Java: p1 - http://d.pr/i/de3Q;</a:t>
            </a:r>
            <a:r>
              <a:rPr lang="en-US" dirty="0" smtClean="0"/>
              <a:t> http://d.pr/i/RSND</a:t>
            </a:r>
            <a:r>
              <a:rPr lang="ro-RO" dirty="0" smtClean="0"/>
              <a:t> p2 - http://prntscr.com/yqfzc; p3 - http://prntscr.com/yqg4t</a:t>
            </a:r>
          </a:p>
          <a:p>
            <a:r>
              <a:rPr lang="ro-RO" dirty="0" smtClean="0"/>
              <a:t>Ruby: </a:t>
            </a:r>
            <a:r>
              <a:rPr lang="en-US" dirty="0" smtClean="0"/>
              <a:t>(on Slide29)</a:t>
            </a:r>
            <a:endParaRPr lang="ro-RO" dirty="0" smtClean="0"/>
          </a:p>
          <a:p>
            <a:endParaRPr lang="ro-RO" dirty="0" smtClean="0"/>
          </a:p>
          <a:p>
            <a:r>
              <a:rPr lang="ro-RO" dirty="0" smtClean="0"/>
              <a:t>The Structure:</a:t>
            </a:r>
          </a:p>
          <a:p>
            <a:r>
              <a:rPr lang="ro-RO" dirty="0" smtClean="0"/>
              <a:t>Java: http://prntscr.com/yqgsl</a:t>
            </a:r>
          </a:p>
          <a:p>
            <a:r>
              <a:rPr lang="ro-RO" dirty="0" smtClean="0"/>
              <a:t>Ruby: http://prntscr.com/yqh25</a:t>
            </a:r>
          </a:p>
          <a:p>
            <a:r>
              <a:rPr lang="ro-RO" dirty="0" smtClean="0"/>
              <a:t>(detailed rb http://prntscr.com/yqgxu)</a:t>
            </a:r>
          </a:p>
          <a:p>
            <a:endParaRPr lang="ro-RO" dirty="0" smtClean="0"/>
          </a:p>
          <a:p>
            <a:r>
              <a:rPr lang="ro-RO" dirty="0" smtClean="0"/>
              <a:t>The Setup:</a:t>
            </a:r>
          </a:p>
          <a:p>
            <a:r>
              <a:rPr lang="ro-RO" dirty="0" smtClean="0"/>
              <a:t>Java: </a:t>
            </a:r>
          </a:p>
          <a:p>
            <a:r>
              <a:rPr lang="ro-RO" dirty="0" smtClean="0"/>
              <a:t>1. Install JDK</a:t>
            </a:r>
          </a:p>
          <a:p>
            <a:r>
              <a:rPr lang="ro-RO" dirty="0" smtClean="0"/>
              <a:t>2. Install Maven</a:t>
            </a:r>
          </a:p>
          <a:p>
            <a:r>
              <a:rPr lang="ro-RO" dirty="0" smtClean="0"/>
              <a:t>3. Configure Maven</a:t>
            </a:r>
          </a:p>
          <a:p>
            <a:r>
              <a:rPr lang="ro-RO" dirty="0" smtClean="0"/>
              <a:t>4. Configure JDK</a:t>
            </a:r>
          </a:p>
          <a:p>
            <a:r>
              <a:rPr lang="ro-RO" dirty="0" smtClean="0"/>
              <a:t>5. mvn archetype:generate ..</a:t>
            </a:r>
          </a:p>
          <a:p>
            <a:r>
              <a:rPr lang="ro-RO" dirty="0" smtClean="0"/>
              <a:t>6. mvn package</a:t>
            </a:r>
          </a:p>
          <a:p>
            <a:r>
              <a:rPr lang="ro-RO" dirty="0" smtClean="0"/>
              <a:t>7.  java -cp target/endava_sauce_test-1.1-SNAPSHOT.jar com.endava.sauce.selenium.App</a:t>
            </a:r>
          </a:p>
          <a:p>
            <a:r>
              <a:rPr lang="ro-RO" dirty="0" smtClean="0"/>
              <a:t>http://prntscr.com/yqcak %) %) %)</a:t>
            </a:r>
          </a:p>
          <a:p>
            <a:endParaRPr lang="ro-RO" dirty="0" smtClean="0"/>
          </a:p>
          <a:p>
            <a:r>
              <a:rPr lang="ro-RO" dirty="0" smtClean="0"/>
              <a:t>Java &amp; Selenium setup and details</a:t>
            </a:r>
          </a:p>
          <a:p>
            <a:r>
              <a:rPr lang="ro-RO" dirty="0" smtClean="0"/>
              <a:t>http://www.wunderkraut.com/blog/creating-and-running-a-simple-selenium-webdriver-test/2011-09-15</a:t>
            </a:r>
          </a:p>
          <a:p>
            <a:endParaRPr lang="ro-RO" dirty="0" smtClean="0"/>
          </a:p>
          <a:p>
            <a:r>
              <a:rPr lang="ro-RO" dirty="0" smtClean="0"/>
              <a:t>Ruby: </a:t>
            </a:r>
          </a:p>
          <a:p>
            <a:r>
              <a:rPr lang="ro-RO" dirty="0" smtClean="0"/>
              <a:t>1. Install Ruby</a:t>
            </a:r>
          </a:p>
          <a:p>
            <a:r>
              <a:rPr lang="ro-RO" dirty="0" smtClean="0"/>
              <a:t>2. gem update --system</a:t>
            </a:r>
          </a:p>
          <a:p>
            <a:r>
              <a:rPr lang="ro-RO" dirty="0" smtClean="0"/>
              <a:t>3. gem install selenium-webdriver</a:t>
            </a:r>
          </a:p>
          <a:p>
            <a:r>
              <a:rPr lang="ro-RO" dirty="0" smtClean="0"/>
              <a:t>4. ruby script.rb</a:t>
            </a:r>
          </a:p>
          <a:p>
            <a:endParaRPr lang="ro-RO" dirty="0" smtClean="0"/>
          </a:p>
          <a:p>
            <a:r>
              <a:rPr lang="ro-RO" dirty="0" smtClean="0"/>
              <a:t>The results:</a:t>
            </a:r>
          </a:p>
          <a:p>
            <a:r>
              <a:rPr lang="ro-RO" dirty="0" smtClean="0"/>
              <a:t>on RUBY: http://www.webpagescreenshot.info/img/528532-41201361959PM</a:t>
            </a:r>
          </a:p>
          <a:p>
            <a:r>
              <a:rPr lang="ro-RO" dirty="0" smtClean="0"/>
              <a:t>on Java: http://www.webpagescreenshot.info/img/478714-41201360705PM</a:t>
            </a:r>
          </a:p>
          <a:p>
            <a:endParaRPr lang="ro-RO" dirty="0" smtClean="0"/>
          </a:p>
          <a:p>
            <a:endParaRPr lang="ro-RO" dirty="0" smtClean="0"/>
          </a:p>
          <a:p>
            <a:r>
              <a:rPr lang="ro-RO" dirty="0" smtClean="0"/>
              <a:t>Next steps: running cucumber on Ruby within Sauce:</a:t>
            </a:r>
          </a:p>
          <a:p>
            <a:r>
              <a:rPr lang="ro-RO" dirty="0" smtClean="0"/>
              <a:t>git clone http://github.com/sgrove/cucumber_sauce.git</a:t>
            </a:r>
          </a:p>
          <a:p>
            <a:r>
              <a:rPr lang="ro-RO" dirty="0" smtClean="0"/>
              <a:t>gem install cucumber selenium-client parallel</a:t>
            </a:r>
          </a:p>
          <a:p>
            <a:r>
              <a:rPr lang="ro-RO" dirty="0" smtClean="0"/>
              <a:t>Add your Sauce Labs username and api-key to ondemand.yml</a:t>
            </a:r>
          </a:p>
          <a:p>
            <a:r>
              <a:rPr lang="ro-RO" dirty="0" smtClean="0"/>
              <a:t>Optionally edit one of the browser*.yml files to specify which browsers you want to run</a:t>
            </a:r>
          </a:p>
          <a:p>
            <a:r>
              <a:rPr lang="ro-RO" dirty="0" smtClean="0"/>
              <a:t>(C:\Ruby193\bin\setrbvars.bat)</a:t>
            </a:r>
          </a:p>
          <a:p>
            <a:r>
              <a:rPr lang="ro-RO" dirty="0" smtClean="0"/>
              <a:t>Run: rake cucumber_sauce</a:t>
            </a:r>
          </a:p>
          <a:p>
            <a:endParaRPr lang="ro-RO" dirty="0"/>
          </a:p>
        </p:txBody>
      </p:sp>
      <p:sp>
        <p:nvSpPr>
          <p:cNvPr id="4" name="Slide Number Placeholder 3"/>
          <p:cNvSpPr>
            <a:spLocks noGrp="1"/>
          </p:cNvSpPr>
          <p:nvPr>
            <p:ph type="sldNum" sz="quarter" idx="10"/>
          </p:nvPr>
        </p:nvSpPr>
        <p:spPr/>
        <p:txBody>
          <a:bodyPr/>
          <a:lstStyle/>
          <a:p>
            <a:fld id="{7DBBEE7F-6418-4528-B369-45DA9DE66461}" type="slidenum">
              <a:rPr lang="en-US" smtClean="0"/>
              <a:pPr/>
              <a:t>27</a:t>
            </a:fld>
            <a:endParaRPr lang="en-US"/>
          </a:p>
        </p:txBody>
      </p:sp>
    </p:spTree>
    <p:extLst>
      <p:ext uri="{BB962C8B-B14F-4D97-AF65-F5344CB8AC3E}">
        <p14:creationId xmlns:p14="http://schemas.microsoft.com/office/powerpoint/2010/main" val="2467535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Screens removed due to large size</a:t>
            </a:r>
            <a:r>
              <a:rPr lang="en-US" baseline="0" dirty="0" smtClean="0"/>
              <a:t> of file.</a:t>
            </a:r>
            <a:endParaRPr lang="ro-RO" dirty="0"/>
          </a:p>
        </p:txBody>
      </p:sp>
      <p:sp>
        <p:nvSpPr>
          <p:cNvPr id="4" name="Slide Number Placeholder 3"/>
          <p:cNvSpPr>
            <a:spLocks noGrp="1"/>
          </p:cNvSpPr>
          <p:nvPr>
            <p:ph type="sldNum" sz="quarter" idx="10"/>
          </p:nvPr>
        </p:nvSpPr>
        <p:spPr/>
        <p:txBody>
          <a:bodyPr/>
          <a:lstStyle/>
          <a:p>
            <a:fld id="{7DBBEE7F-6418-4528-B369-45DA9DE66461}" type="slidenum">
              <a:rPr lang="en-US" smtClean="0"/>
              <a:pPr/>
              <a:t>28</a:t>
            </a:fld>
            <a:endParaRPr lang="en-US"/>
          </a:p>
        </p:txBody>
      </p:sp>
    </p:spTree>
    <p:extLst>
      <p:ext uri="{BB962C8B-B14F-4D97-AF65-F5344CB8AC3E}">
        <p14:creationId xmlns:p14="http://schemas.microsoft.com/office/powerpoint/2010/main" val="624311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dirty="0" smtClean="0"/>
              <a:t>Notepad++ (A good light-weight editor supporting Ruby code orthography and stylistics)</a:t>
            </a:r>
          </a:p>
          <a:p>
            <a:r>
              <a:rPr lang="ro-RO" dirty="0" smtClean="0"/>
              <a:t>IE Developer Toolbar</a:t>
            </a:r>
            <a:r>
              <a:rPr lang="en-US" dirty="0" smtClean="0"/>
              <a:t>:</a:t>
            </a:r>
            <a:r>
              <a:rPr lang="ro-RO" dirty="0" smtClean="0"/>
              <a:t> (Lets you explore the HTML elements behind the visible elements on a web page by clicking on the elements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Xpath</a:t>
            </a:r>
            <a:r>
              <a:rPr lang="en-US" dirty="0" smtClean="0"/>
              <a:t> Checker</a:t>
            </a:r>
            <a:r>
              <a:rPr lang="en-US" baseline="0" dirty="0" smtClean="0"/>
              <a:t>: </a:t>
            </a:r>
            <a:r>
              <a:rPr lang="en-US" dirty="0" smtClean="0"/>
              <a:t>An interactive editor for </a:t>
            </a:r>
            <a:r>
              <a:rPr lang="en-US" dirty="0" err="1" smtClean="0"/>
              <a:t>XPath</a:t>
            </a:r>
            <a:r>
              <a:rPr lang="en-US" dirty="0" smtClean="0"/>
              <a:t> expressions. Choose 'View </a:t>
            </a:r>
            <a:r>
              <a:rPr lang="en-US" dirty="0" err="1" smtClean="0"/>
              <a:t>XPath</a:t>
            </a:r>
            <a:r>
              <a:rPr lang="en-US" dirty="0" smtClean="0"/>
              <a:t>' in the context menu and it will show the editor. You can edit the </a:t>
            </a:r>
            <a:r>
              <a:rPr lang="en-US" dirty="0" err="1" smtClean="0"/>
              <a:t>XPath</a:t>
            </a:r>
            <a:r>
              <a:rPr lang="en-US" dirty="0" smtClean="0"/>
              <a:t> expression and it incrementally updates the results.</a:t>
            </a:r>
            <a:endParaRPr lang="ro-RO" dirty="0" smtClean="0"/>
          </a:p>
          <a:p>
            <a:r>
              <a:rPr lang="ro-RO" dirty="0" smtClean="0"/>
              <a:t>FireBug (Excellent FireFox extension for identifying HTML elements while writing scripts.)</a:t>
            </a:r>
          </a:p>
          <a:p>
            <a:r>
              <a:rPr lang="ro-RO" dirty="0" smtClean="0"/>
              <a:t>WATIR::SupportsSubElements (Watir API for accessing html elements)</a:t>
            </a:r>
          </a:p>
        </p:txBody>
      </p:sp>
      <p:sp>
        <p:nvSpPr>
          <p:cNvPr id="4" name="Slide Number Placeholder 3"/>
          <p:cNvSpPr>
            <a:spLocks noGrp="1"/>
          </p:cNvSpPr>
          <p:nvPr>
            <p:ph type="sldNum" sz="quarter" idx="10"/>
          </p:nvPr>
        </p:nvSpPr>
        <p:spPr/>
        <p:txBody>
          <a:bodyPr/>
          <a:lstStyle/>
          <a:p>
            <a:fld id="{7DBBEE7F-6418-4528-B369-45DA9DE66461}" type="slidenum">
              <a:rPr lang="en-US" smtClean="0"/>
              <a:pPr/>
              <a:t>29</a:t>
            </a:fld>
            <a:endParaRPr lang="en-US"/>
          </a:p>
        </p:txBody>
      </p:sp>
    </p:spTree>
    <p:extLst>
      <p:ext uri="{BB962C8B-B14F-4D97-AF65-F5344CB8AC3E}">
        <p14:creationId xmlns:p14="http://schemas.microsoft.com/office/powerpoint/2010/main" val="1124199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Five Ways That Ruby Is Better Than Java: </a:t>
            </a:r>
            <a:r>
              <a:rPr lang="ro-RO" dirty="0" smtClean="0">
                <a:hlinkClick r:id="rId3"/>
              </a:rPr>
              <a:t>http://jroller.com/rolsen/date/20060118</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rPr>
              <a:t>More info on ruby: http://www.youtube.com/watch?v=fYIEV_6xhck</a:t>
            </a:r>
          </a:p>
        </p:txBody>
      </p:sp>
      <p:sp>
        <p:nvSpPr>
          <p:cNvPr id="4" name="Slide Number Placeholder 3"/>
          <p:cNvSpPr>
            <a:spLocks noGrp="1"/>
          </p:cNvSpPr>
          <p:nvPr>
            <p:ph type="sldNum" sz="quarter" idx="10"/>
          </p:nvPr>
        </p:nvSpPr>
        <p:spPr/>
        <p:txBody>
          <a:bodyPr/>
          <a:lstStyle/>
          <a:p>
            <a:fld id="{7DBBEE7F-6418-4528-B369-45DA9DE66461}" type="slidenum">
              <a:rPr lang="en-US" smtClean="0"/>
              <a:pPr/>
              <a:t>3</a:t>
            </a:fld>
            <a:endParaRPr lang="en-US"/>
          </a:p>
        </p:txBody>
      </p:sp>
    </p:spTree>
    <p:extLst>
      <p:ext uri="{BB962C8B-B14F-4D97-AF65-F5344CB8AC3E}">
        <p14:creationId xmlns:p14="http://schemas.microsoft.com/office/powerpoint/2010/main" val="943310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920750" lvl="0" indent="-342900" algn="l">
              <a:lnSpc>
                <a:spcPct val="100000"/>
              </a:lnSpc>
              <a:spcAft>
                <a:spcPct val="0"/>
              </a:spcAft>
              <a:buClr>
                <a:srgbClr val="ADBFDD"/>
              </a:buClr>
              <a:buSzPct val="45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dirty="0" smtClean="0"/>
              <a:t>A free, open-source functional testing tool for web applications. </a:t>
            </a:r>
          </a:p>
          <a:p>
            <a:pPr marL="920750" lvl="0" indent="-342900" algn="l">
              <a:lnSpc>
                <a:spcPct val="100000"/>
              </a:lnSpc>
              <a:spcAft>
                <a:spcPct val="0"/>
              </a:spcAft>
              <a:buClr>
                <a:srgbClr val="ADBFDD"/>
              </a:buClr>
              <a:buSzPct val="45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dirty="0" smtClean="0"/>
              <a:t>It is a Ruby library which drives almost any browser the same way people do, clicks links, fills in forms, and presses buttons. </a:t>
            </a:r>
          </a:p>
          <a:p>
            <a:pPr marL="920750" lvl="0" indent="-342900" algn="l">
              <a:lnSpc>
                <a:spcPct val="100000"/>
              </a:lnSpc>
              <a:spcAft>
                <a:spcPct val="0"/>
              </a:spcAft>
              <a:buClr>
                <a:srgbClr val="ADBFDD"/>
              </a:buClr>
              <a:buSzPct val="45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dirty="0" err="1" smtClean="0"/>
              <a:t>Watir</a:t>
            </a:r>
            <a:r>
              <a:rPr lang="en-US" sz="2400" dirty="0" smtClean="0"/>
              <a:t> also checks results, such as whether expected text appears on the page or not.</a:t>
            </a:r>
          </a:p>
          <a:p>
            <a:pPr marL="920750" lvl="0" indent="-342900" algn="l">
              <a:lnSpc>
                <a:spcPct val="100000"/>
              </a:lnSpc>
              <a:spcAft>
                <a:spcPct val="0"/>
              </a:spcAft>
              <a:buClr>
                <a:srgbClr val="ADBFDD"/>
              </a:buClr>
              <a:buSzPct val="45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dirty="0" smtClean="0"/>
              <a:t>Because it’s build on Ruby, you have the power to connect to databases, read data files, save screenshots, manipulate the file system, export to CSV and XML, structure your code into reusable libraries</a:t>
            </a:r>
          </a:p>
          <a:p>
            <a:pPr marL="920750" lvl="0" indent="-342900" algn="l">
              <a:lnSpc>
                <a:spcPct val="100000"/>
              </a:lnSpc>
              <a:spcAft>
                <a:spcPct val="0"/>
              </a:spcAft>
              <a:buClr>
                <a:srgbClr val="ADBFDD"/>
              </a:buClr>
              <a:buSzPct val="45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400" dirty="0" smtClean="0"/>
          </a:p>
          <a:p>
            <a:pPr marL="920750" lvl="0" indent="-342900" algn="l">
              <a:lnSpc>
                <a:spcPct val="100000"/>
              </a:lnSpc>
              <a:spcAft>
                <a:spcPct val="0"/>
              </a:spcAft>
              <a:buClr>
                <a:srgbClr val="ADBFDD"/>
              </a:buClr>
              <a:buSzPct val="45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dirty="0" err="1" smtClean="0"/>
              <a:t>Free;Powerful;Simple</a:t>
            </a:r>
            <a:r>
              <a:rPr lang="en-US" sz="2400" dirty="0" smtClean="0"/>
              <a:t> ;Excellent </a:t>
            </a:r>
            <a:r>
              <a:rPr lang="en-US" sz="2400" dirty="0" err="1" smtClean="0"/>
              <a:t>Support;It</a:t>
            </a:r>
            <a:r>
              <a:rPr lang="en-US" sz="2400" dirty="0" smtClean="0"/>
              <a:t> uses Ruby, a full-featured object oriented scripting language</a:t>
            </a:r>
          </a:p>
          <a:p>
            <a:pPr marL="920750" lvl="0" indent="-342900" algn="l">
              <a:lnSpc>
                <a:spcPct val="100000"/>
              </a:lnSpc>
              <a:spcAft>
                <a:spcPct val="0"/>
              </a:spcAft>
              <a:buClr>
                <a:srgbClr val="ADBFDD"/>
              </a:buClr>
              <a:buSzPct val="45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dirty="0" smtClean="0"/>
              <a:t>Broad usage in high level client base.</a:t>
            </a:r>
          </a:p>
        </p:txBody>
      </p:sp>
      <p:sp>
        <p:nvSpPr>
          <p:cNvPr id="4" name="Slide Number Placeholder 3"/>
          <p:cNvSpPr>
            <a:spLocks noGrp="1"/>
          </p:cNvSpPr>
          <p:nvPr>
            <p:ph type="sldNum" sz="quarter" idx="10"/>
          </p:nvPr>
        </p:nvSpPr>
        <p:spPr/>
        <p:txBody>
          <a:bodyPr/>
          <a:lstStyle/>
          <a:p>
            <a:fld id="{7DBBEE7F-6418-4528-B369-45DA9DE66461}" type="slidenum">
              <a:rPr lang="en-US" smtClean="0"/>
              <a:pPr/>
              <a:t>4</a:t>
            </a:fld>
            <a:endParaRPr lang="en-US"/>
          </a:p>
        </p:txBody>
      </p:sp>
    </p:spTree>
    <p:extLst>
      <p:ext uri="{BB962C8B-B14F-4D97-AF65-F5344CB8AC3E}">
        <p14:creationId xmlns:p14="http://schemas.microsoft.com/office/powerpoint/2010/main" val="295411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Watir</a:t>
            </a:r>
            <a:r>
              <a:rPr lang="en-US" dirty="0" smtClean="0"/>
              <a:t> forum boards are the most active and well supported that I have seen. You can post a question and is just a short period of time get someone (most of the time the architects of the framework!) who will steer you in the right direct, give you a work around to get over any roadblocks, or add it to the framework if it doesn't currently exist. That is the reason I switched and tell everyone interested that Ruby is the way to go! </a:t>
            </a:r>
          </a:p>
          <a:p>
            <a:endParaRPr lang="en-US" dirty="0" smtClean="0"/>
          </a:p>
          <a:p>
            <a:pPr marL="0" lvl="1" indent="0"/>
            <a:r>
              <a:rPr lang="en-US" sz="1600" dirty="0" smtClean="0">
                <a:cs typeface="Arial Unicode MS" charset="0"/>
              </a:rPr>
              <a:t>-Now that I'm </a:t>
            </a:r>
            <a:r>
              <a:rPr lang="en-US" sz="1600" dirty="0" err="1" smtClean="0">
                <a:cs typeface="Arial Unicode MS" charset="0"/>
              </a:rPr>
              <a:t>gettin</a:t>
            </a:r>
            <a:r>
              <a:rPr lang="en-US" sz="1600" dirty="0" smtClean="0">
                <a:cs typeface="Arial Unicode MS" charset="0"/>
              </a:rPr>
              <a:t>' the hang of Ruby and </a:t>
            </a:r>
            <a:r>
              <a:rPr lang="en-US" sz="1600" dirty="0" err="1" smtClean="0">
                <a:cs typeface="Arial Unicode MS" charset="0"/>
              </a:rPr>
              <a:t>Watir</a:t>
            </a:r>
            <a:r>
              <a:rPr lang="en-US" sz="1600" dirty="0" smtClean="0">
                <a:cs typeface="Arial Unicode MS" charset="0"/>
              </a:rPr>
              <a:t>, I'm starting to automate everything I do on the web. Even the simple things like logging in to web sites, searches, you name it.</a:t>
            </a:r>
          </a:p>
          <a:p>
            <a:pPr marL="0" lvl="1" indent="0"/>
            <a:endParaRPr lang="en-US" sz="1600" dirty="0" smtClean="0">
              <a:cs typeface="Arial Unicode MS" charset="0"/>
            </a:endParaRPr>
          </a:p>
          <a:p>
            <a:pPr marL="0" lvl="1" indent="0"/>
            <a:r>
              <a:rPr lang="en-US" sz="1600" dirty="0" smtClean="0">
                <a:cs typeface="Arial Unicode MS" charset="0"/>
              </a:rPr>
              <a:t> (source: www.watir.com)</a:t>
            </a:r>
          </a:p>
          <a:p>
            <a:endParaRPr lang="ro-RO" dirty="0"/>
          </a:p>
        </p:txBody>
      </p:sp>
      <p:sp>
        <p:nvSpPr>
          <p:cNvPr id="4" name="Slide Number Placeholder 3"/>
          <p:cNvSpPr>
            <a:spLocks noGrp="1"/>
          </p:cNvSpPr>
          <p:nvPr>
            <p:ph type="sldNum" sz="quarter" idx="10"/>
          </p:nvPr>
        </p:nvSpPr>
        <p:spPr/>
        <p:txBody>
          <a:bodyPr/>
          <a:lstStyle/>
          <a:p>
            <a:fld id="{7DBBEE7F-6418-4528-B369-45DA9DE66461}" type="slidenum">
              <a:rPr lang="en-US" smtClean="0"/>
              <a:pPr/>
              <a:t>5</a:t>
            </a:fld>
            <a:endParaRPr lang="en-US"/>
          </a:p>
        </p:txBody>
      </p:sp>
    </p:spTree>
    <p:extLst>
      <p:ext uri="{BB962C8B-B14F-4D97-AF65-F5344CB8AC3E}">
        <p14:creationId xmlns:p14="http://schemas.microsoft.com/office/powerpoint/2010/main" val="1038192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Install ruby</a:t>
            </a:r>
            <a:r>
              <a:rPr lang="en-US" baseline="0" dirty="0" smtClean="0"/>
              <a:t> - </a:t>
            </a:r>
            <a:r>
              <a:rPr lang="en-US" dirty="0" smtClean="0"/>
              <a:t>use the www.rubyinstaller.org/downloads/ link, download and install latest version.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Update gems (http://rubygems.org/)  with the following ruby command prompt (Start -&gt; Programs -&gt; Ruby 1.9.3 -&gt; Start Command Prompt with Ruby): gem update --system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a:t>
            </a:r>
            <a:r>
              <a:rPr lang="en-US" baseline="0" dirty="0" smtClean="0"/>
              <a:t> </a:t>
            </a:r>
            <a:r>
              <a:rPr lang="en-US" dirty="0" smtClean="0"/>
              <a:t>Download DevKit, that makes it easy to build and use native C/C++ extensions. We'd need that for Opera and Chrome support. Follow the install instructions in: https://github.com/oneclick/rubyinstaller/wiki/Development-Kit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a:t>
            </a:r>
            <a:r>
              <a:rPr lang="en-US" baseline="0" dirty="0" smtClean="0"/>
              <a:t> </a:t>
            </a:r>
            <a:r>
              <a:rPr lang="en-US" dirty="0" smtClean="0"/>
              <a:t>For Google Chrome, additionally, we'd need to install the library. Go to http://code.google.com/p/chromedriver/downloads/list and download latest version. Unzip the file and put it in any folder that is in your PATH. (For example C:\Ruby1.9.3\Bin)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 Install </a:t>
            </a:r>
            <a:r>
              <a:rPr lang="en-US" dirty="0" err="1" smtClean="0"/>
              <a:t>Watir-Webdriver</a:t>
            </a:r>
            <a:r>
              <a:rPr lang="en-US" dirty="0" smtClean="0"/>
              <a:t> gem in ruby command prompt (Start -&gt; Programs -&gt; Ruby 1.9.3 -&gt; Start Command Prompt with Ruby): “gem install </a:t>
            </a:r>
            <a:r>
              <a:rPr lang="en-US" dirty="0" err="1" smtClean="0"/>
              <a:t>watir-webdriver</a:t>
            </a:r>
            <a:r>
              <a:rPr lang="en-US" dirty="0" smtClean="0"/>
              <a:t>”.</a:t>
            </a:r>
            <a:r>
              <a:rPr lang="en-US" baseline="0" dirty="0" smtClean="0"/>
              <a:t> </a:t>
            </a:r>
            <a:r>
              <a:rPr lang="en-US" dirty="0" smtClean="0"/>
              <a:t>Read the User's Guide (http://wtr.rubyforge.org/watir_user_guide.html), documentation, examples and tests for reference. (http://wiki.openqa.org/display/WTR/FAQ)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 Ruby command prompt: </a:t>
            </a:r>
            <a:r>
              <a:rPr lang="en-US" dirty="0" err="1" smtClean="0"/>
              <a:t>cmd</a:t>
            </a:r>
            <a:r>
              <a:rPr lang="en-US" dirty="0" smtClean="0"/>
              <a:t> -&gt;</a:t>
            </a:r>
            <a:r>
              <a:rPr lang="en-US" baseline="0" dirty="0" smtClean="0"/>
              <a:t>  </a:t>
            </a:r>
            <a:r>
              <a:rPr lang="en-US" dirty="0" smtClean="0"/>
              <a:t>C:\Windows\System32\cmd.exe /E:ON /K C:\Ruby193\bin\setrbvars.bat -&gt; Enter -&gt; </a:t>
            </a:r>
            <a:r>
              <a:rPr lang="en-US" dirty="0" err="1" smtClean="0"/>
              <a:t>irb</a:t>
            </a:r>
            <a:r>
              <a:rPr lang="en-US" dirty="0" smtClean="0"/>
              <a:t> -&gt; Enter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DBBEE7F-6418-4528-B369-45DA9DE66461}" type="slidenum">
              <a:rPr lang="en-US" smtClean="0"/>
              <a:pPr/>
              <a:t>6</a:t>
            </a:fld>
            <a:endParaRPr lang="en-US"/>
          </a:p>
        </p:txBody>
      </p:sp>
    </p:spTree>
    <p:extLst>
      <p:ext uri="{BB962C8B-B14F-4D97-AF65-F5344CB8AC3E}">
        <p14:creationId xmlns:p14="http://schemas.microsoft.com/office/powerpoint/2010/main" val="177822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a:t>
            </a:r>
            <a:r>
              <a:rPr lang="ro-RO" dirty="0" smtClean="0">
                <a:hlinkClick r:id="rId3"/>
              </a:rPr>
              <a:t>http://nnedbedb.wordpress.com/2013/02/26/%D1%80%D0%BE%D0%B4%D0%B8%D0%BD%D0%B0-%D0%BC%D0%B0%D1%82%D1%8C-%D0%B7%D0%BE%D0%B2%D1%91%D1%82/</a:t>
            </a:r>
            <a:endParaRPr lang="ro-RO" dirty="0"/>
          </a:p>
        </p:txBody>
      </p:sp>
      <p:sp>
        <p:nvSpPr>
          <p:cNvPr id="4" name="Slide Number Placeholder 3"/>
          <p:cNvSpPr>
            <a:spLocks noGrp="1"/>
          </p:cNvSpPr>
          <p:nvPr>
            <p:ph type="sldNum" sz="quarter" idx="10"/>
          </p:nvPr>
        </p:nvSpPr>
        <p:spPr/>
        <p:txBody>
          <a:bodyPr/>
          <a:lstStyle/>
          <a:p>
            <a:fld id="{7DBBEE7F-6418-4528-B369-45DA9DE66461}" type="slidenum">
              <a:rPr lang="en-US" smtClean="0"/>
              <a:pPr/>
              <a:t>8</a:t>
            </a:fld>
            <a:endParaRPr lang="en-US"/>
          </a:p>
        </p:txBody>
      </p:sp>
    </p:spTree>
    <p:extLst>
      <p:ext uri="{BB962C8B-B14F-4D97-AF65-F5344CB8AC3E}">
        <p14:creationId xmlns:p14="http://schemas.microsoft.com/office/powerpoint/2010/main" val="4175954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b="0" i="0" kern="1200" dirty="0" smtClean="0">
                <a:solidFill>
                  <a:schemeClr val="tx1"/>
                </a:solidFill>
                <a:effectLst/>
                <a:latin typeface="+mn-lt"/>
                <a:ea typeface="+mn-ea"/>
                <a:cs typeface="+mn-cs"/>
              </a:rPr>
              <a:t>Document Object Model</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Document Object Model (DOM) is a cross-platform and language-independent convention for representing and interacting with objects in HTML, XHTML and XML documents. Objects in the DOM tree may be addressed and manipulated by using methods on the objects. The public interface of a DOM is specified in its API.</a:t>
            </a:r>
          </a:p>
        </p:txBody>
      </p:sp>
      <p:sp>
        <p:nvSpPr>
          <p:cNvPr id="4" name="Slide Number Placeholder 3"/>
          <p:cNvSpPr>
            <a:spLocks noGrp="1"/>
          </p:cNvSpPr>
          <p:nvPr>
            <p:ph type="sldNum" sz="quarter" idx="10"/>
          </p:nvPr>
        </p:nvSpPr>
        <p:spPr/>
        <p:txBody>
          <a:bodyPr/>
          <a:lstStyle/>
          <a:p>
            <a:fld id="{7DBBEE7F-6418-4528-B369-45DA9DE66461}" type="slidenum">
              <a:rPr lang="en-US" smtClean="0"/>
              <a:pPr/>
              <a:t>11</a:t>
            </a:fld>
            <a:endParaRPr lang="en-US"/>
          </a:p>
        </p:txBody>
      </p:sp>
    </p:spTree>
    <p:extLst>
      <p:ext uri="{BB962C8B-B14F-4D97-AF65-F5344CB8AC3E}">
        <p14:creationId xmlns:p14="http://schemas.microsoft.com/office/powerpoint/2010/main" val="3920948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7DBBEE7F-6418-4528-B369-45DA9DE66461}" type="slidenum">
              <a:rPr lang="en-US" smtClean="0"/>
              <a:pPr/>
              <a:t>13</a:t>
            </a:fld>
            <a:endParaRPr lang="en-US"/>
          </a:p>
        </p:txBody>
      </p:sp>
    </p:spTree>
    <p:extLst>
      <p:ext uri="{BB962C8B-B14F-4D97-AF65-F5344CB8AC3E}">
        <p14:creationId xmlns:p14="http://schemas.microsoft.com/office/powerpoint/2010/main" val="3649491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o-RO" dirty="0"/>
          </a:p>
        </p:txBody>
      </p:sp>
      <p:sp>
        <p:nvSpPr>
          <p:cNvPr id="4" name="Slide Number Placeholder 3"/>
          <p:cNvSpPr>
            <a:spLocks noGrp="1"/>
          </p:cNvSpPr>
          <p:nvPr>
            <p:ph type="sldNum" sz="quarter" idx="10"/>
          </p:nvPr>
        </p:nvSpPr>
        <p:spPr/>
        <p:txBody>
          <a:bodyPr/>
          <a:lstStyle/>
          <a:p>
            <a:fld id="{7DBBEE7F-6418-4528-B369-45DA9DE66461}" type="slidenum">
              <a:rPr lang="en-US" smtClean="0"/>
              <a:pPr/>
              <a:t>14</a:t>
            </a:fld>
            <a:endParaRPr lang="en-US"/>
          </a:p>
        </p:txBody>
      </p:sp>
    </p:spTree>
    <p:extLst>
      <p:ext uri="{BB962C8B-B14F-4D97-AF65-F5344CB8AC3E}">
        <p14:creationId xmlns:p14="http://schemas.microsoft.com/office/powerpoint/2010/main" val="765764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252CC9-9589-4671-84F2-7D1195B1B13C}" type="datetime1">
              <a:rPr lang="en-US" smtClean="0"/>
              <a:pPr/>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20BE17-FCFC-4DB7-90B2-7466CF871897}" type="slidenum">
              <a:rPr lang="en-US" smtClean="0"/>
              <a:pPr/>
              <a:t>‹#›</a:t>
            </a:fld>
            <a:endParaRPr lang="en-US" dirty="0"/>
          </a:p>
        </p:txBody>
      </p:sp>
    </p:spTree>
    <p:extLst>
      <p:ext uri="{BB962C8B-B14F-4D97-AF65-F5344CB8AC3E}">
        <p14:creationId xmlns:p14="http://schemas.microsoft.com/office/powerpoint/2010/main" val="114673308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252CC9-9589-4671-84F2-7D1195B1B13C}" type="datetime1">
              <a:rPr lang="en-US" smtClean="0"/>
              <a:pPr/>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20BE17-FCFC-4DB7-90B2-7466CF871897}" type="slidenum">
              <a:rPr lang="en-US" smtClean="0"/>
              <a:pPr/>
              <a:t>‹#›</a:t>
            </a:fld>
            <a:endParaRPr lang="en-US" dirty="0"/>
          </a:p>
        </p:txBody>
      </p:sp>
    </p:spTree>
    <p:extLst>
      <p:ext uri="{BB962C8B-B14F-4D97-AF65-F5344CB8AC3E}">
        <p14:creationId xmlns:p14="http://schemas.microsoft.com/office/powerpoint/2010/main" val="146762286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252CC9-9589-4671-84F2-7D1195B1B13C}" type="datetime1">
              <a:rPr lang="en-US" smtClean="0"/>
              <a:pPr/>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20BE17-FCFC-4DB7-90B2-7466CF871897}"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4402841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252CC9-9589-4671-84F2-7D1195B1B13C}" type="datetime1">
              <a:rPr lang="en-US" smtClean="0"/>
              <a:pPr/>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20BE17-FCFC-4DB7-90B2-7466CF871897}" type="slidenum">
              <a:rPr lang="en-US" smtClean="0"/>
              <a:pPr/>
              <a:t>‹#›</a:t>
            </a:fld>
            <a:endParaRPr lang="en-US" dirty="0"/>
          </a:p>
        </p:txBody>
      </p:sp>
    </p:spTree>
    <p:extLst>
      <p:ext uri="{BB962C8B-B14F-4D97-AF65-F5344CB8AC3E}">
        <p14:creationId xmlns:p14="http://schemas.microsoft.com/office/powerpoint/2010/main" val="1372498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252CC9-9589-4671-84F2-7D1195B1B13C}" type="datetime1">
              <a:rPr lang="en-US" smtClean="0"/>
              <a:pPr/>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20BE17-FCFC-4DB7-90B2-7466CF871897}"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5877585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252CC9-9589-4671-84F2-7D1195B1B13C}" type="datetime1">
              <a:rPr lang="en-US" smtClean="0"/>
              <a:pPr/>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20BE17-FCFC-4DB7-90B2-7466CF871897}" type="slidenum">
              <a:rPr lang="en-US" smtClean="0"/>
              <a:pPr/>
              <a:t>‹#›</a:t>
            </a:fld>
            <a:endParaRPr lang="en-US" dirty="0"/>
          </a:p>
        </p:txBody>
      </p:sp>
    </p:spTree>
    <p:extLst>
      <p:ext uri="{BB962C8B-B14F-4D97-AF65-F5344CB8AC3E}">
        <p14:creationId xmlns:p14="http://schemas.microsoft.com/office/powerpoint/2010/main" val="48189542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252CC9-9589-4671-84F2-7D1195B1B13C}" type="datetime1">
              <a:rPr lang="en-US" smtClean="0"/>
              <a:pPr/>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20BE17-FCFC-4DB7-90B2-7466CF871897}" type="slidenum">
              <a:rPr lang="en-US" smtClean="0"/>
              <a:pPr/>
              <a:t>‹#›</a:t>
            </a:fld>
            <a:endParaRPr lang="en-US" dirty="0"/>
          </a:p>
        </p:txBody>
      </p:sp>
    </p:spTree>
    <p:extLst>
      <p:ext uri="{BB962C8B-B14F-4D97-AF65-F5344CB8AC3E}">
        <p14:creationId xmlns:p14="http://schemas.microsoft.com/office/powerpoint/2010/main" val="33186859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252CC9-9589-4671-84F2-7D1195B1B13C}" type="datetime1">
              <a:rPr lang="en-US" smtClean="0"/>
              <a:pPr/>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20BE17-FCFC-4DB7-90B2-7466CF871897}" type="slidenum">
              <a:rPr lang="en-US" smtClean="0"/>
              <a:pPr/>
              <a:t>‹#›</a:t>
            </a:fld>
            <a:endParaRPr lang="en-US" dirty="0"/>
          </a:p>
        </p:txBody>
      </p:sp>
    </p:spTree>
    <p:extLst>
      <p:ext uri="{BB962C8B-B14F-4D97-AF65-F5344CB8AC3E}">
        <p14:creationId xmlns:p14="http://schemas.microsoft.com/office/powerpoint/2010/main" val="307659322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Rectangle 13"/>
          <p:cNvSpPr/>
          <p:nvPr userDrawn="1"/>
        </p:nvSpPr>
        <p:spPr>
          <a:xfrm>
            <a:off x="4114800" y="1828800"/>
            <a:ext cx="5029200" cy="5029200"/>
          </a:xfrm>
          <a:prstGeom prst="rect">
            <a:avLst/>
          </a:prstGeom>
          <a:blipFill dpi="0" rotWithShape="1">
            <a:blip r:embed="rId2">
              <a:alphaModFix amt="8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48322" y="949912"/>
            <a:ext cx="5867400" cy="479394"/>
          </a:xfrm>
        </p:spPr>
        <p:txBody>
          <a:bodyPr lIns="0" tIns="0" rIns="0" bIns="0" anchor="t">
            <a:normAutofit/>
          </a:bodyPr>
          <a:lstStyle>
            <a:lvl1pPr algn="l">
              <a:defRPr sz="2800" b="1">
                <a:solidFill>
                  <a:srgbClr val="AA0B19"/>
                </a:solidFill>
                <a:latin typeface="Calibri" pitchFamily="34" charset="0"/>
              </a:defRPr>
            </a:lvl1pPr>
          </a:lstStyle>
          <a:p>
            <a:r>
              <a:rPr lang="en-GB" noProof="0" dirty="0" smtClean="0"/>
              <a:t>Agenda</a:t>
            </a:r>
            <a:endParaRPr lang="en-GB" noProof="0" dirty="0"/>
          </a:p>
        </p:txBody>
      </p:sp>
      <p:sp>
        <p:nvSpPr>
          <p:cNvPr id="3" name="Content Placeholder 2"/>
          <p:cNvSpPr>
            <a:spLocks noGrp="1"/>
          </p:cNvSpPr>
          <p:nvPr>
            <p:ph idx="1" hasCustomPrompt="1"/>
          </p:nvPr>
        </p:nvSpPr>
        <p:spPr>
          <a:xfrm>
            <a:off x="436485" y="1676400"/>
            <a:ext cx="3886200" cy="4663736"/>
          </a:xfrm>
        </p:spPr>
        <p:txBody>
          <a:bodyPr lIns="0" tIns="0" rIns="0" bIns="0">
            <a:normAutofit/>
          </a:bodyPr>
          <a:lstStyle>
            <a:lvl1pPr marL="274320" indent="-274320">
              <a:lnSpc>
                <a:spcPct val="150000"/>
              </a:lnSpc>
              <a:spcBef>
                <a:spcPts val="336"/>
              </a:spcBef>
              <a:buClr>
                <a:srgbClr val="AA0B19"/>
              </a:buClr>
              <a:buSzPct val="175000"/>
              <a:buFont typeface="Verdana" pitchFamily="34" charset="0"/>
              <a:buChar char="•"/>
              <a:defRPr sz="1800" baseline="0">
                <a:latin typeface="Calibri" pitchFamily="34" charset="0"/>
              </a:defRPr>
            </a:lvl1pPr>
            <a:lvl2pPr marL="548640" indent="-274320">
              <a:buClr>
                <a:srgbClr val="AA0B19"/>
              </a:buClr>
              <a:buSzPct val="150000"/>
              <a:buFont typeface="Verdana" pitchFamily="34" charset="0"/>
              <a:buChar char="●"/>
              <a:defRPr sz="1400"/>
            </a:lvl2pPr>
            <a:lvl3pPr marL="822960" indent="-274320">
              <a:buClr>
                <a:srgbClr val="AA0B19"/>
              </a:buClr>
              <a:buFont typeface="Verdana" pitchFamily="34" charset="0"/>
              <a:buChar char="●"/>
              <a:defRPr sz="1400"/>
            </a:lvl3pPr>
            <a:lvl4pPr marL="1097280" indent="-274320">
              <a:buClr>
                <a:srgbClr val="AA0B19"/>
              </a:buClr>
              <a:buFont typeface="Verdana" pitchFamily="34" charset="0"/>
              <a:buChar char="●"/>
              <a:defRPr sz="1400"/>
            </a:lvl4pPr>
            <a:lvl5pPr marL="1371600" indent="-274320">
              <a:buClr>
                <a:srgbClr val="AA0B19"/>
              </a:buClr>
              <a:buFont typeface="Verdana" pitchFamily="34" charset="0"/>
              <a:buChar char="●"/>
              <a:defRPr sz="1200"/>
            </a:lvl5pPr>
          </a:lstStyle>
          <a:p>
            <a:pPr lvl="0"/>
            <a:r>
              <a:rPr lang="en-GB" noProof="0" dirty="0" smtClean="0"/>
              <a:t>Section name here</a:t>
            </a:r>
          </a:p>
        </p:txBody>
      </p:sp>
      <p:sp>
        <p:nvSpPr>
          <p:cNvPr id="6" name="Content Placeholder 2"/>
          <p:cNvSpPr>
            <a:spLocks noGrp="1"/>
          </p:cNvSpPr>
          <p:nvPr>
            <p:ph idx="10" hasCustomPrompt="1"/>
          </p:nvPr>
        </p:nvSpPr>
        <p:spPr>
          <a:xfrm>
            <a:off x="4343400" y="1905000"/>
            <a:ext cx="3477827" cy="3428999"/>
          </a:xfrm>
        </p:spPr>
        <p:txBody>
          <a:bodyPr lIns="0" tIns="0" rIns="0" bIns="0">
            <a:normAutofit/>
          </a:bodyPr>
          <a:lstStyle>
            <a:lvl1pPr marL="274320" indent="-274320">
              <a:spcBef>
                <a:spcPts val="336"/>
              </a:spcBef>
              <a:buClr>
                <a:srgbClr val="AA0B19"/>
              </a:buClr>
              <a:buSzPct val="125000"/>
              <a:buFont typeface="Verdana" pitchFamily="34" charset="0"/>
              <a:buChar char="•"/>
              <a:defRPr sz="1400" baseline="0">
                <a:solidFill>
                  <a:srgbClr val="AA0B19"/>
                </a:solidFill>
                <a:latin typeface="Calibri" pitchFamily="34" charset="0"/>
              </a:defRPr>
            </a:lvl1pPr>
            <a:lvl2pPr marL="548640" indent="-274320">
              <a:buClr>
                <a:srgbClr val="AA0B19"/>
              </a:buClr>
              <a:buSzPct val="150000"/>
              <a:buFont typeface="Verdana" pitchFamily="34" charset="0"/>
              <a:buChar char="●"/>
              <a:defRPr sz="1400"/>
            </a:lvl2pPr>
            <a:lvl3pPr marL="822960" indent="-274320">
              <a:buClr>
                <a:srgbClr val="AA0B19"/>
              </a:buClr>
              <a:buFont typeface="Verdana" pitchFamily="34" charset="0"/>
              <a:buChar char="●"/>
              <a:defRPr sz="1400"/>
            </a:lvl3pPr>
            <a:lvl4pPr marL="1097280" indent="-274320">
              <a:buClr>
                <a:srgbClr val="AA0B19"/>
              </a:buClr>
              <a:buFont typeface="Verdana" pitchFamily="34" charset="0"/>
              <a:buChar char="●"/>
              <a:defRPr sz="1400"/>
            </a:lvl4pPr>
            <a:lvl5pPr marL="1371600" indent="-274320">
              <a:buClr>
                <a:srgbClr val="AA0B19"/>
              </a:buClr>
              <a:buFont typeface="Verdana" pitchFamily="34" charset="0"/>
              <a:buChar char="●"/>
              <a:defRPr sz="1200"/>
            </a:lvl5pPr>
          </a:lstStyle>
          <a:p>
            <a:pPr lvl="0"/>
            <a:r>
              <a:rPr lang="en-GB" noProof="0" dirty="0" smtClean="0"/>
              <a:t>Enter key points presented in the section</a:t>
            </a:r>
          </a:p>
        </p:txBody>
      </p:sp>
      <p:sp>
        <p:nvSpPr>
          <p:cNvPr id="9" name="Rounded Rectangle 8"/>
          <p:cNvSpPr/>
          <p:nvPr userDrawn="1"/>
        </p:nvSpPr>
        <p:spPr>
          <a:xfrm>
            <a:off x="216301" y="6538823"/>
            <a:ext cx="344415" cy="249146"/>
          </a:xfrm>
          <a:prstGeom prst="roundRect">
            <a:avLst/>
          </a:prstGeom>
          <a:solidFill>
            <a:schemeClr val="bg1"/>
          </a:solidFill>
          <a:ln w="1397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4"/>
          </p:nvPr>
        </p:nvSpPr>
        <p:spPr>
          <a:xfrm>
            <a:off x="152400" y="6504316"/>
            <a:ext cx="457200" cy="304800"/>
          </a:xfrm>
        </p:spPr>
        <p:txBody>
          <a:bodyPr lIns="0" tIns="0" rIns="0" bIns="0" anchor="ctr" anchorCtr="1"/>
          <a:lstStyle>
            <a:lvl1pPr>
              <a:defRPr>
                <a:solidFill>
                  <a:srgbClr val="BC5300"/>
                </a:solidFill>
              </a:defRPr>
            </a:lvl1pPr>
          </a:lstStyle>
          <a:p>
            <a:fld id="{8D501372-CB35-474E-99C1-A19BDDB726E1}" type="slidenum">
              <a:rPr lang="en-US" smtClean="0"/>
              <a:pPr/>
              <a:t>‹#›</a:t>
            </a:fld>
            <a:endParaRPr lang="en-US" dirty="0"/>
          </a:p>
        </p:txBody>
      </p:sp>
      <p:pic>
        <p:nvPicPr>
          <p:cNvPr id="13" name="Picture 12" descr="Endava_Logo_section_cover.jpg"/>
          <p:cNvPicPr>
            <a:picLocks noChangeAspect="1"/>
          </p:cNvPicPr>
          <p:nvPr userDrawn="1"/>
        </p:nvPicPr>
        <p:blipFill>
          <a:blip r:embed="rId3" cstate="print"/>
          <a:stretch>
            <a:fillRect/>
          </a:stretch>
        </p:blipFill>
        <p:spPr>
          <a:xfrm>
            <a:off x="6569472" y="391527"/>
            <a:ext cx="2153207" cy="730110"/>
          </a:xfrm>
          <a:prstGeom prst="rect">
            <a:avLst/>
          </a:prstGeom>
        </p:spPr>
      </p:pic>
      <p:sp>
        <p:nvSpPr>
          <p:cNvPr id="16" name="TextBox 15"/>
          <p:cNvSpPr txBox="1"/>
          <p:nvPr userDrawn="1"/>
        </p:nvSpPr>
        <p:spPr>
          <a:xfrm>
            <a:off x="7100976" y="6415177"/>
            <a:ext cx="1889185" cy="353943"/>
          </a:xfrm>
          <a:prstGeom prst="rect">
            <a:avLst/>
          </a:prstGeom>
          <a:noFill/>
        </p:spPr>
        <p:txBody>
          <a:bodyPr wrap="square" rtlCol="0">
            <a:spAutoFit/>
          </a:bodyPr>
          <a:lstStyle/>
          <a:p>
            <a:pPr algn="r"/>
            <a:r>
              <a:rPr lang="en-US" sz="1550" dirty="0" smtClean="0">
                <a:solidFill>
                  <a:schemeClr val="bg1"/>
                </a:solidFill>
                <a:latin typeface="+mj-lt"/>
              </a:rPr>
              <a:t>www</a:t>
            </a:r>
            <a:r>
              <a:rPr lang="en-US" sz="1650" dirty="0" smtClean="0">
                <a:solidFill>
                  <a:schemeClr val="bg1"/>
                </a:solidFill>
                <a:latin typeface="+mj-lt"/>
              </a:rPr>
              <a:t>.</a:t>
            </a:r>
            <a:r>
              <a:rPr lang="en-US" sz="1650" b="1" dirty="0" smtClean="0">
                <a:solidFill>
                  <a:schemeClr val="bg1"/>
                </a:solidFill>
                <a:latin typeface="+mj-lt"/>
              </a:rPr>
              <a:t>endava</a:t>
            </a:r>
            <a:r>
              <a:rPr lang="en-US" sz="1650" dirty="0" smtClean="0">
                <a:solidFill>
                  <a:schemeClr val="bg1"/>
                </a:solidFill>
                <a:latin typeface="+mj-lt"/>
              </a:rPr>
              <a:t>.</a:t>
            </a:r>
            <a:r>
              <a:rPr lang="en-US" sz="1550" dirty="0" smtClean="0">
                <a:solidFill>
                  <a:schemeClr val="bg1"/>
                </a:solidFill>
                <a:latin typeface="+mj-lt"/>
              </a:rPr>
              <a:t>com</a:t>
            </a:r>
            <a:endParaRPr lang="en-US" sz="1550" dirty="0">
              <a:solidFill>
                <a:schemeClr val="bg1"/>
              </a:solidFill>
              <a:latin typeface="+mj-l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ide - 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0567" y="337351"/>
            <a:ext cx="7189433" cy="724099"/>
          </a:xfrm>
        </p:spPr>
        <p:txBody>
          <a:bodyPr lIns="0" tIns="0" rIns="0" bIns="0" anchor="t">
            <a:normAutofit/>
          </a:bodyPr>
          <a:lstStyle>
            <a:lvl1pPr algn="l">
              <a:defRPr sz="1800" b="1">
                <a:solidFill>
                  <a:srgbClr val="AA0B19"/>
                </a:solidFill>
                <a:latin typeface="Calibri" pitchFamily="34" charset="0"/>
              </a:defRPr>
            </a:lvl1pPr>
          </a:lstStyle>
          <a:p>
            <a:r>
              <a:rPr lang="en-GB" noProof="0" dirty="0" smtClean="0"/>
              <a:t>Slide title</a:t>
            </a:r>
            <a:endParaRPr lang="en-GB" noProof="0" dirty="0"/>
          </a:p>
        </p:txBody>
      </p:sp>
      <p:sp>
        <p:nvSpPr>
          <p:cNvPr id="3" name="Content Placeholder 2"/>
          <p:cNvSpPr>
            <a:spLocks noGrp="1"/>
          </p:cNvSpPr>
          <p:nvPr>
            <p:ph idx="1" hasCustomPrompt="1"/>
          </p:nvPr>
        </p:nvSpPr>
        <p:spPr>
          <a:xfrm>
            <a:off x="430567" y="1524001"/>
            <a:ext cx="4065233" cy="4952999"/>
          </a:xfrm>
        </p:spPr>
        <p:txBody>
          <a:bodyPr lIns="0" tIns="0" rIns="0" bIns="0">
            <a:normAutofit/>
          </a:bodyPr>
          <a:lstStyle>
            <a:lvl1pPr marL="274320" indent="-274320" algn="l" defTabSz="914400" rtl="0" eaLnBrk="1" latinLnBrk="0" hangingPunct="1">
              <a:lnSpc>
                <a:spcPct val="150000"/>
              </a:lnSpc>
              <a:spcBef>
                <a:spcPct val="20000"/>
              </a:spcBef>
              <a:buClr>
                <a:srgbClr val="AA0B19"/>
              </a:buClr>
              <a:buSzPct val="175000"/>
              <a:buFont typeface="Verdana" pitchFamily="34" charset="0"/>
              <a:buChar char="•"/>
              <a:defRPr lang="en-US" sz="1400" kern="1200" baseline="0" dirty="0" smtClean="0">
                <a:solidFill>
                  <a:schemeClr val="tx1"/>
                </a:solidFill>
                <a:latin typeface="Calibri" pitchFamily="34" charset="0"/>
                <a:ea typeface="+mn-ea"/>
                <a:cs typeface="+mn-cs"/>
              </a:defRPr>
            </a:lvl1pPr>
            <a:lvl2pPr marL="548640" marR="0" indent="-274320" algn="l" defTabSz="914400" rtl="0" eaLnBrk="1" fontAlgn="auto" latinLnBrk="0" hangingPunct="1">
              <a:lnSpc>
                <a:spcPct val="150000"/>
              </a:lnSpc>
              <a:spcBef>
                <a:spcPct val="20000"/>
              </a:spcBef>
              <a:spcAft>
                <a:spcPts val="0"/>
              </a:spcAft>
              <a:buClr>
                <a:srgbClr val="AA0B19"/>
              </a:buClr>
              <a:buSzPct val="150000"/>
              <a:buFont typeface="Verdana" pitchFamily="34" charset="0"/>
              <a:buChar char="•"/>
              <a:tabLst/>
              <a:defRPr lang="en-US" sz="1400" kern="1200" baseline="0" dirty="0" smtClean="0">
                <a:solidFill>
                  <a:schemeClr val="tx1"/>
                </a:solidFill>
                <a:latin typeface="Calibri" pitchFamily="34" charset="0"/>
                <a:ea typeface="+mn-ea"/>
                <a:cs typeface="+mn-cs"/>
              </a:defRPr>
            </a:lvl2pPr>
            <a:lvl3pPr marL="822960" indent="-274320" algn="l" defTabSz="914400" rtl="0" eaLnBrk="1" latinLnBrk="0" hangingPunct="1">
              <a:lnSpc>
                <a:spcPct val="150000"/>
              </a:lnSpc>
              <a:spcBef>
                <a:spcPct val="20000"/>
              </a:spcBef>
              <a:buClr>
                <a:srgbClr val="AA0B19"/>
              </a:buClr>
              <a:buSzPct val="125000"/>
              <a:buFont typeface="Verdana" pitchFamily="34" charset="0"/>
              <a:buChar char="•"/>
              <a:defRPr lang="en-US" sz="1400" kern="1200" baseline="0" dirty="0" smtClean="0">
                <a:solidFill>
                  <a:schemeClr val="tx1"/>
                </a:solidFill>
                <a:latin typeface="Calibri" pitchFamily="34" charset="0"/>
                <a:ea typeface="+mn-ea"/>
                <a:cs typeface="+mn-cs"/>
              </a:defRPr>
            </a:lvl3pPr>
            <a:lvl4pPr marL="1097280" indent="-274320" algn="l" defTabSz="914400" rtl="0" eaLnBrk="1" latinLnBrk="0" hangingPunct="1">
              <a:lnSpc>
                <a:spcPct val="150000"/>
              </a:lnSpc>
              <a:spcBef>
                <a:spcPct val="20000"/>
              </a:spcBef>
              <a:buClr>
                <a:srgbClr val="AA0B19"/>
              </a:buClr>
              <a:buSzPct val="100000"/>
              <a:buFont typeface="Verdana" pitchFamily="34" charset="0"/>
              <a:buChar char="•"/>
              <a:defRPr lang="en-US" sz="1400" kern="1200" baseline="0" dirty="0" smtClean="0">
                <a:solidFill>
                  <a:schemeClr val="tx1"/>
                </a:solidFill>
                <a:latin typeface="Calibri" pitchFamily="34" charset="0"/>
                <a:ea typeface="+mn-ea"/>
                <a:cs typeface="+mn-cs"/>
              </a:defRPr>
            </a:lvl4pPr>
            <a:lvl5pPr marL="1371600" indent="-274320" algn="l" defTabSz="914400" rtl="0" eaLnBrk="1" latinLnBrk="0" hangingPunct="1">
              <a:lnSpc>
                <a:spcPct val="150000"/>
              </a:lnSpc>
              <a:spcBef>
                <a:spcPct val="20000"/>
              </a:spcBef>
              <a:buClr>
                <a:srgbClr val="AA0B19"/>
              </a:buClr>
              <a:buSzPct val="100000"/>
              <a:buFont typeface="Verdana" pitchFamily="34" charset="0"/>
              <a:buChar char="•"/>
              <a:defRPr lang="en-US" sz="1200" kern="1200" baseline="0" dirty="0">
                <a:solidFill>
                  <a:schemeClr val="tx1"/>
                </a:solidFill>
                <a:latin typeface="Calibri" pitchFamily="34" charset="0"/>
                <a:ea typeface="+mn-ea"/>
                <a:cs typeface="+mn-cs"/>
              </a:defRPr>
            </a:lvl5pPr>
          </a:lstStyle>
          <a:p>
            <a:pPr lvl="0"/>
            <a:r>
              <a:rPr lang="en-GB" noProof="0" dirty="0" smtClean="0"/>
              <a:t>First line here</a:t>
            </a:r>
          </a:p>
          <a:p>
            <a:pPr lvl="1"/>
            <a:r>
              <a:rPr lang="en-GB" noProof="0" dirty="0" smtClean="0"/>
              <a:t>Second line here </a:t>
            </a:r>
          </a:p>
          <a:p>
            <a:pPr lvl="2"/>
            <a:r>
              <a:rPr lang="en-GB" noProof="0" dirty="0" smtClean="0"/>
              <a:t>Third line here</a:t>
            </a:r>
          </a:p>
          <a:p>
            <a:pPr lvl="3"/>
            <a:r>
              <a:rPr lang="en-GB" noProof="0" dirty="0" smtClean="0"/>
              <a:t>Fourth line here</a:t>
            </a:r>
          </a:p>
          <a:p>
            <a:pPr lvl="4"/>
            <a:r>
              <a:rPr lang="en-GB" noProof="0" dirty="0" smtClean="0"/>
              <a:t>Fifth line here</a:t>
            </a:r>
            <a:endParaRPr lang="en-GB" noProof="0" dirty="0"/>
          </a:p>
        </p:txBody>
      </p:sp>
      <p:sp>
        <p:nvSpPr>
          <p:cNvPr id="13" name="Content Placeholder 2"/>
          <p:cNvSpPr>
            <a:spLocks noGrp="1"/>
          </p:cNvSpPr>
          <p:nvPr>
            <p:ph idx="11" hasCustomPrompt="1"/>
          </p:nvPr>
        </p:nvSpPr>
        <p:spPr>
          <a:xfrm>
            <a:off x="430567" y="1177772"/>
            <a:ext cx="4065233" cy="320335"/>
          </a:xfrm>
        </p:spPr>
        <p:txBody>
          <a:bodyPr lIns="0" tIns="0" rIns="0" bIns="0"/>
          <a:lstStyle>
            <a:lvl1pPr marL="274320" indent="-274320">
              <a:buClr>
                <a:srgbClr val="AA0B19"/>
              </a:buClr>
              <a:buSzPct val="150000"/>
              <a:buFont typeface="Verdana" pitchFamily="34" charset="0"/>
              <a:buNone/>
              <a:defRPr sz="1400" b="1" baseline="0">
                <a:latin typeface="Calibri" pitchFamily="34" charset="0"/>
              </a:defRPr>
            </a:lvl1pPr>
            <a:lvl2pPr marL="548640" marR="0" indent="-274320" algn="l" defTabSz="914400" rtl="0" eaLnBrk="1" fontAlgn="auto" latinLnBrk="0" hangingPunct="1">
              <a:lnSpc>
                <a:spcPct val="100000"/>
              </a:lnSpc>
              <a:spcBef>
                <a:spcPct val="20000"/>
              </a:spcBef>
              <a:spcAft>
                <a:spcPts val="0"/>
              </a:spcAft>
              <a:buClr>
                <a:srgbClr val="AA0B19"/>
              </a:buClr>
              <a:buSzPct val="150000"/>
              <a:buFont typeface="Verdana" pitchFamily="34" charset="0"/>
              <a:buNone/>
              <a:tabLst/>
              <a:defRPr sz="1400" baseline="0"/>
            </a:lvl2pPr>
            <a:lvl3pPr marL="822960" indent="-274320">
              <a:buClr>
                <a:srgbClr val="AA0B19"/>
              </a:buClr>
              <a:buFont typeface="Verdana" pitchFamily="34" charset="0"/>
              <a:buChar char="●"/>
              <a:defRPr sz="1400" baseline="0"/>
            </a:lvl3pPr>
            <a:lvl4pPr marL="1097280" indent="-274320">
              <a:buClr>
                <a:srgbClr val="AA0B19"/>
              </a:buClr>
              <a:buFont typeface="Verdana" pitchFamily="34" charset="0"/>
              <a:buChar char="●"/>
              <a:defRPr sz="1400" baseline="0"/>
            </a:lvl4pPr>
            <a:lvl5pPr marL="1371600" indent="-274320">
              <a:buClr>
                <a:srgbClr val="AA0B19"/>
              </a:buClr>
              <a:buFont typeface="Verdana" pitchFamily="34" charset="0"/>
              <a:buChar char="●"/>
              <a:defRPr sz="1200"/>
            </a:lvl5pPr>
          </a:lstStyle>
          <a:p>
            <a:pPr lvl="0"/>
            <a:r>
              <a:rPr lang="en-GB" noProof="0" dirty="0" smtClean="0"/>
              <a:t>Sub-heading</a:t>
            </a:r>
          </a:p>
        </p:txBody>
      </p:sp>
      <p:sp>
        <p:nvSpPr>
          <p:cNvPr id="14" name="Content Placeholder 2"/>
          <p:cNvSpPr>
            <a:spLocks noGrp="1"/>
          </p:cNvSpPr>
          <p:nvPr>
            <p:ph idx="12" hasCustomPrompt="1"/>
          </p:nvPr>
        </p:nvSpPr>
        <p:spPr>
          <a:xfrm>
            <a:off x="4760651" y="1177772"/>
            <a:ext cx="4002350" cy="320335"/>
          </a:xfrm>
        </p:spPr>
        <p:txBody>
          <a:bodyPr lIns="0" tIns="0" rIns="0" bIns="0"/>
          <a:lstStyle>
            <a:lvl1pPr marL="274320" indent="-274320">
              <a:buClr>
                <a:srgbClr val="AA0B19"/>
              </a:buClr>
              <a:buSzPct val="150000"/>
              <a:buFont typeface="Verdana" pitchFamily="34" charset="0"/>
              <a:buNone/>
              <a:defRPr sz="1400" b="1" baseline="0">
                <a:latin typeface="Calibri" pitchFamily="34" charset="0"/>
              </a:defRPr>
            </a:lvl1pPr>
            <a:lvl2pPr marL="548640" marR="0" indent="-274320" algn="l" defTabSz="914400" rtl="0" eaLnBrk="1" fontAlgn="auto" latinLnBrk="0" hangingPunct="1">
              <a:lnSpc>
                <a:spcPct val="100000"/>
              </a:lnSpc>
              <a:spcBef>
                <a:spcPct val="20000"/>
              </a:spcBef>
              <a:spcAft>
                <a:spcPts val="0"/>
              </a:spcAft>
              <a:buClr>
                <a:srgbClr val="AA0B19"/>
              </a:buClr>
              <a:buSzPct val="150000"/>
              <a:buFont typeface="Verdana" pitchFamily="34" charset="0"/>
              <a:buNone/>
              <a:tabLst/>
              <a:defRPr sz="1400" baseline="0"/>
            </a:lvl2pPr>
            <a:lvl3pPr marL="822960" indent="-274320">
              <a:buClr>
                <a:srgbClr val="AA0B19"/>
              </a:buClr>
              <a:buFont typeface="Verdana" pitchFamily="34" charset="0"/>
              <a:buChar char="●"/>
              <a:defRPr sz="1400" baseline="0"/>
            </a:lvl3pPr>
            <a:lvl4pPr marL="1097280" indent="-274320">
              <a:buClr>
                <a:srgbClr val="AA0B19"/>
              </a:buClr>
              <a:buFont typeface="Verdana" pitchFamily="34" charset="0"/>
              <a:buChar char="●"/>
              <a:defRPr sz="1400" baseline="0"/>
            </a:lvl4pPr>
            <a:lvl5pPr marL="1371600" indent="-274320">
              <a:buClr>
                <a:srgbClr val="AA0B19"/>
              </a:buClr>
              <a:buFont typeface="Verdana" pitchFamily="34" charset="0"/>
              <a:buChar char="●"/>
              <a:defRPr sz="1200"/>
            </a:lvl5pPr>
          </a:lstStyle>
          <a:p>
            <a:pPr lvl="0"/>
            <a:r>
              <a:rPr lang="en-GB" noProof="0" dirty="0" smtClean="0"/>
              <a:t>Sub-heading</a:t>
            </a:r>
          </a:p>
        </p:txBody>
      </p:sp>
      <p:sp>
        <p:nvSpPr>
          <p:cNvPr id="8" name="Content Placeholder 2"/>
          <p:cNvSpPr>
            <a:spLocks noGrp="1"/>
          </p:cNvSpPr>
          <p:nvPr>
            <p:ph idx="13" hasCustomPrompt="1"/>
          </p:nvPr>
        </p:nvSpPr>
        <p:spPr>
          <a:xfrm>
            <a:off x="4760651" y="1524001"/>
            <a:ext cx="4002350" cy="4953000"/>
          </a:xfrm>
        </p:spPr>
        <p:txBody>
          <a:bodyPr lIns="0" tIns="0" rIns="0" bIns="0">
            <a:normAutofit/>
          </a:bodyPr>
          <a:lstStyle>
            <a:lvl1pPr marL="274320" indent="-274320" algn="l" defTabSz="914400" rtl="0" eaLnBrk="1" latinLnBrk="0" hangingPunct="1">
              <a:lnSpc>
                <a:spcPct val="150000"/>
              </a:lnSpc>
              <a:spcBef>
                <a:spcPct val="20000"/>
              </a:spcBef>
              <a:buClr>
                <a:srgbClr val="AA0B19"/>
              </a:buClr>
              <a:buSzPct val="175000"/>
              <a:buFont typeface="Verdana" pitchFamily="34" charset="0"/>
              <a:buChar char="•"/>
              <a:defRPr lang="en-US" sz="1400" kern="1200" baseline="0" dirty="0" smtClean="0">
                <a:solidFill>
                  <a:schemeClr val="tx1"/>
                </a:solidFill>
                <a:latin typeface="Calibri" pitchFamily="34" charset="0"/>
                <a:ea typeface="+mn-ea"/>
                <a:cs typeface="+mn-cs"/>
              </a:defRPr>
            </a:lvl1pPr>
            <a:lvl2pPr marL="548640" marR="0" indent="-274320" algn="l" defTabSz="914400" rtl="0" eaLnBrk="1" fontAlgn="auto" latinLnBrk="0" hangingPunct="1">
              <a:lnSpc>
                <a:spcPct val="150000"/>
              </a:lnSpc>
              <a:spcBef>
                <a:spcPct val="20000"/>
              </a:spcBef>
              <a:spcAft>
                <a:spcPts val="0"/>
              </a:spcAft>
              <a:buClr>
                <a:srgbClr val="AA0B19"/>
              </a:buClr>
              <a:buSzPct val="150000"/>
              <a:buFont typeface="Verdana" pitchFamily="34" charset="0"/>
              <a:buChar char="•"/>
              <a:tabLst/>
              <a:defRPr lang="en-US" sz="1400" kern="1200" baseline="0" dirty="0" smtClean="0">
                <a:solidFill>
                  <a:schemeClr val="tx1"/>
                </a:solidFill>
                <a:latin typeface="Calibri" pitchFamily="34" charset="0"/>
                <a:ea typeface="+mn-ea"/>
                <a:cs typeface="+mn-cs"/>
              </a:defRPr>
            </a:lvl2pPr>
            <a:lvl3pPr marL="822960" indent="-274320" algn="l" defTabSz="914400" rtl="0" eaLnBrk="1" latinLnBrk="0" hangingPunct="1">
              <a:lnSpc>
                <a:spcPct val="150000"/>
              </a:lnSpc>
              <a:spcBef>
                <a:spcPct val="20000"/>
              </a:spcBef>
              <a:buClr>
                <a:srgbClr val="AA0B19"/>
              </a:buClr>
              <a:buSzPct val="125000"/>
              <a:buFont typeface="Verdana" pitchFamily="34" charset="0"/>
              <a:buChar char="•"/>
              <a:defRPr lang="en-US" sz="1400" kern="1200" baseline="0" dirty="0" smtClean="0">
                <a:solidFill>
                  <a:schemeClr val="tx1"/>
                </a:solidFill>
                <a:latin typeface="Calibri" pitchFamily="34" charset="0"/>
                <a:ea typeface="+mn-ea"/>
                <a:cs typeface="+mn-cs"/>
              </a:defRPr>
            </a:lvl3pPr>
            <a:lvl4pPr marL="1097280" indent="-274320" algn="l" defTabSz="914400" rtl="0" eaLnBrk="1" latinLnBrk="0" hangingPunct="1">
              <a:lnSpc>
                <a:spcPct val="150000"/>
              </a:lnSpc>
              <a:spcBef>
                <a:spcPct val="20000"/>
              </a:spcBef>
              <a:buClr>
                <a:srgbClr val="AA0B19"/>
              </a:buClr>
              <a:buSzPct val="100000"/>
              <a:buFont typeface="Verdana" pitchFamily="34" charset="0"/>
              <a:buChar char="•"/>
              <a:defRPr lang="en-US" sz="1400" kern="1200" baseline="0" dirty="0" smtClean="0">
                <a:solidFill>
                  <a:schemeClr val="tx1"/>
                </a:solidFill>
                <a:latin typeface="Calibri" pitchFamily="34" charset="0"/>
                <a:ea typeface="+mn-ea"/>
                <a:cs typeface="+mn-cs"/>
              </a:defRPr>
            </a:lvl4pPr>
            <a:lvl5pPr marL="1371600" indent="-274320" algn="l" defTabSz="914400" rtl="0" eaLnBrk="1" latinLnBrk="0" hangingPunct="1">
              <a:lnSpc>
                <a:spcPct val="150000"/>
              </a:lnSpc>
              <a:spcBef>
                <a:spcPct val="20000"/>
              </a:spcBef>
              <a:buClr>
                <a:srgbClr val="AA0B19"/>
              </a:buClr>
              <a:buSzPct val="100000"/>
              <a:buFont typeface="Verdana" pitchFamily="34" charset="0"/>
              <a:buChar char="•"/>
              <a:defRPr lang="en-US" sz="1200" kern="1200" baseline="0" dirty="0">
                <a:solidFill>
                  <a:schemeClr val="tx1"/>
                </a:solidFill>
                <a:latin typeface="Calibri" pitchFamily="34" charset="0"/>
                <a:ea typeface="+mn-ea"/>
                <a:cs typeface="+mn-cs"/>
              </a:defRPr>
            </a:lvl5pPr>
          </a:lstStyle>
          <a:p>
            <a:pPr lvl="0"/>
            <a:r>
              <a:rPr lang="en-GB" noProof="0" dirty="0" smtClean="0"/>
              <a:t>First line here</a:t>
            </a:r>
          </a:p>
          <a:p>
            <a:pPr lvl="1"/>
            <a:r>
              <a:rPr lang="en-GB" noProof="0" dirty="0" smtClean="0"/>
              <a:t>Second line here </a:t>
            </a:r>
          </a:p>
          <a:p>
            <a:pPr lvl="2"/>
            <a:r>
              <a:rPr lang="en-GB" noProof="0" dirty="0" smtClean="0"/>
              <a:t>Third line here</a:t>
            </a:r>
          </a:p>
          <a:p>
            <a:pPr lvl="3"/>
            <a:r>
              <a:rPr lang="en-GB" noProof="0" dirty="0" smtClean="0"/>
              <a:t>Fourth line here</a:t>
            </a:r>
          </a:p>
          <a:p>
            <a:pPr lvl="4"/>
            <a:r>
              <a:rPr lang="en-GB" noProof="0" dirty="0" smtClean="0"/>
              <a:t>Fifth line here</a:t>
            </a:r>
            <a:endParaRPr lang="en-GB" noProof="0" dirty="0"/>
          </a:p>
        </p:txBody>
      </p:sp>
      <p:pic>
        <p:nvPicPr>
          <p:cNvPr id="10" name="Picture 9" descr="Endava_ppt_page_logo.jpg"/>
          <p:cNvPicPr>
            <a:picLocks noChangeAspect="1"/>
          </p:cNvPicPr>
          <p:nvPr userDrawn="1"/>
        </p:nvPicPr>
        <p:blipFill>
          <a:blip r:embed="rId2" cstate="print"/>
          <a:stretch>
            <a:fillRect/>
          </a:stretch>
        </p:blipFill>
        <p:spPr>
          <a:xfrm>
            <a:off x="7665720" y="0"/>
            <a:ext cx="1478280" cy="758952"/>
          </a:xfrm>
          <a:prstGeom prst="rect">
            <a:avLst/>
          </a:prstGeom>
        </p:spPr>
      </p:pic>
      <p:pic>
        <p:nvPicPr>
          <p:cNvPr id="11" name="Picture 10" descr="Endava_ppt_page_colored_strip.jpg"/>
          <p:cNvPicPr>
            <a:picLocks noChangeAspect="1"/>
          </p:cNvPicPr>
          <p:nvPr userDrawn="1"/>
        </p:nvPicPr>
        <p:blipFill>
          <a:blip r:embed="rId3" cstate="print"/>
          <a:stretch>
            <a:fillRect/>
          </a:stretch>
        </p:blipFill>
        <p:spPr>
          <a:xfrm>
            <a:off x="0" y="6565587"/>
            <a:ext cx="9144000" cy="292413"/>
          </a:xfrm>
          <a:prstGeom prst="rect">
            <a:avLst/>
          </a:prstGeom>
        </p:spPr>
      </p:pic>
      <p:sp>
        <p:nvSpPr>
          <p:cNvPr id="9" name="Rounded Rectangle 8"/>
          <p:cNvSpPr/>
          <p:nvPr userDrawn="1"/>
        </p:nvSpPr>
        <p:spPr>
          <a:xfrm>
            <a:off x="216301" y="6538823"/>
            <a:ext cx="344415" cy="249146"/>
          </a:xfrm>
          <a:prstGeom prst="roundRect">
            <a:avLst/>
          </a:prstGeom>
          <a:solidFill>
            <a:schemeClr val="bg1"/>
          </a:solidFill>
          <a:ln w="1397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9"/>
          <p:cNvSpPr>
            <a:spLocks noGrp="1"/>
          </p:cNvSpPr>
          <p:nvPr>
            <p:ph type="sldNum" sz="quarter" idx="14"/>
          </p:nvPr>
        </p:nvSpPr>
        <p:spPr>
          <a:xfrm>
            <a:off x="152400" y="6504316"/>
            <a:ext cx="457200" cy="304800"/>
          </a:xfrm>
        </p:spPr>
        <p:txBody>
          <a:bodyPr lIns="0" tIns="0" rIns="0" bIns="0" anchor="ctr" anchorCtr="1"/>
          <a:lstStyle>
            <a:lvl1pPr>
              <a:defRPr>
                <a:solidFill>
                  <a:srgbClr val="BC5300"/>
                </a:solidFill>
              </a:defRPr>
            </a:lvl1pPr>
          </a:lstStyle>
          <a:p>
            <a:fld id="{09E8B490-4D7C-4A69-A843-D9F93BAE2AB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252CC9-9589-4671-84F2-7D1195B1B13C}" type="datetime1">
              <a:rPr lang="en-US" smtClean="0"/>
              <a:pPr/>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20BE17-FCFC-4DB7-90B2-7466CF871897}" type="slidenum">
              <a:rPr lang="en-US" smtClean="0"/>
              <a:pPr/>
              <a:t>‹#›</a:t>
            </a:fld>
            <a:endParaRPr lang="en-US" dirty="0"/>
          </a:p>
        </p:txBody>
      </p:sp>
    </p:spTree>
    <p:extLst>
      <p:ext uri="{BB962C8B-B14F-4D97-AF65-F5344CB8AC3E}">
        <p14:creationId xmlns:p14="http://schemas.microsoft.com/office/powerpoint/2010/main" val="416980156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252CC9-9589-4671-84F2-7D1195B1B13C}" type="datetime1">
              <a:rPr lang="en-US" smtClean="0"/>
              <a:pPr/>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20BE17-FCFC-4DB7-90B2-7466CF871897}" type="slidenum">
              <a:rPr lang="en-US" smtClean="0"/>
              <a:pPr/>
              <a:t>‹#›</a:t>
            </a:fld>
            <a:endParaRPr lang="en-US" dirty="0"/>
          </a:p>
        </p:txBody>
      </p:sp>
    </p:spTree>
    <p:extLst>
      <p:ext uri="{BB962C8B-B14F-4D97-AF65-F5344CB8AC3E}">
        <p14:creationId xmlns:p14="http://schemas.microsoft.com/office/powerpoint/2010/main" val="42308894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252CC9-9589-4671-84F2-7D1195B1B13C}" type="datetime1">
              <a:rPr lang="en-US" smtClean="0"/>
              <a:pPr/>
              <a:t>5/8/2015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20BE17-FCFC-4DB7-90B2-7466CF871897}" type="slidenum">
              <a:rPr lang="en-US" smtClean="0"/>
              <a:pPr/>
              <a:t>‹#›</a:t>
            </a:fld>
            <a:endParaRPr lang="en-US" dirty="0"/>
          </a:p>
        </p:txBody>
      </p:sp>
    </p:spTree>
    <p:extLst>
      <p:ext uri="{BB962C8B-B14F-4D97-AF65-F5344CB8AC3E}">
        <p14:creationId xmlns:p14="http://schemas.microsoft.com/office/powerpoint/2010/main" val="280338826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252CC9-9589-4671-84F2-7D1195B1B13C}" type="datetime1">
              <a:rPr lang="en-US" smtClean="0"/>
              <a:pPr/>
              <a:t>5/8/2015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420BE17-FCFC-4DB7-90B2-7466CF871897}" type="slidenum">
              <a:rPr lang="en-US" smtClean="0"/>
              <a:pPr/>
              <a:t>‹#›</a:t>
            </a:fld>
            <a:endParaRPr lang="en-US" dirty="0"/>
          </a:p>
        </p:txBody>
      </p:sp>
    </p:spTree>
    <p:extLst>
      <p:ext uri="{BB962C8B-B14F-4D97-AF65-F5344CB8AC3E}">
        <p14:creationId xmlns:p14="http://schemas.microsoft.com/office/powerpoint/2010/main" val="305186264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252CC9-9589-4671-84F2-7D1195B1B13C}" type="datetime1">
              <a:rPr lang="en-US" smtClean="0"/>
              <a:pPr/>
              <a:t>5/8/2015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420BE17-FCFC-4DB7-90B2-7466CF871897}" type="slidenum">
              <a:rPr lang="en-US" smtClean="0"/>
              <a:pPr/>
              <a:t>‹#›</a:t>
            </a:fld>
            <a:endParaRPr lang="en-US" dirty="0"/>
          </a:p>
        </p:txBody>
      </p:sp>
    </p:spTree>
    <p:extLst>
      <p:ext uri="{BB962C8B-B14F-4D97-AF65-F5344CB8AC3E}">
        <p14:creationId xmlns:p14="http://schemas.microsoft.com/office/powerpoint/2010/main" val="197229151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252CC9-9589-4671-84F2-7D1195B1B13C}" type="datetime1">
              <a:rPr lang="en-US" smtClean="0"/>
              <a:pPr/>
              <a:t>5/8/2015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420BE17-FCFC-4DB7-90B2-7466CF871897}" type="slidenum">
              <a:rPr lang="en-US" smtClean="0"/>
              <a:pPr/>
              <a:t>‹#›</a:t>
            </a:fld>
            <a:endParaRPr lang="en-US" dirty="0"/>
          </a:p>
        </p:txBody>
      </p:sp>
    </p:spTree>
    <p:extLst>
      <p:ext uri="{BB962C8B-B14F-4D97-AF65-F5344CB8AC3E}">
        <p14:creationId xmlns:p14="http://schemas.microsoft.com/office/powerpoint/2010/main" val="149287310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252CC9-9589-4671-84F2-7D1195B1B13C}" type="datetime1">
              <a:rPr lang="en-US" smtClean="0"/>
              <a:pPr/>
              <a:t>5/8/2015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20BE17-FCFC-4DB7-90B2-7466CF871897}" type="slidenum">
              <a:rPr lang="en-US" smtClean="0"/>
              <a:pPr/>
              <a:t>‹#›</a:t>
            </a:fld>
            <a:endParaRPr lang="en-US" dirty="0"/>
          </a:p>
        </p:txBody>
      </p:sp>
    </p:spTree>
    <p:extLst>
      <p:ext uri="{BB962C8B-B14F-4D97-AF65-F5344CB8AC3E}">
        <p14:creationId xmlns:p14="http://schemas.microsoft.com/office/powerpoint/2010/main" val="19555127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252CC9-9589-4671-84F2-7D1195B1B13C}" type="datetime1">
              <a:rPr lang="en-US" smtClean="0"/>
              <a:pPr/>
              <a:t>5/8/2015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20BE17-FCFC-4DB7-90B2-7466CF871897}" type="slidenum">
              <a:rPr lang="en-US" smtClean="0"/>
              <a:pPr/>
              <a:t>‹#›</a:t>
            </a:fld>
            <a:endParaRPr lang="en-US" dirty="0"/>
          </a:p>
        </p:txBody>
      </p:sp>
    </p:spTree>
    <p:extLst>
      <p:ext uri="{BB962C8B-B14F-4D97-AF65-F5344CB8AC3E}">
        <p14:creationId xmlns:p14="http://schemas.microsoft.com/office/powerpoint/2010/main" val="11567611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252CC9-9589-4671-84F2-7D1195B1B13C}" type="datetime1">
              <a:rPr lang="en-US" smtClean="0"/>
              <a:pPr/>
              <a:t>5/8/2015</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F420BE17-FCFC-4DB7-90B2-7466CF871897}" type="slidenum">
              <a:rPr lang="en-US" smtClean="0"/>
              <a:pPr/>
              <a:t>‹#›</a:t>
            </a:fld>
            <a:endParaRPr lang="en-US" dirty="0"/>
          </a:p>
        </p:txBody>
      </p:sp>
    </p:spTree>
    <p:extLst>
      <p:ext uri="{BB962C8B-B14F-4D97-AF65-F5344CB8AC3E}">
        <p14:creationId xmlns:p14="http://schemas.microsoft.com/office/powerpoint/2010/main" val="4020456442"/>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668" r:id="rId17"/>
    <p:sldLayoutId id="2147483669" r:id="rId18"/>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hyperlink" Target="http://d.pr/i/de3Q" TargetMode="External"/><Relationship Id="rId7" Type="http://schemas.openxmlformats.org/officeDocument/2006/relationships/hyperlink" Target="http://prntscr.com/yqgs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prntscr.com/yqg4t" TargetMode="External"/><Relationship Id="rId5" Type="http://schemas.openxmlformats.org/officeDocument/2006/relationships/hyperlink" Target="http://prntscr.com/yqfzc" TargetMode="External"/><Relationship Id="rId10" Type="http://schemas.openxmlformats.org/officeDocument/2006/relationships/hyperlink" Target="http://prntscr.com/yqgxu" TargetMode="External"/><Relationship Id="rId4" Type="http://schemas.openxmlformats.org/officeDocument/2006/relationships/hyperlink" Target="http://d.pr/i/RSND" TargetMode="External"/><Relationship Id="rId9" Type="http://schemas.openxmlformats.org/officeDocument/2006/relationships/hyperlink" Target="http://prntscr.com/yqh25"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wtr.rubyforge.org/wiki/wiki.pl?WatirTestimonials/Rational" TargetMode="Externa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hyperlink" Target="http://www.rubyinstaller.org/download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code.google.com/p/chromedriver/downloads/list" TargetMode="External"/><Relationship Id="rId4" Type="http://schemas.openxmlformats.org/officeDocument/2006/relationships/hyperlink" Target="https://github.com/oneclick/rubyinstaller/wiki/Development-Ki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391" y="2204864"/>
            <a:ext cx="8384959" cy="864096"/>
          </a:xfrm>
        </p:spPr>
        <p:txBody>
          <a:bodyPr>
            <a:normAutofit fontScale="85000" lnSpcReduction="20000"/>
          </a:bodyPr>
          <a:lstStyle/>
          <a:p>
            <a:pPr marL="0" indent="0" algn="ctr">
              <a:buNone/>
            </a:pPr>
            <a:r>
              <a:rPr lang="en-US" sz="3600" b="1" dirty="0" smtClean="0">
                <a:solidFill>
                  <a:schemeClr val="accent6"/>
                </a:solidFill>
                <a:latin typeface="Calibri" pitchFamily="32" charset="0"/>
              </a:rPr>
              <a:t>Test </a:t>
            </a:r>
            <a:r>
              <a:rPr lang="en-US" sz="3600" b="1" dirty="0">
                <a:solidFill>
                  <a:schemeClr val="accent6"/>
                </a:solidFill>
                <a:latin typeface="Calibri" pitchFamily="32" charset="0"/>
              </a:rPr>
              <a:t>Automation using </a:t>
            </a:r>
            <a:r>
              <a:rPr lang="en-US" sz="3600" b="1" dirty="0" smtClean="0">
                <a:solidFill>
                  <a:schemeClr val="accent6"/>
                </a:solidFill>
                <a:latin typeface="Calibri" pitchFamily="32" charset="0"/>
              </a:rPr>
              <a:t>Ruby</a:t>
            </a:r>
          </a:p>
          <a:p>
            <a:pPr marL="0" indent="0" algn="ctr">
              <a:buNone/>
            </a:pPr>
            <a:r>
              <a:rPr lang="en-US" sz="2500" b="1" dirty="0" smtClean="0">
                <a:latin typeface="Calibri" pitchFamily="32" charset="0"/>
              </a:rPr>
              <a:t>By </a:t>
            </a:r>
            <a:r>
              <a:rPr lang="en-US" sz="2500" b="1" dirty="0" smtClean="0">
                <a:latin typeface="Calibri" pitchFamily="32" charset="0"/>
              </a:rPr>
              <a:t>Vishal Mishra</a:t>
            </a:r>
            <a:endParaRPr lang="en-US" sz="2500" b="1" dirty="0" smtClean="0">
              <a:latin typeface="Calibri" pitchFamily="32" charset="0"/>
            </a:endParaRPr>
          </a:p>
        </p:txBody>
      </p:sp>
      <p:sp>
        <p:nvSpPr>
          <p:cNvPr id="4" name="Slide Number Placeholder 3"/>
          <p:cNvSpPr>
            <a:spLocks noGrp="1"/>
          </p:cNvSpPr>
          <p:nvPr>
            <p:ph type="sldNum" sz="quarter" idx="12"/>
          </p:nvPr>
        </p:nvSpPr>
        <p:spPr/>
        <p:txBody>
          <a:bodyPr/>
          <a:lstStyle/>
          <a:p>
            <a:fld id="{7F7B3305-BBBC-4059-8348-D8C96BE08C53}" type="slidenum">
              <a:rPr lang="en-US" smtClean="0"/>
              <a:pPr/>
              <a:t>1</a:t>
            </a:fld>
            <a:endParaRPr lang="en-US" dirty="0"/>
          </a:p>
        </p:txBody>
      </p:sp>
    </p:spTree>
    <p:extLst>
      <p:ext uri="{BB962C8B-B14F-4D97-AF65-F5344CB8AC3E}">
        <p14:creationId xmlns:p14="http://schemas.microsoft.com/office/powerpoint/2010/main" val="2122633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7B3305-BBBC-4059-8348-D8C96BE08C53}" type="slidenum">
              <a:rPr lang="en-US" smtClean="0"/>
              <a:pPr/>
              <a:t>10</a:t>
            </a:fld>
            <a:endParaRPr lang="en-US" dirty="0"/>
          </a:p>
        </p:txBody>
      </p:sp>
      <p:pic>
        <p:nvPicPr>
          <p:cNvPr id="6146" name="Picture 2" descr="Screenshot on 5.23.2013 at 5.09.25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432" y="260648"/>
            <a:ext cx="7146920" cy="6181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973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a:t>
            </a:r>
            <a:endParaRPr lang="ro-RO" dirty="0"/>
          </a:p>
        </p:txBody>
      </p:sp>
      <p:sp>
        <p:nvSpPr>
          <p:cNvPr id="4" name="Slide Number Placeholder 3"/>
          <p:cNvSpPr>
            <a:spLocks noGrp="1"/>
          </p:cNvSpPr>
          <p:nvPr>
            <p:ph type="sldNum" sz="quarter" idx="12"/>
          </p:nvPr>
        </p:nvSpPr>
        <p:spPr/>
        <p:txBody>
          <a:bodyPr/>
          <a:lstStyle/>
          <a:p>
            <a:fld id="{7F7B3305-BBBC-4059-8348-D8C96BE08C53}" type="slidenum">
              <a:rPr lang="en-US" smtClean="0"/>
              <a:pPr/>
              <a:t>11</a:t>
            </a:fld>
            <a:endParaRPr lang="en-US" dirty="0"/>
          </a:p>
        </p:txBody>
      </p:sp>
      <p:pic>
        <p:nvPicPr>
          <p:cNvPr id="4098" name="Picture 2" descr="https://fbcdn-sphotos-e-a.akamaihd.net/hphotos-ak-prn1/521932_357808357659068_310792765_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8822" y="764704"/>
            <a:ext cx="3839826" cy="5832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3904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THE DOM LOCATORS TREE OF LIFE</a:t>
            </a:r>
            <a:endParaRPr lang="ro-RO" dirty="0"/>
          </a:p>
        </p:txBody>
      </p:sp>
      <p:sp>
        <p:nvSpPr>
          <p:cNvPr id="4" name="Slide Number Placeholder 3"/>
          <p:cNvSpPr>
            <a:spLocks noGrp="1"/>
          </p:cNvSpPr>
          <p:nvPr>
            <p:ph type="sldNum" sz="quarter" idx="12"/>
          </p:nvPr>
        </p:nvSpPr>
        <p:spPr/>
        <p:txBody>
          <a:bodyPr/>
          <a:lstStyle/>
          <a:p>
            <a:fld id="{7F7B3305-BBBC-4059-8348-D8C96BE08C53}" type="slidenum">
              <a:rPr lang="en-US" smtClean="0"/>
              <a:pPr/>
              <a:t>12</a:t>
            </a:fld>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7" y="764704"/>
            <a:ext cx="3558117" cy="418996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5" name="Group 4"/>
          <p:cNvGraphicFramePr>
            <a:graphicFrameLocks noGrp="1"/>
          </p:cNvGraphicFramePr>
          <p:nvPr>
            <p:extLst>
              <p:ext uri="{D42A27DB-BD31-4B8C-83A1-F6EECF244321}">
                <p14:modId xmlns:p14="http://schemas.microsoft.com/office/powerpoint/2010/main" val="2853502817"/>
              </p:ext>
            </p:extLst>
          </p:nvPr>
        </p:nvGraphicFramePr>
        <p:xfrm>
          <a:off x="3491880" y="1628800"/>
          <a:ext cx="5472607" cy="4902603"/>
        </p:xfrm>
        <a:graphic>
          <a:graphicData uri="http://schemas.openxmlformats.org/drawingml/2006/table">
            <a:tbl>
              <a:tblPr/>
              <a:tblGrid>
                <a:gridCol w="1892029"/>
                <a:gridCol w="3580578"/>
              </a:tblGrid>
              <a:tr h="227829">
                <a:tc>
                  <a:txBody>
                    <a:bodyPr/>
                    <a:lstStyle/>
                    <a:p>
                      <a:pPr marL="0" marR="0" lvl="0" indent="0" algn="l" defTabSz="457200" rtl="0" eaLnBrk="1" fontAlgn="base" latinLnBrk="0" hangingPunct="0">
                        <a:lnSpc>
                          <a:spcPct val="89000"/>
                        </a:lnSpc>
                        <a:spcBef>
                          <a:spcPts val="350"/>
                        </a:spcBef>
                        <a:spcAft>
                          <a:spcPct val="0"/>
                        </a:spcAft>
                        <a:buClrTx/>
                        <a:buSzPct val="100000"/>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sz="1400" b="0" i="0" u="none" strike="noStrike" cap="none" normalizeH="0" baseline="0" dirty="0" err="1" smtClean="0">
                          <a:ln>
                            <a:noFill/>
                          </a:ln>
                          <a:solidFill>
                            <a:srgbClr val="000000"/>
                          </a:solidFill>
                          <a:effectLst/>
                          <a:latin typeface="Courier New" pitchFamily="49" charset="0"/>
                          <a:ea typeface="Microsoft YaHei" charset="-122"/>
                        </a:rPr>
                        <a:t>TextBox</a:t>
                      </a:r>
                      <a:endParaRPr kumimoji="0" lang="en-US" sz="1400" b="0" i="0" u="none" strike="noStrike" cap="none" normalizeH="0" baseline="0" dirty="0" smtClean="0">
                        <a:ln>
                          <a:noFill/>
                        </a:ln>
                        <a:solidFill>
                          <a:srgbClr val="000000"/>
                        </a:solidFill>
                        <a:effectLst/>
                        <a:latin typeface="Courier New" pitchFamily="49" charset="0"/>
                        <a:ea typeface="Microsoft YaHei" charset="-122"/>
                      </a:endParaRPr>
                    </a:p>
                  </a:txBody>
                  <a:tcPr marL="90000" marR="90000" marT="66204"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89000"/>
                        </a:lnSpc>
                        <a:spcBef>
                          <a:spcPts val="350"/>
                        </a:spcBef>
                        <a:spcAft>
                          <a:spcPct val="0"/>
                        </a:spcAft>
                        <a:buClrTx/>
                        <a:buSzPct val="100000"/>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sz="1400" b="0" i="0" u="none" strike="noStrike" cap="none" normalizeH="0" baseline="0" dirty="0" err="1" smtClean="0">
                          <a:ln>
                            <a:noFill/>
                          </a:ln>
                          <a:solidFill>
                            <a:srgbClr val="000000"/>
                          </a:solidFill>
                          <a:effectLst/>
                          <a:latin typeface="Courier New" pitchFamily="49" charset="0"/>
                          <a:ea typeface="Microsoft YaHei" charset="-122"/>
                        </a:rPr>
                        <a:t>browser.text_field</a:t>
                      </a:r>
                      <a:r>
                        <a:rPr kumimoji="0" lang="en-US" sz="1400" b="0" i="0" u="none" strike="noStrike" cap="none" normalizeH="0" baseline="0" dirty="0" smtClean="0">
                          <a:ln>
                            <a:noFill/>
                          </a:ln>
                          <a:solidFill>
                            <a:srgbClr val="000000"/>
                          </a:solidFill>
                          <a:effectLst/>
                          <a:latin typeface="Courier New" pitchFamily="49" charset="0"/>
                          <a:ea typeface="Microsoft YaHei" charset="-122"/>
                        </a:rPr>
                        <a:t>(:name</a:t>
                      </a:r>
                      <a:r>
                        <a:rPr kumimoji="0" lang="en-US" sz="1400" b="0" i="1" u="none" strike="noStrike" cap="none" normalizeH="0" baseline="0" dirty="0" smtClean="0">
                          <a:ln>
                            <a:noFill/>
                          </a:ln>
                          <a:solidFill>
                            <a:srgbClr val="000000"/>
                          </a:solidFill>
                          <a:effectLst/>
                          <a:latin typeface="Courier New" pitchFamily="49" charset="0"/>
                          <a:ea typeface="Microsoft YaHei" charset="-122"/>
                        </a:rPr>
                        <a:t>, “name”</a:t>
                      </a:r>
                      <a:r>
                        <a:rPr kumimoji="0" lang="en-US" sz="1400" b="0" i="0" u="none" strike="noStrike" cap="none" normalizeH="0" baseline="0" dirty="0" smtClean="0">
                          <a:ln>
                            <a:noFill/>
                          </a:ln>
                          <a:solidFill>
                            <a:srgbClr val="000000"/>
                          </a:solidFill>
                          <a:effectLst/>
                          <a:latin typeface="Courier New" pitchFamily="49" charset="0"/>
                          <a:ea typeface="Microsoft YaHei" charset="-122"/>
                        </a:rPr>
                        <a:t>).set “Value”</a:t>
                      </a:r>
                    </a:p>
                  </a:txBody>
                  <a:tcPr marL="90000" marR="90000" marT="66204"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270325">
                <a:tc>
                  <a:txBody>
                    <a:bodyPr/>
                    <a:lstStyle/>
                    <a:p>
                      <a:pPr marL="0" marR="0" lvl="0" indent="0" algn="l" defTabSz="457200" rtl="0" eaLnBrk="1" fontAlgn="base" latinLnBrk="0" hangingPunct="0">
                        <a:lnSpc>
                          <a:spcPct val="89000"/>
                        </a:lnSpc>
                        <a:spcBef>
                          <a:spcPts val="350"/>
                        </a:spcBef>
                        <a:spcAft>
                          <a:spcPct val="0"/>
                        </a:spcAft>
                        <a:buClrTx/>
                        <a:buSzPct val="100000"/>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sz="1400" b="0" i="0" u="none" strike="noStrike" cap="none" normalizeH="0" baseline="0" dirty="0" smtClean="0">
                          <a:ln>
                            <a:noFill/>
                          </a:ln>
                          <a:solidFill>
                            <a:srgbClr val="000000"/>
                          </a:solidFill>
                          <a:effectLst/>
                          <a:latin typeface="Courier New" pitchFamily="49" charset="0"/>
                          <a:ea typeface="Microsoft YaHei" charset="-122"/>
                        </a:rPr>
                        <a:t>Button</a:t>
                      </a:r>
                    </a:p>
                  </a:txBody>
                  <a:tcPr marL="90000" marR="90000" marT="66204"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89000"/>
                        </a:lnSpc>
                        <a:spcBef>
                          <a:spcPts val="35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sz="1400" b="0" i="0" u="none" strike="noStrike" cap="none" normalizeH="0" baseline="0" smtClean="0">
                          <a:ln>
                            <a:noFill/>
                          </a:ln>
                          <a:solidFill>
                            <a:srgbClr val="000000"/>
                          </a:solidFill>
                          <a:effectLst/>
                          <a:latin typeface="Courier New" pitchFamily="49" charset="0"/>
                          <a:ea typeface="Microsoft YaHei" charset="-122"/>
                        </a:rPr>
                        <a:t>browser.button(:text</a:t>
                      </a:r>
                      <a:r>
                        <a:rPr kumimoji="0" lang="en-US" sz="1400" b="0" i="1" u="none" strike="noStrike" cap="none" normalizeH="0" baseline="0" smtClean="0">
                          <a:ln>
                            <a:noFill/>
                          </a:ln>
                          <a:solidFill>
                            <a:srgbClr val="000000"/>
                          </a:solidFill>
                          <a:effectLst/>
                          <a:latin typeface="Courier New" pitchFamily="49" charset="0"/>
                          <a:ea typeface="Microsoft YaHei" charset="-122"/>
                        </a:rPr>
                        <a:t>, /text/</a:t>
                      </a:r>
                      <a:r>
                        <a:rPr kumimoji="0" lang="en-US" sz="1400" b="0" i="0" u="none" strike="noStrike" cap="none" normalizeH="0" baseline="0" smtClean="0">
                          <a:ln>
                            <a:noFill/>
                          </a:ln>
                          <a:solidFill>
                            <a:srgbClr val="000000"/>
                          </a:solidFill>
                          <a:effectLst/>
                          <a:latin typeface="Courier New" pitchFamily="49" charset="0"/>
                          <a:ea typeface="Microsoft YaHei" charset="-122"/>
                        </a:rPr>
                        <a:t>).click</a:t>
                      </a:r>
                    </a:p>
                  </a:txBody>
                  <a:tcPr marL="90000" marR="90000" marT="66204"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259701">
                <a:tc>
                  <a:txBody>
                    <a:bodyPr/>
                    <a:lstStyle/>
                    <a:p>
                      <a:pPr marL="0" marR="0" lvl="0" indent="0" algn="l" defTabSz="457200" rtl="0" eaLnBrk="1" fontAlgn="base" latinLnBrk="0" hangingPunct="0">
                        <a:lnSpc>
                          <a:spcPct val="89000"/>
                        </a:lnSpc>
                        <a:spcBef>
                          <a:spcPts val="350"/>
                        </a:spcBef>
                        <a:spcAft>
                          <a:spcPct val="0"/>
                        </a:spcAft>
                        <a:buClrTx/>
                        <a:buSzPct val="100000"/>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sz="1400" b="0" i="0" u="none" strike="noStrike" cap="none" normalizeH="0" baseline="0" smtClean="0">
                          <a:ln>
                            <a:noFill/>
                          </a:ln>
                          <a:solidFill>
                            <a:srgbClr val="000000"/>
                          </a:solidFill>
                          <a:effectLst/>
                          <a:latin typeface="Courier New" pitchFamily="49" charset="0"/>
                          <a:ea typeface="Microsoft YaHei" charset="-122"/>
                        </a:rPr>
                        <a:t>DropDownList</a:t>
                      </a:r>
                    </a:p>
                  </a:txBody>
                  <a:tcPr marL="90000" marR="90000" marT="66204"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89000"/>
                        </a:lnSpc>
                        <a:spcBef>
                          <a:spcPts val="35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sz="1400" b="0" i="0" u="none" strike="noStrike" cap="none" normalizeH="0" baseline="0" smtClean="0">
                          <a:ln>
                            <a:noFill/>
                          </a:ln>
                          <a:solidFill>
                            <a:srgbClr val="000000"/>
                          </a:solidFill>
                          <a:effectLst/>
                          <a:latin typeface="Courier New" pitchFamily="49" charset="0"/>
                          <a:ea typeface="Microsoft YaHei" charset="-122"/>
                        </a:rPr>
                        <a:t>browser.select_list(:id</a:t>
                      </a:r>
                      <a:r>
                        <a:rPr kumimoji="0" lang="en-US" sz="1400" b="0" i="1" u="none" strike="noStrike" cap="none" normalizeH="0" baseline="0" smtClean="0">
                          <a:ln>
                            <a:noFill/>
                          </a:ln>
                          <a:solidFill>
                            <a:srgbClr val="000000"/>
                          </a:solidFill>
                          <a:effectLst/>
                          <a:latin typeface="Courier New" pitchFamily="49" charset="0"/>
                          <a:ea typeface="Microsoft YaHei" charset="-122"/>
                        </a:rPr>
                        <a:t>, “id”</a:t>
                      </a:r>
                      <a:r>
                        <a:rPr kumimoji="0" lang="en-US" sz="1400" b="0" i="0" u="none" strike="noStrike" cap="none" normalizeH="0" baseline="0" smtClean="0">
                          <a:ln>
                            <a:noFill/>
                          </a:ln>
                          <a:solidFill>
                            <a:srgbClr val="000000"/>
                          </a:solidFill>
                          <a:effectLst/>
                          <a:latin typeface="Courier New" pitchFamily="49" charset="0"/>
                          <a:ea typeface="Microsoft YaHei" charset="-122"/>
                        </a:rPr>
                        <a:t>).set “Value”</a:t>
                      </a:r>
                    </a:p>
                  </a:txBody>
                  <a:tcPr marL="90000" marR="90000" marT="66204"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304558">
                <a:tc>
                  <a:txBody>
                    <a:bodyPr/>
                    <a:lstStyle/>
                    <a:p>
                      <a:pPr marL="0" marR="0" lvl="0" indent="0" algn="l" defTabSz="457200" rtl="0" eaLnBrk="1" fontAlgn="base" latinLnBrk="0" hangingPunct="0">
                        <a:lnSpc>
                          <a:spcPct val="89000"/>
                        </a:lnSpc>
                        <a:spcBef>
                          <a:spcPts val="350"/>
                        </a:spcBef>
                        <a:spcAft>
                          <a:spcPct val="0"/>
                        </a:spcAft>
                        <a:buClrTx/>
                        <a:buSzPct val="100000"/>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sz="1400" b="0" i="0" u="none" strike="noStrike" cap="none" normalizeH="0" baseline="0" dirty="0" err="1" smtClean="0">
                          <a:ln>
                            <a:noFill/>
                          </a:ln>
                          <a:solidFill>
                            <a:srgbClr val="000000"/>
                          </a:solidFill>
                          <a:effectLst/>
                          <a:latin typeface="Courier New" pitchFamily="49" charset="0"/>
                          <a:ea typeface="Microsoft YaHei" charset="-122"/>
                        </a:rPr>
                        <a:t>CheckBox</a:t>
                      </a:r>
                      <a:endParaRPr kumimoji="0" lang="en-US" sz="1400" b="0" i="0" u="none" strike="noStrike" cap="none" normalizeH="0" baseline="0" dirty="0" smtClean="0">
                        <a:ln>
                          <a:noFill/>
                        </a:ln>
                        <a:solidFill>
                          <a:srgbClr val="000000"/>
                        </a:solidFill>
                        <a:effectLst/>
                        <a:latin typeface="Courier New" pitchFamily="49" charset="0"/>
                        <a:ea typeface="Microsoft YaHei" charset="-122"/>
                      </a:endParaRPr>
                    </a:p>
                  </a:txBody>
                  <a:tcPr marL="90000" marR="90000" marT="66204"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89000"/>
                        </a:lnSpc>
                        <a:spcBef>
                          <a:spcPts val="35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sz="1400" b="0" i="0" u="none" strike="noStrike" cap="none" normalizeH="0" baseline="0" dirty="0" err="1" smtClean="0">
                          <a:ln>
                            <a:noFill/>
                          </a:ln>
                          <a:solidFill>
                            <a:srgbClr val="000000"/>
                          </a:solidFill>
                          <a:effectLst/>
                          <a:latin typeface="Courier New" pitchFamily="49" charset="0"/>
                          <a:ea typeface="Microsoft YaHei" charset="-122"/>
                        </a:rPr>
                        <a:t>browser.checkbox</a:t>
                      </a:r>
                      <a:r>
                        <a:rPr kumimoji="0" lang="en-US" sz="1400" b="0" i="0" u="none" strike="noStrike" cap="none" normalizeH="0" baseline="0" dirty="0" smtClean="0">
                          <a:ln>
                            <a:noFill/>
                          </a:ln>
                          <a:solidFill>
                            <a:srgbClr val="000000"/>
                          </a:solidFill>
                          <a:effectLst/>
                          <a:latin typeface="Courier New" pitchFamily="49" charset="0"/>
                          <a:ea typeface="Microsoft YaHei" charset="-122"/>
                        </a:rPr>
                        <a:t>(:class</a:t>
                      </a:r>
                      <a:r>
                        <a:rPr kumimoji="0" lang="en-US" sz="1400" b="0" i="1" u="none" strike="noStrike" cap="none" normalizeH="0" baseline="0" dirty="0" smtClean="0">
                          <a:ln>
                            <a:noFill/>
                          </a:ln>
                          <a:solidFill>
                            <a:srgbClr val="000000"/>
                          </a:solidFill>
                          <a:effectLst/>
                          <a:latin typeface="Courier New" pitchFamily="49" charset="0"/>
                          <a:ea typeface="Microsoft YaHei" charset="-122"/>
                        </a:rPr>
                        <a:t>, “</a:t>
                      </a:r>
                      <a:r>
                        <a:rPr kumimoji="0" lang="en-US" sz="1400" b="0" i="1" u="none" strike="noStrike" cap="none" normalizeH="0" baseline="0" dirty="0" err="1" smtClean="0">
                          <a:ln>
                            <a:noFill/>
                          </a:ln>
                          <a:solidFill>
                            <a:srgbClr val="000000"/>
                          </a:solidFill>
                          <a:effectLst/>
                          <a:latin typeface="Courier New" pitchFamily="49" charset="0"/>
                          <a:ea typeface="Microsoft YaHei" charset="-122"/>
                        </a:rPr>
                        <a:t>class_id</a:t>
                      </a:r>
                      <a:r>
                        <a:rPr kumimoji="0" lang="en-US" sz="1400" b="0" i="1" u="none" strike="noStrike" cap="none" normalizeH="0" baseline="0" dirty="0" smtClean="0">
                          <a:ln>
                            <a:noFill/>
                          </a:ln>
                          <a:solidFill>
                            <a:srgbClr val="000000"/>
                          </a:solidFill>
                          <a:effectLst/>
                          <a:latin typeface="Courier New" pitchFamily="49" charset="0"/>
                          <a:ea typeface="Microsoft YaHei" charset="-122"/>
                        </a:rPr>
                        <a:t>”</a:t>
                      </a:r>
                      <a:r>
                        <a:rPr kumimoji="0" lang="en-US" sz="1400" b="0" i="0" u="none" strike="noStrike" cap="none" normalizeH="0" baseline="0" dirty="0" smtClean="0">
                          <a:ln>
                            <a:noFill/>
                          </a:ln>
                          <a:solidFill>
                            <a:srgbClr val="000000"/>
                          </a:solidFill>
                          <a:effectLst/>
                          <a:latin typeface="Courier New" pitchFamily="49" charset="0"/>
                          <a:ea typeface="Microsoft YaHei" charset="-122"/>
                        </a:rPr>
                        <a:t>).click</a:t>
                      </a:r>
                    </a:p>
                  </a:txBody>
                  <a:tcPr marL="90000" marR="90000" marT="66204"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279769">
                <a:tc>
                  <a:txBody>
                    <a:bodyPr/>
                    <a:lstStyle/>
                    <a:p>
                      <a:pPr marL="0" marR="0" lvl="0" indent="0" algn="l" defTabSz="457200" rtl="0" eaLnBrk="1" fontAlgn="base" latinLnBrk="0" hangingPunct="0">
                        <a:lnSpc>
                          <a:spcPct val="89000"/>
                        </a:lnSpc>
                        <a:spcBef>
                          <a:spcPts val="350"/>
                        </a:spcBef>
                        <a:spcAft>
                          <a:spcPct val="0"/>
                        </a:spcAft>
                        <a:buClrTx/>
                        <a:buSzPct val="100000"/>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sz="1400" b="0" i="0" u="none" strike="noStrike" cap="none" normalizeH="0" baseline="0" smtClean="0">
                          <a:ln>
                            <a:noFill/>
                          </a:ln>
                          <a:solidFill>
                            <a:srgbClr val="000000"/>
                          </a:solidFill>
                          <a:effectLst/>
                          <a:latin typeface="Courier New" pitchFamily="49" charset="0"/>
                          <a:ea typeface="Microsoft YaHei" charset="-122"/>
                        </a:rPr>
                        <a:t>RadioButton</a:t>
                      </a:r>
                    </a:p>
                  </a:txBody>
                  <a:tcPr marL="90000" marR="90000" marT="66204"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89000"/>
                        </a:lnSpc>
                        <a:spcBef>
                          <a:spcPts val="35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sz="1400" b="0" i="0" u="none" strike="noStrike" cap="none" normalizeH="0" baseline="0" smtClean="0">
                          <a:ln>
                            <a:noFill/>
                          </a:ln>
                          <a:solidFill>
                            <a:srgbClr val="000000"/>
                          </a:solidFill>
                          <a:effectLst/>
                          <a:latin typeface="Courier New" pitchFamily="49" charset="0"/>
                          <a:ea typeface="Microsoft YaHei" charset="-122"/>
                        </a:rPr>
                        <a:t>browser.radio(:class</a:t>
                      </a:r>
                      <a:r>
                        <a:rPr kumimoji="0" lang="en-US" sz="1400" b="0" i="1" u="none" strike="noStrike" cap="none" normalizeH="0" baseline="0" smtClean="0">
                          <a:ln>
                            <a:noFill/>
                          </a:ln>
                          <a:solidFill>
                            <a:srgbClr val="000000"/>
                          </a:solidFill>
                          <a:effectLst/>
                          <a:latin typeface="Courier New" pitchFamily="49" charset="0"/>
                          <a:ea typeface="Microsoft YaHei" charset="-122"/>
                        </a:rPr>
                        <a:t>, “class_id”</a:t>
                      </a:r>
                      <a:r>
                        <a:rPr kumimoji="0" lang="en-US" sz="1400" b="0" i="0" u="none" strike="noStrike" cap="none" normalizeH="0" baseline="0" smtClean="0">
                          <a:ln>
                            <a:noFill/>
                          </a:ln>
                          <a:solidFill>
                            <a:srgbClr val="000000"/>
                          </a:solidFill>
                          <a:effectLst/>
                          <a:latin typeface="Courier New" pitchFamily="49" charset="0"/>
                          <a:ea typeface="Microsoft YaHei" charset="-122"/>
                        </a:rPr>
                        <a:t>).click</a:t>
                      </a:r>
                    </a:p>
                  </a:txBody>
                  <a:tcPr marL="90000" marR="90000" marT="66204"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269145">
                <a:tc>
                  <a:txBody>
                    <a:bodyPr/>
                    <a:lstStyle/>
                    <a:p>
                      <a:pPr marL="0" marR="0" lvl="0" indent="0" algn="l" defTabSz="457200" rtl="0" eaLnBrk="1" fontAlgn="base" latinLnBrk="0" hangingPunct="0">
                        <a:lnSpc>
                          <a:spcPct val="89000"/>
                        </a:lnSpc>
                        <a:spcBef>
                          <a:spcPts val="350"/>
                        </a:spcBef>
                        <a:spcAft>
                          <a:spcPct val="0"/>
                        </a:spcAft>
                        <a:buClrTx/>
                        <a:buSzPct val="100000"/>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sz="1400" b="0" i="0" u="none" strike="noStrike" cap="none" normalizeH="0" baseline="0" smtClean="0">
                          <a:ln>
                            <a:noFill/>
                          </a:ln>
                          <a:solidFill>
                            <a:srgbClr val="000000"/>
                          </a:solidFill>
                          <a:effectLst/>
                          <a:latin typeface="Courier New" pitchFamily="49" charset="0"/>
                          <a:ea typeface="Microsoft YaHei" charset="-122"/>
                        </a:rPr>
                        <a:t>HyperLink</a:t>
                      </a:r>
                    </a:p>
                  </a:txBody>
                  <a:tcPr marL="90000" marR="90000" marT="66204"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89000"/>
                        </a:lnSpc>
                        <a:spcBef>
                          <a:spcPts val="35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sz="1400" b="0" i="0" u="none" strike="noStrike" cap="none" normalizeH="0" baseline="0" smtClean="0">
                          <a:ln>
                            <a:noFill/>
                          </a:ln>
                          <a:solidFill>
                            <a:srgbClr val="000000"/>
                          </a:solidFill>
                          <a:effectLst/>
                          <a:latin typeface="Courier New" pitchFamily="49" charset="0"/>
                          <a:ea typeface="Microsoft YaHei" charset="-122"/>
                        </a:rPr>
                        <a:t>browser.link(:href</a:t>
                      </a:r>
                      <a:r>
                        <a:rPr kumimoji="0" lang="en-US" sz="1400" b="0" i="1" u="none" strike="noStrike" cap="none" normalizeH="0" baseline="0" smtClean="0">
                          <a:ln>
                            <a:noFill/>
                          </a:ln>
                          <a:solidFill>
                            <a:srgbClr val="000000"/>
                          </a:solidFill>
                          <a:effectLst/>
                          <a:latin typeface="Courier New" pitchFamily="49" charset="0"/>
                          <a:ea typeface="Microsoft YaHei" charset="-122"/>
                        </a:rPr>
                        <a:t>, “URL”</a:t>
                      </a:r>
                      <a:r>
                        <a:rPr kumimoji="0" lang="en-US" sz="1400" b="0" i="0" u="none" strike="noStrike" cap="none" normalizeH="0" baseline="0" smtClean="0">
                          <a:ln>
                            <a:noFill/>
                          </a:ln>
                          <a:solidFill>
                            <a:srgbClr val="000000"/>
                          </a:solidFill>
                          <a:effectLst/>
                          <a:latin typeface="Courier New" pitchFamily="49" charset="0"/>
                          <a:ea typeface="Microsoft YaHei" charset="-122"/>
                        </a:rPr>
                        <a:t>).click</a:t>
                      </a:r>
                    </a:p>
                  </a:txBody>
                  <a:tcPr marL="90000" marR="90000" marT="66204"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290393">
                <a:tc>
                  <a:txBody>
                    <a:bodyPr/>
                    <a:lstStyle/>
                    <a:p>
                      <a:pPr marL="0" marR="0" lvl="0" indent="0" algn="l" defTabSz="457200" rtl="0" eaLnBrk="1" fontAlgn="base" latinLnBrk="0" hangingPunct="0">
                        <a:lnSpc>
                          <a:spcPct val="89000"/>
                        </a:lnSpc>
                        <a:spcBef>
                          <a:spcPts val="350"/>
                        </a:spcBef>
                        <a:spcAft>
                          <a:spcPct val="0"/>
                        </a:spcAft>
                        <a:buClrTx/>
                        <a:buSzPct val="100000"/>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sz="1400" b="0" i="0" u="none" strike="noStrike" cap="none" normalizeH="0" baseline="0" smtClean="0">
                          <a:ln>
                            <a:noFill/>
                          </a:ln>
                          <a:solidFill>
                            <a:srgbClr val="000000"/>
                          </a:solidFill>
                          <a:effectLst/>
                          <a:latin typeface="Courier New" pitchFamily="49" charset="0"/>
                          <a:ea typeface="Microsoft YaHei" charset="-122"/>
                        </a:rPr>
                        <a:t>Form</a:t>
                      </a:r>
                    </a:p>
                  </a:txBody>
                  <a:tcPr marL="90000" marR="90000" marT="66204"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89000"/>
                        </a:lnSpc>
                        <a:spcBef>
                          <a:spcPts val="35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sz="1400" b="0" i="0" u="none" strike="noStrike" cap="none" normalizeH="0" baseline="0" smtClean="0">
                          <a:ln>
                            <a:noFill/>
                          </a:ln>
                          <a:solidFill>
                            <a:srgbClr val="000000"/>
                          </a:solidFill>
                          <a:effectLst/>
                          <a:latin typeface="Courier New" pitchFamily="49" charset="0"/>
                          <a:ea typeface="Microsoft YaHei" charset="-122"/>
                        </a:rPr>
                        <a:t>browser.form(:name</a:t>
                      </a:r>
                      <a:r>
                        <a:rPr kumimoji="0" lang="en-US" sz="1400" b="0" i="1" u="none" strike="noStrike" cap="none" normalizeH="0" baseline="0" smtClean="0">
                          <a:ln>
                            <a:noFill/>
                          </a:ln>
                          <a:solidFill>
                            <a:srgbClr val="000000"/>
                          </a:solidFill>
                          <a:effectLst/>
                          <a:latin typeface="Courier New" pitchFamily="49" charset="0"/>
                          <a:ea typeface="Microsoft YaHei" charset="-122"/>
                        </a:rPr>
                        <a:t>, “name”</a:t>
                      </a:r>
                      <a:r>
                        <a:rPr kumimoji="0" lang="en-US" sz="1400" b="0" i="0" u="none" strike="noStrike" cap="none" normalizeH="0" baseline="0" smtClean="0">
                          <a:ln>
                            <a:noFill/>
                          </a:ln>
                          <a:solidFill>
                            <a:srgbClr val="000000"/>
                          </a:solidFill>
                          <a:effectLst/>
                          <a:latin typeface="Courier New" pitchFamily="49" charset="0"/>
                          <a:ea typeface="Microsoft YaHei" charset="-122"/>
                        </a:rPr>
                        <a:t>).set “Value”</a:t>
                      </a:r>
                    </a:p>
                  </a:txBody>
                  <a:tcPr marL="90000" marR="90000" marT="66204"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288032">
                <a:tc>
                  <a:txBody>
                    <a:bodyPr/>
                    <a:lstStyle/>
                    <a:p>
                      <a:pPr marL="0" marR="0" lvl="0" indent="0" algn="l" defTabSz="457200" rtl="0" eaLnBrk="1" fontAlgn="base" latinLnBrk="0" hangingPunct="0">
                        <a:lnSpc>
                          <a:spcPct val="89000"/>
                        </a:lnSpc>
                        <a:spcBef>
                          <a:spcPts val="350"/>
                        </a:spcBef>
                        <a:spcAft>
                          <a:spcPct val="0"/>
                        </a:spcAft>
                        <a:buClrTx/>
                        <a:buSzPct val="100000"/>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sz="1400" b="0" i="0" u="none" strike="noStrike" cap="none" normalizeH="0" baseline="0" smtClean="0">
                          <a:ln>
                            <a:noFill/>
                          </a:ln>
                          <a:solidFill>
                            <a:srgbClr val="000000"/>
                          </a:solidFill>
                          <a:effectLst/>
                          <a:latin typeface="Courier New" pitchFamily="49" charset="0"/>
                          <a:ea typeface="Microsoft YaHei" charset="-122"/>
                        </a:rPr>
                        <a:t>Frame</a:t>
                      </a:r>
                    </a:p>
                  </a:txBody>
                  <a:tcPr marL="90000" marR="90000" marT="66204"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89000"/>
                        </a:lnSpc>
                        <a:spcBef>
                          <a:spcPts val="35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sz="1400" b="0" i="0" u="none" strike="noStrike" cap="none" normalizeH="0" baseline="0" smtClean="0">
                          <a:ln>
                            <a:noFill/>
                          </a:ln>
                          <a:solidFill>
                            <a:srgbClr val="000000"/>
                          </a:solidFill>
                          <a:effectLst/>
                          <a:latin typeface="Courier New" pitchFamily="49" charset="0"/>
                          <a:ea typeface="Microsoft YaHei" charset="-122"/>
                        </a:rPr>
                        <a:t>browser.frame(:id</a:t>
                      </a:r>
                      <a:r>
                        <a:rPr kumimoji="0" lang="en-US" sz="1400" b="0" i="1" u="none" strike="noStrike" cap="none" normalizeH="0" baseline="0" smtClean="0">
                          <a:ln>
                            <a:noFill/>
                          </a:ln>
                          <a:solidFill>
                            <a:srgbClr val="000000"/>
                          </a:solidFill>
                          <a:effectLst/>
                          <a:latin typeface="Courier New" pitchFamily="49" charset="0"/>
                          <a:ea typeface="Microsoft YaHei" charset="-122"/>
                        </a:rPr>
                        <a:t>, “frame1”</a:t>
                      </a:r>
                      <a:r>
                        <a:rPr kumimoji="0" lang="en-US" sz="1400" b="0" i="0" u="none" strike="noStrike" cap="none" normalizeH="0" baseline="0" smtClean="0">
                          <a:ln>
                            <a:noFill/>
                          </a:ln>
                          <a:solidFill>
                            <a:srgbClr val="000000"/>
                          </a:solidFill>
                          <a:effectLst/>
                          <a:latin typeface="Courier New" pitchFamily="49" charset="0"/>
                          <a:ea typeface="Microsoft YaHei" charset="-122"/>
                        </a:rPr>
                        <a:t>).use</a:t>
                      </a:r>
                    </a:p>
                  </a:txBody>
                  <a:tcPr marL="90000" marR="90000" marT="66204"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420243">
                <a:tc gridSpan="2">
                  <a:txBody>
                    <a:bodyPr/>
                    <a:lstStyle/>
                    <a:p>
                      <a:pPr marL="0" marR="0" lvl="0" indent="0" algn="l" defTabSz="457200" rtl="0" eaLnBrk="1" fontAlgn="base" latinLnBrk="0" hangingPunct="0">
                        <a:lnSpc>
                          <a:spcPct val="89000"/>
                        </a:lnSpc>
                        <a:spcBef>
                          <a:spcPts val="350"/>
                        </a:spcBef>
                        <a:spcAft>
                          <a:spcPct val="0"/>
                        </a:spcAft>
                        <a:buClrTx/>
                        <a:buSzPct val="100000"/>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en-US" sz="1400" b="0" i="0" u="none" strike="noStrike" cap="none" normalizeH="0" baseline="0" dirty="0" smtClean="0">
                        <a:ln>
                          <a:noFill/>
                        </a:ln>
                        <a:solidFill>
                          <a:srgbClr val="000000"/>
                        </a:solidFill>
                        <a:effectLst/>
                        <a:latin typeface="Courier New" pitchFamily="49" charset="0"/>
                        <a:ea typeface="Microsoft YaHei" charset="-122"/>
                      </a:endParaRPr>
                    </a:p>
                    <a:p>
                      <a:pPr marL="0" marR="0" lvl="0" indent="0" algn="l" defTabSz="457200" rtl="0" eaLnBrk="1" fontAlgn="base" latinLnBrk="0" hangingPunct="0">
                        <a:lnSpc>
                          <a:spcPct val="89000"/>
                        </a:lnSpc>
                        <a:spcBef>
                          <a:spcPts val="350"/>
                        </a:spcBef>
                        <a:spcAft>
                          <a:spcPct val="0"/>
                        </a:spcAft>
                        <a:buClrTx/>
                        <a:buSzPct val="100000"/>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sz="1400" b="0" i="0" u="none" strike="noStrike" cap="none" normalizeH="0" baseline="0" dirty="0" smtClean="0">
                          <a:ln>
                            <a:noFill/>
                          </a:ln>
                          <a:solidFill>
                            <a:srgbClr val="000000"/>
                          </a:solidFill>
                          <a:effectLst/>
                          <a:latin typeface="Courier New" pitchFamily="49" charset="0"/>
                          <a:ea typeface="Microsoft YaHei" charset="-122"/>
                        </a:rPr>
                        <a:t>And many, many more (div, label, image, etc…)…</a:t>
                      </a:r>
                    </a:p>
                  </a:txBody>
                  <a:tcPr marL="90000" marR="90000" marT="66204" marB="46800" horzOverflow="overflow">
                    <a:lnL w="13680" cap="flat" cmpd="sng" algn="ctr">
                      <a:solidFill>
                        <a:srgbClr val="000000"/>
                      </a:solidFill>
                      <a:prstDash val="solid"/>
                      <a:round/>
                      <a:headEnd type="none" w="med" len="med"/>
                      <a:tailEnd type="none" w="med" len="med"/>
                    </a:lnL>
                    <a:lnR>
                      <a:noFill/>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ro-RO"/>
                    </a:p>
                  </a:txBody>
                  <a:tcPr/>
                </a:tc>
              </a:tr>
              <a:tr h="342333">
                <a:tc gridSpan="2">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en-US" sz="1800" b="0" i="0" u="none" strike="noStrike" cap="none" normalizeH="0" baseline="0" dirty="0" smtClean="0">
                        <a:ln>
                          <a:noFill/>
                        </a:ln>
                        <a:solidFill>
                          <a:srgbClr val="000000"/>
                        </a:solidFill>
                        <a:effectLst/>
                        <a:latin typeface="Arial" charset="0"/>
                        <a:ea typeface="Microsoft YaHei" charset="-122"/>
                      </a:endParaRPr>
                    </a:p>
                  </a:txBody>
                  <a:tcPr marL="90000" marR="90000" marT="62676" marB="46800" horzOverflow="overflow">
                    <a:lnL w="13680" cap="flat" cmpd="sng" algn="ctr">
                      <a:solidFill>
                        <a:srgbClr val="000000"/>
                      </a:solidFill>
                      <a:prstDash val="solid"/>
                      <a:round/>
                      <a:headEnd type="none" w="med" len="med"/>
                      <a:tailEnd type="none" w="med" len="med"/>
                    </a:lnL>
                    <a:lnR>
                      <a:noFill/>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ro-RO"/>
                    </a:p>
                  </a:txBody>
                  <a:tcPr/>
                </a:tc>
              </a:tr>
            </a:tbl>
          </a:graphicData>
        </a:graphic>
      </p:graphicFrame>
    </p:spTree>
    <p:extLst>
      <p:ext uri="{BB962C8B-B14F-4D97-AF65-F5344CB8AC3E}">
        <p14:creationId xmlns:p14="http://schemas.microsoft.com/office/powerpoint/2010/main" val="12894051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WITH DOM</a:t>
            </a:r>
            <a:endParaRPr lang="ro-RO" dirty="0"/>
          </a:p>
        </p:txBody>
      </p:sp>
      <p:sp>
        <p:nvSpPr>
          <p:cNvPr id="3" name="Content Placeholder 2"/>
          <p:cNvSpPr>
            <a:spLocks noGrp="1"/>
          </p:cNvSpPr>
          <p:nvPr>
            <p:ph idx="1"/>
          </p:nvPr>
        </p:nvSpPr>
        <p:spPr>
          <a:xfrm>
            <a:off x="395536" y="908720"/>
            <a:ext cx="8384959" cy="5346577"/>
          </a:xfrm>
        </p:spPr>
        <p:txBody>
          <a:bodyPr>
            <a:normAutofit/>
          </a:bodyPr>
          <a:lstStyle/>
          <a:p>
            <a:endParaRPr lang="en-US" sz="2000" dirty="0"/>
          </a:p>
          <a:p>
            <a:pPr marL="0" indent="0">
              <a:buNone/>
            </a:pPr>
            <a:r>
              <a:rPr lang="en-US" sz="2000" b="1" dirty="0" smtClean="0"/>
              <a:t>Interaction </a:t>
            </a:r>
            <a:r>
              <a:rPr lang="en-US" sz="2000" b="1" dirty="0"/>
              <a:t>with DOM</a:t>
            </a:r>
          </a:p>
          <a:p>
            <a:r>
              <a:rPr lang="en-US" sz="2000" dirty="0" err="1"/>
              <a:t>b.link</a:t>
            </a:r>
            <a:r>
              <a:rPr lang="en-US" sz="2000" dirty="0"/>
              <a:t>(:text, 'Careers').hover</a:t>
            </a:r>
          </a:p>
          <a:p>
            <a:r>
              <a:rPr lang="en-US" sz="2000" dirty="0" err="1"/>
              <a:t>b.link</a:t>
            </a:r>
            <a:r>
              <a:rPr lang="en-US" sz="2000" dirty="0"/>
              <a:t>(:text, 'Working at Endava').</a:t>
            </a:r>
            <a:r>
              <a:rPr lang="en-US" sz="2000" dirty="0" smtClean="0"/>
              <a:t>click</a:t>
            </a:r>
          </a:p>
          <a:p>
            <a:endParaRPr lang="en-US" sz="2000" dirty="0"/>
          </a:p>
          <a:p>
            <a:pPr marL="0" indent="0">
              <a:lnSpc>
                <a:spcPct val="100000"/>
              </a:lnSpc>
              <a:spcBef>
                <a:spcPts val="0"/>
              </a:spcBef>
              <a:buClrTx/>
              <a:buSzTx/>
              <a:buNone/>
              <a:defRPr/>
            </a:pPr>
            <a:endParaRPr lang="en-US" sz="2000" dirty="0"/>
          </a:p>
          <a:p>
            <a:pPr marL="0" indent="0">
              <a:lnSpc>
                <a:spcPct val="100000"/>
              </a:lnSpc>
              <a:spcBef>
                <a:spcPts val="0"/>
              </a:spcBef>
              <a:buClrTx/>
              <a:buSzTx/>
              <a:buNone/>
              <a:defRPr/>
            </a:pPr>
            <a:r>
              <a:rPr lang="en-US" sz="2000" b="1" dirty="0" smtClean="0"/>
              <a:t>Small </a:t>
            </a:r>
            <a:r>
              <a:rPr lang="en-US" sz="2000" b="1" dirty="0"/>
              <a:t>conditional validation test</a:t>
            </a:r>
          </a:p>
          <a:p>
            <a:r>
              <a:rPr lang="en-US" sz="2000" dirty="0"/>
              <a:t>if </a:t>
            </a:r>
            <a:r>
              <a:rPr lang="en-US" sz="2000" dirty="0" err="1"/>
              <a:t>b.text.include</a:t>
            </a:r>
            <a:r>
              <a:rPr lang="en-US" sz="2000" dirty="0"/>
              <a:t>? 'Smart, Open, Thoughtful, Trusted, Agile'</a:t>
            </a:r>
          </a:p>
          <a:p>
            <a:r>
              <a:rPr lang="en-US" sz="2000" dirty="0"/>
              <a:t>  puts 'Test passed.'</a:t>
            </a:r>
          </a:p>
          <a:p>
            <a:r>
              <a:rPr lang="en-US" sz="2000" dirty="0"/>
              <a:t>  else</a:t>
            </a:r>
          </a:p>
          <a:p>
            <a:r>
              <a:rPr lang="en-US" sz="2000" dirty="0"/>
              <a:t>  puts 'Test failed.'</a:t>
            </a:r>
          </a:p>
          <a:p>
            <a:r>
              <a:rPr lang="en-US" sz="2000" dirty="0"/>
              <a:t>end</a:t>
            </a:r>
            <a:endParaRPr lang="ro-RO" sz="2000" dirty="0"/>
          </a:p>
          <a:p>
            <a:endParaRPr lang="en-US" dirty="0"/>
          </a:p>
          <a:p>
            <a:endParaRPr lang="ro-RO" dirty="0"/>
          </a:p>
        </p:txBody>
      </p:sp>
      <p:sp>
        <p:nvSpPr>
          <p:cNvPr id="4" name="Slide Number Placeholder 3"/>
          <p:cNvSpPr>
            <a:spLocks noGrp="1"/>
          </p:cNvSpPr>
          <p:nvPr>
            <p:ph type="sldNum" sz="quarter" idx="12"/>
          </p:nvPr>
        </p:nvSpPr>
        <p:spPr/>
        <p:txBody>
          <a:bodyPr/>
          <a:lstStyle/>
          <a:p>
            <a:fld id="{7F7B3305-BBBC-4059-8348-D8C96BE08C53}" type="slidenum">
              <a:rPr lang="en-US" smtClean="0"/>
              <a:pPr/>
              <a:t>13</a:t>
            </a:fld>
            <a:endParaRPr lang="en-US" dirty="0"/>
          </a:p>
        </p:txBody>
      </p:sp>
    </p:spTree>
    <p:extLst>
      <p:ext uri="{BB962C8B-B14F-4D97-AF65-F5344CB8AC3E}">
        <p14:creationId xmlns:p14="http://schemas.microsoft.com/office/powerpoint/2010/main" val="10411572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7B3305-BBBC-4059-8348-D8C96BE08C53}" type="slidenum">
              <a:rPr lang="en-US" smtClean="0"/>
              <a:pPr/>
              <a:t>14</a:t>
            </a:fld>
            <a:endParaRPr lang="en-US" dirty="0"/>
          </a:p>
        </p:txBody>
      </p:sp>
      <p:pic>
        <p:nvPicPr>
          <p:cNvPr id="1026" name="Picture 2" descr="Screenshot on 5.20.2013 at 2.01.17 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88640"/>
            <a:ext cx="5832219" cy="6185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723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OF ELEMENTS</a:t>
            </a:r>
            <a:endParaRPr lang="ro-RO" dirty="0"/>
          </a:p>
        </p:txBody>
      </p:sp>
      <p:sp>
        <p:nvSpPr>
          <p:cNvPr id="3" name="Content Placeholder 2"/>
          <p:cNvSpPr>
            <a:spLocks noGrp="1"/>
          </p:cNvSpPr>
          <p:nvPr>
            <p:ph idx="1"/>
          </p:nvPr>
        </p:nvSpPr>
        <p:spPr>
          <a:xfrm>
            <a:off x="395536" y="764704"/>
            <a:ext cx="8384959" cy="5346577"/>
          </a:xfrm>
        </p:spPr>
        <p:txBody>
          <a:bodyPr>
            <a:normAutofit lnSpcReduction="10000"/>
          </a:bodyPr>
          <a:lstStyle/>
          <a:p>
            <a:endParaRPr lang="en-US" dirty="0"/>
          </a:p>
          <a:p>
            <a:pPr marL="0" indent="0">
              <a:lnSpc>
                <a:spcPct val="100000"/>
              </a:lnSpc>
              <a:spcBef>
                <a:spcPts val="0"/>
              </a:spcBef>
              <a:buClrTx/>
              <a:buSzTx/>
              <a:buNone/>
              <a:defRPr/>
            </a:pPr>
            <a:r>
              <a:rPr lang="en-US" sz="2000" b="1" dirty="0" smtClean="0"/>
              <a:t>Returns </a:t>
            </a:r>
            <a:r>
              <a:rPr lang="en-US" sz="2000" b="1" dirty="0"/>
              <a:t>all text links of the page</a:t>
            </a:r>
          </a:p>
          <a:p>
            <a:r>
              <a:rPr lang="ro-RO" sz="2000" dirty="0"/>
              <a:t>b.links.each {|x| unless x.text.empty? or x.text.nil?; puts x.text; end }</a:t>
            </a:r>
            <a:endParaRPr lang="en-US" sz="2000" dirty="0"/>
          </a:p>
          <a:p>
            <a:pPr marL="0" indent="0">
              <a:lnSpc>
                <a:spcPct val="100000"/>
              </a:lnSpc>
              <a:spcBef>
                <a:spcPts val="0"/>
              </a:spcBef>
              <a:buClrTx/>
              <a:buSzTx/>
              <a:buNone/>
              <a:defRPr/>
            </a:pPr>
            <a:endParaRPr lang="en-US" sz="2000" dirty="0"/>
          </a:p>
          <a:p>
            <a:pPr marL="0" indent="0">
              <a:lnSpc>
                <a:spcPct val="100000"/>
              </a:lnSpc>
              <a:spcBef>
                <a:spcPts val="0"/>
              </a:spcBef>
              <a:buClrTx/>
              <a:buSzTx/>
              <a:buNone/>
              <a:defRPr/>
            </a:pPr>
            <a:r>
              <a:rPr lang="en-US" sz="2000" b="1" dirty="0" smtClean="0"/>
              <a:t>Returns </a:t>
            </a:r>
            <a:r>
              <a:rPr lang="en-US" sz="2000" b="1" dirty="0"/>
              <a:t>all text of the page which is enclosed in &lt;span&gt; tags</a:t>
            </a:r>
            <a:r>
              <a:rPr lang="en-US" sz="2000" b="1" dirty="0" smtClean="0"/>
              <a:t>.</a:t>
            </a:r>
            <a:endParaRPr lang="en-US" sz="2000" b="1" dirty="0"/>
          </a:p>
          <a:p>
            <a:r>
              <a:rPr lang="en-US" sz="2000" dirty="0" err="1" smtClean="0"/>
              <a:t>b.spans.each</a:t>
            </a:r>
            <a:r>
              <a:rPr lang="en-US" sz="2000" dirty="0" smtClean="0"/>
              <a:t> </a:t>
            </a:r>
            <a:r>
              <a:rPr lang="en-US" sz="2000" dirty="0"/>
              <a:t>{|x| unless </a:t>
            </a:r>
            <a:r>
              <a:rPr lang="en-US" sz="2000" dirty="0" err="1"/>
              <a:t>x.text.empty</a:t>
            </a:r>
            <a:r>
              <a:rPr lang="en-US" sz="2000" dirty="0"/>
              <a:t>? or </a:t>
            </a:r>
            <a:r>
              <a:rPr lang="en-US" sz="2000" dirty="0" err="1"/>
              <a:t>x.text.nil</a:t>
            </a:r>
            <a:r>
              <a:rPr lang="en-US" sz="2000" dirty="0"/>
              <a:t>?; puts </a:t>
            </a:r>
            <a:r>
              <a:rPr lang="en-US" sz="2000" dirty="0" err="1"/>
              <a:t>x.text</a:t>
            </a:r>
            <a:r>
              <a:rPr lang="en-US" sz="2000" dirty="0"/>
              <a:t>; end }</a:t>
            </a:r>
          </a:p>
          <a:p>
            <a:pPr marL="0" indent="0">
              <a:lnSpc>
                <a:spcPct val="100000"/>
              </a:lnSpc>
              <a:spcBef>
                <a:spcPts val="0"/>
              </a:spcBef>
              <a:buClrTx/>
              <a:buSzTx/>
              <a:buNone/>
              <a:defRPr/>
            </a:pPr>
            <a:endParaRPr lang="en-US" sz="2000" dirty="0" smtClean="0"/>
          </a:p>
          <a:p>
            <a:pPr marL="0" indent="0">
              <a:lnSpc>
                <a:spcPct val="100000"/>
              </a:lnSpc>
              <a:spcBef>
                <a:spcPts val="0"/>
              </a:spcBef>
              <a:buClrTx/>
              <a:buSzTx/>
              <a:buNone/>
              <a:defRPr/>
            </a:pPr>
            <a:r>
              <a:rPr lang="en-US" sz="2000" b="1" dirty="0" smtClean="0"/>
              <a:t>Returns </a:t>
            </a:r>
            <a:r>
              <a:rPr lang="en-US" sz="2000" b="1" dirty="0"/>
              <a:t>all images </a:t>
            </a:r>
            <a:r>
              <a:rPr lang="en-US" sz="2000" b="1" dirty="0" err="1"/>
              <a:t>url’s</a:t>
            </a:r>
            <a:r>
              <a:rPr lang="en-US" sz="2000" b="1" dirty="0"/>
              <a:t> of the page</a:t>
            </a:r>
            <a:r>
              <a:rPr lang="en-US" sz="2000" b="1" dirty="0" smtClean="0"/>
              <a:t>.</a:t>
            </a:r>
          </a:p>
          <a:p>
            <a:r>
              <a:rPr lang="ro-RO" sz="2000" dirty="0" smtClean="0"/>
              <a:t>b.imgs.each </a:t>
            </a:r>
            <a:r>
              <a:rPr lang="ro-RO" sz="2000" dirty="0"/>
              <a:t>{|x| puts x.src</a:t>
            </a:r>
            <a:r>
              <a:rPr lang="en-US" sz="2000" dirty="0"/>
              <a:t> </a:t>
            </a:r>
            <a:r>
              <a:rPr lang="ro-RO" sz="2000" dirty="0"/>
              <a:t>}</a:t>
            </a:r>
            <a:endParaRPr lang="en-US" sz="2000" dirty="0"/>
          </a:p>
          <a:p>
            <a:endParaRPr lang="en-US" sz="2000" dirty="0" smtClean="0"/>
          </a:p>
          <a:p>
            <a:pPr marL="0" indent="0">
              <a:lnSpc>
                <a:spcPct val="100000"/>
              </a:lnSpc>
              <a:spcBef>
                <a:spcPts val="0"/>
              </a:spcBef>
              <a:buClrTx/>
              <a:buSzTx/>
              <a:buNone/>
              <a:defRPr/>
            </a:pPr>
            <a:r>
              <a:rPr lang="en-US" sz="2000" b="1" dirty="0" smtClean="0"/>
              <a:t>Writes all images’ </a:t>
            </a:r>
            <a:r>
              <a:rPr lang="en-US" sz="2000" b="1" dirty="0" err="1"/>
              <a:t>url’s</a:t>
            </a:r>
            <a:r>
              <a:rPr lang="en-US" sz="2000" b="1" dirty="0"/>
              <a:t> </a:t>
            </a:r>
            <a:r>
              <a:rPr lang="en-US" sz="2000" b="1" dirty="0" smtClean="0"/>
              <a:t>to a new array</a:t>
            </a:r>
            <a:endParaRPr lang="en-US" sz="2000" b="1" dirty="0"/>
          </a:p>
          <a:p>
            <a:r>
              <a:rPr lang="en-US" sz="2000" dirty="0" smtClean="0"/>
              <a:t>a = </a:t>
            </a:r>
            <a:r>
              <a:rPr lang="en-US" sz="2000" dirty="0" err="1" smtClean="0"/>
              <a:t>Array.new</a:t>
            </a:r>
            <a:endParaRPr lang="en-US" sz="2000" dirty="0" smtClean="0"/>
          </a:p>
          <a:p>
            <a:r>
              <a:rPr lang="ro-RO" sz="2000" dirty="0"/>
              <a:t>b.imgs.each {|x| a.push(x.src) </a:t>
            </a:r>
            <a:r>
              <a:rPr lang="ro-RO" sz="2000" dirty="0" smtClean="0"/>
              <a:t>}</a:t>
            </a:r>
            <a:endParaRPr lang="en-US" sz="2000" dirty="0" smtClean="0"/>
          </a:p>
          <a:p>
            <a:r>
              <a:rPr lang="en-US" sz="2000" dirty="0" smtClean="0"/>
              <a:t>puts a</a:t>
            </a:r>
            <a:endParaRPr lang="en-US" sz="2000" dirty="0"/>
          </a:p>
          <a:p>
            <a:endParaRPr lang="en-US" dirty="0"/>
          </a:p>
          <a:p>
            <a:endParaRPr lang="en-US" dirty="0" smtClean="0"/>
          </a:p>
          <a:p>
            <a:endParaRPr lang="ro-RO" dirty="0"/>
          </a:p>
        </p:txBody>
      </p:sp>
      <p:sp>
        <p:nvSpPr>
          <p:cNvPr id="4" name="Slide Number Placeholder 3"/>
          <p:cNvSpPr>
            <a:spLocks noGrp="1"/>
          </p:cNvSpPr>
          <p:nvPr>
            <p:ph type="sldNum" sz="quarter" idx="12"/>
          </p:nvPr>
        </p:nvSpPr>
        <p:spPr/>
        <p:txBody>
          <a:bodyPr/>
          <a:lstStyle/>
          <a:p>
            <a:fld id="{7F7B3305-BBBC-4059-8348-D8C96BE08C53}" type="slidenum">
              <a:rPr lang="en-US" smtClean="0"/>
              <a:pPr/>
              <a:t>15</a:t>
            </a:fld>
            <a:endParaRPr lang="en-US" dirty="0"/>
          </a:p>
        </p:txBody>
      </p:sp>
    </p:spTree>
    <p:extLst>
      <p:ext uri="{BB962C8B-B14F-4D97-AF65-F5344CB8AC3E}">
        <p14:creationId xmlns:p14="http://schemas.microsoft.com/office/powerpoint/2010/main" val="1318725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7B3305-BBBC-4059-8348-D8C96BE08C53}" type="slidenum">
              <a:rPr lang="en-US" smtClean="0"/>
              <a:pPr/>
              <a:t>16</a:t>
            </a:fld>
            <a:endParaRPr lang="en-US" dirty="0"/>
          </a:p>
        </p:txBody>
      </p:sp>
      <p:pic>
        <p:nvPicPr>
          <p:cNvPr id="7172" name="Picture 4" descr="Screenshot on 5.23.2013 at 5.23.04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27523"/>
            <a:ext cx="6260976" cy="6315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5297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 WITH IRB</a:t>
            </a:r>
            <a:endParaRPr lang="ro-RO" dirty="0"/>
          </a:p>
        </p:txBody>
      </p:sp>
      <p:sp>
        <p:nvSpPr>
          <p:cNvPr id="3" name="Content Placeholder 2"/>
          <p:cNvSpPr>
            <a:spLocks noGrp="1"/>
          </p:cNvSpPr>
          <p:nvPr>
            <p:ph idx="1"/>
          </p:nvPr>
        </p:nvSpPr>
        <p:spPr>
          <a:xfrm>
            <a:off x="395536" y="692696"/>
            <a:ext cx="8384959" cy="5346577"/>
          </a:xfrm>
        </p:spPr>
        <p:txBody>
          <a:bodyPr/>
          <a:lstStyle/>
          <a:p>
            <a:pPr marL="0" indent="0">
              <a:buNone/>
            </a:pPr>
            <a:r>
              <a:rPr lang="en-US" sz="1200" dirty="0"/>
              <a:t>IRB = Interactive Ruby Shell;  Command line-like interface that allows immediate running of Ruby script. Great for debugging one line at a time, rather then having to run through an entire script. Great for testing single lines</a:t>
            </a:r>
          </a:p>
          <a:p>
            <a:endParaRPr lang="ro-RO" dirty="0"/>
          </a:p>
        </p:txBody>
      </p:sp>
      <p:sp>
        <p:nvSpPr>
          <p:cNvPr id="4" name="Slide Number Placeholder 3"/>
          <p:cNvSpPr>
            <a:spLocks noGrp="1"/>
          </p:cNvSpPr>
          <p:nvPr>
            <p:ph type="sldNum" sz="quarter" idx="12"/>
          </p:nvPr>
        </p:nvSpPr>
        <p:spPr/>
        <p:txBody>
          <a:bodyPr/>
          <a:lstStyle/>
          <a:p>
            <a:fld id="{7F7B3305-BBBC-4059-8348-D8C96BE08C53}" type="slidenum">
              <a:rPr lang="en-US" smtClean="0"/>
              <a:pPr/>
              <a:t>17</a:t>
            </a:fld>
            <a:endParaRPr lang="en-US" dirty="0"/>
          </a:p>
        </p:txBody>
      </p:sp>
      <p:pic>
        <p:nvPicPr>
          <p:cNvPr id="1026" name="Picture 2" descr="Screenshot on 5.23.2013 at 5.40.07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268760"/>
            <a:ext cx="5080902" cy="5321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1995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7B3305-BBBC-4059-8348-D8C96BE08C53}" type="slidenum">
              <a:rPr lang="en-US" smtClean="0"/>
              <a:pPr/>
              <a:t>18</a:t>
            </a:fld>
            <a:endParaRPr lang="en-US" dirty="0"/>
          </a:p>
        </p:txBody>
      </p:sp>
      <p:pic>
        <p:nvPicPr>
          <p:cNvPr id="5" name="Picture 2" descr="https://fbcdn-sphotos-e-a.akamaihd.net/hphotos-ak-prn1/551412_498759913506225_1075994167_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696" y="548680"/>
            <a:ext cx="5943600" cy="578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184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567" y="337351"/>
            <a:ext cx="7453801" cy="724099"/>
          </a:xfrm>
        </p:spPr>
        <p:txBody>
          <a:bodyPr>
            <a:noAutofit/>
          </a:bodyPr>
          <a:lstStyle/>
          <a:p>
            <a:r>
              <a:rPr lang="en-US" dirty="0" smtClean="0"/>
              <a:t>ANY GUI</a:t>
            </a:r>
            <a:r>
              <a:rPr lang="ro-RO" dirty="0" smtClean="0"/>
              <a:t> </a:t>
            </a:r>
            <a:r>
              <a:rPr lang="en-US" dirty="0"/>
              <a:t>AUTOMATION </a:t>
            </a:r>
            <a:r>
              <a:rPr lang="en-US" dirty="0" smtClean="0"/>
              <a:t>– AUTOIT AND SIKULI</a:t>
            </a:r>
            <a:endParaRPr lang="ro-RO" dirty="0"/>
          </a:p>
        </p:txBody>
      </p:sp>
      <p:sp>
        <p:nvSpPr>
          <p:cNvPr id="4" name="Slide Number Placeholder 3"/>
          <p:cNvSpPr>
            <a:spLocks noGrp="1"/>
          </p:cNvSpPr>
          <p:nvPr>
            <p:ph type="sldNum" sz="quarter" idx="12"/>
          </p:nvPr>
        </p:nvSpPr>
        <p:spPr/>
        <p:txBody>
          <a:bodyPr/>
          <a:lstStyle/>
          <a:p>
            <a:fld id="{7F7B3305-BBBC-4059-8348-D8C96BE08C53}" type="slidenum">
              <a:rPr lang="en-US" smtClean="0"/>
              <a:pPr/>
              <a:t>19</a:t>
            </a:fld>
            <a:endParaRPr lang="en-US"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453" y="980728"/>
            <a:ext cx="5705475" cy="21907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4"/>
          <p:cNvSpPr/>
          <p:nvPr/>
        </p:nvSpPr>
        <p:spPr>
          <a:xfrm>
            <a:off x="686170" y="3577771"/>
            <a:ext cx="2589686" cy="369332"/>
          </a:xfrm>
          <a:prstGeom prst="rect">
            <a:avLst/>
          </a:prstGeom>
        </p:spPr>
        <p:txBody>
          <a:bodyPr wrap="square">
            <a:spAutoFit/>
          </a:bodyPr>
          <a:lstStyle/>
          <a:p>
            <a:r>
              <a:rPr lang="en-US" dirty="0" smtClean="0"/>
              <a:t>Simple </a:t>
            </a:r>
            <a:r>
              <a:rPr lang="ro-RO" dirty="0" smtClean="0"/>
              <a:t>AutoIT </a:t>
            </a:r>
            <a:r>
              <a:rPr lang="en-US" dirty="0" smtClean="0"/>
              <a:t>Example</a:t>
            </a:r>
          </a:p>
        </p:txBody>
      </p:sp>
      <p:sp>
        <p:nvSpPr>
          <p:cNvPr id="8" name="Rectangle 7"/>
          <p:cNvSpPr/>
          <p:nvPr/>
        </p:nvSpPr>
        <p:spPr>
          <a:xfrm>
            <a:off x="5292080" y="3577771"/>
            <a:ext cx="3600400" cy="369332"/>
          </a:xfrm>
          <a:prstGeom prst="rect">
            <a:avLst/>
          </a:prstGeom>
        </p:spPr>
        <p:txBody>
          <a:bodyPr wrap="square">
            <a:spAutoFit/>
          </a:bodyPr>
          <a:lstStyle/>
          <a:p>
            <a:r>
              <a:rPr lang="en-US" dirty="0" smtClean="0"/>
              <a:t>Simple </a:t>
            </a:r>
            <a:r>
              <a:rPr lang="en-US" dirty="0" err="1" smtClean="0"/>
              <a:t>Sikuli</a:t>
            </a:r>
            <a:r>
              <a:rPr lang="en-US" dirty="0" smtClean="0"/>
              <a:t> Example (on </a:t>
            </a:r>
            <a:r>
              <a:rPr lang="en-US" dirty="0" err="1" smtClean="0"/>
              <a:t>jRuby</a:t>
            </a:r>
            <a:r>
              <a:rPr lang="en-US" dirty="0" smtClean="0"/>
              <a:t>)</a:t>
            </a:r>
          </a:p>
        </p:txBody>
      </p:sp>
      <p:pic>
        <p:nvPicPr>
          <p:cNvPr id="6148" name="Picture 4" descr="Screenshot on 8.30.2013 at 4.03.55 P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077072"/>
            <a:ext cx="4714875" cy="119062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Screenshot on 8.30.2013 at 4.01.47 P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1960" y="4077072"/>
            <a:ext cx="4371975" cy="2343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303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567" y="620688"/>
            <a:ext cx="7189433" cy="440762"/>
          </a:xfrm>
        </p:spPr>
        <p:txBody>
          <a:bodyPr>
            <a:normAutofit fontScale="90000"/>
          </a:bodyPr>
          <a:lstStyle/>
          <a:p>
            <a:r>
              <a:rPr lang="en-US" dirty="0" smtClean="0"/>
              <a:t>What will be covered:</a:t>
            </a:r>
            <a:endParaRPr lang="en-GB" dirty="0"/>
          </a:p>
        </p:txBody>
      </p:sp>
      <p:sp>
        <p:nvSpPr>
          <p:cNvPr id="10" name="Content Placeholder 2"/>
          <p:cNvSpPr>
            <a:spLocks noGrp="1"/>
          </p:cNvSpPr>
          <p:nvPr>
            <p:ph idx="1"/>
          </p:nvPr>
        </p:nvSpPr>
        <p:spPr>
          <a:xfrm>
            <a:off x="429265" y="1196751"/>
            <a:ext cx="8367204" cy="4968553"/>
          </a:xfrm>
        </p:spPr>
        <p:txBody>
          <a:bodyPr>
            <a:normAutofit/>
          </a:bodyPr>
          <a:lstStyle/>
          <a:p>
            <a:pPr marL="728662" lvl="0" indent="-285750" algn="just">
              <a:lnSpc>
                <a:spcPct val="100000"/>
              </a:lnSpc>
              <a:spcBef>
                <a:spcPts val="600"/>
              </a:spcBef>
              <a:buFont typeface="Wingdings" pitchFamily="2" charset="2"/>
              <a:buChar char="ü"/>
            </a:pPr>
            <a:r>
              <a:rPr lang="en-US" sz="2000" dirty="0"/>
              <a:t>THE RUBY LANGUAGE</a:t>
            </a:r>
          </a:p>
          <a:p>
            <a:pPr marL="728662" lvl="0" indent="-285750" algn="just">
              <a:lnSpc>
                <a:spcPct val="100000"/>
              </a:lnSpc>
              <a:spcBef>
                <a:spcPts val="600"/>
              </a:spcBef>
              <a:buFont typeface="Wingdings" pitchFamily="2" charset="2"/>
              <a:buChar char="ü"/>
            </a:pPr>
            <a:r>
              <a:rPr lang="en-US" sz="2000" dirty="0"/>
              <a:t>WHAT IS WATIR &amp; WHAT USERS SAY</a:t>
            </a:r>
          </a:p>
          <a:p>
            <a:pPr marL="728662" lvl="0" indent="-285750" algn="just">
              <a:lnSpc>
                <a:spcPct val="100000"/>
              </a:lnSpc>
              <a:spcBef>
                <a:spcPts val="600"/>
              </a:spcBef>
              <a:buFont typeface="Wingdings" pitchFamily="2" charset="2"/>
              <a:buChar char="ü"/>
            </a:pPr>
            <a:r>
              <a:rPr lang="en-US" sz="2000" dirty="0"/>
              <a:t>HOW TO GET STARTED WITH RUBY AND WATIR</a:t>
            </a:r>
          </a:p>
          <a:p>
            <a:pPr marL="728662" lvl="0" indent="-285750" algn="just">
              <a:lnSpc>
                <a:spcPct val="100000"/>
              </a:lnSpc>
              <a:spcBef>
                <a:spcPts val="600"/>
              </a:spcBef>
              <a:buFont typeface="Wingdings" pitchFamily="2" charset="2"/>
              <a:buChar char="ü"/>
            </a:pPr>
            <a:r>
              <a:rPr lang="en-US" sz="2000" dirty="0"/>
              <a:t>THE DOM LOCATORS TREE OF LIFE</a:t>
            </a:r>
          </a:p>
          <a:p>
            <a:pPr marL="728662" lvl="0" indent="-285750" algn="just">
              <a:lnSpc>
                <a:spcPct val="100000"/>
              </a:lnSpc>
              <a:spcBef>
                <a:spcPts val="600"/>
              </a:spcBef>
              <a:buFont typeface="Wingdings" pitchFamily="2" charset="2"/>
              <a:buChar char="ü"/>
            </a:pPr>
            <a:r>
              <a:rPr lang="en-US" sz="2000" dirty="0"/>
              <a:t>CODE EXAMPLES</a:t>
            </a:r>
          </a:p>
          <a:p>
            <a:pPr marL="728662" lvl="0" indent="-285750" algn="just">
              <a:lnSpc>
                <a:spcPct val="100000"/>
              </a:lnSpc>
              <a:spcBef>
                <a:spcPts val="600"/>
              </a:spcBef>
              <a:buFont typeface="Wingdings" pitchFamily="2" charset="2"/>
              <a:buChar char="ü"/>
            </a:pPr>
            <a:r>
              <a:rPr lang="en-US" sz="2000" dirty="0" smtClean="0"/>
              <a:t>DEBUGGIN </a:t>
            </a:r>
            <a:r>
              <a:rPr lang="en-US" sz="2000" dirty="0"/>
              <a:t>WITH IRB</a:t>
            </a:r>
          </a:p>
          <a:p>
            <a:pPr marL="728662" lvl="0" indent="-285750" algn="just">
              <a:lnSpc>
                <a:spcPct val="100000"/>
              </a:lnSpc>
              <a:spcBef>
                <a:spcPts val="600"/>
              </a:spcBef>
              <a:buFont typeface="Wingdings" pitchFamily="2" charset="2"/>
              <a:buChar char="ü"/>
            </a:pPr>
            <a:r>
              <a:rPr lang="en-US" sz="2000" dirty="0"/>
              <a:t>ANY GUI AUTOMATION – AUTOIT AND SIKULI</a:t>
            </a:r>
          </a:p>
          <a:p>
            <a:pPr marL="728662" lvl="0" indent="-285750" algn="just">
              <a:lnSpc>
                <a:spcPct val="100000"/>
              </a:lnSpc>
              <a:spcBef>
                <a:spcPts val="600"/>
              </a:spcBef>
              <a:buFont typeface="Wingdings" pitchFamily="2" charset="2"/>
              <a:buChar char="ü"/>
            </a:pPr>
            <a:r>
              <a:rPr lang="en-US" sz="2000" dirty="0"/>
              <a:t>BEHAVIOUR DRIVEN DEVELOPMENT: </a:t>
            </a:r>
            <a:r>
              <a:rPr lang="en-US" sz="2000" dirty="0" smtClean="0"/>
              <a:t>CUCUMBER </a:t>
            </a:r>
            <a:r>
              <a:rPr lang="en-US" sz="2000" dirty="0"/>
              <a:t>&amp; RSPEC</a:t>
            </a:r>
          </a:p>
          <a:p>
            <a:pPr marL="728662" lvl="0" indent="-285750" algn="just">
              <a:lnSpc>
                <a:spcPct val="100000"/>
              </a:lnSpc>
              <a:spcBef>
                <a:spcPts val="600"/>
              </a:spcBef>
              <a:buFont typeface="Wingdings" pitchFamily="2" charset="2"/>
              <a:buChar char="ü"/>
            </a:pPr>
            <a:r>
              <a:rPr lang="en-US" sz="2000" dirty="0"/>
              <a:t>CONTINUOUS INTEGRATION WITH JENKINS</a:t>
            </a:r>
          </a:p>
          <a:p>
            <a:pPr marL="728662" lvl="0" indent="-285750" algn="just">
              <a:lnSpc>
                <a:spcPct val="100000"/>
              </a:lnSpc>
              <a:spcBef>
                <a:spcPts val="600"/>
              </a:spcBef>
              <a:buFont typeface="Wingdings" pitchFamily="2" charset="2"/>
              <a:buChar char="ü"/>
            </a:pPr>
            <a:r>
              <a:rPr lang="en-US" sz="2000" dirty="0"/>
              <a:t>INTEGRATION WITH SAUCE LABS</a:t>
            </a:r>
          </a:p>
          <a:p>
            <a:pPr marL="728662" lvl="0" indent="-285750" algn="just">
              <a:lnSpc>
                <a:spcPct val="100000"/>
              </a:lnSpc>
              <a:spcBef>
                <a:spcPts val="600"/>
              </a:spcBef>
              <a:buFont typeface="Wingdings" pitchFamily="2" charset="2"/>
              <a:buChar char="ü"/>
            </a:pPr>
            <a:r>
              <a:rPr lang="en-US" sz="2000" dirty="0"/>
              <a:t>RAKE &amp; RSPEC</a:t>
            </a:r>
          </a:p>
          <a:p>
            <a:pPr marL="728662" lvl="0" indent="-285750" algn="just">
              <a:lnSpc>
                <a:spcPct val="100000"/>
              </a:lnSpc>
              <a:spcBef>
                <a:spcPts val="600"/>
              </a:spcBef>
              <a:buFont typeface="Wingdings" pitchFamily="2" charset="2"/>
              <a:buChar char="ü"/>
            </a:pPr>
            <a:r>
              <a:rPr lang="en-US" sz="2000" dirty="0"/>
              <a:t>FEW WORDS ABOUT THE CODE &amp; STRUCTURE (JAVA VS RUBY)</a:t>
            </a:r>
          </a:p>
          <a:p>
            <a:pPr marL="728662" lvl="0" indent="-285750" algn="just">
              <a:lnSpc>
                <a:spcPct val="100000"/>
              </a:lnSpc>
              <a:spcBef>
                <a:spcPts val="600"/>
              </a:spcBef>
              <a:buFont typeface="Wingdings" pitchFamily="2" charset="2"/>
              <a:buChar char="ü"/>
            </a:pPr>
            <a:r>
              <a:rPr lang="en-US" sz="2000" dirty="0"/>
              <a:t>TOOLS FOR ACCESSING DOM ELEMENTS</a:t>
            </a:r>
            <a:endParaRPr lang="en-US" dirty="0" smtClean="0"/>
          </a:p>
          <a:p>
            <a:pPr marL="728662" lvl="0" indent="-285750" algn="just">
              <a:lnSpc>
                <a:spcPct val="100000"/>
              </a:lnSpc>
              <a:spcBef>
                <a:spcPts val="600"/>
              </a:spcBef>
              <a:buFont typeface="Wingdings" pitchFamily="2" charset="2"/>
              <a:buChar char="ü"/>
            </a:pPr>
            <a:endParaRPr lang="en-GB" dirty="0" smtClean="0"/>
          </a:p>
        </p:txBody>
      </p:sp>
      <p:sp>
        <p:nvSpPr>
          <p:cNvPr id="4" name="Slide Number Placeholder 3"/>
          <p:cNvSpPr>
            <a:spLocks noGrp="1"/>
          </p:cNvSpPr>
          <p:nvPr>
            <p:ph type="sldNum" sz="quarter" idx="12"/>
          </p:nvPr>
        </p:nvSpPr>
        <p:spPr/>
        <p:txBody>
          <a:bodyPr/>
          <a:lstStyle/>
          <a:p>
            <a:fld id="{7F7B3305-BBBC-4059-8348-D8C96BE08C53}" type="slidenum">
              <a:rPr lang="en-US" smtClean="0"/>
              <a:pPr/>
              <a:t>2</a:t>
            </a:fld>
            <a:endParaRPr lang="en-US" dirty="0"/>
          </a:p>
        </p:txBody>
      </p:sp>
    </p:spTree>
    <p:extLst>
      <p:ext uri="{BB962C8B-B14F-4D97-AF65-F5344CB8AC3E}">
        <p14:creationId xmlns:p14="http://schemas.microsoft.com/office/powerpoint/2010/main" val="915991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BEHAVIOUR DRIVEN DEVELOPMENT (BDD): CUCUMBER &amp; RSPEC</a:t>
            </a:r>
            <a:endParaRPr lang="ro-RO" dirty="0"/>
          </a:p>
        </p:txBody>
      </p:sp>
      <p:sp>
        <p:nvSpPr>
          <p:cNvPr id="3" name="Content Placeholder 2"/>
          <p:cNvSpPr>
            <a:spLocks noGrp="1"/>
          </p:cNvSpPr>
          <p:nvPr>
            <p:ph idx="1"/>
          </p:nvPr>
        </p:nvSpPr>
        <p:spPr>
          <a:xfrm>
            <a:off x="1187624" y="2132856"/>
            <a:ext cx="7627901" cy="3906417"/>
          </a:xfrm>
        </p:spPr>
        <p:txBody>
          <a:bodyPr>
            <a:normAutofit fontScale="62500" lnSpcReduction="20000"/>
          </a:bodyPr>
          <a:lstStyle/>
          <a:p>
            <a:pPr marL="0" indent="0">
              <a:buNone/>
            </a:pPr>
            <a:r>
              <a:rPr lang="en-US" b="1" dirty="0" smtClean="0"/>
              <a:t>Install the  necessary gems  by running:</a:t>
            </a:r>
            <a:endParaRPr lang="en-US" b="1" dirty="0"/>
          </a:p>
          <a:p>
            <a:r>
              <a:rPr lang="en-US" dirty="0"/>
              <a:t>gem install 'cucumber'</a:t>
            </a:r>
          </a:p>
          <a:p>
            <a:r>
              <a:rPr lang="en-US" dirty="0"/>
              <a:t>gem install '</a:t>
            </a:r>
            <a:r>
              <a:rPr lang="en-US" dirty="0" err="1"/>
              <a:t>watir-webdriver</a:t>
            </a:r>
            <a:r>
              <a:rPr lang="en-US" dirty="0"/>
              <a:t>'</a:t>
            </a:r>
          </a:p>
          <a:p>
            <a:r>
              <a:rPr lang="en-US" dirty="0"/>
              <a:t>gem install </a:t>
            </a:r>
            <a:r>
              <a:rPr lang="en-US" dirty="0" smtClean="0"/>
              <a:t>'</a:t>
            </a:r>
            <a:r>
              <a:rPr lang="en-US" dirty="0" err="1" smtClean="0"/>
              <a:t>rspec</a:t>
            </a:r>
            <a:r>
              <a:rPr lang="en-US" dirty="0" smtClean="0"/>
              <a:t>-expectations‘</a:t>
            </a:r>
          </a:p>
          <a:p>
            <a:pPr marL="0" indent="0">
              <a:buNone/>
            </a:pPr>
            <a:r>
              <a:rPr lang="en-US" b="1" dirty="0" smtClean="0"/>
              <a:t>Setup </a:t>
            </a:r>
            <a:r>
              <a:rPr lang="en-US" b="1" dirty="0" err="1" smtClean="0"/>
              <a:t>Env.rb</a:t>
            </a:r>
            <a:r>
              <a:rPr lang="en-US" b="1" dirty="0" smtClean="0"/>
              <a:t> (next slide)</a:t>
            </a:r>
          </a:p>
          <a:p>
            <a:pPr marL="0" indent="0">
              <a:buNone/>
            </a:pPr>
            <a:r>
              <a:rPr lang="en-US" b="1" dirty="0" smtClean="0"/>
              <a:t>Create </a:t>
            </a:r>
            <a:r>
              <a:rPr lang="en-US" b="1" dirty="0" err="1" smtClean="0"/>
              <a:t>GoogleSearch.feature</a:t>
            </a:r>
            <a:r>
              <a:rPr lang="en-US" b="1" dirty="0" smtClean="0"/>
              <a:t>:</a:t>
            </a:r>
          </a:p>
          <a:p>
            <a:pPr marL="0" indent="0">
              <a:buNone/>
            </a:pPr>
            <a:r>
              <a:rPr lang="en-US" dirty="0"/>
              <a:t>Feature:</a:t>
            </a:r>
          </a:p>
          <a:p>
            <a:pPr marL="0" indent="0">
              <a:buNone/>
            </a:pPr>
            <a:r>
              <a:rPr lang="en-US" dirty="0"/>
              <a:t>  "When I go to the </a:t>
            </a:r>
            <a:r>
              <a:rPr lang="en-US" dirty="0" smtClean="0"/>
              <a:t>Google </a:t>
            </a:r>
            <a:r>
              <a:rPr lang="en-US" dirty="0"/>
              <a:t>search page, and search for an item, I expect to see some reference to that item in the result summary</a:t>
            </a:r>
            <a:r>
              <a:rPr lang="en-US" dirty="0" smtClean="0"/>
              <a:t>.“</a:t>
            </a:r>
          </a:p>
          <a:p>
            <a:pPr marL="0" indent="0">
              <a:buNone/>
            </a:pPr>
            <a:endParaRPr lang="en-US" dirty="0"/>
          </a:p>
          <a:p>
            <a:pPr marL="0" indent="0">
              <a:buNone/>
            </a:pPr>
            <a:r>
              <a:rPr lang="en-US" dirty="0" smtClean="0"/>
              <a:t>Scenario</a:t>
            </a:r>
            <a:r>
              <a:rPr lang="en-US" dirty="0"/>
              <a:t>: 1. Search BDD in Google (Positive)</a:t>
            </a:r>
          </a:p>
          <a:p>
            <a:pPr marL="0" indent="0">
              <a:buNone/>
            </a:pPr>
            <a:r>
              <a:rPr lang="en-US" dirty="0"/>
              <a:t>    Given that I have gone to the Google page</a:t>
            </a:r>
          </a:p>
          <a:p>
            <a:pPr marL="0" indent="0">
              <a:buNone/>
            </a:pPr>
            <a:r>
              <a:rPr lang="en-US" dirty="0"/>
              <a:t>    When I add "BDD" to the search box</a:t>
            </a:r>
          </a:p>
          <a:p>
            <a:pPr marL="0" indent="0">
              <a:buNone/>
            </a:pPr>
            <a:r>
              <a:rPr lang="en-US" dirty="0"/>
              <a:t>    And click the Search Button</a:t>
            </a:r>
          </a:p>
          <a:p>
            <a:pPr marL="0" indent="0">
              <a:buNone/>
            </a:pPr>
            <a:r>
              <a:rPr lang="en-US" dirty="0"/>
              <a:t>    Then " behavior-driven development" should be mentioned in the </a:t>
            </a:r>
            <a:r>
              <a:rPr lang="en-US" dirty="0" smtClean="0"/>
              <a:t>results</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7F7B3305-BBBC-4059-8348-D8C96BE08C53}" type="slidenum">
              <a:rPr lang="en-US" smtClean="0"/>
              <a:pPr/>
              <a:t>20</a:t>
            </a:fld>
            <a:endParaRPr lang="en-US" dirty="0"/>
          </a:p>
        </p:txBody>
      </p:sp>
    </p:spTree>
    <p:extLst>
      <p:ext uri="{BB962C8B-B14F-4D97-AF65-F5344CB8AC3E}">
        <p14:creationId xmlns:p14="http://schemas.microsoft.com/office/powerpoint/2010/main" val="12035392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CODE FOR YOUR FEATURES</a:t>
            </a:r>
            <a:endParaRPr lang="ro-RO" dirty="0"/>
          </a:p>
        </p:txBody>
      </p:sp>
      <p:sp>
        <p:nvSpPr>
          <p:cNvPr id="3" name="Content Placeholder 2"/>
          <p:cNvSpPr>
            <a:spLocks noGrp="1"/>
          </p:cNvSpPr>
          <p:nvPr>
            <p:ph idx="1"/>
          </p:nvPr>
        </p:nvSpPr>
        <p:spPr>
          <a:xfrm>
            <a:off x="628650" y="1844824"/>
            <a:ext cx="7327726" cy="4104456"/>
          </a:xfrm>
        </p:spPr>
        <p:txBody>
          <a:bodyPr>
            <a:normAutofit fontScale="55000" lnSpcReduction="20000"/>
          </a:bodyPr>
          <a:lstStyle/>
          <a:p>
            <a:pPr marL="0" indent="0">
              <a:buNone/>
            </a:pPr>
            <a:r>
              <a:rPr lang="en-US" dirty="0"/>
              <a:t>Given /^that I have gone to the Google page$/ do</a:t>
            </a:r>
          </a:p>
          <a:p>
            <a:pPr marL="0" indent="0">
              <a:buNone/>
            </a:pPr>
            <a:r>
              <a:rPr lang="en-US" dirty="0"/>
              <a:t>  @</a:t>
            </a:r>
            <a:r>
              <a:rPr lang="en-US" dirty="0" err="1"/>
              <a:t>browser.goto</a:t>
            </a:r>
            <a:r>
              <a:rPr lang="en-US" dirty="0"/>
              <a:t>('www.google.com')</a:t>
            </a:r>
          </a:p>
          <a:p>
            <a:pPr marL="0" indent="0">
              <a:buNone/>
            </a:pPr>
            <a:r>
              <a:rPr lang="en-US" dirty="0"/>
              <a:t>end</a:t>
            </a:r>
          </a:p>
          <a:p>
            <a:pPr marL="0" indent="0">
              <a:buNone/>
            </a:pPr>
            <a:endParaRPr lang="en-US" dirty="0"/>
          </a:p>
          <a:p>
            <a:pPr marL="0" indent="0">
              <a:buNone/>
            </a:pPr>
            <a:r>
              <a:rPr lang="en-US" dirty="0"/>
              <a:t>When /^I add "(.*)" to the search box$/ do |item|</a:t>
            </a:r>
          </a:p>
          <a:p>
            <a:pPr marL="0" indent="0">
              <a:buNone/>
            </a:pPr>
            <a:r>
              <a:rPr lang="en-US" dirty="0"/>
              <a:t>  @</a:t>
            </a:r>
            <a:r>
              <a:rPr lang="en-US" dirty="0" err="1"/>
              <a:t>browser.text_field</a:t>
            </a:r>
            <a:r>
              <a:rPr lang="en-US" dirty="0"/>
              <a:t>(:name, 'q').set(item)</a:t>
            </a:r>
          </a:p>
          <a:p>
            <a:pPr marL="0" indent="0">
              <a:buNone/>
            </a:pPr>
            <a:r>
              <a:rPr lang="en-US" dirty="0"/>
              <a:t>end</a:t>
            </a:r>
          </a:p>
          <a:p>
            <a:pPr marL="0" indent="0">
              <a:buNone/>
            </a:pPr>
            <a:endParaRPr lang="en-US" dirty="0"/>
          </a:p>
          <a:p>
            <a:pPr marL="0" indent="0">
              <a:buNone/>
            </a:pPr>
            <a:r>
              <a:rPr lang="en-US" dirty="0"/>
              <a:t>And /^click the Search Button$/ do</a:t>
            </a:r>
          </a:p>
          <a:p>
            <a:pPr marL="0" indent="0">
              <a:buNone/>
            </a:pPr>
            <a:r>
              <a:rPr lang="en-US" dirty="0"/>
              <a:t>  @</a:t>
            </a:r>
            <a:r>
              <a:rPr lang="en-US" dirty="0" err="1"/>
              <a:t>browser.button</a:t>
            </a:r>
            <a:r>
              <a:rPr lang="en-US" dirty="0"/>
              <a:t>(:name, '</a:t>
            </a:r>
            <a:r>
              <a:rPr lang="en-US" dirty="0" err="1"/>
              <a:t>btnG</a:t>
            </a:r>
            <a:r>
              <a:rPr lang="en-US" dirty="0"/>
              <a:t>').click</a:t>
            </a:r>
          </a:p>
          <a:p>
            <a:pPr marL="0" indent="0">
              <a:buNone/>
            </a:pPr>
            <a:r>
              <a:rPr lang="en-US" dirty="0"/>
              <a:t>end</a:t>
            </a:r>
          </a:p>
          <a:p>
            <a:pPr marL="0" indent="0">
              <a:buNone/>
            </a:pPr>
            <a:endParaRPr lang="en-US" dirty="0"/>
          </a:p>
          <a:p>
            <a:pPr marL="0" indent="0">
              <a:buNone/>
            </a:pPr>
            <a:r>
              <a:rPr lang="en-US" dirty="0"/>
              <a:t>Then /"(.*)" should be mentioned in the results/ do |text|</a:t>
            </a:r>
          </a:p>
          <a:p>
            <a:pPr marL="0" indent="0">
              <a:buNone/>
            </a:pPr>
            <a:r>
              <a:rPr lang="en-US" dirty="0"/>
              <a:t>  @</a:t>
            </a:r>
            <a:r>
              <a:rPr lang="en-US" dirty="0" err="1"/>
              <a:t>browser.text.should</a:t>
            </a:r>
            <a:r>
              <a:rPr lang="en-US" dirty="0"/>
              <a:t> =~ /#{text}/</a:t>
            </a:r>
          </a:p>
          <a:p>
            <a:pPr marL="0" indent="0">
              <a:buNone/>
            </a:pPr>
            <a:r>
              <a:rPr lang="en-US" dirty="0" smtClean="0"/>
              <a:t>End</a:t>
            </a:r>
          </a:p>
          <a:p>
            <a:pPr>
              <a:buSzPct val="110000"/>
            </a:pPr>
            <a:r>
              <a:rPr lang="en-US" dirty="0"/>
              <a:t> Run using the following </a:t>
            </a:r>
            <a:r>
              <a:rPr lang="en-US" dirty="0" smtClean="0"/>
              <a:t>command: </a:t>
            </a:r>
            <a:r>
              <a:rPr lang="en-US" b="1" dirty="0" smtClean="0"/>
              <a:t>cucumber  </a:t>
            </a:r>
            <a:r>
              <a:rPr lang="en-US" b="1" dirty="0" err="1"/>
              <a:t>GoogleSearch.feature</a:t>
            </a:r>
            <a:endParaRPr lang="en-US" dirty="0"/>
          </a:p>
          <a:p>
            <a:pPr marL="0" indent="0">
              <a:buNone/>
            </a:pPr>
            <a:endParaRPr lang="ro-RO" b="1" dirty="0"/>
          </a:p>
        </p:txBody>
      </p:sp>
      <p:sp>
        <p:nvSpPr>
          <p:cNvPr id="4" name="Slide Number Placeholder 3"/>
          <p:cNvSpPr>
            <a:spLocks noGrp="1"/>
          </p:cNvSpPr>
          <p:nvPr>
            <p:ph type="sldNum" sz="quarter" idx="12"/>
          </p:nvPr>
        </p:nvSpPr>
        <p:spPr/>
        <p:txBody>
          <a:bodyPr/>
          <a:lstStyle/>
          <a:p>
            <a:fld id="{7F7B3305-BBBC-4059-8348-D8C96BE08C53}" type="slidenum">
              <a:rPr lang="en-US" smtClean="0"/>
              <a:pPr/>
              <a:t>21</a:t>
            </a:fld>
            <a:endParaRPr lang="en-US" dirty="0"/>
          </a:p>
        </p:txBody>
      </p:sp>
    </p:spTree>
    <p:extLst>
      <p:ext uri="{BB962C8B-B14F-4D97-AF65-F5344CB8AC3E}">
        <p14:creationId xmlns:p14="http://schemas.microsoft.com/office/powerpoint/2010/main" val="302264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7B3305-BBBC-4059-8348-D8C96BE08C53}" type="slidenum">
              <a:rPr lang="en-US" smtClean="0"/>
              <a:pPr/>
              <a:t>22</a:t>
            </a:fld>
            <a:endParaRPr lang="en-US" dirty="0"/>
          </a:p>
        </p:txBody>
      </p:sp>
      <p:pic>
        <p:nvPicPr>
          <p:cNvPr id="2052" name="Picture 4" descr="Screenshot on 5.23.2013 at 6.15.02 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60648"/>
            <a:ext cx="7488832" cy="623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6724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CONTINUOUS INTEGRATION WITH JENKINS</a:t>
            </a:r>
            <a:br>
              <a:rPr lang="en-US" dirty="0" smtClean="0"/>
            </a:br>
            <a:endParaRPr lang="ro-RO" dirty="0"/>
          </a:p>
        </p:txBody>
      </p:sp>
      <p:sp>
        <p:nvSpPr>
          <p:cNvPr id="4" name="Slide Number Placeholder 3"/>
          <p:cNvSpPr>
            <a:spLocks noGrp="1"/>
          </p:cNvSpPr>
          <p:nvPr>
            <p:ph type="sldNum" sz="quarter" idx="12"/>
          </p:nvPr>
        </p:nvSpPr>
        <p:spPr/>
        <p:txBody>
          <a:bodyPr/>
          <a:lstStyle/>
          <a:p>
            <a:fld id="{7F7B3305-BBBC-4059-8348-D8C96BE08C53}" type="slidenum">
              <a:rPr lang="en-US" smtClean="0"/>
              <a:pPr/>
              <a:t>23</a:t>
            </a:fld>
            <a:endParaRPr lang="en-US" dirty="0"/>
          </a:p>
        </p:txBody>
      </p:sp>
      <p:pic>
        <p:nvPicPr>
          <p:cNvPr id="2054" name="Picture 6" descr="Screenshot on 8.30.2013 at 3.29.06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78" y="1088740"/>
            <a:ext cx="8739344" cy="194421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Screenshot on 8.30.2013 at 3.59.00 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2636912"/>
            <a:ext cx="4885293" cy="374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251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WITH SAUCE LABS</a:t>
            </a:r>
            <a:endParaRPr lang="ro-RO" dirty="0"/>
          </a:p>
        </p:txBody>
      </p:sp>
      <p:sp>
        <p:nvSpPr>
          <p:cNvPr id="4" name="Slide Number Placeholder 3"/>
          <p:cNvSpPr>
            <a:spLocks noGrp="1"/>
          </p:cNvSpPr>
          <p:nvPr>
            <p:ph type="sldNum" sz="quarter" idx="12"/>
          </p:nvPr>
        </p:nvSpPr>
        <p:spPr/>
        <p:txBody>
          <a:bodyPr/>
          <a:lstStyle/>
          <a:p>
            <a:fld id="{7F7B3305-BBBC-4059-8348-D8C96BE08C53}" type="slidenum">
              <a:rPr lang="en-US" smtClean="0"/>
              <a:pPr/>
              <a:t>24</a:t>
            </a:fld>
            <a:endParaRPr lang="en-US" dirty="0"/>
          </a:p>
        </p:txBody>
      </p:sp>
      <p:pic>
        <p:nvPicPr>
          <p:cNvPr id="7170" name="Picture 2" descr="Screenshot on 8.30.2013 at 4.07.47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96752"/>
            <a:ext cx="8640960"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264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RAKE – RUNNING SCRIPTS  GROUPED IN TASKS.</a:t>
            </a:r>
            <a:endParaRPr lang="ro-RO" dirty="0"/>
          </a:p>
        </p:txBody>
      </p:sp>
      <p:sp>
        <p:nvSpPr>
          <p:cNvPr id="3" name="Content Placeholder 2"/>
          <p:cNvSpPr>
            <a:spLocks noGrp="1"/>
          </p:cNvSpPr>
          <p:nvPr>
            <p:ph idx="1"/>
          </p:nvPr>
        </p:nvSpPr>
        <p:spPr/>
        <p:txBody>
          <a:bodyPr>
            <a:normAutofit/>
          </a:bodyPr>
          <a:lstStyle/>
          <a:p>
            <a:pPr marL="0" indent="0">
              <a:buNone/>
            </a:pPr>
            <a:r>
              <a:rPr lang="ro-RO" sz="1800" i="1" dirty="0"/>
              <a:t>require 'rspec/core/rake_task' </a:t>
            </a:r>
            <a:endParaRPr lang="en-US" sz="1800" i="1" dirty="0" smtClean="0"/>
          </a:p>
          <a:p>
            <a:pPr marL="0" indent="0">
              <a:buNone/>
            </a:pPr>
            <a:endParaRPr lang="en-US" sz="1800" i="1" dirty="0" smtClean="0"/>
          </a:p>
          <a:p>
            <a:pPr marL="0" indent="0">
              <a:buNone/>
            </a:pPr>
            <a:r>
              <a:rPr lang="ro-RO" sz="1800" i="1" dirty="0" smtClean="0"/>
              <a:t>RSpec</a:t>
            </a:r>
            <a:r>
              <a:rPr lang="ro-RO" sz="1800" i="1" dirty="0"/>
              <a:t>::Core::RakeTask.new(:spec) do |t| </a:t>
            </a:r>
            <a:endParaRPr lang="en-US" sz="1800" i="1" dirty="0" smtClean="0"/>
          </a:p>
          <a:p>
            <a:pPr marL="0" indent="0">
              <a:buNone/>
            </a:pPr>
            <a:r>
              <a:rPr lang="en-US" sz="1800" i="1" dirty="0" smtClean="0"/>
              <a:t>      </a:t>
            </a:r>
            <a:r>
              <a:rPr lang="ro-RO" sz="1800" i="1" dirty="0" smtClean="0"/>
              <a:t>t.pattern </a:t>
            </a:r>
            <a:r>
              <a:rPr lang="ro-RO" sz="1800" i="1" dirty="0"/>
              <a:t>= FileList['spec/*_spec.rb'] </a:t>
            </a:r>
            <a:endParaRPr lang="en-US" sz="1800" i="1" dirty="0" smtClean="0"/>
          </a:p>
          <a:p>
            <a:pPr marL="0" indent="0">
              <a:buNone/>
            </a:pPr>
            <a:r>
              <a:rPr lang="en-US" sz="1800" i="1" dirty="0" smtClean="0"/>
              <a:t>      </a:t>
            </a:r>
            <a:r>
              <a:rPr lang="ro-RO" sz="1800" i="1" dirty="0" smtClean="0"/>
              <a:t>t.rspec_opts </a:t>
            </a:r>
            <a:r>
              <a:rPr lang="ro-RO" sz="1800" i="1" dirty="0"/>
              <a:t>= '--format html &gt; ./results.html' </a:t>
            </a:r>
            <a:endParaRPr lang="en-US" sz="1800" i="1" dirty="0" smtClean="0"/>
          </a:p>
          <a:p>
            <a:pPr marL="0" indent="0">
              <a:buNone/>
            </a:pPr>
            <a:r>
              <a:rPr lang="ro-RO" sz="1800" i="1" dirty="0" smtClean="0"/>
              <a:t>end </a:t>
            </a:r>
            <a:endParaRPr lang="en-US" sz="1800" i="1" dirty="0" smtClean="0"/>
          </a:p>
          <a:p>
            <a:pPr marL="0" indent="0">
              <a:buNone/>
            </a:pPr>
            <a:endParaRPr lang="en-US" sz="1800" i="1" dirty="0"/>
          </a:p>
          <a:p>
            <a:pPr marL="0" indent="0">
              <a:buNone/>
            </a:pPr>
            <a:r>
              <a:rPr lang="ro-RO" sz="1800" i="1" dirty="0" smtClean="0"/>
              <a:t>task </a:t>
            </a:r>
            <a:r>
              <a:rPr lang="ro-RO" sz="1800" i="1" dirty="0"/>
              <a:t>:default =&gt; :spec</a:t>
            </a:r>
          </a:p>
        </p:txBody>
      </p:sp>
      <p:sp>
        <p:nvSpPr>
          <p:cNvPr id="4" name="Slide Number Placeholder 3"/>
          <p:cNvSpPr>
            <a:spLocks noGrp="1"/>
          </p:cNvSpPr>
          <p:nvPr>
            <p:ph type="sldNum" sz="quarter" idx="12"/>
          </p:nvPr>
        </p:nvSpPr>
        <p:spPr/>
        <p:txBody>
          <a:bodyPr/>
          <a:lstStyle/>
          <a:p>
            <a:fld id="{7F7B3305-BBBC-4059-8348-D8C96BE08C53}" type="slidenum">
              <a:rPr lang="en-US" smtClean="0"/>
              <a:pPr/>
              <a:t>25</a:t>
            </a:fld>
            <a:endParaRPr lang="en-US" dirty="0"/>
          </a:p>
        </p:txBody>
      </p:sp>
      <p:pic>
        <p:nvPicPr>
          <p:cNvPr id="5" name="Picture 2" descr="Screenshot on 8.30.2013 at 3.48.08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4149080"/>
            <a:ext cx="4286250" cy="126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011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RSPEC AND EXTENSIVE LOGGING</a:t>
            </a:r>
            <a:endParaRPr lang="ro-RO" dirty="0"/>
          </a:p>
        </p:txBody>
      </p:sp>
      <p:sp>
        <p:nvSpPr>
          <p:cNvPr id="4" name="Slide Number Placeholder 3"/>
          <p:cNvSpPr>
            <a:spLocks noGrp="1"/>
          </p:cNvSpPr>
          <p:nvPr>
            <p:ph type="sldNum" sz="quarter" idx="12"/>
          </p:nvPr>
        </p:nvSpPr>
        <p:spPr/>
        <p:txBody>
          <a:bodyPr/>
          <a:lstStyle/>
          <a:p>
            <a:fld id="{7F7B3305-BBBC-4059-8348-D8C96BE08C53}" type="slidenum">
              <a:rPr lang="en-US" smtClean="0"/>
              <a:pPr/>
              <a:t>26</a:t>
            </a:fld>
            <a:endParaRPr lang="en-US" dirty="0"/>
          </a:p>
        </p:txBody>
      </p:sp>
      <p:pic>
        <p:nvPicPr>
          <p:cNvPr id="5" name="Picture 8" descr="Screenshot on 8.30.2013 at 3.46.07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42" y="3645024"/>
            <a:ext cx="9023658" cy="288032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creenshot on 8.30.2013 at 3.50.33 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1225" y="820206"/>
            <a:ext cx="3152775" cy="521017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Screenshot on 8.30.2013 at 3.54.08 P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794739"/>
            <a:ext cx="5544616" cy="2777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33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FEW WORDS ABOUT THE CODE &amp; STRUCTURE (JAVA VS RUBY)</a:t>
            </a:r>
            <a:endParaRPr lang="ro-RO" dirty="0"/>
          </a:p>
        </p:txBody>
      </p:sp>
      <p:sp>
        <p:nvSpPr>
          <p:cNvPr id="4" name="Slide Number Placeholder 3"/>
          <p:cNvSpPr>
            <a:spLocks noGrp="1"/>
          </p:cNvSpPr>
          <p:nvPr>
            <p:ph type="sldNum" sz="quarter" idx="12"/>
          </p:nvPr>
        </p:nvSpPr>
        <p:spPr/>
        <p:txBody>
          <a:bodyPr/>
          <a:lstStyle/>
          <a:p>
            <a:fld id="{7F7B3305-BBBC-4059-8348-D8C96BE08C53}" type="slidenum">
              <a:rPr lang="en-US" smtClean="0"/>
              <a:pPr/>
              <a:t>27</a:t>
            </a:fld>
            <a:endParaRPr lang="en-US" dirty="0"/>
          </a:p>
        </p:txBody>
      </p:sp>
      <p:pic>
        <p:nvPicPr>
          <p:cNvPr id="3074" name="Picture 2" descr="http://i.imgur.com/fxcPD9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454" y="692696"/>
            <a:ext cx="8352928" cy="20383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img834.imageshack.us/img834/8920/e3d63b2b098c4391b37e5f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417" y="2780928"/>
            <a:ext cx="8043007"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2377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smtClean="0"/>
              <a:t>JAVA</a:t>
            </a:r>
            <a:endParaRPr lang="ro-RO" dirty="0"/>
          </a:p>
        </p:txBody>
      </p:sp>
      <p:sp>
        <p:nvSpPr>
          <p:cNvPr id="4" name="Slide Number Placeholder 3"/>
          <p:cNvSpPr>
            <a:spLocks noGrp="1"/>
          </p:cNvSpPr>
          <p:nvPr>
            <p:ph type="sldNum" sz="quarter" idx="12"/>
          </p:nvPr>
        </p:nvSpPr>
        <p:spPr/>
        <p:txBody>
          <a:bodyPr/>
          <a:lstStyle/>
          <a:p>
            <a:fld id="{7F7B3305-BBBC-4059-8348-D8C96BE08C53}" type="slidenum">
              <a:rPr lang="en-US" smtClean="0"/>
              <a:pPr/>
              <a:t>28</a:t>
            </a:fld>
            <a:endParaRPr lang="en-US" dirty="0"/>
          </a:p>
        </p:txBody>
      </p:sp>
      <p:sp>
        <p:nvSpPr>
          <p:cNvPr id="2" name="Rectangle 1"/>
          <p:cNvSpPr/>
          <p:nvPr/>
        </p:nvSpPr>
        <p:spPr>
          <a:xfrm>
            <a:off x="1027694" y="692696"/>
            <a:ext cx="7182544" cy="1200329"/>
          </a:xfrm>
          <a:prstGeom prst="rect">
            <a:avLst/>
          </a:prstGeom>
        </p:spPr>
        <p:txBody>
          <a:bodyPr wrap="square">
            <a:spAutoFit/>
          </a:bodyPr>
          <a:lstStyle/>
          <a:p>
            <a:r>
              <a:rPr lang="ro-RO" dirty="0"/>
              <a:t>Java </a:t>
            </a:r>
            <a:r>
              <a:rPr lang="ro-RO" dirty="0" smtClean="0"/>
              <a:t>code:</a:t>
            </a:r>
            <a:r>
              <a:rPr lang="en-US" dirty="0" smtClean="0"/>
              <a:t> </a:t>
            </a:r>
            <a:r>
              <a:rPr lang="ro-RO" dirty="0" smtClean="0"/>
              <a:t>p1 </a:t>
            </a:r>
            <a:r>
              <a:rPr lang="ro-RO" dirty="0"/>
              <a:t>- </a:t>
            </a:r>
            <a:r>
              <a:rPr lang="ro-RO" dirty="0">
                <a:hlinkClick r:id="rId3"/>
              </a:rPr>
              <a:t>http://</a:t>
            </a:r>
            <a:r>
              <a:rPr lang="ro-RO" dirty="0" smtClean="0">
                <a:hlinkClick r:id="rId3"/>
              </a:rPr>
              <a:t>d.pr/i/de3Q</a:t>
            </a:r>
            <a:r>
              <a:rPr lang="ro-RO" dirty="0" smtClean="0"/>
              <a:t>;</a:t>
            </a:r>
            <a:r>
              <a:rPr lang="en-US" dirty="0" smtClean="0"/>
              <a:t>  </a:t>
            </a:r>
            <a:r>
              <a:rPr lang="en-US" dirty="0" smtClean="0">
                <a:hlinkClick r:id="rId4"/>
              </a:rPr>
              <a:t>http</a:t>
            </a:r>
            <a:r>
              <a:rPr lang="en-US" dirty="0">
                <a:hlinkClick r:id="rId4"/>
              </a:rPr>
              <a:t>://</a:t>
            </a:r>
            <a:r>
              <a:rPr lang="en-US" dirty="0" smtClean="0">
                <a:hlinkClick r:id="rId4"/>
              </a:rPr>
              <a:t>d.pr/i/RSND</a:t>
            </a:r>
            <a:r>
              <a:rPr lang="en-US" dirty="0" smtClean="0"/>
              <a:t>  </a:t>
            </a:r>
          </a:p>
          <a:p>
            <a:r>
              <a:rPr lang="en-US" dirty="0" smtClean="0"/>
              <a:t>	  </a:t>
            </a:r>
            <a:r>
              <a:rPr lang="ro-RO" dirty="0" smtClean="0"/>
              <a:t>p2 </a:t>
            </a:r>
            <a:r>
              <a:rPr lang="ro-RO" dirty="0"/>
              <a:t>- </a:t>
            </a:r>
            <a:r>
              <a:rPr lang="ro-RO" dirty="0">
                <a:hlinkClick r:id="rId5"/>
              </a:rPr>
              <a:t>http://</a:t>
            </a:r>
            <a:r>
              <a:rPr lang="ro-RO" dirty="0" smtClean="0">
                <a:hlinkClick r:id="rId5"/>
              </a:rPr>
              <a:t>prntscr.com/yqfzc</a:t>
            </a:r>
            <a:endParaRPr lang="en-US" dirty="0" smtClean="0"/>
          </a:p>
          <a:p>
            <a:r>
              <a:rPr lang="en-US" dirty="0" smtClean="0"/>
              <a:t>	  </a:t>
            </a:r>
            <a:r>
              <a:rPr lang="ro-RO" dirty="0" smtClean="0"/>
              <a:t>p3 </a:t>
            </a:r>
            <a:r>
              <a:rPr lang="ro-RO" dirty="0"/>
              <a:t>- </a:t>
            </a:r>
            <a:r>
              <a:rPr lang="ro-RO" dirty="0">
                <a:hlinkClick r:id="rId6"/>
              </a:rPr>
              <a:t>http://</a:t>
            </a:r>
            <a:r>
              <a:rPr lang="ro-RO" dirty="0" smtClean="0">
                <a:hlinkClick r:id="rId6"/>
              </a:rPr>
              <a:t>prntscr.com/yqg4t</a:t>
            </a:r>
            <a:r>
              <a:rPr lang="en-US" dirty="0" smtClean="0"/>
              <a:t> </a:t>
            </a:r>
            <a:endParaRPr lang="ro-RO" dirty="0"/>
          </a:p>
          <a:p>
            <a:r>
              <a:rPr lang="ro-RO" dirty="0" smtClean="0"/>
              <a:t>Java</a:t>
            </a:r>
            <a:r>
              <a:rPr lang="en-US" dirty="0" smtClean="0"/>
              <a:t> </a:t>
            </a:r>
            <a:r>
              <a:rPr lang="ro-RO" dirty="0" smtClean="0"/>
              <a:t>Structure: </a:t>
            </a:r>
            <a:r>
              <a:rPr lang="ro-RO" dirty="0">
                <a:hlinkClick r:id="rId7"/>
              </a:rPr>
              <a:t>http://</a:t>
            </a:r>
            <a:r>
              <a:rPr lang="ro-RO" dirty="0" smtClean="0">
                <a:hlinkClick r:id="rId7"/>
              </a:rPr>
              <a:t>prntscr.com/yqgsl</a:t>
            </a:r>
            <a:r>
              <a:rPr lang="en-US" dirty="0" smtClean="0"/>
              <a:t> </a:t>
            </a:r>
            <a:endParaRPr lang="ro-RO" dirty="0"/>
          </a:p>
        </p:txBody>
      </p:sp>
      <p:sp>
        <p:nvSpPr>
          <p:cNvPr id="5" name="Title 1"/>
          <p:cNvSpPr txBox="1">
            <a:spLocks/>
          </p:cNvSpPr>
          <p:nvPr/>
        </p:nvSpPr>
        <p:spPr>
          <a:xfrm>
            <a:off x="251520" y="2490887"/>
            <a:ext cx="7189433" cy="362049"/>
          </a:xfrm>
          <a:prstGeom prst="rect">
            <a:avLst/>
          </a:prstGeom>
        </p:spPr>
        <p:txBody>
          <a:bodyPr vert="horz" lIns="0" tIns="0" rIns="0" bIns="0" rtlCol="0" anchor="t" anchorCtr="0">
            <a:normAutofit/>
          </a:bodyPr>
          <a:lstStyle>
            <a:lvl1pPr algn="l" defTabSz="914400" rtl="0" eaLnBrk="1" latinLnBrk="0" hangingPunct="1">
              <a:spcBef>
                <a:spcPct val="0"/>
              </a:spcBef>
              <a:buNone/>
              <a:defRPr sz="1800" b="1" kern="1200">
                <a:solidFill>
                  <a:srgbClr val="AA0B19"/>
                </a:solidFill>
                <a:latin typeface="Calibri" pitchFamily="34" charset="0"/>
                <a:ea typeface="+mj-ea"/>
                <a:cs typeface="+mj-cs"/>
              </a:defRPr>
            </a:lvl1pPr>
          </a:lstStyle>
          <a:p>
            <a:r>
              <a:rPr lang="en-US" dirty="0" smtClean="0"/>
              <a:t>RUBY</a:t>
            </a:r>
            <a:endParaRPr lang="ro-RO" dirty="0"/>
          </a:p>
        </p:txBody>
      </p:sp>
      <p:pic>
        <p:nvPicPr>
          <p:cNvPr id="6"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2333" y="2564904"/>
            <a:ext cx="6239477" cy="3470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992333" y="6057494"/>
            <a:ext cx="7927666" cy="369332"/>
          </a:xfrm>
          <a:prstGeom prst="rect">
            <a:avLst/>
          </a:prstGeom>
        </p:spPr>
        <p:txBody>
          <a:bodyPr wrap="square">
            <a:spAutoFit/>
          </a:bodyPr>
          <a:lstStyle/>
          <a:p>
            <a:r>
              <a:rPr lang="ro-RO" dirty="0">
                <a:hlinkClick r:id="rId9"/>
              </a:rPr>
              <a:t>http://</a:t>
            </a:r>
            <a:r>
              <a:rPr lang="ro-RO" dirty="0" smtClean="0">
                <a:hlinkClick r:id="rId9"/>
              </a:rPr>
              <a:t>prntscr.com/yqh25</a:t>
            </a:r>
            <a:r>
              <a:rPr lang="en-US" dirty="0" smtClean="0"/>
              <a:t>  </a:t>
            </a:r>
            <a:r>
              <a:rPr lang="ro-RO" dirty="0" smtClean="0"/>
              <a:t>(detailed </a:t>
            </a:r>
            <a:r>
              <a:rPr lang="ro-RO" dirty="0"/>
              <a:t>rb </a:t>
            </a:r>
            <a:r>
              <a:rPr lang="ro-RO" dirty="0">
                <a:hlinkClick r:id="rId10"/>
              </a:rPr>
              <a:t>http://prntscr.com/yqgxu</a:t>
            </a:r>
            <a:r>
              <a:rPr lang="ro-RO" dirty="0"/>
              <a:t>)</a:t>
            </a:r>
            <a:r>
              <a:rPr lang="en-US" dirty="0"/>
              <a:t> </a:t>
            </a:r>
            <a:endParaRPr lang="ro-RO" dirty="0"/>
          </a:p>
        </p:txBody>
      </p:sp>
    </p:spTree>
    <p:extLst>
      <p:ext uri="{BB962C8B-B14F-4D97-AF65-F5344CB8AC3E}">
        <p14:creationId xmlns:p14="http://schemas.microsoft.com/office/powerpoint/2010/main" val="28543299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3356992"/>
            <a:ext cx="8367204" cy="1152129"/>
          </a:xfrm>
        </p:spPr>
        <p:txBody>
          <a:bodyPr>
            <a:normAutofit/>
          </a:bodyPr>
          <a:lstStyle/>
          <a:p>
            <a:pPr marL="728662" lvl="0" indent="-285750" algn="just">
              <a:lnSpc>
                <a:spcPct val="100000"/>
              </a:lnSpc>
              <a:spcBef>
                <a:spcPts val="600"/>
              </a:spcBef>
              <a:buFont typeface="Wingdings" pitchFamily="2" charset="2"/>
              <a:buChar char="ü"/>
            </a:pPr>
            <a:r>
              <a:rPr lang="en-US" dirty="0" smtClean="0"/>
              <a:t>Sublime</a:t>
            </a:r>
          </a:p>
          <a:p>
            <a:pPr marL="728662" lvl="0" indent="-285750" algn="just">
              <a:lnSpc>
                <a:spcPct val="100000"/>
              </a:lnSpc>
              <a:spcBef>
                <a:spcPts val="600"/>
              </a:spcBef>
              <a:buFont typeface="Wingdings" pitchFamily="2" charset="2"/>
              <a:buChar char="ü"/>
            </a:pPr>
            <a:r>
              <a:rPr lang="ro-RO" dirty="0" smtClean="0"/>
              <a:t>Notepad</a:t>
            </a:r>
            <a:r>
              <a:rPr lang="ro-RO" dirty="0"/>
              <a:t>++ </a:t>
            </a:r>
            <a:endParaRPr lang="en-US" dirty="0"/>
          </a:p>
          <a:p>
            <a:pPr marL="728662" lvl="0" indent="-285750" algn="just">
              <a:lnSpc>
                <a:spcPct val="100000"/>
              </a:lnSpc>
              <a:spcBef>
                <a:spcPts val="600"/>
              </a:spcBef>
              <a:buFont typeface="Wingdings" pitchFamily="2" charset="2"/>
              <a:buChar char="ü"/>
            </a:pPr>
            <a:endParaRPr lang="en-GB" dirty="0" smtClean="0"/>
          </a:p>
        </p:txBody>
      </p:sp>
      <p:sp>
        <p:nvSpPr>
          <p:cNvPr id="5" name="Slide Number Placeholder 4"/>
          <p:cNvSpPr>
            <a:spLocks noGrp="1"/>
          </p:cNvSpPr>
          <p:nvPr>
            <p:ph type="sldNum" sz="quarter" idx="12"/>
          </p:nvPr>
        </p:nvSpPr>
        <p:spPr/>
        <p:txBody>
          <a:bodyPr/>
          <a:lstStyle/>
          <a:p>
            <a:fld id="{7F7B3305-BBBC-4059-8348-D8C96BE08C53}" type="slidenum">
              <a:rPr lang="en-US" smtClean="0"/>
              <a:pPr/>
              <a:t>29</a:t>
            </a:fld>
            <a:endParaRPr lang="en-US" dirty="0"/>
          </a:p>
        </p:txBody>
      </p:sp>
      <p:sp>
        <p:nvSpPr>
          <p:cNvPr id="6" name="Title 1"/>
          <p:cNvSpPr txBox="1">
            <a:spLocks/>
          </p:cNvSpPr>
          <p:nvPr/>
        </p:nvSpPr>
        <p:spPr>
          <a:xfrm>
            <a:off x="323528" y="478321"/>
            <a:ext cx="6552728" cy="430399"/>
          </a:xfrm>
          <a:prstGeom prst="rect">
            <a:avLst/>
          </a:prstGeom>
        </p:spPr>
        <p:txBody>
          <a:bodyPr vert="horz" lIns="0" tIns="0" rIns="0" bIns="0" rtlCol="0" anchor="t" anchorCtr="0">
            <a:normAutofit fontScale="97500"/>
          </a:bodyPr>
          <a:lstStyle>
            <a:lvl1pPr algn="l" defTabSz="914400" rtl="0" eaLnBrk="1" latinLnBrk="0" hangingPunct="1">
              <a:spcBef>
                <a:spcPct val="0"/>
              </a:spcBef>
              <a:buNone/>
              <a:defRPr sz="1800" b="1" kern="1200">
                <a:solidFill>
                  <a:srgbClr val="AA0B19"/>
                </a:solidFill>
                <a:latin typeface="Calibri" pitchFamily="34" charset="0"/>
                <a:ea typeface="+mj-ea"/>
                <a:cs typeface="+mj-cs"/>
              </a:defRPr>
            </a:lvl1pPr>
          </a:lstStyle>
          <a:p>
            <a:r>
              <a:rPr lang="en-US" sz="1600" dirty="0" smtClean="0"/>
              <a:t>TOOLS FOR </a:t>
            </a:r>
            <a:r>
              <a:rPr lang="en-US" sz="1600" dirty="0"/>
              <a:t>ACCESSING DOM </a:t>
            </a:r>
            <a:r>
              <a:rPr lang="en-US" sz="1600" dirty="0" smtClean="0"/>
              <a:t>ELEMENTS</a:t>
            </a:r>
            <a:endParaRPr lang="ro-RO" sz="1600" dirty="0"/>
          </a:p>
        </p:txBody>
      </p:sp>
      <p:sp>
        <p:nvSpPr>
          <p:cNvPr id="12" name="Title 1"/>
          <p:cNvSpPr txBox="1">
            <a:spLocks/>
          </p:cNvSpPr>
          <p:nvPr/>
        </p:nvSpPr>
        <p:spPr>
          <a:xfrm>
            <a:off x="323528" y="2780928"/>
            <a:ext cx="4032448" cy="430399"/>
          </a:xfrm>
          <a:prstGeom prst="rect">
            <a:avLst/>
          </a:prstGeom>
        </p:spPr>
        <p:txBody>
          <a:bodyPr vert="horz" lIns="0" tIns="0" rIns="0" bIns="0" rtlCol="0" anchor="t" anchorCtr="0">
            <a:normAutofit fontScale="97500"/>
          </a:bodyPr>
          <a:lstStyle>
            <a:lvl1pPr algn="l" defTabSz="914400" rtl="0" eaLnBrk="1" latinLnBrk="0" hangingPunct="1">
              <a:spcBef>
                <a:spcPct val="0"/>
              </a:spcBef>
              <a:buNone/>
              <a:defRPr sz="1800" b="1" kern="1200">
                <a:solidFill>
                  <a:srgbClr val="AA0B19"/>
                </a:solidFill>
                <a:latin typeface="Calibri" pitchFamily="34" charset="0"/>
                <a:ea typeface="+mj-ea"/>
                <a:cs typeface="+mj-cs"/>
              </a:defRPr>
            </a:lvl1pPr>
          </a:lstStyle>
          <a:p>
            <a:r>
              <a:rPr lang="en-US" sz="1600" dirty="0"/>
              <a:t>USEFUL </a:t>
            </a:r>
            <a:r>
              <a:rPr lang="en-US" sz="1600" dirty="0" smtClean="0"/>
              <a:t>TOOLS/IDEs</a:t>
            </a:r>
            <a:endParaRPr lang="en-US" sz="1600" dirty="0"/>
          </a:p>
        </p:txBody>
      </p:sp>
      <p:sp>
        <p:nvSpPr>
          <p:cNvPr id="11" name="Content Placeholder 2"/>
          <p:cNvSpPr txBox="1">
            <a:spLocks/>
          </p:cNvSpPr>
          <p:nvPr/>
        </p:nvSpPr>
        <p:spPr>
          <a:xfrm>
            <a:off x="467544" y="1052736"/>
            <a:ext cx="8367204" cy="1152129"/>
          </a:xfrm>
          <a:prstGeom prst="rect">
            <a:avLst/>
          </a:prstGeom>
          <a:ln w="12700">
            <a:noFill/>
          </a:ln>
        </p:spPr>
        <p:txBody>
          <a:bodyPr vert="horz" lIns="0" tIns="0" rIns="0" bIns="0" rtlCol="0">
            <a:normAutofit/>
          </a:bodyPr>
          <a:lstStyle>
            <a:lvl1pPr marL="274320" indent="-274320" algn="l" defTabSz="914400" rtl="0" eaLnBrk="1" latinLnBrk="0" hangingPunct="1">
              <a:lnSpc>
                <a:spcPct val="150000"/>
              </a:lnSpc>
              <a:spcBef>
                <a:spcPct val="20000"/>
              </a:spcBef>
              <a:buClr>
                <a:srgbClr val="AA0B19"/>
              </a:buClr>
              <a:buSzPct val="175000"/>
              <a:buFont typeface="Verdana" pitchFamily="34" charset="0"/>
              <a:buChar char="•"/>
              <a:defRPr sz="1400" kern="1200" baseline="0">
                <a:solidFill>
                  <a:schemeClr val="tx1"/>
                </a:solidFill>
                <a:latin typeface="Calibri" pitchFamily="34" charset="0"/>
                <a:ea typeface="+mn-ea"/>
                <a:cs typeface="+mn-cs"/>
              </a:defRPr>
            </a:lvl1pPr>
            <a:lvl2pPr marL="548640" marR="0" indent="-274320" algn="l" defTabSz="914400" rtl="0" eaLnBrk="1" fontAlgn="auto" latinLnBrk="0" hangingPunct="1">
              <a:lnSpc>
                <a:spcPct val="150000"/>
              </a:lnSpc>
              <a:spcBef>
                <a:spcPct val="20000"/>
              </a:spcBef>
              <a:spcAft>
                <a:spcPts val="0"/>
              </a:spcAft>
              <a:buClr>
                <a:srgbClr val="AA0B19"/>
              </a:buClr>
              <a:buSzPct val="150000"/>
              <a:buFont typeface="Verdana" pitchFamily="34" charset="0"/>
              <a:buChar char="•"/>
              <a:tabLst/>
              <a:defRPr sz="1400" kern="1200" baseline="0">
                <a:solidFill>
                  <a:schemeClr val="tx1"/>
                </a:solidFill>
                <a:latin typeface="Calibri" pitchFamily="34" charset="0"/>
                <a:ea typeface="+mn-ea"/>
                <a:cs typeface="+mn-cs"/>
              </a:defRPr>
            </a:lvl2pPr>
            <a:lvl3pPr marL="822960" indent="-274320" algn="l" defTabSz="914400" rtl="0" eaLnBrk="1" latinLnBrk="0" hangingPunct="1">
              <a:lnSpc>
                <a:spcPct val="150000"/>
              </a:lnSpc>
              <a:spcBef>
                <a:spcPct val="20000"/>
              </a:spcBef>
              <a:buClr>
                <a:srgbClr val="AA0B19"/>
              </a:buClr>
              <a:buSzPct val="125000"/>
              <a:buFont typeface="Verdana" pitchFamily="34" charset="0"/>
              <a:buChar char="•"/>
              <a:defRPr sz="1400" kern="1200" baseline="0">
                <a:solidFill>
                  <a:schemeClr val="tx1"/>
                </a:solidFill>
                <a:latin typeface="Calibri" pitchFamily="34" charset="0"/>
                <a:ea typeface="+mn-ea"/>
                <a:cs typeface="+mn-cs"/>
              </a:defRPr>
            </a:lvl3pPr>
            <a:lvl4pPr marL="1097280" indent="-274320" algn="l" defTabSz="914400" rtl="0" eaLnBrk="1" latinLnBrk="0" hangingPunct="1">
              <a:lnSpc>
                <a:spcPct val="150000"/>
              </a:lnSpc>
              <a:spcBef>
                <a:spcPct val="20000"/>
              </a:spcBef>
              <a:buClr>
                <a:srgbClr val="AA0B19"/>
              </a:buClr>
              <a:buSzPct val="100000"/>
              <a:buFont typeface="Verdana" pitchFamily="34" charset="0"/>
              <a:buChar char="•"/>
              <a:defRPr sz="1400" kern="1200" baseline="0">
                <a:solidFill>
                  <a:schemeClr val="tx1"/>
                </a:solidFill>
                <a:latin typeface="Calibri" pitchFamily="34" charset="0"/>
                <a:ea typeface="+mn-ea"/>
                <a:cs typeface="+mn-cs"/>
              </a:defRPr>
            </a:lvl4pPr>
            <a:lvl5pPr marL="1371600" indent="-274320" algn="l" defTabSz="914400" rtl="0" eaLnBrk="1" latinLnBrk="0" hangingPunct="1">
              <a:lnSpc>
                <a:spcPct val="150000"/>
              </a:lnSpc>
              <a:spcBef>
                <a:spcPct val="20000"/>
              </a:spcBef>
              <a:buClr>
                <a:srgbClr val="AA0B19"/>
              </a:buClr>
              <a:buSzPct val="100000"/>
              <a:buFont typeface="Verdana" pitchFamily="34" charset="0"/>
              <a:buChar char="•"/>
              <a:defRPr sz="12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8662" indent="-285750" algn="just">
              <a:lnSpc>
                <a:spcPct val="100000"/>
              </a:lnSpc>
              <a:spcBef>
                <a:spcPts val="600"/>
              </a:spcBef>
              <a:buFont typeface="Wingdings" pitchFamily="2" charset="2"/>
              <a:buChar char="ü"/>
            </a:pPr>
            <a:r>
              <a:rPr lang="ro-RO" dirty="0" smtClean="0"/>
              <a:t>FireBug </a:t>
            </a:r>
            <a:endParaRPr lang="en-US" dirty="0" smtClean="0"/>
          </a:p>
          <a:p>
            <a:pPr marL="728662" indent="-285750" algn="just">
              <a:lnSpc>
                <a:spcPct val="100000"/>
              </a:lnSpc>
              <a:spcBef>
                <a:spcPts val="600"/>
              </a:spcBef>
              <a:buFont typeface="Wingdings" pitchFamily="2" charset="2"/>
              <a:buChar char="ü"/>
            </a:pPr>
            <a:r>
              <a:rPr lang="en-US" dirty="0" err="1" smtClean="0"/>
              <a:t>Xpath</a:t>
            </a:r>
            <a:r>
              <a:rPr lang="en-US" dirty="0" smtClean="0"/>
              <a:t> Checker</a:t>
            </a:r>
          </a:p>
          <a:p>
            <a:pPr marL="728662" indent="-285750" algn="just">
              <a:lnSpc>
                <a:spcPct val="100000"/>
              </a:lnSpc>
              <a:spcBef>
                <a:spcPts val="600"/>
              </a:spcBef>
              <a:buFont typeface="Wingdings" pitchFamily="2" charset="2"/>
              <a:buChar char="ü"/>
            </a:pPr>
            <a:r>
              <a:rPr lang="ro-RO" dirty="0" smtClean="0"/>
              <a:t>WATIR</a:t>
            </a:r>
            <a:r>
              <a:rPr lang="ro-RO" dirty="0"/>
              <a:t>::SupportsSubElements</a:t>
            </a:r>
            <a:r>
              <a:rPr lang="ro-RO" dirty="0" smtClean="0"/>
              <a:t> </a:t>
            </a:r>
            <a:endParaRPr lang="en-US" dirty="0" smtClean="0"/>
          </a:p>
          <a:p>
            <a:pPr marL="728662" indent="-285750" algn="just">
              <a:lnSpc>
                <a:spcPct val="100000"/>
              </a:lnSpc>
              <a:spcBef>
                <a:spcPts val="600"/>
              </a:spcBef>
              <a:buFont typeface="Wingdings" pitchFamily="2" charset="2"/>
              <a:buChar char="ü"/>
            </a:pPr>
            <a:r>
              <a:rPr lang="ro-RO" dirty="0"/>
              <a:t>IE Developer Tool bar</a:t>
            </a:r>
            <a:endParaRPr lang="en-US" dirty="0" smtClean="0"/>
          </a:p>
          <a:p>
            <a:pPr marL="728662" indent="-285750" algn="just">
              <a:lnSpc>
                <a:spcPct val="100000"/>
              </a:lnSpc>
              <a:spcBef>
                <a:spcPts val="600"/>
              </a:spcBef>
              <a:buFont typeface="Wingdings" pitchFamily="2" charset="2"/>
              <a:buChar char="ü"/>
            </a:pPr>
            <a:endParaRPr lang="en-GB" dirty="0" smtClean="0"/>
          </a:p>
        </p:txBody>
      </p:sp>
      <p:sp>
        <p:nvSpPr>
          <p:cNvPr id="2" name="AutoShape 2" descr="data:image/jpeg;base64,/9j/4AAQSkZJRgABAQAAAQABAAD/2wCEAAkGBwgHBgkIBwgKCgkLDRYPDQwMDRsUFRAWIB0iIiAdHx8kKDQsJCYxJx8fLT0tMTU3Ojo6Iys/RD84QzQ5OjcBCgoKDQwNGg8PGjclHyU3Nzc3Nzc3Nzc3Nzc3Nzc3Nzc3Nzc3Nzc3Nzc3Nzc3Nzc3Nzc3Nzc3Nzc3Nzc3Nzc3N//AABEIAJcAlwMBIgACEQEDEQH/xAAcAAACAgMBAQAAAAAAAAAAAAAABgQHAQMFAgj/xABOEAABAwIBBQoJCAcGBwAAAAABAAIDBBEFBhITIVEVFjFBVJKUodHSB1NVYXGBkcHTFyIyM0JSk6QUI4Oio7HCQ2Jyc/DxJCU0RWN0hP/EABoBAQADAQEBAAAAAAAAAAAAAAABBAUCBgP/xAAgEQEAAgICAwEBAQAAAAAAAAAAAQIDEQQFEiExQVEV/9oADAMBAAIRAxEAPwC8UIQgEKDi2JwYXTaaoubnNYxv0nu2BLxyxqbnNw6IN4s6oN+piBvQk/fjVeT6fpLu4jfjVeT6fpLu4gcEJP341Xk+n6S7uI341Xk+n6S7uIHBCT9+NV5Pp+ku7iN+NV5Pp+ku7iBwQk/fjVeT6fpLu4jfjVeT6fpLu4gcEJP341Xk+n6S7uI341Xk+n6S7uIHBCT9+FV5Pp+ku7i9xZYy54/SMObo+Mwz5zh6i0XQNqFppKmGsp46ineHxSDOa4cYW5AIQhALDiGi5OoLKg4nOYzDG3+0dY+i1/cgVMt6psuJUcbTqjhe71uLR7iuBpFKytkLcbzR9mBntu5cfTIJ2l86NL51B0yNMgnaXzo0qhCS62NJco3BpJ0qNKtbWEr3onDiXPnDrxlnSo0q1vYRxLS51lMWiUTCVpfOjS+dQtKsaZdITtKjSKDpkaZA+5DVbThk0LjYR1Lw30EB39SaUgZESZ0Ve06w2ZjreloH9Kc8MnM8BzuFri32GyCYhCEAuTihzsQpWjiDndS6y41c6+Ktt9mI/wAwgrvLCcHKSqAP0Gxt/dB9642m862ZT1GkylxM7Kgs5oDfcuZpUE/TedZEt+Nc/Sr1HLcqJHYgu4jYptFT1leL0IZFByiUXv8A4W8fpOpaMHpW1kgjfri4XjaNnrTaHANsAABqsFj83l2rbwo0uNx4tG5cpmTsTv8Aq6yrnd/mZg9jbL1vaw3iFS07RUP7VLrK8UrWhoDpHcF+AD0KAcanYbkREbC1VKY8uSPLyWLXpSdaYlyfdGL0eI1LD92W0jevX1rmVUNXSuMdZGy5F2yxG7XD3HzLsNx+C366FwP9w6utcvG8abVxiGFhbGDclx1k9itceORXJG59K+a2K1PX1zJJbHhWvTedRJZ7nhWvTLZhmyn6bzo03nUDSo0qkPPg/mBqcQYeOKN3W4J4wTUKll/oylVt4Op743UxffpSfY4dqsjCTasqm7SD1IOqhCEAVxZPn4tOT9lrW9Z7F2kv54FRWSE8Djf1Nv70FL4tOZcWr5Cdb6qV37xUXSKLNIZJpH3+k8n2leLnagm6Re45bHhXPudqy1xvwqJDxkvWsZUaN5A0gzQTtTOX2cQdRHCqrgncwjWUy4dlHNGxsc4E8Y4M7hHrWPzOHa9vOv1p8XkxSPGxixKhZXBjtJJFKy+ZJGbEeYjgI8xXJlw7E4tTHU9U3iOuN3vBUyLGaWbgeYzseL9Y7FJFQ9zc6IRyt2xvusvzz4PxoeGLMWah74dVXBNTnbILt5w1KJUMJGc05zeIg6im11VnAtdGCDtK5Fdh0T7y0bBE8m5jabNf6uI+dWeP2tfLV3xzddbW6lmQlp1rXpFurYrG4uL8RFlzXXB4V6DHeLV3DEvWazpM0iNIoVztRc7V9HJw8Hs2blXTNv8AWQys/dv/AEq1sNNsUkH3ogfYSFSuREuiysw1xOrSlp9bSFc9MczFYb/ajcP9e1B3EIQgw7gKVK2YQ4XidRsbM6+ywTTKc2Jx8ySMo5NFkhicn3oXjnOzfegpkcAWUIQC9xtuV4UimAJUTPpMRtvipza/B6VJZTutnNIPoXYosOp9CyWoY2RzhdudrDR6PetsmG0bzcQNjd9+I5h6lg5e2pXJNdfG1i6u9qRbf1ww2Rh4F0KKSRrmm5adoW1+HTN+qqQ4bJmXt6xZZZRVZ1OnhjHHo2EnrKW7DBav1Edfnrb46cUxmZnPILwbE7V6utMETIIhGy9hxk3J85W1ozjYf7LAyzGTJM1j63MdZpjiLfjh46wCXO1fOF0tSfSK72N1LZZ3FhuwfNb6AuA/WSvZcKs1xViXkuVaLZZmGEIQrisn4BLoccw+Tgzahh6wryvm19KeMPc0+xUDDJoZ4pfuPDtXmN1fcrv1lPIPGj+SBgCysDguhBprXZlJK7Y1IGW79FkXK3gz9ED6yCnjGXZuGzedtlX/AITH6PJ6GL79Q0ewFBVyEcKEAtsLs1akXsomNhmwvFhFGIpWh8V+DgLfQuvHUUkutlQGE/ZkaR1pGZKW61IZVFvGs3kdbiyzvXto4Owy4o1v0d9Hf6EsTvRIEaF/GWD0vHak1tcQsmuJ4+tUp6av9XP9e/8AINsklPCLzVEf+FhziVycRxdrmOigbmR8d9bnelcN9WSo75S7jKt8frMeKd69qnI7HJljX42TzF7ioyySsLUiNM6Z2EIQpQw7W0hXpTy6bB6OoJBJihf1Nv8AzKoxXNk7JpskaJ3CRSi/pH+yB3j1sb6ELXSOzqaJ21oWUELHTaitf6T2jrCrnwpl5oKC31emcXH1averExwgiBh+1ILpJ8JBEeDUsnzb/pGbmOGp12m/8ggqpC9VVZRwk3o5L7G1Fh7M0qJuxR+T5+lj4aCShRt2KPkE3Sx8NG7FHyCbpY+GgkoUbdij5BN0sfDRuxR8gm6WPhoJNyi5Ubdij5BN0sfDRuxR8gm6WPhoJNyhRt2KPkE3Sx8NG7FHyCbpY+GgkoUbdij5BN0sfDRuxR8gm6WPhoJKFG3Yo+QTdLHw1kYvRkgfoE/Sx3EEhXBkSH70qUSAj5rhY7LlVLS1VK/WykIdxaSbPA9jQrlyUtvZw1wdfSRZziNpOtA0YS/Pw6A/3AhasCN8PYPu6kINGMu/4ulA4s51vUUheFqOobk5SVcLC+Ckqs6osL5rS0tDvQCQnnFiTikTP/E4j2ha9WaWFoc1wzXNcLtcDwgoPmysqYpWZ8ZDgddxwLnaQbQr9qfB5kdVVD55cCjEjtbtFPLGOa1wHUtZ8GeRQ4cD/OT99BQ+kG1Y0g2q+fkzyLvbcMj/AOyfvoHg0yLvbcP85P30FD6QbUaQbVfHyaZFW14GemT99YHg0yKPBgZ6ZP30FEaQbUaQbVe/ya5F+Q/zk/fWfk0yK8hnpk/fQUPpBtCNINqvf5NMivIf5yfvrPyaZFXtuJ+cn76Ch9INqxpBtV8/JpkV5Et6ayfvo+TTIrjwT87P30FD6QbUNkFxrV8DwZ5GH/sg6bP31geDTIvV/wAk1/8AuT99BTkVdDSxF73cA4Bx+hXvkZBUUuSOFR10ZjqTDpHRkWLM451iOIi4WjCcicl8IqxV4fg0TKhv0ZJJHylh2jPcbJgN3G5sSTc3QTMC1RTs2Su6ysLXgR/XVjb3tIB1IQYx+lme2Oppfroje1+EcYXBdj0MTc2aLNeOFpOaetOxFwo02H0sxvJAxx84QJbsp6a/1LvxB2I30Uw/sXH9oOxN+49ByZnNCNx6DkzOaEChvopvEkftR2IGVFN4r+IOxN+49ByZnNCNx6DkzOaEChvopvEn8QdiN9FNw6I/iDsTfuPQcmZzQjceg5MzmhAn756bxX8UdizvopvEkftR2Jv3HoOTM5oRuPQcmZzQgUN9FN4k/ijsQcqKY8MX8Qdib9x6DkzOaEbj0HJmc0IFDfRTeKP4g7Eb56aw/VH1yDsTfuPQcmZzQjceg5MzmhAob56XxH8UdiDlRTXB0Nj/AJg7E37j0HJmc0I3HoOTM5oQKLcp6Yn6rVt0g7FvbjTZzm0kWfK7gHCewBM+49ByZnNC3wUVNB9VCxp2gIImBUT6SlOmN5ZDnP8ASULpoQCEIQCEIQCEIQCEIQCEIQCEIQCEIQCEIQCEIQCEIQf/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o-RO"/>
          </a:p>
        </p:txBody>
      </p:sp>
      <p:pic>
        <p:nvPicPr>
          <p:cNvPr id="8198" name="Picture 6" descr="http://upload.wikimedia.org/wikipedia/en/4/4c/Sublime_Tex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3068960"/>
            <a:ext cx="2016224" cy="2016224"/>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http://1.bp.blogspot.com/-9Nfm9-MvPq8/UAkUTsxPVGI/AAAAAAAAB2Y/j0wKT6nww8c/s1600/NoteP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0024" y="2790800"/>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http://newtricks.me/wp-content/uploads/2010/08/firebug-larg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6338" y="686217"/>
            <a:ext cx="2514600" cy="200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43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2627784" y="1417017"/>
            <a:ext cx="5725610" cy="5346577"/>
          </a:xfrm>
        </p:spPr>
        <p:txBody>
          <a:bodyPr>
            <a:normAutofit/>
          </a:bodyPr>
          <a:lstStyle/>
          <a:p>
            <a:pPr>
              <a:buSzPct val="110000"/>
            </a:pPr>
            <a:r>
              <a:rPr lang="en-US" sz="2000" dirty="0"/>
              <a:t>Dynamic</a:t>
            </a:r>
          </a:p>
          <a:p>
            <a:pPr>
              <a:buSzPct val="110000"/>
            </a:pPr>
            <a:r>
              <a:rPr lang="en-US" sz="2000" dirty="0"/>
              <a:t>Easy to understand syntax</a:t>
            </a:r>
          </a:p>
          <a:p>
            <a:pPr>
              <a:buSzPct val="110000"/>
            </a:pPr>
            <a:r>
              <a:rPr lang="en-US" sz="2000" dirty="0"/>
              <a:t>Easy to use interpreter</a:t>
            </a:r>
          </a:p>
          <a:p>
            <a:pPr>
              <a:buSzPct val="110000"/>
            </a:pPr>
            <a:r>
              <a:rPr lang="en-US" sz="2000" dirty="0"/>
              <a:t>Object oriented</a:t>
            </a:r>
          </a:p>
          <a:p>
            <a:pPr>
              <a:buSzPct val="110000"/>
            </a:pPr>
            <a:r>
              <a:rPr lang="en-US" sz="2000" dirty="0"/>
              <a:t>Cross-platform</a:t>
            </a:r>
          </a:p>
          <a:p>
            <a:pPr>
              <a:buSzPct val="110000"/>
            </a:pPr>
            <a:r>
              <a:rPr lang="en-US" sz="2000" dirty="0"/>
              <a:t>Powerful class libraries</a:t>
            </a:r>
          </a:p>
          <a:p>
            <a:pPr>
              <a:buSzPct val="110000"/>
            </a:pPr>
            <a:r>
              <a:rPr lang="en-US" sz="2000" dirty="0"/>
              <a:t>Massive online support communities base</a:t>
            </a:r>
          </a:p>
        </p:txBody>
      </p:sp>
      <p:sp>
        <p:nvSpPr>
          <p:cNvPr id="4" name="Slide Number Placeholder 3"/>
          <p:cNvSpPr>
            <a:spLocks noGrp="1"/>
          </p:cNvSpPr>
          <p:nvPr>
            <p:ph type="sldNum" sz="quarter" idx="12"/>
          </p:nvPr>
        </p:nvSpPr>
        <p:spPr/>
        <p:txBody>
          <a:bodyPr/>
          <a:lstStyle/>
          <a:p>
            <a:fld id="{7F7B3305-BBBC-4059-8348-D8C96BE08C53}" type="slidenum">
              <a:rPr lang="en-US" smtClean="0"/>
              <a:pPr/>
              <a:t>3</a:t>
            </a:fld>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9883" y="856342"/>
            <a:ext cx="2597727" cy="2597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737" y="3645024"/>
            <a:ext cx="2260023" cy="2597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Title 1"/>
          <p:cNvSpPr txBox="1">
            <a:spLocks/>
          </p:cNvSpPr>
          <p:nvPr/>
        </p:nvSpPr>
        <p:spPr>
          <a:xfrm>
            <a:off x="430567" y="337351"/>
            <a:ext cx="7189433" cy="724099"/>
          </a:xfrm>
          <a:prstGeom prst="rect">
            <a:avLst/>
          </a:prstGeom>
        </p:spPr>
        <p:txBody>
          <a:bodyPr vert="horz" lIns="0" tIns="0" rIns="0" bIns="0" rtlCol="0" anchor="t" anchorCtr="0">
            <a:normAutofit/>
          </a:bodyPr>
          <a:lstStyle>
            <a:lvl1pPr algn="l" defTabSz="914400" rtl="0" eaLnBrk="1" latinLnBrk="0" hangingPunct="1">
              <a:spcBef>
                <a:spcPct val="0"/>
              </a:spcBef>
              <a:buNone/>
              <a:defRPr sz="1800" b="1" kern="1200">
                <a:solidFill>
                  <a:srgbClr val="AA0B19"/>
                </a:solidFill>
                <a:latin typeface="Calibri" pitchFamily="34" charset="0"/>
                <a:ea typeface="+mj-ea"/>
                <a:cs typeface="+mj-cs"/>
              </a:defRPr>
            </a:lvl1pPr>
          </a:lstStyle>
          <a:p>
            <a:r>
              <a:rPr lang="en-US" dirty="0" smtClean="0"/>
              <a:t>THE RUBY LANGUAGE</a:t>
            </a:r>
            <a:endParaRPr lang="en-US" dirty="0"/>
          </a:p>
        </p:txBody>
      </p:sp>
    </p:spTree>
    <p:extLst>
      <p:ext uri="{BB962C8B-B14F-4D97-AF65-F5344CB8AC3E}">
        <p14:creationId xmlns:p14="http://schemas.microsoft.com/office/powerpoint/2010/main" val="23390073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QUESTIONS </a:t>
            </a:r>
            <a:r>
              <a:rPr lang="ro-RO" sz="2800" dirty="0" smtClean="0"/>
              <a:t>?…</a:t>
            </a:r>
            <a:r>
              <a:rPr lang="ro-RO" dirty="0"/>
              <a:t/>
            </a:r>
            <a:br>
              <a:rPr lang="ro-RO" dirty="0"/>
            </a:br>
            <a:endParaRPr lang="ro-RO" dirty="0"/>
          </a:p>
        </p:txBody>
      </p:sp>
      <p:sp>
        <p:nvSpPr>
          <p:cNvPr id="4" name="Slide Number Placeholder 3"/>
          <p:cNvSpPr>
            <a:spLocks noGrp="1"/>
          </p:cNvSpPr>
          <p:nvPr>
            <p:ph type="sldNum" sz="quarter" idx="12"/>
          </p:nvPr>
        </p:nvSpPr>
        <p:spPr/>
        <p:txBody>
          <a:bodyPr/>
          <a:lstStyle/>
          <a:p>
            <a:fld id="{7F7B3305-BBBC-4059-8348-D8C96BE08C53}" type="slidenum">
              <a:rPr lang="en-US" smtClean="0"/>
              <a:pPr/>
              <a:t>30</a:t>
            </a:fld>
            <a:endParaRPr lang="en-US" dirty="0"/>
          </a:p>
        </p:txBody>
      </p:sp>
      <p:pic>
        <p:nvPicPr>
          <p:cNvPr id="7" name="Picture 2" descr="https://fbcdn-sphotos-g-a.akamaihd.net/hphotos-ak-prn1/483544_357716714334899_961857672_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8990" y="1916832"/>
            <a:ext cx="4572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3703" y="664433"/>
            <a:ext cx="5362575" cy="1371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447682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7B3305-BBBC-4059-8348-D8C96BE08C53}" type="slidenum">
              <a:rPr lang="en-US" smtClean="0"/>
              <a:pPr/>
              <a:t>31</a:t>
            </a:fld>
            <a:endParaRPr lang="en-US" dirty="0"/>
          </a:p>
        </p:txBody>
      </p:sp>
      <p:sp>
        <p:nvSpPr>
          <p:cNvPr id="2" name="TextBox 1"/>
          <p:cNvSpPr txBox="1"/>
          <p:nvPr/>
        </p:nvSpPr>
        <p:spPr>
          <a:xfrm>
            <a:off x="2195736" y="3573016"/>
            <a:ext cx="5040560" cy="923330"/>
          </a:xfrm>
          <a:prstGeom prst="rect">
            <a:avLst/>
          </a:prstGeom>
          <a:noFill/>
        </p:spPr>
        <p:txBody>
          <a:bodyPr wrap="square" rtlCol="0">
            <a:spAutoFit/>
          </a:bodyPr>
          <a:lstStyle/>
          <a:p>
            <a:pPr algn="ctr"/>
            <a:r>
              <a:rPr lang="en-US" sz="5400" dirty="0" smtClean="0"/>
              <a:t>Thanks</a:t>
            </a:r>
            <a:endParaRPr lang="en-US" sz="5400" dirty="0"/>
          </a:p>
        </p:txBody>
      </p:sp>
    </p:spTree>
    <p:extLst>
      <p:ext uri="{BB962C8B-B14F-4D97-AF65-F5344CB8AC3E}">
        <p14:creationId xmlns:p14="http://schemas.microsoft.com/office/powerpoint/2010/main" val="4089499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2147417" y="3811668"/>
            <a:ext cx="5116647" cy="2724932"/>
          </a:xfrm>
        </p:spPr>
        <p:txBody>
          <a:bodyPr>
            <a:noAutofit/>
          </a:bodyPr>
          <a:lstStyle/>
          <a:p>
            <a:pPr>
              <a:buSzPct val="110000"/>
            </a:pPr>
            <a:r>
              <a:rPr lang="en-US" sz="1600" dirty="0" smtClean="0"/>
              <a:t>Multiple browser windows/tabs.</a:t>
            </a:r>
          </a:p>
          <a:p>
            <a:pPr>
              <a:buSzPct val="110000"/>
            </a:pPr>
            <a:r>
              <a:rPr lang="en-US" sz="1600" dirty="0" smtClean="0"/>
              <a:t>JavaScript events. </a:t>
            </a:r>
          </a:p>
          <a:p>
            <a:pPr>
              <a:buSzPct val="110000"/>
            </a:pPr>
            <a:r>
              <a:rPr lang="en-US" sz="1600" dirty="0" smtClean="0"/>
              <a:t>Frames / </a:t>
            </a:r>
            <a:r>
              <a:rPr lang="en-US" sz="1600" dirty="0" err="1" smtClean="0"/>
              <a:t>iframes</a:t>
            </a:r>
            <a:r>
              <a:rPr lang="en-US" sz="1600" dirty="0" smtClean="0"/>
              <a:t> / modal dialogs.</a:t>
            </a:r>
          </a:p>
          <a:p>
            <a:pPr>
              <a:buSzPct val="110000"/>
            </a:pPr>
            <a:r>
              <a:rPr lang="en-US" sz="1600" dirty="0" smtClean="0"/>
              <a:t>Supports visible and invisible runs </a:t>
            </a:r>
          </a:p>
          <a:p>
            <a:pPr>
              <a:buSzPct val="110000"/>
            </a:pPr>
            <a:r>
              <a:rPr lang="en-US" sz="1600" dirty="0" smtClean="0"/>
              <a:t>Headless </a:t>
            </a:r>
            <a:r>
              <a:rPr lang="en-US" sz="1600" dirty="0"/>
              <a:t>/ </a:t>
            </a:r>
            <a:r>
              <a:rPr lang="en-US" sz="1600" dirty="0" err="1" smtClean="0"/>
              <a:t>PhantomJS</a:t>
            </a:r>
            <a:r>
              <a:rPr lang="en-US" sz="1600" dirty="0" smtClean="0"/>
              <a:t>.</a:t>
            </a:r>
          </a:p>
          <a:p>
            <a:pPr>
              <a:buSzPct val="110000"/>
            </a:pPr>
            <a:r>
              <a:rPr lang="en-US" sz="1600" dirty="0" smtClean="0"/>
              <a:t>Capturing of the screens</a:t>
            </a:r>
          </a:p>
        </p:txBody>
      </p:sp>
      <p:sp>
        <p:nvSpPr>
          <p:cNvPr id="4" name="Slide Number Placeholder 3"/>
          <p:cNvSpPr>
            <a:spLocks noGrp="1"/>
          </p:cNvSpPr>
          <p:nvPr>
            <p:ph type="sldNum" sz="quarter" idx="12"/>
          </p:nvPr>
        </p:nvSpPr>
        <p:spPr/>
        <p:txBody>
          <a:bodyPr/>
          <a:lstStyle/>
          <a:p>
            <a:fld id="{7F7B3305-BBBC-4059-8348-D8C96BE08C53}" type="slidenum">
              <a:rPr lang="en-US" smtClean="0"/>
              <a:pPr/>
              <a:t>4</a:t>
            </a:fld>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044" y="620688"/>
            <a:ext cx="3211735" cy="3140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Rectangle 5"/>
          <p:cNvSpPr txBox="1">
            <a:spLocks noChangeArrowheads="1"/>
          </p:cNvSpPr>
          <p:nvPr/>
        </p:nvSpPr>
        <p:spPr>
          <a:xfrm>
            <a:off x="430567" y="1061450"/>
            <a:ext cx="8229600" cy="5406390"/>
          </a:xfrm>
          <a:prstGeom prst="rect">
            <a:avLst/>
          </a:prstGeom>
        </p:spPr>
        <p:txBody>
          <a:bodyPr vert="horz" lIns="90000" tIns="46800" rIns="90000" bIns="46800" rtlCol="0">
            <a:normAutofit/>
          </a:bodyPr>
          <a:lstStyle>
            <a:lvl1pPr marL="342900" indent="-342900" algn="l" defTabSz="914400" rtl="0" eaLnBrk="1" latinLnBrk="0" hangingPunct="1">
              <a:lnSpc>
                <a:spcPct val="150000"/>
              </a:lnSpc>
              <a:spcBef>
                <a:spcPct val="20000"/>
              </a:spcBef>
              <a:buClr>
                <a:srgbClr val="AA0B19"/>
              </a:buClr>
              <a:buSzPct val="175000"/>
              <a:buFont typeface="Verdana" pitchFamily="34" charset="0"/>
              <a:buChar char="•"/>
              <a:defRPr sz="1400" kern="1200">
                <a:solidFill>
                  <a:schemeClr val="tx1"/>
                </a:solidFill>
                <a:latin typeface="Calibri" pitchFamily="34" charset="0"/>
                <a:ea typeface="+mn-ea"/>
                <a:cs typeface="+mn-cs"/>
              </a:defRPr>
            </a:lvl1pPr>
            <a:lvl2pPr marL="742950" indent="-285750" algn="l" defTabSz="914400" rtl="0" eaLnBrk="1" latinLnBrk="0" hangingPunct="1">
              <a:lnSpc>
                <a:spcPct val="150000"/>
              </a:lnSpc>
              <a:spcBef>
                <a:spcPct val="20000"/>
              </a:spcBef>
              <a:buClr>
                <a:srgbClr val="AA0B19"/>
              </a:buClr>
              <a:buSzPct val="150000"/>
              <a:buFont typeface="Verdana" pitchFamily="34" charset="0"/>
              <a:buChar char="•"/>
              <a:defRPr sz="1400" kern="1200">
                <a:solidFill>
                  <a:schemeClr val="tx1"/>
                </a:solidFill>
                <a:latin typeface="Calibri" pitchFamily="34" charset="0"/>
                <a:ea typeface="+mn-ea"/>
                <a:cs typeface="+mn-cs"/>
              </a:defRPr>
            </a:lvl2pPr>
            <a:lvl3pPr marL="1143000" indent="-228600" algn="l" defTabSz="914400" rtl="0" eaLnBrk="1" latinLnBrk="0" hangingPunct="1">
              <a:lnSpc>
                <a:spcPct val="150000"/>
              </a:lnSpc>
              <a:spcBef>
                <a:spcPct val="20000"/>
              </a:spcBef>
              <a:buClr>
                <a:srgbClr val="AA0B19"/>
              </a:buClr>
              <a:buSzPct val="125000"/>
              <a:buFont typeface="Verdana" pitchFamily="34" charset="0"/>
              <a:buChar char="•"/>
              <a:defRPr sz="1400" kern="1200">
                <a:solidFill>
                  <a:schemeClr val="tx1"/>
                </a:solidFill>
                <a:latin typeface="Calibri" pitchFamily="34" charset="0"/>
                <a:ea typeface="+mn-ea"/>
                <a:cs typeface="+mn-cs"/>
              </a:defRPr>
            </a:lvl3pPr>
            <a:lvl4pPr marL="1600200" indent="-228600" algn="l" defTabSz="914400" rtl="0" eaLnBrk="1" latinLnBrk="0" hangingPunct="1">
              <a:lnSpc>
                <a:spcPct val="150000"/>
              </a:lnSpc>
              <a:spcBef>
                <a:spcPct val="20000"/>
              </a:spcBef>
              <a:buClr>
                <a:srgbClr val="AA0B19"/>
              </a:buClr>
              <a:buSzPct val="125000"/>
              <a:buFont typeface="Verdana" pitchFamily="34" charset="0"/>
              <a:buChar char="•"/>
              <a:defRPr sz="1400" kern="1200">
                <a:solidFill>
                  <a:schemeClr val="tx1"/>
                </a:solidFill>
                <a:latin typeface="Calibri" pitchFamily="34" charset="0"/>
                <a:ea typeface="+mn-ea"/>
                <a:cs typeface="+mn-cs"/>
              </a:defRPr>
            </a:lvl4pPr>
            <a:lvl5pPr marL="2057400" indent="-228600" algn="l" defTabSz="914400" rtl="0" eaLnBrk="1" latinLnBrk="0" hangingPunct="1">
              <a:lnSpc>
                <a:spcPct val="150000"/>
              </a:lnSpc>
              <a:spcBef>
                <a:spcPct val="20000"/>
              </a:spcBef>
              <a:buClr>
                <a:srgbClr val="AA0B19"/>
              </a:buClr>
              <a:buSzPct val="100000"/>
              <a:buFont typeface="Verdana" pitchFamily="34" charset="0"/>
              <a:buChar char="•"/>
              <a:defRPr sz="12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604963" lvl="1" indent="-569913" algn="ctr">
              <a:lnSpc>
                <a:spcPct val="100000"/>
              </a:lnSpc>
              <a:spcAft>
                <a:spcPct val="0"/>
              </a:spcAft>
              <a:buClr>
                <a:srgbClr val="ADBFDD"/>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400" dirty="0" smtClean="0"/>
          </a:p>
        </p:txBody>
      </p:sp>
      <p:sp>
        <p:nvSpPr>
          <p:cNvPr id="10" name="Title 1"/>
          <p:cNvSpPr txBox="1">
            <a:spLocks/>
          </p:cNvSpPr>
          <p:nvPr/>
        </p:nvSpPr>
        <p:spPr>
          <a:xfrm>
            <a:off x="251520" y="256629"/>
            <a:ext cx="5401527" cy="724099"/>
          </a:xfrm>
          <a:prstGeom prst="rect">
            <a:avLst/>
          </a:prstGeom>
        </p:spPr>
        <p:txBody>
          <a:bodyPr vert="horz" lIns="0" tIns="0" rIns="0" bIns="0" rtlCol="0" anchor="t" anchorCtr="0">
            <a:normAutofit/>
          </a:bodyPr>
          <a:lstStyle>
            <a:lvl1pPr algn="l" defTabSz="914400" rtl="0" eaLnBrk="1" latinLnBrk="0" hangingPunct="1">
              <a:spcBef>
                <a:spcPct val="0"/>
              </a:spcBef>
              <a:buNone/>
              <a:defRPr sz="1800" b="1" kern="1200">
                <a:solidFill>
                  <a:srgbClr val="AA0B19"/>
                </a:solidFill>
                <a:latin typeface="Calibri" pitchFamily="34" charset="0"/>
                <a:ea typeface="+mj-ea"/>
                <a:cs typeface="+mj-cs"/>
              </a:defRPr>
            </a:lvl1pPr>
          </a:lstStyle>
          <a:p>
            <a:r>
              <a:rPr lang="en-US" dirty="0" smtClean="0"/>
              <a:t>WHAT IS WATIR</a:t>
            </a:r>
            <a:endParaRPr lang="en-US" dirty="0"/>
          </a:p>
        </p:txBody>
      </p:sp>
      <p:sp>
        <p:nvSpPr>
          <p:cNvPr id="11" name="Content Placeholder 2"/>
          <p:cNvSpPr txBox="1">
            <a:spLocks/>
          </p:cNvSpPr>
          <p:nvPr/>
        </p:nvSpPr>
        <p:spPr>
          <a:xfrm>
            <a:off x="5364088" y="620688"/>
            <a:ext cx="4992216" cy="4630738"/>
          </a:xfrm>
          <a:prstGeom prst="rect">
            <a:avLst/>
          </a:prstGeom>
          <a:ln w="12700">
            <a:noFill/>
          </a:ln>
        </p:spPr>
        <p:txBody>
          <a:bodyPr vert="horz" lIns="0" tIns="0" rIns="0" bIns="0" rtlCol="0">
            <a:normAutofit/>
          </a:bodyPr>
          <a:lstStyle>
            <a:lvl1pPr marL="274320" indent="-274320" algn="l" defTabSz="914400" rtl="0" eaLnBrk="1" latinLnBrk="0" hangingPunct="1">
              <a:lnSpc>
                <a:spcPct val="150000"/>
              </a:lnSpc>
              <a:spcBef>
                <a:spcPct val="20000"/>
              </a:spcBef>
              <a:buClr>
                <a:srgbClr val="AA0B19"/>
              </a:buClr>
              <a:buSzPct val="175000"/>
              <a:buFont typeface="Verdana" pitchFamily="34" charset="0"/>
              <a:buChar char="•"/>
              <a:defRPr sz="1400" kern="1200" baseline="0">
                <a:solidFill>
                  <a:schemeClr val="tx1"/>
                </a:solidFill>
                <a:latin typeface="Calibri" pitchFamily="34" charset="0"/>
                <a:ea typeface="+mn-ea"/>
                <a:cs typeface="+mn-cs"/>
              </a:defRPr>
            </a:lvl1pPr>
            <a:lvl2pPr marL="548640" marR="0" indent="-274320" algn="l" defTabSz="914400" rtl="0" eaLnBrk="1" fontAlgn="auto" latinLnBrk="0" hangingPunct="1">
              <a:lnSpc>
                <a:spcPct val="150000"/>
              </a:lnSpc>
              <a:spcBef>
                <a:spcPct val="20000"/>
              </a:spcBef>
              <a:spcAft>
                <a:spcPts val="0"/>
              </a:spcAft>
              <a:buClr>
                <a:srgbClr val="AA0B19"/>
              </a:buClr>
              <a:buSzPct val="150000"/>
              <a:buFont typeface="Verdana" pitchFamily="34" charset="0"/>
              <a:buChar char="•"/>
              <a:tabLst/>
              <a:defRPr sz="1400" kern="1200" baseline="0">
                <a:solidFill>
                  <a:schemeClr val="tx1"/>
                </a:solidFill>
                <a:latin typeface="Calibri" pitchFamily="34" charset="0"/>
                <a:ea typeface="+mn-ea"/>
                <a:cs typeface="+mn-cs"/>
              </a:defRPr>
            </a:lvl2pPr>
            <a:lvl3pPr marL="822960" indent="-274320" algn="l" defTabSz="914400" rtl="0" eaLnBrk="1" latinLnBrk="0" hangingPunct="1">
              <a:lnSpc>
                <a:spcPct val="150000"/>
              </a:lnSpc>
              <a:spcBef>
                <a:spcPct val="20000"/>
              </a:spcBef>
              <a:buClr>
                <a:srgbClr val="AA0B19"/>
              </a:buClr>
              <a:buSzPct val="125000"/>
              <a:buFont typeface="Verdana" pitchFamily="34" charset="0"/>
              <a:buChar char="•"/>
              <a:defRPr sz="1400" kern="1200" baseline="0">
                <a:solidFill>
                  <a:schemeClr val="tx1"/>
                </a:solidFill>
                <a:latin typeface="Calibri" pitchFamily="34" charset="0"/>
                <a:ea typeface="+mn-ea"/>
                <a:cs typeface="+mn-cs"/>
              </a:defRPr>
            </a:lvl3pPr>
            <a:lvl4pPr marL="1097280" indent="-274320" algn="l" defTabSz="914400" rtl="0" eaLnBrk="1" latinLnBrk="0" hangingPunct="1">
              <a:lnSpc>
                <a:spcPct val="150000"/>
              </a:lnSpc>
              <a:spcBef>
                <a:spcPct val="20000"/>
              </a:spcBef>
              <a:buClr>
                <a:srgbClr val="AA0B19"/>
              </a:buClr>
              <a:buSzPct val="100000"/>
              <a:buFont typeface="Verdana" pitchFamily="34" charset="0"/>
              <a:buChar char="•"/>
              <a:defRPr sz="1400" kern="1200" baseline="0">
                <a:solidFill>
                  <a:schemeClr val="tx1"/>
                </a:solidFill>
                <a:latin typeface="Calibri" pitchFamily="34" charset="0"/>
                <a:ea typeface="+mn-ea"/>
                <a:cs typeface="+mn-cs"/>
              </a:defRPr>
            </a:lvl4pPr>
            <a:lvl5pPr marL="1371600" indent="-274320" algn="l" defTabSz="914400" rtl="0" eaLnBrk="1" latinLnBrk="0" hangingPunct="1">
              <a:lnSpc>
                <a:spcPct val="150000"/>
              </a:lnSpc>
              <a:spcBef>
                <a:spcPct val="20000"/>
              </a:spcBef>
              <a:buClr>
                <a:srgbClr val="AA0B19"/>
              </a:buClr>
              <a:buSzPct val="100000"/>
              <a:buFont typeface="Verdana" pitchFamily="34" charset="0"/>
              <a:buChar char="•"/>
              <a:defRPr sz="12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110000"/>
              <a:buNone/>
            </a:pPr>
            <a:r>
              <a:rPr lang="en-US" sz="1600" dirty="0"/>
              <a:t>Web Applications Testing  in Ruby</a:t>
            </a:r>
            <a:endParaRPr lang="ro-RO" sz="1600" dirty="0"/>
          </a:p>
          <a:p>
            <a:pPr>
              <a:buSzPct val="110000"/>
            </a:pPr>
            <a:r>
              <a:rPr lang="en-US" sz="1600" dirty="0" smtClean="0"/>
              <a:t>Free open-source tool</a:t>
            </a:r>
          </a:p>
          <a:p>
            <a:pPr>
              <a:buSzPct val="110000"/>
            </a:pPr>
            <a:r>
              <a:rPr lang="en-US" sz="1600" dirty="0" smtClean="0"/>
              <a:t>Ruby library which runs almost any browser</a:t>
            </a:r>
          </a:p>
          <a:p>
            <a:pPr>
              <a:buSzPct val="110000"/>
            </a:pPr>
            <a:r>
              <a:rPr lang="en-US" sz="1600" dirty="0" smtClean="0"/>
              <a:t>Results oriented</a:t>
            </a:r>
          </a:p>
          <a:p>
            <a:pPr>
              <a:buSzPct val="110000"/>
            </a:pPr>
            <a:r>
              <a:rPr lang="en-US" sz="1600" dirty="0" smtClean="0"/>
              <a:t>Unlimited possibilities</a:t>
            </a:r>
          </a:p>
          <a:p>
            <a:pPr>
              <a:buSzPct val="110000"/>
            </a:pPr>
            <a:r>
              <a:rPr lang="en-US" sz="1600" dirty="0" smtClean="0"/>
              <a:t>Cross-platform</a:t>
            </a:r>
          </a:p>
          <a:p>
            <a:pPr>
              <a:buSzPct val="110000"/>
            </a:pPr>
            <a:r>
              <a:rPr lang="en-US" sz="1600" dirty="0" smtClean="0"/>
              <a:t>Massive online support communities base</a:t>
            </a:r>
            <a:endParaRPr lang="en-US" sz="1600" dirty="0"/>
          </a:p>
        </p:txBody>
      </p:sp>
      <p:sp>
        <p:nvSpPr>
          <p:cNvPr id="13" name="Content Placeholder 2"/>
          <p:cNvSpPr txBox="1">
            <a:spLocks/>
          </p:cNvSpPr>
          <p:nvPr/>
        </p:nvSpPr>
        <p:spPr>
          <a:xfrm>
            <a:off x="251520" y="684807"/>
            <a:ext cx="7056784" cy="5346577"/>
          </a:xfrm>
          <a:prstGeom prst="rect">
            <a:avLst/>
          </a:prstGeom>
          <a:ln w="12700">
            <a:noFill/>
          </a:ln>
        </p:spPr>
        <p:txBody>
          <a:bodyPr vert="horz" lIns="0" tIns="0" rIns="0" bIns="0" rtlCol="0">
            <a:normAutofit/>
          </a:bodyPr>
          <a:lstStyle>
            <a:lvl1pPr marL="274320" indent="-274320" algn="l" defTabSz="914400" rtl="0" eaLnBrk="1" latinLnBrk="0" hangingPunct="1">
              <a:lnSpc>
                <a:spcPct val="150000"/>
              </a:lnSpc>
              <a:spcBef>
                <a:spcPct val="20000"/>
              </a:spcBef>
              <a:buClr>
                <a:srgbClr val="AA0B19"/>
              </a:buClr>
              <a:buSzPct val="175000"/>
              <a:buFont typeface="Verdana" pitchFamily="34" charset="0"/>
              <a:buChar char="•"/>
              <a:defRPr sz="1400" kern="1200" baseline="0">
                <a:solidFill>
                  <a:schemeClr val="tx1"/>
                </a:solidFill>
                <a:latin typeface="Calibri" pitchFamily="34" charset="0"/>
                <a:ea typeface="+mn-ea"/>
                <a:cs typeface="+mn-cs"/>
              </a:defRPr>
            </a:lvl1pPr>
            <a:lvl2pPr marL="548640" marR="0" indent="-274320" algn="l" defTabSz="914400" rtl="0" eaLnBrk="1" fontAlgn="auto" latinLnBrk="0" hangingPunct="1">
              <a:lnSpc>
                <a:spcPct val="150000"/>
              </a:lnSpc>
              <a:spcBef>
                <a:spcPct val="20000"/>
              </a:spcBef>
              <a:spcAft>
                <a:spcPts val="0"/>
              </a:spcAft>
              <a:buClr>
                <a:srgbClr val="AA0B19"/>
              </a:buClr>
              <a:buSzPct val="150000"/>
              <a:buFont typeface="Verdana" pitchFamily="34" charset="0"/>
              <a:buChar char="•"/>
              <a:tabLst/>
              <a:defRPr sz="1400" kern="1200" baseline="0">
                <a:solidFill>
                  <a:schemeClr val="tx1"/>
                </a:solidFill>
                <a:latin typeface="Calibri" pitchFamily="34" charset="0"/>
                <a:ea typeface="+mn-ea"/>
                <a:cs typeface="+mn-cs"/>
              </a:defRPr>
            </a:lvl2pPr>
            <a:lvl3pPr marL="822960" indent="-274320" algn="l" defTabSz="914400" rtl="0" eaLnBrk="1" latinLnBrk="0" hangingPunct="1">
              <a:lnSpc>
                <a:spcPct val="150000"/>
              </a:lnSpc>
              <a:spcBef>
                <a:spcPct val="20000"/>
              </a:spcBef>
              <a:buClr>
                <a:srgbClr val="AA0B19"/>
              </a:buClr>
              <a:buSzPct val="125000"/>
              <a:buFont typeface="Verdana" pitchFamily="34" charset="0"/>
              <a:buChar char="•"/>
              <a:defRPr sz="1400" kern="1200" baseline="0">
                <a:solidFill>
                  <a:schemeClr val="tx1"/>
                </a:solidFill>
                <a:latin typeface="Calibri" pitchFamily="34" charset="0"/>
                <a:ea typeface="+mn-ea"/>
                <a:cs typeface="+mn-cs"/>
              </a:defRPr>
            </a:lvl3pPr>
            <a:lvl4pPr marL="1097280" indent="-274320" algn="l" defTabSz="914400" rtl="0" eaLnBrk="1" latinLnBrk="0" hangingPunct="1">
              <a:lnSpc>
                <a:spcPct val="150000"/>
              </a:lnSpc>
              <a:spcBef>
                <a:spcPct val="20000"/>
              </a:spcBef>
              <a:buClr>
                <a:srgbClr val="AA0B19"/>
              </a:buClr>
              <a:buSzPct val="100000"/>
              <a:buFont typeface="Verdana" pitchFamily="34" charset="0"/>
              <a:buChar char="•"/>
              <a:defRPr sz="1400" kern="1200" baseline="0">
                <a:solidFill>
                  <a:schemeClr val="tx1"/>
                </a:solidFill>
                <a:latin typeface="Calibri" pitchFamily="34" charset="0"/>
                <a:ea typeface="+mn-ea"/>
                <a:cs typeface="+mn-cs"/>
              </a:defRPr>
            </a:lvl4pPr>
            <a:lvl5pPr marL="1371600" indent="-274320" algn="l" defTabSz="914400" rtl="0" eaLnBrk="1" latinLnBrk="0" hangingPunct="1">
              <a:lnSpc>
                <a:spcPct val="150000"/>
              </a:lnSpc>
              <a:spcBef>
                <a:spcPct val="20000"/>
              </a:spcBef>
              <a:buClr>
                <a:srgbClr val="AA0B19"/>
              </a:buClr>
              <a:buSzPct val="100000"/>
              <a:buFont typeface="Verdana" pitchFamily="34" charset="0"/>
              <a:buChar char="•"/>
              <a:defRPr sz="12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110000"/>
              <a:buNone/>
            </a:pPr>
            <a:r>
              <a:rPr lang="en-US" sz="1600" dirty="0"/>
              <a:t>Why use </a:t>
            </a:r>
            <a:r>
              <a:rPr lang="en-US" sz="1600" dirty="0" err="1"/>
              <a:t>Watir</a:t>
            </a:r>
            <a:r>
              <a:rPr lang="en-US" sz="1600" dirty="0"/>
              <a:t>?</a:t>
            </a:r>
            <a:endParaRPr lang="en-US" sz="1600" dirty="0" smtClean="0"/>
          </a:p>
          <a:p>
            <a:pPr lvl="1">
              <a:buSzPct val="110000"/>
            </a:pPr>
            <a:r>
              <a:rPr lang="en-US" sz="1600" dirty="0" smtClean="0"/>
              <a:t>Free</a:t>
            </a:r>
            <a:endParaRPr lang="en-US" sz="1600" dirty="0"/>
          </a:p>
          <a:p>
            <a:pPr lvl="1">
              <a:buSzPct val="110000"/>
            </a:pPr>
            <a:r>
              <a:rPr lang="en-US" sz="1600" dirty="0"/>
              <a:t>Powerful</a:t>
            </a:r>
          </a:p>
          <a:p>
            <a:pPr lvl="1">
              <a:buSzPct val="110000"/>
            </a:pPr>
            <a:r>
              <a:rPr lang="en-US" sz="1600" dirty="0"/>
              <a:t>Simple </a:t>
            </a:r>
          </a:p>
          <a:p>
            <a:pPr lvl="1">
              <a:buSzPct val="110000"/>
            </a:pPr>
            <a:r>
              <a:rPr lang="en-US" sz="1600" dirty="0" smtClean="0"/>
              <a:t>Excellent </a:t>
            </a:r>
            <a:r>
              <a:rPr lang="en-US" sz="1600" dirty="0"/>
              <a:t>Support</a:t>
            </a:r>
          </a:p>
          <a:p>
            <a:pPr lvl="1">
              <a:buSzPct val="110000"/>
            </a:pPr>
            <a:r>
              <a:rPr lang="en-US" sz="1600" dirty="0"/>
              <a:t>It uses </a:t>
            </a:r>
            <a:r>
              <a:rPr lang="en-US" sz="1600" dirty="0" smtClean="0"/>
              <a:t>Ruby</a:t>
            </a:r>
            <a:endParaRPr lang="en-US" sz="1600" dirty="0"/>
          </a:p>
          <a:p>
            <a:pPr lvl="1">
              <a:buSzPct val="110000"/>
            </a:pPr>
            <a:r>
              <a:rPr lang="en-US" sz="1600" dirty="0"/>
              <a:t>Broad </a:t>
            </a:r>
            <a:r>
              <a:rPr lang="en-US" sz="1600" dirty="0" smtClean="0"/>
              <a:t>usage.</a:t>
            </a:r>
            <a:endParaRPr lang="en-US" sz="1600" dirty="0"/>
          </a:p>
        </p:txBody>
      </p:sp>
      <p:sp>
        <p:nvSpPr>
          <p:cNvPr id="12" name="Rectangle 5"/>
          <p:cNvSpPr>
            <a:spLocks noChangeArrowheads="1"/>
          </p:cNvSpPr>
          <p:nvPr/>
        </p:nvSpPr>
        <p:spPr bwMode="auto">
          <a:xfrm>
            <a:off x="5618212" y="5526559"/>
            <a:ext cx="476250" cy="47625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p>
        </p:txBody>
      </p:sp>
      <p:sp>
        <p:nvSpPr>
          <p:cNvPr id="14" name="Rectangle 6"/>
          <p:cNvSpPr>
            <a:spLocks noChangeArrowheads="1"/>
          </p:cNvSpPr>
          <p:nvPr/>
        </p:nvSpPr>
        <p:spPr bwMode="auto">
          <a:xfrm>
            <a:off x="6200825" y="5478934"/>
            <a:ext cx="476250" cy="571500"/>
          </a:xfrm>
          <a:prstGeom prst="rect">
            <a:avLst/>
          </a:prstGeom>
          <a:blipFill dpi="0" rotWithShape="0">
            <a:blip r:embed="rId5"/>
            <a:srcRect/>
            <a:stretch>
              <a:fillRect/>
            </a:stretch>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p>
        </p:txBody>
      </p:sp>
      <p:sp>
        <p:nvSpPr>
          <p:cNvPr id="15" name="Rectangle 7"/>
          <p:cNvSpPr>
            <a:spLocks noChangeArrowheads="1"/>
          </p:cNvSpPr>
          <p:nvPr/>
        </p:nvSpPr>
        <p:spPr bwMode="auto">
          <a:xfrm>
            <a:off x="6858050" y="5497984"/>
            <a:ext cx="476250" cy="533400"/>
          </a:xfrm>
          <a:prstGeom prst="rect">
            <a:avLst/>
          </a:prstGeom>
          <a:blipFill dpi="0" rotWithShape="0">
            <a:blip r:embed="rId6"/>
            <a:srcRect/>
            <a:stretch>
              <a:fillRect/>
            </a:stretch>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p>
        </p:txBody>
      </p:sp>
      <p:sp>
        <p:nvSpPr>
          <p:cNvPr id="16" name="Rectangle 8"/>
          <p:cNvSpPr>
            <a:spLocks noChangeArrowheads="1"/>
          </p:cNvSpPr>
          <p:nvPr/>
        </p:nvSpPr>
        <p:spPr bwMode="auto">
          <a:xfrm>
            <a:off x="5580112" y="4647084"/>
            <a:ext cx="476250" cy="476250"/>
          </a:xfrm>
          <a:prstGeom prst="rect">
            <a:avLst/>
          </a:prstGeom>
          <a:blipFill dpi="0" rotWithShape="0">
            <a:blip r:embed="rId7"/>
            <a:srcRect/>
            <a:stretch>
              <a:fillRect/>
            </a:stretch>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p>
        </p:txBody>
      </p:sp>
      <p:sp>
        <p:nvSpPr>
          <p:cNvPr id="17" name="Rectangle 9"/>
          <p:cNvSpPr>
            <a:spLocks noChangeArrowheads="1"/>
          </p:cNvSpPr>
          <p:nvPr/>
        </p:nvSpPr>
        <p:spPr bwMode="auto">
          <a:xfrm>
            <a:off x="6238925" y="4672484"/>
            <a:ext cx="476250" cy="476250"/>
          </a:xfrm>
          <a:prstGeom prst="rect">
            <a:avLst/>
          </a:prstGeom>
          <a:blipFill dpi="0" rotWithShape="0">
            <a:blip r:embed="rId8"/>
            <a:srcRect/>
            <a:stretch>
              <a:fillRect/>
            </a:stretch>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p>
        </p:txBody>
      </p:sp>
      <p:sp>
        <p:nvSpPr>
          <p:cNvPr id="18" name="Rectangle 10"/>
          <p:cNvSpPr>
            <a:spLocks noChangeArrowheads="1"/>
          </p:cNvSpPr>
          <p:nvPr/>
        </p:nvSpPr>
        <p:spPr bwMode="auto">
          <a:xfrm>
            <a:off x="6897737" y="4697884"/>
            <a:ext cx="476250" cy="476250"/>
          </a:xfrm>
          <a:prstGeom prst="rect">
            <a:avLst/>
          </a:prstGeom>
          <a:blipFill dpi="0" rotWithShape="0">
            <a:blip r:embed="rId9"/>
            <a:srcRect/>
            <a:stretch>
              <a:fillRect/>
            </a:stretch>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p>
        </p:txBody>
      </p:sp>
      <p:sp>
        <p:nvSpPr>
          <p:cNvPr id="19" name="Rectangle 11"/>
          <p:cNvSpPr>
            <a:spLocks noChangeArrowheads="1"/>
          </p:cNvSpPr>
          <p:nvPr/>
        </p:nvSpPr>
        <p:spPr bwMode="auto">
          <a:xfrm>
            <a:off x="7556550" y="4723284"/>
            <a:ext cx="476250" cy="476250"/>
          </a:xfrm>
          <a:prstGeom prst="rect">
            <a:avLst/>
          </a:prstGeom>
          <a:blipFill dpi="0" rotWithShape="0">
            <a:blip r:embed="rId10"/>
            <a:srcRect/>
            <a:stretch>
              <a:fillRect/>
            </a:stretch>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p>
        </p:txBody>
      </p:sp>
      <p:sp>
        <p:nvSpPr>
          <p:cNvPr id="20" name="Rectangle 12"/>
          <p:cNvSpPr>
            <a:spLocks noChangeArrowheads="1"/>
          </p:cNvSpPr>
          <p:nvPr/>
        </p:nvSpPr>
        <p:spPr bwMode="auto">
          <a:xfrm>
            <a:off x="7458125" y="5478934"/>
            <a:ext cx="520700" cy="520700"/>
          </a:xfrm>
          <a:prstGeom prst="rect">
            <a:avLst/>
          </a:prstGeom>
          <a:blipFill dpi="0" rotWithShape="0">
            <a:blip r:embed="rId11"/>
            <a:srcRect/>
            <a:stretch>
              <a:fillRect/>
            </a:stretch>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p>
        </p:txBody>
      </p:sp>
      <p:sp>
        <p:nvSpPr>
          <p:cNvPr id="21" name="Rectangle 13"/>
          <p:cNvSpPr>
            <a:spLocks noChangeArrowheads="1"/>
          </p:cNvSpPr>
          <p:nvPr/>
        </p:nvSpPr>
        <p:spPr bwMode="auto">
          <a:xfrm>
            <a:off x="8118525" y="5478934"/>
            <a:ext cx="525462" cy="614362"/>
          </a:xfrm>
          <a:prstGeom prst="rect">
            <a:avLst/>
          </a:prstGeom>
          <a:blipFill dpi="0" rotWithShape="0">
            <a:blip r:embed="rId12"/>
            <a:srcRect/>
            <a:stretch>
              <a:fillRect/>
            </a:stretch>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p>
        </p:txBody>
      </p:sp>
      <p:sp>
        <p:nvSpPr>
          <p:cNvPr id="22" name="Rectangle 14"/>
          <p:cNvSpPr>
            <a:spLocks noChangeArrowheads="1"/>
          </p:cNvSpPr>
          <p:nvPr/>
        </p:nvSpPr>
        <p:spPr bwMode="auto">
          <a:xfrm>
            <a:off x="8174087" y="4697884"/>
            <a:ext cx="476250" cy="476250"/>
          </a:xfrm>
          <a:prstGeom prst="rect">
            <a:avLst/>
          </a:prstGeom>
          <a:blipFill dpi="0" rotWithShape="0">
            <a:blip r:embed="rId13"/>
            <a:srcRect/>
            <a:stretch>
              <a:fillRect/>
            </a:stretch>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p>
        </p:txBody>
      </p:sp>
    </p:spTree>
    <p:extLst>
      <p:ext uri="{BB962C8B-B14F-4D97-AF65-F5344CB8AC3E}">
        <p14:creationId xmlns:p14="http://schemas.microsoft.com/office/powerpoint/2010/main" val="3314117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normAutofit/>
          </a:bodyPr>
          <a:lstStyle/>
          <a:p>
            <a:r>
              <a:rPr lang="en-US" dirty="0" smtClean="0"/>
              <a:t>WHAT USERS SAY</a:t>
            </a:r>
            <a:endParaRPr lang="en-US" dirty="0"/>
          </a:p>
        </p:txBody>
      </p:sp>
      <p:sp>
        <p:nvSpPr>
          <p:cNvPr id="4" name="Slide Number Placeholder 3"/>
          <p:cNvSpPr>
            <a:spLocks noGrp="1"/>
          </p:cNvSpPr>
          <p:nvPr>
            <p:ph type="sldNum" sz="quarter" idx="12"/>
          </p:nvPr>
        </p:nvSpPr>
        <p:spPr>
          <a:xfrm>
            <a:off x="174625" y="6504316"/>
            <a:ext cx="457200" cy="304800"/>
          </a:xfrm>
        </p:spPr>
        <p:txBody>
          <a:bodyPr/>
          <a:lstStyle/>
          <a:p>
            <a:fld id="{7F7B3305-BBBC-4059-8348-D8C96BE08C53}" type="slidenum">
              <a:rPr lang="en-US" smtClean="0"/>
              <a:pPr/>
              <a:t>5</a:t>
            </a:fld>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8501" y="762000"/>
            <a:ext cx="3244850" cy="5257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4"/>
          <p:cNvSpPr txBox="1">
            <a:spLocks noChangeArrowheads="1"/>
          </p:cNvSpPr>
          <p:nvPr/>
        </p:nvSpPr>
        <p:spPr>
          <a:xfrm>
            <a:off x="-324544" y="1124744"/>
            <a:ext cx="6629400" cy="2557463"/>
          </a:xfrm>
          <a:prstGeom prst="rect">
            <a:avLst/>
          </a:prstGeom>
        </p:spPr>
        <p:txBody>
          <a:bodyPr vert="horz" lIns="90000" tIns="46800" rIns="90000" bIns="46800" rtlCol="0">
            <a:normAutofit/>
          </a:bodyPr>
          <a:lstStyle>
            <a:lvl1pPr marL="342900" indent="-342900" algn="l" defTabSz="914400" rtl="0" eaLnBrk="1" latinLnBrk="0" hangingPunct="1">
              <a:lnSpc>
                <a:spcPct val="150000"/>
              </a:lnSpc>
              <a:spcBef>
                <a:spcPct val="20000"/>
              </a:spcBef>
              <a:buClr>
                <a:srgbClr val="AA0B19"/>
              </a:buClr>
              <a:buSzPct val="175000"/>
              <a:buFont typeface="Verdana" pitchFamily="34" charset="0"/>
              <a:buChar char="•"/>
              <a:defRPr sz="1400" kern="1200">
                <a:solidFill>
                  <a:schemeClr val="tx1"/>
                </a:solidFill>
                <a:latin typeface="Calibri" pitchFamily="34" charset="0"/>
                <a:ea typeface="+mn-ea"/>
                <a:cs typeface="+mn-cs"/>
              </a:defRPr>
            </a:lvl1pPr>
            <a:lvl2pPr marL="742950" indent="-285750" algn="l" defTabSz="914400" rtl="0" eaLnBrk="1" latinLnBrk="0" hangingPunct="1">
              <a:lnSpc>
                <a:spcPct val="150000"/>
              </a:lnSpc>
              <a:spcBef>
                <a:spcPct val="20000"/>
              </a:spcBef>
              <a:buClr>
                <a:srgbClr val="AA0B19"/>
              </a:buClr>
              <a:buSzPct val="150000"/>
              <a:buFont typeface="Verdana" pitchFamily="34" charset="0"/>
              <a:buChar char="•"/>
              <a:defRPr sz="1400" kern="1200">
                <a:solidFill>
                  <a:schemeClr val="tx1"/>
                </a:solidFill>
                <a:latin typeface="Calibri" pitchFamily="34" charset="0"/>
                <a:ea typeface="+mn-ea"/>
                <a:cs typeface="+mn-cs"/>
              </a:defRPr>
            </a:lvl2pPr>
            <a:lvl3pPr marL="1143000" indent="-228600" algn="l" defTabSz="914400" rtl="0" eaLnBrk="1" latinLnBrk="0" hangingPunct="1">
              <a:lnSpc>
                <a:spcPct val="150000"/>
              </a:lnSpc>
              <a:spcBef>
                <a:spcPct val="20000"/>
              </a:spcBef>
              <a:buClr>
                <a:srgbClr val="AA0B19"/>
              </a:buClr>
              <a:buSzPct val="125000"/>
              <a:buFont typeface="Verdana" pitchFamily="34" charset="0"/>
              <a:buChar char="•"/>
              <a:defRPr sz="1400" kern="1200">
                <a:solidFill>
                  <a:schemeClr val="tx1"/>
                </a:solidFill>
                <a:latin typeface="Calibri" pitchFamily="34" charset="0"/>
                <a:ea typeface="+mn-ea"/>
                <a:cs typeface="+mn-cs"/>
              </a:defRPr>
            </a:lvl3pPr>
            <a:lvl4pPr marL="1600200" indent="-228600" algn="l" defTabSz="914400" rtl="0" eaLnBrk="1" latinLnBrk="0" hangingPunct="1">
              <a:lnSpc>
                <a:spcPct val="150000"/>
              </a:lnSpc>
              <a:spcBef>
                <a:spcPct val="20000"/>
              </a:spcBef>
              <a:buClr>
                <a:srgbClr val="AA0B19"/>
              </a:buClr>
              <a:buSzPct val="125000"/>
              <a:buFont typeface="Verdana" pitchFamily="34" charset="0"/>
              <a:buChar char="•"/>
              <a:defRPr sz="1400" kern="1200">
                <a:solidFill>
                  <a:schemeClr val="tx1"/>
                </a:solidFill>
                <a:latin typeface="Calibri" pitchFamily="34" charset="0"/>
                <a:ea typeface="+mn-ea"/>
                <a:cs typeface="+mn-cs"/>
              </a:defRPr>
            </a:lvl4pPr>
            <a:lvl5pPr marL="2057400" indent="-228600" algn="l" defTabSz="914400" rtl="0" eaLnBrk="1" latinLnBrk="0" hangingPunct="1">
              <a:lnSpc>
                <a:spcPct val="150000"/>
              </a:lnSpc>
              <a:spcBef>
                <a:spcPct val="20000"/>
              </a:spcBef>
              <a:buClr>
                <a:srgbClr val="AA0B19"/>
              </a:buClr>
              <a:buSzPct val="100000"/>
              <a:buFont typeface="Verdana" pitchFamily="34" charset="0"/>
              <a:buChar char="•"/>
              <a:defRPr sz="12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863600" lvl="1" indent="-287338" algn="ctr">
              <a:lnSpc>
                <a:spcPct val="90000"/>
              </a:lnSpc>
              <a:spcBef>
                <a:spcPts val="500"/>
              </a:spcBef>
              <a:spcAft>
                <a:spcPct val="0"/>
              </a:spcAft>
              <a:buClr>
                <a:srgbClr val="000080"/>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Lst>
            </a:pPr>
            <a:r>
              <a:rPr lang="en-US" sz="1600" b="1" dirty="0" smtClean="0"/>
              <a:t>“…WATIR is by far the most complete web testing framework out here--that doesn't cost an arm and a leg.</a:t>
            </a:r>
            <a:r>
              <a:rPr lang="en-US" sz="1600" dirty="0" smtClean="0"/>
              <a:t> </a:t>
            </a:r>
            <a:r>
              <a:rPr lang="en-US" sz="2000" dirty="0" smtClean="0"/>
              <a:t/>
            </a:r>
            <a:br>
              <a:rPr lang="en-US" sz="2000" dirty="0" smtClean="0"/>
            </a:br>
            <a:endParaRPr lang="en-US" sz="2000" dirty="0" smtClean="0"/>
          </a:p>
        </p:txBody>
      </p:sp>
      <p:pic>
        <p:nvPicPr>
          <p:cNvPr id="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5671" y="1844824"/>
            <a:ext cx="4114800" cy="2219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Text Box 7"/>
          <p:cNvSpPr txBox="1">
            <a:spLocks noChangeArrowheads="1"/>
          </p:cNvSpPr>
          <p:nvPr/>
        </p:nvSpPr>
        <p:spPr bwMode="auto">
          <a:xfrm>
            <a:off x="148371" y="4293096"/>
            <a:ext cx="8229600" cy="274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4290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1pPr>
            <a:lvl2pPr marL="863600" indent="-287338"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9pPr>
          </a:lstStyle>
          <a:p>
            <a:pPr lvl="1" eaLnBrk="1">
              <a:lnSpc>
                <a:spcPct val="100000"/>
              </a:lnSpc>
              <a:spcBef>
                <a:spcPts val="500"/>
              </a:spcBef>
              <a:buClr>
                <a:srgbClr val="000080"/>
              </a:buClr>
              <a:buSzPct val="75000"/>
              <a:buFont typeface="Symbol" charset="2"/>
              <a:buNone/>
            </a:pPr>
            <a:endParaRPr lang="en-US" sz="1600" dirty="0">
              <a:solidFill>
                <a:srgbClr val="000000"/>
              </a:solidFill>
            </a:endParaRPr>
          </a:p>
          <a:p>
            <a:pPr lvl="1" eaLnBrk="1">
              <a:lnSpc>
                <a:spcPct val="100000"/>
              </a:lnSpc>
              <a:buClr>
                <a:srgbClr val="000080"/>
              </a:buClr>
              <a:buSzPct val="75000"/>
              <a:buFont typeface="Symbol" charset="2"/>
              <a:buChar char=""/>
            </a:pPr>
            <a:r>
              <a:rPr lang="en-US" sz="1600" dirty="0">
                <a:solidFill>
                  <a:srgbClr val="000000"/>
                </a:solidFill>
              </a:rPr>
              <a:t>“Ruby is an awesome language and </a:t>
            </a:r>
            <a:r>
              <a:rPr lang="en-US" sz="1600" dirty="0" err="1">
                <a:solidFill>
                  <a:srgbClr val="000000"/>
                </a:solidFill>
              </a:rPr>
              <a:t>Watir</a:t>
            </a:r>
            <a:r>
              <a:rPr lang="en-US" sz="1600" dirty="0">
                <a:solidFill>
                  <a:srgbClr val="000000"/>
                </a:solidFill>
              </a:rPr>
              <a:t> </a:t>
            </a:r>
          </a:p>
          <a:p>
            <a:pPr lvl="1" eaLnBrk="1">
              <a:lnSpc>
                <a:spcPct val="100000"/>
              </a:lnSpc>
              <a:buClr>
                <a:srgbClr val="000080"/>
              </a:buClr>
              <a:buSzPct val="75000"/>
              <a:buFont typeface="Symbol" charset="2"/>
              <a:buNone/>
            </a:pPr>
            <a:r>
              <a:rPr lang="en-US" sz="1600" dirty="0">
                <a:solidFill>
                  <a:srgbClr val="000000"/>
                </a:solidFill>
              </a:rPr>
              <a:t> is just too cool. It does things that other </a:t>
            </a:r>
          </a:p>
          <a:p>
            <a:pPr lvl="1" eaLnBrk="1">
              <a:lnSpc>
                <a:spcPct val="100000"/>
              </a:lnSpc>
              <a:buClr>
                <a:srgbClr val="000080"/>
              </a:buClr>
              <a:buSzPct val="75000"/>
              <a:buFont typeface="Symbol" charset="2"/>
              <a:buNone/>
            </a:pPr>
            <a:r>
              <a:rPr lang="en-US" sz="1600" dirty="0">
                <a:solidFill>
                  <a:srgbClr val="000000"/>
                </a:solidFill>
              </a:rPr>
              <a:t>companies (</a:t>
            </a:r>
            <a:r>
              <a:rPr lang="en-US" sz="1600" dirty="0" err="1">
                <a:solidFill>
                  <a:srgbClr val="000000"/>
                </a:solidFill>
              </a:rPr>
              <a:t>ie</a:t>
            </a:r>
            <a:r>
              <a:rPr lang="en-US" sz="1600" dirty="0">
                <a:solidFill>
                  <a:srgbClr val="000000"/>
                </a:solidFill>
              </a:rPr>
              <a:t>. </a:t>
            </a:r>
            <a:r>
              <a:rPr lang="en-US" sz="1600" dirty="0" smtClean="0">
                <a:solidFill>
                  <a:srgbClr val="000000"/>
                </a:solidFill>
              </a:rPr>
              <a:t>QTP, IBM</a:t>
            </a:r>
            <a:r>
              <a:rPr lang="en-US" sz="1600" dirty="0" smtClean="0">
                <a:solidFill>
                  <a:srgbClr val="009999"/>
                </a:solidFill>
                <a:hlinkClick r:id="rId5"/>
              </a:rPr>
              <a:t>/Rational</a:t>
            </a:r>
            <a:r>
              <a:rPr lang="en-US" sz="1600" dirty="0">
                <a:solidFill>
                  <a:srgbClr val="000000"/>
                </a:solidFill>
              </a:rPr>
              <a:t>, Mercury, Segue,</a:t>
            </a:r>
          </a:p>
          <a:p>
            <a:pPr lvl="1" eaLnBrk="1">
              <a:lnSpc>
                <a:spcPct val="100000"/>
              </a:lnSpc>
              <a:buClr>
                <a:srgbClr val="000080"/>
              </a:buClr>
              <a:buSzPct val="75000"/>
              <a:buFont typeface="Symbol" charset="2"/>
              <a:buNone/>
            </a:pPr>
            <a:r>
              <a:rPr lang="en-US" sz="1600" dirty="0">
                <a:solidFill>
                  <a:srgbClr val="000000"/>
                </a:solidFill>
              </a:rPr>
              <a:t> </a:t>
            </a:r>
            <a:r>
              <a:rPr lang="en-US" sz="1600" dirty="0" err="1">
                <a:solidFill>
                  <a:srgbClr val="000000"/>
                </a:solidFill>
              </a:rPr>
              <a:t>etc</a:t>
            </a:r>
            <a:r>
              <a:rPr lang="en-US" sz="1600" dirty="0">
                <a:solidFill>
                  <a:srgbClr val="000000"/>
                </a:solidFill>
              </a:rPr>
              <a:t>) charge thousands and thousands of dollars a seat </a:t>
            </a:r>
            <a:r>
              <a:rPr lang="en-US" sz="1600" dirty="0" smtClean="0">
                <a:solidFill>
                  <a:srgbClr val="000000"/>
                </a:solidFill>
              </a:rPr>
              <a:t>for.</a:t>
            </a:r>
            <a:endParaRPr lang="en-US" sz="1600" dirty="0">
              <a:solidFill>
                <a:srgbClr val="000000"/>
              </a:solidFill>
            </a:endParaRPr>
          </a:p>
        </p:txBody>
      </p:sp>
    </p:spTree>
    <p:extLst>
      <p:ext uri="{BB962C8B-B14F-4D97-AF65-F5344CB8AC3E}">
        <p14:creationId xmlns:p14="http://schemas.microsoft.com/office/powerpoint/2010/main" val="2311971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HOW TO GET STARTED WITH RUBY AND WATIR</a:t>
            </a:r>
            <a:r>
              <a:rPr lang="en-US" dirty="0"/>
              <a:t/>
            </a:r>
            <a:br>
              <a:rPr lang="en-US" dirty="0"/>
            </a:br>
            <a:endParaRPr lang="ro-RO" dirty="0"/>
          </a:p>
        </p:txBody>
      </p:sp>
      <p:sp>
        <p:nvSpPr>
          <p:cNvPr id="3" name="Content Placeholder 2"/>
          <p:cNvSpPr>
            <a:spLocks noGrp="1"/>
          </p:cNvSpPr>
          <p:nvPr>
            <p:ph idx="1"/>
          </p:nvPr>
        </p:nvSpPr>
        <p:spPr/>
        <p:txBody>
          <a:bodyPr>
            <a:normAutofit lnSpcReduction="10000"/>
          </a:bodyPr>
          <a:lstStyle/>
          <a:p>
            <a:pPr marL="514350" indent="-514350">
              <a:buSzPct val="120000"/>
              <a:buFont typeface="+mj-lt"/>
              <a:buAutoNum type="arabicPeriod"/>
            </a:pPr>
            <a:r>
              <a:rPr lang="en-US" sz="2000" dirty="0" smtClean="0"/>
              <a:t>Download and install </a:t>
            </a:r>
            <a:r>
              <a:rPr lang="en-US" sz="2000" dirty="0" smtClean="0">
                <a:hlinkClick r:id="rId3"/>
              </a:rPr>
              <a:t>Ruby</a:t>
            </a:r>
            <a:r>
              <a:rPr lang="en-US" sz="2000" dirty="0" smtClean="0"/>
              <a:t>.</a:t>
            </a:r>
          </a:p>
          <a:p>
            <a:pPr marL="514350" indent="-514350">
              <a:buSzPct val="120000"/>
              <a:buFont typeface="+mj-lt"/>
              <a:buAutoNum type="arabicPeriod"/>
            </a:pPr>
            <a:r>
              <a:rPr lang="en-US" sz="2000" dirty="0" smtClean="0"/>
              <a:t>Install rubygems: </a:t>
            </a:r>
            <a:r>
              <a:rPr lang="en-US" sz="2000" i="1" dirty="0" smtClean="0"/>
              <a:t>gem </a:t>
            </a:r>
            <a:r>
              <a:rPr lang="en-US" sz="2000" i="1" dirty="0"/>
              <a:t>update --system</a:t>
            </a:r>
          </a:p>
          <a:p>
            <a:pPr marL="514350" indent="-514350">
              <a:buSzPct val="120000"/>
              <a:buFont typeface="+mj-lt"/>
              <a:buAutoNum type="arabicPeriod"/>
            </a:pPr>
            <a:r>
              <a:rPr lang="en-US" sz="2000" dirty="0" smtClean="0"/>
              <a:t>Install </a:t>
            </a:r>
            <a:r>
              <a:rPr lang="en-US" sz="2000" dirty="0" smtClean="0">
                <a:hlinkClick r:id="rId4"/>
              </a:rPr>
              <a:t>DevKit</a:t>
            </a:r>
            <a:endParaRPr lang="en-US" sz="2000" dirty="0" smtClean="0"/>
          </a:p>
          <a:p>
            <a:pPr marL="514350" indent="-514350">
              <a:buSzPct val="120000"/>
              <a:buFont typeface="+mj-lt"/>
              <a:buAutoNum type="arabicPeriod"/>
            </a:pPr>
            <a:r>
              <a:rPr lang="en-US" sz="2000" dirty="0"/>
              <a:t>Download and </a:t>
            </a:r>
            <a:r>
              <a:rPr lang="en-US" sz="2000" dirty="0" smtClean="0"/>
              <a:t>install </a:t>
            </a:r>
            <a:r>
              <a:rPr lang="en-US" sz="2000" dirty="0">
                <a:hlinkClick r:id="rId5"/>
              </a:rPr>
              <a:t>ChromeDriver</a:t>
            </a:r>
            <a:r>
              <a:rPr lang="en-US" sz="2000" dirty="0"/>
              <a:t>. </a:t>
            </a:r>
            <a:endParaRPr lang="en-US" sz="2000" dirty="0" smtClean="0"/>
          </a:p>
          <a:p>
            <a:pPr marL="514350" indent="-514350">
              <a:buSzPct val="120000"/>
              <a:buFont typeface="+mj-lt"/>
              <a:buAutoNum type="arabicPeriod"/>
            </a:pPr>
            <a:r>
              <a:rPr lang="en-US" sz="2000" dirty="0" smtClean="0"/>
              <a:t>Install </a:t>
            </a:r>
            <a:r>
              <a:rPr lang="en-US" sz="2000" dirty="0" err="1" smtClean="0"/>
              <a:t>Watir-Webdriver</a:t>
            </a:r>
            <a:r>
              <a:rPr lang="en-US" sz="2000" dirty="0" smtClean="0"/>
              <a:t>: </a:t>
            </a:r>
            <a:r>
              <a:rPr lang="en-US" sz="2000" i="1" dirty="0"/>
              <a:t>gem install </a:t>
            </a:r>
            <a:r>
              <a:rPr lang="en-US" sz="2000" i="1" dirty="0" err="1" smtClean="0"/>
              <a:t>watir-webdriver</a:t>
            </a:r>
            <a:endParaRPr lang="en-US" sz="2000" i="1" dirty="0" smtClean="0"/>
          </a:p>
          <a:p>
            <a:pPr marL="514350" indent="-514350">
              <a:buSzPct val="120000"/>
              <a:buFont typeface="+mj-lt"/>
              <a:buAutoNum type="arabicPeriod"/>
            </a:pPr>
            <a:r>
              <a:rPr lang="en-US" sz="2000" dirty="0" smtClean="0"/>
              <a:t>Open </a:t>
            </a:r>
            <a:r>
              <a:rPr lang="en-US" sz="2000" i="1" dirty="0" smtClean="0"/>
              <a:t>CMD, </a:t>
            </a:r>
            <a:r>
              <a:rPr lang="en-US" sz="2000" dirty="0" smtClean="0"/>
              <a:t>type: </a:t>
            </a:r>
            <a:r>
              <a:rPr lang="en-US" sz="2000" i="1" dirty="0" err="1" smtClean="0"/>
              <a:t>irb</a:t>
            </a:r>
            <a:endParaRPr lang="en-US" sz="2000" i="1" dirty="0" smtClean="0"/>
          </a:p>
          <a:p>
            <a:pPr marL="514350" indent="-514350">
              <a:buSzPct val="120000"/>
              <a:buFont typeface="+mj-lt"/>
              <a:buAutoNum type="arabicPeriod"/>
            </a:pPr>
            <a:r>
              <a:rPr lang="en-US" sz="2000" dirty="0" smtClean="0"/>
              <a:t>Type: </a:t>
            </a:r>
            <a:r>
              <a:rPr lang="en-US" sz="2000" i="1" dirty="0"/>
              <a:t>require </a:t>
            </a:r>
            <a:r>
              <a:rPr lang="en-US" sz="2000" i="1" dirty="0" smtClean="0"/>
              <a:t>'</a:t>
            </a:r>
            <a:r>
              <a:rPr lang="en-US" sz="2000" i="1" dirty="0" err="1" smtClean="0"/>
              <a:t>watir-webdriver</a:t>
            </a:r>
            <a:r>
              <a:rPr lang="en-US" sz="2000" i="1" dirty="0" smtClean="0"/>
              <a:t>'</a:t>
            </a:r>
          </a:p>
          <a:p>
            <a:pPr marL="514350" indent="-514350">
              <a:buSzPct val="120000"/>
              <a:buFont typeface="+mj-lt"/>
              <a:buAutoNum type="arabicPeriod"/>
            </a:pPr>
            <a:r>
              <a:rPr lang="en-US" sz="2000" i="1" dirty="0" smtClean="0"/>
              <a:t>Type:</a:t>
            </a:r>
            <a:r>
              <a:rPr lang="en-US" sz="2000" b="1" i="1" dirty="0" smtClean="0"/>
              <a:t> </a:t>
            </a:r>
            <a:r>
              <a:rPr lang="en-US" sz="2000" i="1" dirty="0" smtClean="0"/>
              <a:t>browser </a:t>
            </a:r>
            <a:r>
              <a:rPr lang="en-US" sz="2000" i="1" dirty="0"/>
              <a:t>= </a:t>
            </a:r>
            <a:r>
              <a:rPr lang="en-US" sz="2000" i="1" dirty="0" err="1"/>
              <a:t>Watir</a:t>
            </a:r>
            <a:r>
              <a:rPr lang="en-US" sz="2000" i="1" dirty="0"/>
              <a:t>::</a:t>
            </a:r>
            <a:r>
              <a:rPr lang="en-US" sz="2000" i="1" dirty="0" err="1"/>
              <a:t>Browser.start</a:t>
            </a:r>
            <a:r>
              <a:rPr lang="en-US" sz="2000" i="1" dirty="0"/>
              <a:t> </a:t>
            </a:r>
            <a:r>
              <a:rPr lang="en-US" sz="2000" i="1" dirty="0" smtClean="0"/>
              <a:t>'endava.com'</a:t>
            </a:r>
          </a:p>
          <a:p>
            <a:endParaRPr lang="ro-RO" dirty="0"/>
          </a:p>
        </p:txBody>
      </p:sp>
      <p:sp>
        <p:nvSpPr>
          <p:cNvPr id="4" name="Slide Number Placeholder 3"/>
          <p:cNvSpPr>
            <a:spLocks noGrp="1"/>
          </p:cNvSpPr>
          <p:nvPr>
            <p:ph type="sldNum" sz="quarter" idx="12"/>
          </p:nvPr>
        </p:nvSpPr>
        <p:spPr/>
        <p:txBody>
          <a:bodyPr/>
          <a:lstStyle/>
          <a:p>
            <a:fld id="{7F7B3305-BBBC-4059-8348-D8C96BE08C53}" type="slidenum">
              <a:rPr lang="en-US" smtClean="0"/>
              <a:pPr/>
              <a:t>6</a:t>
            </a:fld>
            <a:endParaRPr lang="en-US" dirty="0"/>
          </a:p>
        </p:txBody>
      </p:sp>
    </p:spTree>
    <p:extLst>
      <p:ext uri="{BB962C8B-B14F-4D97-AF65-F5344CB8AC3E}">
        <p14:creationId xmlns:p14="http://schemas.microsoft.com/office/powerpoint/2010/main" val="2624284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7B3305-BBBC-4059-8348-D8C96BE08C53}" type="slidenum">
              <a:rPr lang="en-US" smtClean="0"/>
              <a:pPr/>
              <a:t>7</a:t>
            </a:fld>
            <a:endParaRPr lang="en-US" dirty="0"/>
          </a:p>
        </p:txBody>
      </p:sp>
      <p:pic>
        <p:nvPicPr>
          <p:cNvPr id="1026" name="Picture 2" descr="Screenshot on 5.23.2013 at 4.40.31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95661"/>
            <a:ext cx="7932241" cy="6390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104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READY FOR SOME CODE?</a:t>
            </a:r>
            <a:endParaRPr lang="ro-RO" dirty="0"/>
          </a:p>
        </p:txBody>
      </p:sp>
      <p:sp>
        <p:nvSpPr>
          <p:cNvPr id="4" name="Slide Number Placeholder 3"/>
          <p:cNvSpPr>
            <a:spLocks noGrp="1"/>
          </p:cNvSpPr>
          <p:nvPr>
            <p:ph type="sldNum" sz="quarter" idx="12"/>
          </p:nvPr>
        </p:nvSpPr>
        <p:spPr/>
        <p:txBody>
          <a:bodyPr/>
          <a:lstStyle/>
          <a:p>
            <a:fld id="{7F7B3305-BBBC-4059-8348-D8C96BE08C53}" type="slidenum">
              <a:rPr lang="en-US" smtClean="0"/>
              <a:pPr/>
              <a:t>8</a:t>
            </a:fld>
            <a:endParaRPr lang="en-US" dirty="0"/>
          </a:p>
        </p:txBody>
      </p:sp>
      <p:pic>
        <p:nvPicPr>
          <p:cNvPr id="2050" name="Picture 2" descr="Родина - Мать зовёт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099443"/>
            <a:ext cx="6953250" cy="505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244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OPEN A WEB PAGE AND SHOW TITLE AND TEXT</a:t>
            </a:r>
            <a:br>
              <a:rPr lang="en-US" dirty="0" smtClean="0"/>
            </a:br>
            <a:endParaRPr lang="ro-RO" dirty="0"/>
          </a:p>
        </p:txBody>
      </p:sp>
      <p:sp>
        <p:nvSpPr>
          <p:cNvPr id="3" name="Content Placeholder 2"/>
          <p:cNvSpPr>
            <a:spLocks noGrp="1"/>
          </p:cNvSpPr>
          <p:nvPr>
            <p:ph idx="1"/>
          </p:nvPr>
        </p:nvSpPr>
        <p:spPr/>
        <p:txBody>
          <a:bodyPr>
            <a:normAutofit/>
          </a:bodyPr>
          <a:lstStyle/>
          <a:p>
            <a:r>
              <a:rPr lang="en-US" sz="1800" dirty="0"/>
              <a:t>require '</a:t>
            </a:r>
            <a:r>
              <a:rPr lang="en-US" sz="1800" dirty="0" err="1"/>
              <a:t>watir-webdriver</a:t>
            </a:r>
            <a:r>
              <a:rPr lang="en-US" sz="1800" dirty="0"/>
              <a:t>'</a:t>
            </a:r>
          </a:p>
          <a:p>
            <a:r>
              <a:rPr lang="en-US" sz="1800" dirty="0"/>
              <a:t>b = </a:t>
            </a:r>
            <a:r>
              <a:rPr lang="en-US" sz="1800" dirty="0" err="1"/>
              <a:t>Watir</a:t>
            </a:r>
            <a:r>
              <a:rPr lang="en-US" sz="1800" dirty="0"/>
              <a:t>::</a:t>
            </a:r>
            <a:r>
              <a:rPr lang="en-US" sz="1800" dirty="0" err="1"/>
              <a:t>Browser.new</a:t>
            </a:r>
            <a:r>
              <a:rPr lang="en-US" sz="1800" dirty="0"/>
              <a:t> :chrome</a:t>
            </a:r>
          </a:p>
          <a:p>
            <a:r>
              <a:rPr lang="en-US" sz="1800" dirty="0" err="1"/>
              <a:t>b.goto</a:t>
            </a:r>
            <a:r>
              <a:rPr lang="en-US" sz="1800" dirty="0"/>
              <a:t> 'endava.com'</a:t>
            </a:r>
          </a:p>
          <a:p>
            <a:endParaRPr lang="en-US" sz="1800" dirty="0" smtClean="0"/>
          </a:p>
          <a:p>
            <a:pPr marL="0" indent="0">
              <a:buNone/>
            </a:pPr>
            <a:r>
              <a:rPr lang="en-US" sz="1800" b="1" dirty="0" smtClean="0"/>
              <a:t>Returns </a:t>
            </a:r>
            <a:r>
              <a:rPr lang="en-US" sz="1800" b="1" dirty="0"/>
              <a:t>current title of the page</a:t>
            </a:r>
          </a:p>
          <a:p>
            <a:r>
              <a:rPr lang="en-US" sz="1800" dirty="0" err="1" smtClean="0"/>
              <a:t>b.title</a:t>
            </a:r>
            <a:r>
              <a:rPr lang="en-US" sz="1800" dirty="0" smtClean="0"/>
              <a:t> </a:t>
            </a:r>
          </a:p>
          <a:p>
            <a:endParaRPr lang="en-US" sz="1800" dirty="0" smtClean="0"/>
          </a:p>
          <a:p>
            <a:pPr marL="0" indent="0">
              <a:buNone/>
            </a:pPr>
            <a:r>
              <a:rPr lang="en-US" sz="1800" b="1" dirty="0" smtClean="0"/>
              <a:t>Returns </a:t>
            </a:r>
            <a:r>
              <a:rPr lang="en-US" sz="1800" b="1" dirty="0"/>
              <a:t>current text elements of the page</a:t>
            </a:r>
          </a:p>
          <a:p>
            <a:r>
              <a:rPr lang="en-US" sz="1800" dirty="0" err="1" smtClean="0"/>
              <a:t>b.text</a:t>
            </a:r>
            <a:endParaRPr lang="ro-RO" sz="1800" dirty="0"/>
          </a:p>
        </p:txBody>
      </p:sp>
      <p:sp>
        <p:nvSpPr>
          <p:cNvPr id="4" name="Slide Number Placeholder 3"/>
          <p:cNvSpPr>
            <a:spLocks noGrp="1"/>
          </p:cNvSpPr>
          <p:nvPr>
            <p:ph type="sldNum" sz="quarter" idx="12"/>
          </p:nvPr>
        </p:nvSpPr>
        <p:spPr/>
        <p:txBody>
          <a:bodyPr/>
          <a:lstStyle/>
          <a:p>
            <a:fld id="{7F7B3305-BBBC-4059-8348-D8C96BE08C53}" type="slidenum">
              <a:rPr lang="en-US" smtClean="0"/>
              <a:pPr/>
              <a:t>9</a:t>
            </a:fld>
            <a:endParaRPr lang="en-US" dirty="0"/>
          </a:p>
        </p:txBody>
      </p:sp>
    </p:spTree>
    <p:extLst>
      <p:ext uri="{BB962C8B-B14F-4D97-AF65-F5344CB8AC3E}">
        <p14:creationId xmlns:p14="http://schemas.microsoft.com/office/powerpoint/2010/main" val="3930398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74DE8F874A57D40BE181F274FFEEB68" ma:contentTypeVersion="0" ma:contentTypeDescription="Create a new document." ma:contentTypeScope="" ma:versionID="1726dacc625d9b3b6dff0264f42f6db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F665D523-FB13-4900-A1F8-A12A21BA91F3}">
  <ds:schemaRefs>
    <ds:schemaRef ds:uri="http://schemas.microsoft.com/office/2006/documentManagement/types"/>
    <ds:schemaRef ds:uri="http://purl.org/dc/dcmitype/"/>
    <ds:schemaRef ds:uri="http://purl.org/dc/terms/"/>
    <ds:schemaRef ds:uri="http://schemas.microsoft.com/office/2006/metadata/properties"/>
    <ds:schemaRef ds:uri="http://purl.org/dc/elements/1.1/"/>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8B5A2A2-7F5B-4140-8A00-3FD8F371A9BA}">
  <ds:schemaRefs>
    <ds:schemaRef ds:uri="http://schemas.microsoft.com/sharepoint/v3/contenttype/forms"/>
  </ds:schemaRefs>
</ds:datastoreItem>
</file>

<file path=customXml/itemProps3.xml><?xml version="1.0" encoding="utf-8"?>
<ds:datastoreItem xmlns:ds="http://schemas.openxmlformats.org/officeDocument/2006/customXml" ds:itemID="{04937BF5-2C8A-49D5-8D0F-49ED7F4006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Facet</Template>
  <TotalTime>1765</TotalTime>
  <Words>2212</Words>
  <Application>Microsoft Office PowerPoint</Application>
  <PresentationFormat>On-screen Show (4:3)</PresentationFormat>
  <Paragraphs>347</Paragraphs>
  <Slides>31</Slides>
  <Notes>17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 Unicode MS</vt:lpstr>
      <vt:lpstr>Microsoft YaHei</vt:lpstr>
      <vt:lpstr>Arial</vt:lpstr>
      <vt:lpstr>Calibri</vt:lpstr>
      <vt:lpstr>Courier New</vt:lpstr>
      <vt:lpstr>Symbol</vt:lpstr>
      <vt:lpstr>Times New Roman</vt:lpstr>
      <vt:lpstr>Trebuchet MS</vt:lpstr>
      <vt:lpstr>Verdana</vt:lpstr>
      <vt:lpstr>Wingdings</vt:lpstr>
      <vt:lpstr>Wingdings 3</vt:lpstr>
      <vt:lpstr>Facet</vt:lpstr>
      <vt:lpstr>PowerPoint Presentation</vt:lpstr>
      <vt:lpstr>What will be covered:</vt:lpstr>
      <vt:lpstr>PowerPoint Presentation</vt:lpstr>
      <vt:lpstr>PowerPoint Presentation</vt:lpstr>
      <vt:lpstr>WHAT USERS SAY</vt:lpstr>
      <vt:lpstr>HOW TO GET STARTED WITH RUBY AND WATIR </vt:lpstr>
      <vt:lpstr>PowerPoint Presentation</vt:lpstr>
      <vt:lpstr>READY FOR SOME CODE?</vt:lpstr>
      <vt:lpstr>OPEN A WEB PAGE AND SHOW TITLE AND TEXT </vt:lpstr>
      <vt:lpstr>PowerPoint Presentation</vt:lpstr>
      <vt:lpstr>THE DOM</vt:lpstr>
      <vt:lpstr>THE DOM LOCATORS TREE OF LIFE</vt:lpstr>
      <vt:lpstr>INTERACTION WITH DOM</vt:lpstr>
      <vt:lpstr>PowerPoint Presentation</vt:lpstr>
      <vt:lpstr>COLLECTIONS OF ELEMENTS</vt:lpstr>
      <vt:lpstr>PowerPoint Presentation</vt:lpstr>
      <vt:lpstr>DEBUGGIN WITH IRB</vt:lpstr>
      <vt:lpstr>PowerPoint Presentation</vt:lpstr>
      <vt:lpstr>ANY GUI AUTOMATION – AUTOIT AND SIKULI</vt:lpstr>
      <vt:lpstr>BEHAVIOUR DRIVEN DEVELOPMENT (BDD): CUCUMBER &amp; RSPEC</vt:lpstr>
      <vt:lpstr>CREATE CODE FOR YOUR FEATURES</vt:lpstr>
      <vt:lpstr>PowerPoint Presentation</vt:lpstr>
      <vt:lpstr>CONTINUOUS INTEGRATION WITH JENKINS </vt:lpstr>
      <vt:lpstr>INTEGRATION WITH SAUCE LABS</vt:lpstr>
      <vt:lpstr>RAKE – RUNNING SCRIPTS  GROUPED IN TASKS.</vt:lpstr>
      <vt:lpstr>RSPEC AND EXTENSIVE LOGGING</vt:lpstr>
      <vt:lpstr>FEW WORDS ABOUT THE CODE &amp; STRUCTURE (JAVA VS RUBY)</vt:lpstr>
      <vt:lpstr>JAVA</vt:lpstr>
      <vt:lpstr>PowerPoint Presentation</vt:lpstr>
      <vt:lpstr>QUESTIONS ?… </vt:lpstr>
      <vt:lpstr>PowerPoint Presentation</vt:lpstr>
    </vt:vector>
  </TitlesOfParts>
  <Company>ICS Endava SRL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Testing Discipline</dc:title>
  <dc:creator>Andrei Platon</dc:creator>
  <cp:lastModifiedBy>Mishra, Vishal (DS)</cp:lastModifiedBy>
  <cp:revision>165</cp:revision>
  <dcterms:created xsi:type="dcterms:W3CDTF">2010-11-01T15:33:30Z</dcterms:created>
  <dcterms:modified xsi:type="dcterms:W3CDTF">2015-05-08T08:41:36Z</dcterms:modified>
</cp:coreProperties>
</file>