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9" r:id="rId9"/>
    <p:sldId id="270" r:id="rId10"/>
    <p:sldId id="271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1" r:id="rId27"/>
    <p:sldId id="262" r:id="rId28"/>
    <p:sldId id="263" r:id="rId29"/>
    <p:sldId id="264" r:id="rId30"/>
    <p:sldId id="265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0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95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FA4D-9CE3-4DD8-8A74-0760CA8DDD30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258D1-3F1E-4505-8DD5-5D273CE9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velogic.com/articles/view/ruby-rails-mongrel-mysql-osx" TargetMode="External"/><Relationship Id="rId2" Type="http://schemas.openxmlformats.org/officeDocument/2006/relationships/hyperlink" Target="http://www.ruby-lang.org/en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onrails.org/" TargetMode="External"/><Relationship Id="rId2" Type="http://schemas.openxmlformats.org/officeDocument/2006/relationships/hyperlink" Target="http://www.ruby-lang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bycentral.com/boo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The Ruby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-Vishal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3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many methods that all Objects have</a:t>
            </a:r>
          </a:p>
          <a:p>
            <a:r>
              <a:rPr lang="en-US" altLang="en-US" dirty="0"/>
              <a:t>Include the "?" in the method names, it is a Ruby naming convention for </a:t>
            </a:r>
            <a:r>
              <a:rPr lang="en-US" altLang="en-US" dirty="0" err="1"/>
              <a:t>boolean</a:t>
            </a:r>
            <a:r>
              <a:rPr lang="en-US" altLang="en-US" dirty="0"/>
              <a:t> methods</a:t>
            </a:r>
          </a:p>
          <a:p>
            <a:pPr lvl="2"/>
            <a:r>
              <a:rPr lang="en-US" altLang="en-US" dirty="0"/>
              <a:t>nil?</a:t>
            </a:r>
          </a:p>
          <a:p>
            <a:pPr lvl="2"/>
            <a:r>
              <a:rPr lang="en-US" altLang="en-US" dirty="0" err="1"/>
              <a:t>eql</a:t>
            </a:r>
            <a:r>
              <a:rPr lang="en-US" altLang="en-US" dirty="0"/>
              <a:t>?/equal?</a:t>
            </a:r>
          </a:p>
          <a:p>
            <a:pPr lvl="2"/>
            <a:r>
              <a:rPr lang="en-US" altLang="en-US" dirty="0"/>
              <a:t>==, !=, ===</a:t>
            </a:r>
          </a:p>
          <a:p>
            <a:pPr lvl="2"/>
            <a:r>
              <a:rPr lang="en-US" altLang="en-US" dirty="0" err="1"/>
              <a:t>instance_of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 err="1"/>
              <a:t>is_a</a:t>
            </a:r>
            <a:r>
              <a:rPr lang="en-US" altLang="en-US" dirty="0"/>
              <a:t>?</a:t>
            </a:r>
          </a:p>
          <a:p>
            <a:pPr lvl="2"/>
            <a:r>
              <a:rPr lang="en-US" altLang="en-US" dirty="0" err="1"/>
              <a:t>to_s</a:t>
            </a:r>
            <a:endParaRPr lang="en-US" altLang="en-US" dirty="0"/>
          </a:p>
          <a:p>
            <a:pPr lvl="2"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If a block consists of a single line, it is enclosed in curly braces.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Usually blocks begin with a control statement and are terminated with the keyword, ‘end’.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Indentation, usually two spaces, is used to indicate what is in the block.  Common errors are to have either too few or too many ‘ends’.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Variables within a block are local to the block unless they are instance variables starting with the ‘@’ sign.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Methods begin with the keyword, ‘</a:t>
            </a:r>
            <a:r>
              <a:rPr lang="en-US" dirty="0" err="1"/>
              <a:t>def</a:t>
            </a:r>
            <a:r>
              <a:rPr lang="en-US" dirty="0"/>
              <a:t>’,  and are terminated with an ‘end’.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Parameters are enclosed with parentheses.  If a method has no parameters, the parentheses are optional.</a:t>
            </a:r>
          </a:p>
          <a:p>
            <a:pPr marL="274320" indent="-274320">
              <a:buFont typeface="Wingdings 3"/>
              <a:buChar char="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2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Numbers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Numbers are objects</a:t>
            </a:r>
          </a:p>
          <a:p>
            <a:r>
              <a:rPr lang="en-US" altLang="en-US" smtClean="0"/>
              <a:t>Different Classes of Numbers</a:t>
            </a:r>
          </a:p>
          <a:p>
            <a:pPr lvl="1"/>
            <a:r>
              <a:rPr lang="en-US" altLang="en-US" smtClean="0"/>
              <a:t>FixNum, Float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3.eql?2		</a:t>
            </a:r>
            <a:r>
              <a:rPr lang="en-US" altLang="en-US" smtClean="0">
                <a:sym typeface="Wingdings" panose="05000000000000000000" pitchFamily="2" charset="2"/>
              </a:rPr>
              <a:t>	false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-42.abs			42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3.4.round		3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3.6.rount		4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3.2.ceil			4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3.8.floor		3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3.zero?		 	false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796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8915400" cy="5105400"/>
          </a:xfr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/>
              <a:t>"hello world".length 		</a:t>
            </a:r>
            <a:r>
              <a:rPr lang="en-US" altLang="en-US" smtClean="0">
                <a:sym typeface="Wingdings" panose="05000000000000000000" pitchFamily="2" charset="2"/>
              </a:rPr>
              <a:t>		11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/>
              <a:t>"hello world".nil?		</a:t>
            </a:r>
            <a:r>
              <a:rPr lang="en-US" altLang="en-US" smtClean="0">
                <a:sym typeface="Wingdings" panose="05000000000000000000" pitchFamily="2" charset="2"/>
              </a:rPr>
              <a:t> 		false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"".nil?						false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"ryan" &gt; "kelly"		 		true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"hello_world!".instance_of?String 	 	true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"hello" * 3 			 		"hellohellohello"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"hello" + " world"		 		"hello world"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mtClean="0">
                <a:sym typeface="Wingdings" panose="05000000000000000000" pitchFamily="2" charset="2"/>
              </a:rPr>
              <a:t>"hello world".index("w") 			6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64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Operators and Logic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Same as Java</a:t>
            </a:r>
          </a:p>
          <a:p>
            <a:pPr lvl="1"/>
            <a:r>
              <a:rPr lang="en-US" altLang="en-US" smtClean="0"/>
              <a:t>Multiplication, division, addition, subtraction, etc.</a:t>
            </a:r>
          </a:p>
          <a:p>
            <a:r>
              <a:rPr lang="en-US" altLang="en-US" smtClean="0"/>
              <a:t>Also same as Java AND Python (WHA?!)</a:t>
            </a:r>
          </a:p>
          <a:p>
            <a:pPr lvl="1"/>
            <a:r>
              <a:rPr lang="en-US" altLang="en-US" smtClean="0"/>
              <a:t>"and" and "or" as well as "&amp;&amp;" and "||"</a:t>
            </a:r>
          </a:p>
          <a:p>
            <a:r>
              <a:rPr lang="en-US" altLang="en-US" smtClean="0"/>
              <a:t>Strange things happen with Strings</a:t>
            </a:r>
          </a:p>
          <a:p>
            <a:pPr lvl="1"/>
            <a:r>
              <a:rPr lang="en-US" altLang="en-US" smtClean="0"/>
              <a:t> String concatenation (+)</a:t>
            </a:r>
          </a:p>
          <a:p>
            <a:pPr lvl="1"/>
            <a:r>
              <a:rPr lang="en-US" altLang="en-US" smtClean="0"/>
              <a:t>String multiplication (*)</a:t>
            </a:r>
          </a:p>
          <a:p>
            <a:r>
              <a:rPr lang="en-US" altLang="en-US" smtClean="0"/>
              <a:t>Case and Point: There are many ways to solve a problem in Ruby</a:t>
            </a:r>
          </a:p>
        </p:txBody>
      </p:sp>
    </p:spTree>
    <p:extLst>
      <p:ext uri="{BB962C8B-B14F-4D97-AF65-F5344CB8AC3E}">
        <p14:creationId xmlns:p14="http://schemas.microsoft.com/office/powerpoint/2010/main" val="7712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if/elsif/else/end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Must use "</a:t>
            </a:r>
            <a:r>
              <a:rPr lang="en-US" dirty="0" err="1" smtClean="0"/>
              <a:t>elsif</a:t>
            </a:r>
            <a:r>
              <a:rPr lang="en-US" dirty="0" smtClean="0"/>
              <a:t>" instead of "else if"</a:t>
            </a:r>
          </a:p>
          <a:p>
            <a:pPr>
              <a:defRPr/>
            </a:pPr>
            <a:r>
              <a:rPr lang="en-US" dirty="0" smtClean="0"/>
              <a:t>Notice use of "end".  It replaces closing curly braces in Java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2">
              <a:buNone/>
              <a:defRPr/>
            </a:pPr>
            <a:r>
              <a:rPr lang="en-US" dirty="0" smtClean="0"/>
              <a:t>if (age &lt; 35)</a:t>
            </a:r>
          </a:p>
          <a:p>
            <a:pPr lvl="2">
              <a:buNone/>
              <a:defRPr/>
            </a:pPr>
            <a:r>
              <a:rPr lang="en-US" dirty="0" smtClean="0"/>
              <a:t>	puts "young </a:t>
            </a:r>
            <a:r>
              <a:rPr lang="en-US" dirty="0" err="1" smtClean="0"/>
              <a:t>whipper</a:t>
            </a:r>
            <a:r>
              <a:rPr lang="en-US" dirty="0" smtClean="0"/>
              <a:t>-snapper"</a:t>
            </a:r>
          </a:p>
          <a:p>
            <a:pPr lvl="2">
              <a:buNone/>
              <a:defRPr/>
            </a:pPr>
            <a:r>
              <a:rPr lang="en-US" dirty="0" err="1" smtClean="0"/>
              <a:t>elsif</a:t>
            </a:r>
            <a:r>
              <a:rPr lang="en-US" dirty="0" smtClean="0"/>
              <a:t>  (age &lt; 105)</a:t>
            </a:r>
          </a:p>
          <a:p>
            <a:pPr lvl="2">
              <a:buNone/>
              <a:defRPr/>
            </a:pPr>
            <a:r>
              <a:rPr lang="en-US" dirty="0" smtClean="0"/>
              <a:t>	puts "80 is the new 30!"</a:t>
            </a:r>
          </a:p>
          <a:p>
            <a:pPr lvl="2">
              <a:buNone/>
              <a:defRPr/>
            </a:pPr>
            <a:r>
              <a:rPr lang="en-US" dirty="0" smtClean="0"/>
              <a:t>else</a:t>
            </a:r>
          </a:p>
          <a:p>
            <a:pPr lvl="2">
              <a:buNone/>
              <a:defRPr/>
            </a:pPr>
            <a:r>
              <a:rPr lang="en-US" dirty="0" smtClean="0"/>
              <a:t>	puts "wow… </a:t>
            </a:r>
            <a:r>
              <a:rPr lang="en-US" dirty="0" err="1" smtClean="0"/>
              <a:t>gratz</a:t>
            </a:r>
            <a:r>
              <a:rPr lang="en-US" dirty="0" smtClean="0"/>
              <a:t>..."</a:t>
            </a:r>
          </a:p>
          <a:p>
            <a:pPr lvl="2">
              <a:buNone/>
              <a:defRPr/>
            </a:pPr>
            <a:r>
              <a:rPr lang="en-US" dirty="0" smtClean="0"/>
              <a:t>end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0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Inline "if" statements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/>
          <a:lstStyle/>
          <a:p>
            <a:r>
              <a:rPr lang="en-US" altLang="en-US" smtClean="0"/>
              <a:t>Original if-statement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if age &lt; 105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puts "don't worry, you are still young"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Inline if-statement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puts "don't worry, you are still young" if age &lt; 105</a:t>
            </a:r>
          </a:p>
        </p:txBody>
      </p:sp>
    </p:spTree>
    <p:extLst>
      <p:ext uri="{BB962C8B-B14F-4D97-AF65-F5344CB8AC3E}">
        <p14:creationId xmlns:p14="http://schemas.microsoft.com/office/powerpoint/2010/main" val="130944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for-loops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 for-loops can use ranges</a:t>
            </a:r>
          </a:p>
          <a:p>
            <a:r>
              <a:rPr lang="en-US" altLang="en-US" smtClean="0"/>
              <a:t> Example 1: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for i in 1..10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puts i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end </a:t>
            </a:r>
          </a:p>
          <a:p>
            <a:r>
              <a:rPr lang="en-US" altLang="en-US" smtClean="0"/>
              <a:t>Can also use blocks (covered next week)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3.times do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puts "Ryan! "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7891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for-loops and ranges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You may need a more advanced range for your for-loop</a:t>
            </a:r>
          </a:p>
          <a:p>
            <a:r>
              <a:rPr lang="en-US" altLang="en-US" smtClean="0"/>
              <a:t>Bounds of a range can be expressions</a:t>
            </a:r>
          </a:p>
          <a:p>
            <a:r>
              <a:rPr lang="en-US" altLang="en-US" smtClean="0"/>
              <a:t>Example: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for i in 1..(2*5)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puts i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end </a:t>
            </a:r>
          </a:p>
          <a:p>
            <a:pPr lvl="2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1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while-loops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 smtClean="0"/>
              <a:t>Can also use blocks (next week)</a:t>
            </a:r>
          </a:p>
          <a:p>
            <a:r>
              <a:rPr lang="en-US" altLang="en-US" smtClean="0"/>
              <a:t>Cannot use "i++"</a:t>
            </a:r>
          </a:p>
          <a:p>
            <a:r>
              <a:rPr lang="en-US" altLang="en-US" smtClean="0"/>
              <a:t>Example: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i = 0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while i &lt; 5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puts i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i = i + 1 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1079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Ruby Versions</a:t>
            </a:r>
          </a:p>
          <a:p>
            <a:r>
              <a:rPr lang="en-US" dirty="0" err="1" smtClean="0"/>
              <a:t>Devkit</a:t>
            </a:r>
            <a:endParaRPr lang="en-US" dirty="0" smtClean="0"/>
          </a:p>
          <a:p>
            <a:r>
              <a:rPr lang="en-US" dirty="0" smtClean="0"/>
              <a:t>Machine Setup</a:t>
            </a:r>
          </a:p>
          <a:p>
            <a:r>
              <a:rPr lang="en-US" dirty="0" err="1" smtClean="0"/>
              <a:t>RubyMine</a:t>
            </a:r>
            <a:r>
              <a:rPr lang="en-US" dirty="0" smtClean="0"/>
              <a:t> : IDE</a:t>
            </a:r>
          </a:p>
          <a:p>
            <a:r>
              <a:rPr lang="en-US" dirty="0" smtClean="0"/>
              <a:t>Gem Introduction</a:t>
            </a:r>
          </a:p>
          <a:p>
            <a:pPr>
              <a:defRPr/>
            </a:pPr>
            <a:r>
              <a:rPr lang="en-US" dirty="0"/>
              <a:t>Windows</a:t>
            </a:r>
          </a:p>
          <a:p>
            <a:pPr lvl="1">
              <a:defRPr/>
            </a:pPr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http://www.ruby-lang.org/en/downloads/</a:t>
            </a:r>
            <a:endParaRPr lang="en-US" dirty="0"/>
          </a:p>
          <a:p>
            <a:pPr lvl="1">
              <a:defRPr/>
            </a:pPr>
            <a:r>
              <a:rPr lang="en-US" dirty="0"/>
              <a:t>Scroll down to "Ruby on Windows"</a:t>
            </a:r>
          </a:p>
          <a:p>
            <a:pPr lvl="1">
              <a:defRPr/>
            </a:pPr>
            <a:r>
              <a:rPr lang="en-US" dirty="0"/>
              <a:t>Download the "One-click Installer"</a:t>
            </a:r>
          </a:p>
          <a:p>
            <a:pPr lvl="1">
              <a:defRPr/>
            </a:pPr>
            <a:r>
              <a:rPr lang="en-US" dirty="0"/>
              <a:t>Follow the install instructions</a:t>
            </a:r>
          </a:p>
          <a:p>
            <a:pPr lvl="2">
              <a:defRPr/>
            </a:pPr>
            <a:r>
              <a:rPr lang="en-US" dirty="0"/>
              <a:t>Include </a:t>
            </a:r>
            <a:r>
              <a:rPr lang="en-US" dirty="0" err="1"/>
              <a:t>RubyGems</a:t>
            </a:r>
            <a:r>
              <a:rPr lang="en-US" dirty="0"/>
              <a:t> if possible (this will be necessary for Rails installation later)</a:t>
            </a:r>
          </a:p>
          <a:p>
            <a:pPr>
              <a:defRPr/>
            </a:pPr>
            <a:r>
              <a:rPr lang="en-US" dirty="0"/>
              <a:t>Mac/Linux</a:t>
            </a:r>
          </a:p>
          <a:p>
            <a:pPr lvl="1">
              <a:defRPr/>
            </a:pPr>
            <a:r>
              <a:rPr lang="en-US" dirty="0"/>
              <a:t>Probably already on your computer</a:t>
            </a:r>
          </a:p>
          <a:p>
            <a:pPr lvl="1">
              <a:defRPr/>
            </a:pPr>
            <a:r>
              <a:rPr lang="en-US" dirty="0"/>
              <a:t>OS X 10.4 ships with broken Ruby! Go here…</a:t>
            </a:r>
          </a:p>
          <a:p>
            <a:pPr lvl="2">
              <a:defRPr/>
            </a:pPr>
            <a:r>
              <a:rPr lang="en-US" dirty="0">
                <a:hlinkClick r:id="rId3"/>
              </a:rPr>
              <a:t>http://hivelogic.com/articles/view/ruby-rails-mongrel-mysql-osx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unless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"unless"  is the logical opposite of "if"</a:t>
            </a:r>
          </a:p>
          <a:p>
            <a:endParaRPr lang="en-US" altLang="en-US" smtClean="0"/>
          </a:p>
          <a:p>
            <a:r>
              <a:rPr lang="en-US" altLang="en-US" smtClean="0"/>
              <a:t>Example: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unless (age &gt;= 105)		# if (age &lt; 105)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puts "young."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else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puts "old."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147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until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Similarly, "until" is the logical opposite of "while"</a:t>
            </a:r>
          </a:p>
          <a:p>
            <a:r>
              <a:rPr lang="en-US" altLang="en-US" smtClean="0"/>
              <a:t>Can specify a condition to have the loop stop (instead of continuing)</a:t>
            </a:r>
          </a:p>
          <a:p>
            <a:r>
              <a:rPr lang="en-US" altLang="en-US" smtClean="0"/>
              <a:t>Example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i = 0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until (i &gt;= 5)	     # while (i &lt; 5), parenthesis not required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puts I		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i = i + 1 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end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77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Structure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def </a:t>
            </a:r>
            <a:r>
              <a:rPr lang="en-US" altLang="en-US" b="1" i="1" smtClean="0"/>
              <a:t>method_name</a:t>
            </a:r>
            <a:r>
              <a:rPr lang="en-US" altLang="en-US" smtClean="0"/>
              <a:t>( </a:t>
            </a:r>
            <a:r>
              <a:rPr lang="en-US" altLang="en-US" b="1" i="1" smtClean="0"/>
              <a:t>parameter1</a:t>
            </a:r>
            <a:r>
              <a:rPr lang="en-US" altLang="en-US" smtClean="0"/>
              <a:t>, </a:t>
            </a:r>
            <a:r>
              <a:rPr lang="en-US" altLang="en-US" b="1" i="1" smtClean="0"/>
              <a:t>parameter2</a:t>
            </a:r>
            <a:r>
              <a:rPr lang="en-US" altLang="en-US" smtClean="0"/>
              <a:t>, </a:t>
            </a:r>
            <a:r>
              <a:rPr lang="en-US" altLang="en-US" b="1" smtClean="0"/>
              <a:t>…</a:t>
            </a:r>
            <a:r>
              <a:rPr lang="en-US" altLang="en-US" smtClean="0"/>
              <a:t>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	</a:t>
            </a:r>
            <a:r>
              <a:rPr lang="en-US" altLang="en-US" b="1" i="1" smtClean="0"/>
              <a:t>statements</a:t>
            </a:r>
            <a:endParaRPr lang="en-US" altLang="en-US" i="1" smtClean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Simple Example: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def print_ryan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puts "Ryan"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965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No class/type required, just name them!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2">
              <a:buNone/>
              <a:defRPr/>
            </a:pPr>
            <a:r>
              <a:rPr lang="en-US" dirty="0" smtClean="0"/>
              <a:t>def </a:t>
            </a:r>
            <a:r>
              <a:rPr lang="en-US" dirty="0" err="1" smtClean="0"/>
              <a:t>cumulative_sum</a:t>
            </a:r>
            <a:r>
              <a:rPr lang="en-US" dirty="0" smtClean="0"/>
              <a:t>(num1, num2)</a:t>
            </a:r>
          </a:p>
          <a:p>
            <a:pPr lvl="2">
              <a:buNone/>
              <a:defRPr/>
            </a:pPr>
            <a:r>
              <a:rPr lang="en-US" dirty="0" smtClean="0"/>
              <a:t>	sum = 0	</a:t>
            </a:r>
          </a:p>
          <a:p>
            <a:pPr lvl="2">
              <a:buNone/>
              <a:defRPr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in num1..num2</a:t>
            </a:r>
          </a:p>
          <a:p>
            <a:pPr lvl="2">
              <a:buNone/>
              <a:defRPr/>
            </a:pPr>
            <a:r>
              <a:rPr lang="en-US" dirty="0" smtClean="0"/>
              <a:t>		sum = sum + 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>
              <a:buNone/>
              <a:defRPr/>
            </a:pPr>
            <a:r>
              <a:rPr lang="en-US" dirty="0" smtClean="0"/>
              <a:t>	end</a:t>
            </a:r>
          </a:p>
          <a:p>
            <a:pPr lvl="2">
              <a:buNone/>
              <a:defRPr/>
            </a:pPr>
            <a:r>
              <a:rPr lang="en-US" dirty="0" smtClean="0"/>
              <a:t>	return sum</a:t>
            </a:r>
          </a:p>
          <a:p>
            <a:pPr lvl="2">
              <a:buNone/>
              <a:defRPr/>
            </a:pPr>
            <a:r>
              <a:rPr lang="en-US" dirty="0" smtClean="0"/>
              <a:t>end</a:t>
            </a:r>
          </a:p>
          <a:p>
            <a:pPr lvl="2">
              <a:buNone/>
              <a:defRPr/>
            </a:pPr>
            <a:endParaRPr lang="en-US" dirty="0" smtClean="0"/>
          </a:p>
          <a:p>
            <a:pPr lvl="2">
              <a:buNone/>
              <a:defRPr/>
            </a:pPr>
            <a:r>
              <a:rPr lang="en-US" dirty="0" smtClean="0"/>
              <a:t># call the method </a:t>
            </a:r>
            <a:r>
              <a:rPr lang="en-US" smtClean="0"/>
              <a:t>and print the </a:t>
            </a:r>
            <a:r>
              <a:rPr lang="en-US" dirty="0" smtClean="0"/>
              <a:t>result</a:t>
            </a:r>
          </a:p>
          <a:p>
            <a:pPr lvl="2">
              <a:buNone/>
              <a:defRPr/>
            </a:pPr>
            <a:r>
              <a:rPr lang="en-US" dirty="0" smtClean="0"/>
              <a:t>puts(</a:t>
            </a:r>
            <a:r>
              <a:rPr lang="en-US" dirty="0" err="1" smtClean="0"/>
              <a:t>cumulative_sum</a:t>
            </a:r>
            <a:r>
              <a:rPr lang="en-US" dirty="0" smtClean="0"/>
              <a:t>(1,5))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3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Return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Ruby methods return the value of the last statement in the method, so…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def add(num1, num2)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sum = num1 + num2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return sum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can become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def add(num1, num2)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	num1 + num2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end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518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User Input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"gets" method obtains input from a user</a:t>
            </a:r>
          </a:p>
          <a:p>
            <a:r>
              <a:rPr lang="en-US" altLang="en-US" smtClean="0"/>
              <a:t>Example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name = gets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puts "hello " + name + "!"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Use chomp to get rid of the extra line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mtClean="0"/>
              <a:t>puts "hello" + name.chomp + "!"</a:t>
            </a:r>
          </a:p>
          <a:p>
            <a:r>
              <a:rPr lang="en-US" altLang="en-US" smtClean="0"/>
              <a:t>chomp removes trailing new lines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083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Program - Ruby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967" y="2160588"/>
            <a:ext cx="32961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4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Instantiation and </a:t>
            </a:r>
            <a:r>
              <a:rPr lang="en-US" altLang="en-US" dirty="0" smtClean="0"/>
              <a:t>Initialization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Ruby has girl = </a:t>
            </a:r>
            <a:r>
              <a:rPr lang="en-US" altLang="en-US" dirty="0" err="1"/>
              <a:t>Person.new</a:t>
            </a:r>
            <a:r>
              <a:rPr lang="en-US" altLang="en-US" dirty="0"/>
              <a:t>(“Alice”, 5).</a:t>
            </a:r>
          </a:p>
          <a:p>
            <a:r>
              <a:rPr lang="en-US" altLang="en-US" dirty="0"/>
              <a:t>Java has Person girl = new Person(“Alice”,5);</a:t>
            </a:r>
          </a:p>
          <a:p>
            <a:r>
              <a:rPr lang="en-US" altLang="en-US" dirty="0"/>
              <a:t>Java comments begin with ‘//’; Ruby’s with ‘#’.</a:t>
            </a:r>
          </a:p>
          <a:p>
            <a:r>
              <a:rPr lang="en-US" altLang="en-US" dirty="0"/>
              <a:t>In Ruby we can write</a:t>
            </a:r>
          </a:p>
          <a:p>
            <a:pPr lvl="1"/>
            <a:r>
              <a:rPr lang="en-US" altLang="en-US" dirty="0" err="1"/>
              <a:t>attr_accessor</a:t>
            </a:r>
            <a:r>
              <a:rPr lang="en-US" altLang="en-US" dirty="0"/>
              <a:t> :name, :age</a:t>
            </a:r>
          </a:p>
          <a:p>
            <a:pPr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getters</a:t>
            </a:r>
            <a:r>
              <a:rPr lang="en-US" altLang="en-US" dirty="0"/>
              <a:t> and </a:t>
            </a:r>
            <a:r>
              <a:rPr lang="en-US" altLang="en-US" i="1" dirty="0"/>
              <a:t>setters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dirty="0" err="1"/>
              <a:t>getName</a:t>
            </a:r>
            <a:r>
              <a:rPr lang="en-US" altLang="en-US" dirty="0"/>
              <a:t> () {  }</a:t>
            </a:r>
          </a:p>
          <a:p>
            <a:pPr lvl="1"/>
            <a:r>
              <a:rPr lang="en-US" altLang="en-US" dirty="0"/>
              <a:t>void </a:t>
            </a:r>
            <a:r>
              <a:rPr lang="en-US" altLang="en-US" dirty="0" err="1"/>
              <a:t>setName</a:t>
            </a:r>
            <a:r>
              <a:rPr lang="en-US" altLang="en-US" dirty="0"/>
              <a:t> (String name) {  }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5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Arrays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Indexed with integers starting at 0.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Contents do not have to all be the same type.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Contents can be assigned in a list using square brackets.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order = [“blue”, 6, 24.95]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Arrays are objects so must be instantiated with ‘new’.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Hash Tables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Key – value pairs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Keys are almost always symbols 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Contents can be assigned in a list of key-value pairs using curly braces.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order = {:color =&gt; “blue”,  :size =&gt; 6,  :price =&gt; 24.95}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To retrieve an element, use square brackets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@size = order[:size]</a:t>
            </a:r>
          </a:p>
          <a:p>
            <a:pPr marL="548640" lvl="1" indent="-274320">
              <a:buFont typeface="Wingdings 3"/>
              <a:buChar char="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3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Structures: Conditionals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50" y="2333313"/>
            <a:ext cx="379813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compiled like Java</a:t>
            </a:r>
          </a:p>
          <a:p>
            <a:r>
              <a:rPr lang="en-US" altLang="en-US" dirty="0"/>
              <a:t>Code is written and then directly executed by an </a:t>
            </a:r>
            <a:r>
              <a:rPr lang="en-US" altLang="en-US" b="1" dirty="0"/>
              <a:t>interpreter</a:t>
            </a:r>
          </a:p>
          <a:p>
            <a:r>
              <a:rPr lang="en-US" altLang="en-US" dirty="0"/>
              <a:t>Type commands into interpreter and see immediate results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5913" y="3532517"/>
            <a:ext cx="6707188" cy="2279650"/>
            <a:chOff x="860" y="3101"/>
            <a:chExt cx="3843" cy="1153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14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16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FFFFFF"/>
                      </a:solidFill>
                      <a:latin typeface="Tahoma" panose="020B0604030504040204" pitchFamily="34" charset="0"/>
                    </a:rPr>
                    <a:t>Computer</a:t>
                  </a:r>
                </a:p>
              </p:txBody>
            </p:sp>
            <p:sp>
              <p:nvSpPr>
                <p:cNvPr id="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Runtime</a:t>
                  </a:r>
                </a:p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Environment</a:t>
                  </a:r>
                </a:p>
              </p:txBody>
            </p:sp>
            <p:sp>
              <p:nvSpPr>
                <p:cNvPr id="18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Compiler</a:t>
                  </a:r>
                </a:p>
              </p:txBody>
            </p:sp>
            <p:sp>
              <p:nvSpPr>
                <p:cNvPr id="19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b="1">
                      <a:solidFill>
                        <a:srgbClr val="FFFFFF"/>
                      </a:solidFill>
                      <a:latin typeface="Tahoma" panose="020B0604030504040204" pitchFamily="34" charset="0"/>
                    </a:rPr>
                    <a:t>Code</a:t>
                  </a:r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47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/>
                  <a:buNone/>
                </a:pPr>
                <a:r>
                  <a:rPr lang="en-US" altLang="en-US" sz="2200">
                    <a:latin typeface="Andale Mono"/>
                  </a:rPr>
                  <a:t>Java:</a:t>
                </a: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11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FFFFFF"/>
                      </a:solidFill>
                      <a:latin typeface="Tahoma" panose="020B0604030504040204" pitchFamily="34" charset="0"/>
                    </a:rPr>
                    <a:t>Computer</a:t>
                  </a:r>
                </a:p>
              </p:txBody>
            </p:sp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Interpreter</a:t>
                  </a:r>
                </a:p>
              </p:txBody>
            </p:sp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414338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14338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4000"/>
                    </a:lnSpc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b="1">
                      <a:solidFill>
                        <a:srgbClr val="FFFFFF"/>
                      </a:solidFill>
                      <a:latin typeface="Tahoma" panose="020B060403050404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518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830263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830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ndale Mono"/>
                  <a:buNone/>
                </a:pPr>
                <a:r>
                  <a:rPr lang="en-US" altLang="en-US" sz="2200">
                    <a:latin typeface="Andale Mono"/>
                  </a:rPr>
                  <a:t>Ruby: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40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Structures: Iteration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61" y="1222056"/>
            <a:ext cx="8468078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Week 1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8610600" cy="4953000"/>
          </a:xfrm>
        </p:spPr>
        <p:txBody>
          <a:bodyPr numCol="5" spcCol="365760" rtlCol="0">
            <a:normAutofit fontScale="62500" lnSpcReduction="20000"/>
          </a:bodyPr>
          <a:lstStyle/>
          <a:p>
            <a:r>
              <a:rPr lang="en-US" dirty="0"/>
              <a:t>Ruby Simple programs for practicing raw ruby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Print Integer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Odd or Even</a:t>
            </a:r>
          </a:p>
          <a:p>
            <a:r>
              <a:rPr lang="en-US" dirty="0"/>
              <a:t>Add, subtract, multiply and divide</a:t>
            </a:r>
          </a:p>
          <a:p>
            <a:r>
              <a:rPr lang="en-US" dirty="0"/>
              <a:t>Check vowel</a:t>
            </a:r>
          </a:p>
          <a:p>
            <a:r>
              <a:rPr lang="en-US" dirty="0"/>
              <a:t>Leap year</a:t>
            </a:r>
          </a:p>
          <a:p>
            <a:r>
              <a:rPr lang="en-US" dirty="0"/>
              <a:t>Add digits</a:t>
            </a:r>
          </a:p>
          <a:p>
            <a:r>
              <a:rPr lang="en-US" dirty="0"/>
              <a:t>Factorial</a:t>
            </a:r>
          </a:p>
          <a:p>
            <a:r>
              <a:rPr lang="en-US" dirty="0"/>
              <a:t>HCF and LCM</a:t>
            </a:r>
          </a:p>
          <a:p>
            <a:r>
              <a:rPr lang="en-US" dirty="0"/>
              <a:t>Decimal to binary conversion</a:t>
            </a:r>
          </a:p>
          <a:p>
            <a:r>
              <a:rPr lang="en-US" dirty="0" err="1"/>
              <a:t>ncR</a:t>
            </a:r>
            <a:r>
              <a:rPr lang="en-US" dirty="0"/>
              <a:t> and </a:t>
            </a:r>
            <a:r>
              <a:rPr lang="en-US" dirty="0" err="1"/>
              <a:t>nPr</a:t>
            </a:r>
            <a:endParaRPr lang="en-US" dirty="0"/>
          </a:p>
          <a:p>
            <a:r>
              <a:rPr lang="en-US" dirty="0"/>
              <a:t>Add n numbers</a:t>
            </a:r>
          </a:p>
          <a:p>
            <a:r>
              <a:rPr lang="en-US" dirty="0"/>
              <a:t>Swapping</a:t>
            </a:r>
          </a:p>
          <a:p>
            <a:r>
              <a:rPr lang="en-US" dirty="0"/>
              <a:t>Reverse number</a:t>
            </a:r>
          </a:p>
          <a:p>
            <a:r>
              <a:rPr lang="en-US" dirty="0"/>
              <a:t>Palindrome number</a:t>
            </a:r>
          </a:p>
          <a:p>
            <a:r>
              <a:rPr lang="en-US" dirty="0"/>
              <a:t>Print Pattern</a:t>
            </a:r>
          </a:p>
          <a:p>
            <a:r>
              <a:rPr lang="en-US" dirty="0"/>
              <a:t>Diamond</a:t>
            </a:r>
          </a:p>
          <a:p>
            <a:r>
              <a:rPr lang="en-US" dirty="0"/>
              <a:t>Prime numbers</a:t>
            </a:r>
          </a:p>
          <a:p>
            <a:r>
              <a:rPr lang="en-US" dirty="0"/>
              <a:t>Find </a:t>
            </a:r>
            <a:r>
              <a:rPr lang="en-US" dirty="0" err="1"/>
              <a:t>armstrong</a:t>
            </a:r>
            <a:r>
              <a:rPr lang="en-US" dirty="0"/>
              <a:t> number</a:t>
            </a:r>
          </a:p>
          <a:p>
            <a:r>
              <a:rPr lang="en-US" dirty="0"/>
              <a:t>Generate </a:t>
            </a:r>
            <a:r>
              <a:rPr lang="en-US" dirty="0" err="1"/>
              <a:t>armstrong</a:t>
            </a:r>
            <a:r>
              <a:rPr lang="en-US" dirty="0"/>
              <a:t> number</a:t>
            </a:r>
          </a:p>
          <a:p>
            <a:r>
              <a:rPr lang="en-US" dirty="0"/>
              <a:t>Fibonacci series</a:t>
            </a:r>
          </a:p>
          <a:p>
            <a:r>
              <a:rPr lang="en-US" dirty="0"/>
              <a:t>Addition using pointers</a:t>
            </a:r>
          </a:p>
          <a:p>
            <a:r>
              <a:rPr lang="en-US" dirty="0"/>
              <a:t>Maximum element in array</a:t>
            </a:r>
          </a:p>
          <a:p>
            <a:r>
              <a:rPr lang="en-US" dirty="0"/>
              <a:t>Minimum element in array</a:t>
            </a:r>
          </a:p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Reverse array</a:t>
            </a:r>
          </a:p>
          <a:p>
            <a:r>
              <a:rPr lang="en-US" dirty="0"/>
              <a:t>Insert element in array</a:t>
            </a:r>
          </a:p>
          <a:p>
            <a:r>
              <a:rPr lang="en-US" dirty="0"/>
              <a:t>Delete element from array</a:t>
            </a:r>
          </a:p>
          <a:p>
            <a:r>
              <a:rPr lang="en-US" dirty="0"/>
              <a:t>Merge arrays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/>
              <a:t>Add matrices</a:t>
            </a:r>
          </a:p>
          <a:p>
            <a:r>
              <a:rPr lang="en-US" dirty="0"/>
              <a:t>Subtract matrices</a:t>
            </a:r>
          </a:p>
          <a:p>
            <a:r>
              <a:rPr lang="en-US" dirty="0"/>
              <a:t>Transpose matrix</a:t>
            </a:r>
          </a:p>
          <a:p>
            <a:r>
              <a:rPr lang="en-US" dirty="0"/>
              <a:t>Multiply two matrices</a:t>
            </a:r>
          </a:p>
          <a:p>
            <a:r>
              <a:rPr lang="en-US" dirty="0"/>
              <a:t>Print string</a:t>
            </a:r>
          </a:p>
          <a:p>
            <a:r>
              <a:rPr lang="en-US" dirty="0"/>
              <a:t>String length</a:t>
            </a:r>
          </a:p>
          <a:p>
            <a:r>
              <a:rPr lang="en-US" dirty="0"/>
              <a:t>Compare strings</a:t>
            </a:r>
          </a:p>
          <a:p>
            <a:r>
              <a:rPr lang="en-US" dirty="0"/>
              <a:t>Copy string</a:t>
            </a:r>
          </a:p>
          <a:p>
            <a:r>
              <a:rPr lang="en-US" dirty="0"/>
              <a:t>Concatenate strings</a:t>
            </a:r>
          </a:p>
          <a:p>
            <a:r>
              <a:rPr lang="en-US" dirty="0"/>
              <a:t>Reverse string</a:t>
            </a:r>
          </a:p>
          <a:p>
            <a:r>
              <a:rPr lang="en-US" dirty="0"/>
              <a:t>Find palindrome</a:t>
            </a:r>
          </a:p>
          <a:p>
            <a:r>
              <a:rPr lang="en-US" dirty="0"/>
              <a:t>String to integer</a:t>
            </a:r>
          </a:p>
          <a:p>
            <a:r>
              <a:rPr lang="en-US" dirty="0"/>
              <a:t>Delete vowels</a:t>
            </a:r>
          </a:p>
          <a:p>
            <a:r>
              <a:rPr lang="en-US" dirty="0"/>
              <a:t>C substring</a:t>
            </a:r>
          </a:p>
          <a:p>
            <a:r>
              <a:rPr lang="en-US" dirty="0"/>
              <a:t>Sort a string</a:t>
            </a:r>
          </a:p>
          <a:p>
            <a:r>
              <a:rPr lang="en-US" dirty="0"/>
              <a:t>Remove spaces</a:t>
            </a:r>
          </a:p>
          <a:p>
            <a:r>
              <a:rPr lang="en-US" dirty="0"/>
              <a:t>Change case</a:t>
            </a:r>
          </a:p>
          <a:p>
            <a:r>
              <a:rPr lang="en-US" dirty="0"/>
              <a:t>Swap strings</a:t>
            </a:r>
          </a:p>
          <a:p>
            <a:r>
              <a:rPr lang="en-US" dirty="0"/>
              <a:t>Character's frequency</a:t>
            </a:r>
          </a:p>
          <a:p>
            <a:r>
              <a:rPr lang="en-US" dirty="0"/>
              <a:t>Anagrams</a:t>
            </a:r>
          </a:p>
          <a:p>
            <a:r>
              <a:rPr lang="en-US" dirty="0"/>
              <a:t>Read file</a:t>
            </a:r>
          </a:p>
          <a:p>
            <a:r>
              <a:rPr lang="en-US" dirty="0"/>
              <a:t>Copy files</a:t>
            </a:r>
          </a:p>
          <a:p>
            <a:r>
              <a:rPr lang="en-US" dirty="0"/>
              <a:t>Merge two files</a:t>
            </a:r>
          </a:p>
          <a:p>
            <a:r>
              <a:rPr lang="en-US" dirty="0"/>
              <a:t>List files in a directory</a:t>
            </a:r>
          </a:p>
          <a:p>
            <a:r>
              <a:rPr lang="en-US" dirty="0"/>
              <a:t>Delete file</a:t>
            </a:r>
          </a:p>
          <a:p>
            <a:r>
              <a:rPr lang="en-US" dirty="0"/>
              <a:t>Random numbers</a:t>
            </a:r>
          </a:p>
          <a:p>
            <a:r>
              <a:rPr lang="en-US" dirty="0"/>
              <a:t>Add complex numbers</a:t>
            </a:r>
          </a:p>
          <a:p>
            <a:r>
              <a:rPr lang="en-US" dirty="0"/>
              <a:t>Print date</a:t>
            </a:r>
          </a:p>
          <a:p>
            <a:r>
              <a:rPr lang="en-US" dirty="0"/>
              <a:t>Get IP address</a:t>
            </a:r>
          </a:p>
          <a:p>
            <a:r>
              <a:rPr lang="en-US" dirty="0"/>
              <a:t>Shutdown computer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67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Web Sites</a:t>
            </a:r>
          </a:p>
          <a:p>
            <a:pPr lvl="1"/>
            <a:r>
              <a:rPr lang="en-US" altLang="en-US" smtClean="0">
                <a:hlinkClick r:id="rId2"/>
              </a:rPr>
              <a:t>http://www.ruby-lang.org/en/</a:t>
            </a:r>
            <a:r>
              <a:rPr lang="en-US" altLang="en-US" smtClean="0"/>
              <a:t> </a:t>
            </a:r>
            <a:endParaRPr lang="en-US" altLang="en-US" smtClean="0">
              <a:hlinkClick r:id="rId3"/>
            </a:endParaRPr>
          </a:p>
          <a:p>
            <a:pPr lvl="1"/>
            <a:r>
              <a:rPr lang="en-US" altLang="en-US" smtClean="0">
                <a:hlinkClick r:id="rId3"/>
              </a:rPr>
              <a:t>http://rubyonrails.org/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Books</a:t>
            </a:r>
          </a:p>
          <a:p>
            <a:pPr lvl="1"/>
            <a:r>
              <a:rPr lang="en-US" altLang="en-US" smtClean="0"/>
              <a:t>Programming Ruby: The Pragmatic Programmers' Guide (</a:t>
            </a:r>
            <a:r>
              <a:rPr lang="en-US" altLang="en-US" smtClean="0">
                <a:hlinkClick r:id="rId4"/>
              </a:rPr>
              <a:t>http://www.rubycentral.com/book/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Agile Web Development with Rails</a:t>
            </a:r>
          </a:p>
          <a:p>
            <a:pPr lvl="1"/>
            <a:r>
              <a:rPr lang="en-US" altLang="en-US" smtClean="0"/>
              <a:t>Rails Recipes</a:t>
            </a:r>
          </a:p>
          <a:p>
            <a:pPr lvl="1"/>
            <a:r>
              <a:rPr lang="en-US" altLang="en-US" smtClean="0"/>
              <a:t>Advanced Rails Recipes</a:t>
            </a:r>
          </a:p>
        </p:txBody>
      </p:sp>
    </p:spTree>
    <p:extLst>
      <p:ext uri="{BB962C8B-B14F-4D97-AF65-F5344CB8AC3E}">
        <p14:creationId xmlns:p14="http://schemas.microsoft.com/office/powerpoint/2010/main" val="103038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Everything is object</a:t>
            </a:r>
          </a:p>
          <a:p>
            <a:r>
              <a:rPr lang="en-US" dirty="0"/>
              <a:t>Ruby is fully object oriented;  everything is an object.</a:t>
            </a:r>
          </a:p>
          <a:p>
            <a:r>
              <a:rPr lang="en-US" dirty="0"/>
              <a:t>Inheritance is shown by ‘&lt;‘ instead of ‘extends’.</a:t>
            </a:r>
          </a:p>
          <a:p>
            <a:pPr lvl="1"/>
            <a:r>
              <a:rPr lang="en-US" dirty="0"/>
              <a:t>Java:   class Student extends Person</a:t>
            </a:r>
          </a:p>
          <a:p>
            <a:pPr lvl="1"/>
            <a:r>
              <a:rPr lang="en-US" dirty="0"/>
              <a:t>Ruby:  class Student &lt; Person</a:t>
            </a:r>
          </a:p>
          <a:p>
            <a:r>
              <a:rPr lang="en-US" dirty="0"/>
              <a:t>Modules are used to group classes</a:t>
            </a:r>
          </a:p>
          <a:p>
            <a:pPr lvl="1"/>
            <a:r>
              <a:rPr lang="en-US" dirty="0"/>
              <a:t>class Person &lt; </a:t>
            </a:r>
            <a:r>
              <a:rPr lang="en-US" dirty="0" err="1"/>
              <a:t>ActiveRecord</a:t>
            </a:r>
            <a:r>
              <a:rPr lang="en-US" dirty="0"/>
              <a:t>:: Base</a:t>
            </a:r>
          </a:p>
          <a:p>
            <a:pPr lvl="1"/>
            <a:r>
              <a:rPr lang="en-US" dirty="0"/>
              <a:t>Modules are like namespaces in html and xml.</a:t>
            </a:r>
          </a:p>
          <a:p>
            <a:r>
              <a:rPr lang="en-US" dirty="0"/>
              <a:t>Access controls are similar to Java: public, protected and private.  Each controls everything following it in a class.</a:t>
            </a:r>
          </a:p>
          <a:p>
            <a:r>
              <a:rPr lang="en-US" dirty="0"/>
              <a:t>All variables are accessed by reference.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Class names begin with upper case letters.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Method and variable names use lower case.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For names with more than one word: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Class names use camel (or bumpy) case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class </a:t>
            </a:r>
            <a:r>
              <a:rPr lang="en-US" dirty="0" err="1"/>
              <a:t>ActiveRecord</a:t>
            </a:r>
            <a:endParaRPr lang="en-US" dirty="0"/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Method and variable names separate words with underscores.</a:t>
            </a:r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show_person</a:t>
            </a:r>
            <a:endParaRPr lang="en-US" dirty="0"/>
          </a:p>
          <a:p>
            <a:pPr marL="822960" lvl="2"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dirty="0"/>
              <a:t>@</a:t>
            </a:r>
            <a:r>
              <a:rPr lang="en-US" dirty="0" err="1"/>
              <a:t>little_girl</a:t>
            </a:r>
            <a:endParaRPr lang="en-US" dirty="0"/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In Rails, table names are the plurals of the record names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Single record is </a:t>
            </a:r>
            <a:r>
              <a:rPr lang="en-US" i="1" dirty="0"/>
              <a:t>course</a:t>
            </a:r>
            <a:endParaRPr lang="en-US" dirty="0"/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Table is called </a:t>
            </a:r>
            <a:r>
              <a:rPr lang="en-US" i="1" dirty="0"/>
              <a:t>courses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But the model class is called </a:t>
            </a:r>
            <a:r>
              <a:rPr lang="en-US" i="1" dirty="0"/>
              <a:t>Course.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4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altLang="en-US" dirty="0"/>
              <a:t># this is a single line comment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/>
              <a:t>=begin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/>
              <a:t>	this is a multiline comment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/>
              <a:t>	nothing in here will be part of the code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/>
              <a:t>=end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and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is weakly typed.  Variables receive their types during assignment.</a:t>
            </a:r>
          </a:p>
          <a:p>
            <a:r>
              <a:rPr lang="en-US" dirty="0"/>
              <a:t>There is no </a:t>
            </a:r>
            <a:r>
              <a:rPr lang="en-US" dirty="0" err="1"/>
              <a:t>boolean</a:t>
            </a:r>
            <a:r>
              <a:rPr lang="en-US" dirty="0"/>
              <a:t> type, but everything has a value.  False and nil are false and all other objects are true.</a:t>
            </a:r>
          </a:p>
          <a:p>
            <a:r>
              <a:rPr lang="en-US" dirty="0"/>
              <a:t>Instance variables (class variables) begin with the ‘@’ sign.</a:t>
            </a:r>
          </a:p>
          <a:p>
            <a:pPr lvl="1"/>
            <a:r>
              <a:rPr lang="en-US" dirty="0"/>
              <a:t>@name, @age, @course</a:t>
            </a:r>
          </a:p>
          <a:p>
            <a:r>
              <a:rPr lang="en-US" dirty="0"/>
              <a:t>Global variables begin with two ‘@’ signs.  They are almost never used.</a:t>
            </a:r>
          </a:p>
          <a:p>
            <a:r>
              <a:rPr lang="en-US" dirty="0"/>
              <a:t>Symbols seem to be peculiar to Ruby.  They begin with a colon.</a:t>
            </a:r>
          </a:p>
          <a:p>
            <a:pPr lvl="1"/>
            <a:r>
              <a:rPr lang="en-US" dirty="0"/>
              <a:t>:name, :age, :course</a:t>
            </a:r>
          </a:p>
          <a:p>
            <a:r>
              <a:rPr lang="en-US" dirty="0"/>
              <a:t>Symbols have a name (string) and value (integer) but no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Declaration </a:t>
            </a:r>
            <a:r>
              <a:rPr lang="en-US" altLang="en-US" dirty="0"/>
              <a:t>– No need to declare a "type"</a:t>
            </a:r>
          </a:p>
          <a:p>
            <a:r>
              <a:rPr lang="en-US" altLang="en-US" dirty="0"/>
              <a:t>Assignment – same as in Java</a:t>
            </a:r>
          </a:p>
          <a:p>
            <a:r>
              <a:rPr lang="en-US" altLang="en-US" dirty="0"/>
              <a:t>Example: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x = "hello world"		# String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y = 3				# </a:t>
            </a:r>
            <a:r>
              <a:rPr lang="en-US" altLang="en-US" dirty="0" err="1"/>
              <a:t>Fixnum</a:t>
            </a:r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z = 4.5				# Float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r = 1..10			#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Everything is an object.  </a:t>
            </a:r>
          </a:p>
          <a:p>
            <a:pPr lvl="1">
              <a:defRPr/>
            </a:pPr>
            <a:r>
              <a:rPr lang="en-US" dirty="0"/>
              <a:t>Common Types (Classes): Numbers, Strings, Ranges</a:t>
            </a:r>
          </a:p>
          <a:p>
            <a:pPr lvl="1">
              <a:defRPr/>
            </a:pPr>
            <a:r>
              <a:rPr lang="en-US" dirty="0"/>
              <a:t>nil, Ruby's equivalent of null is also an object</a:t>
            </a:r>
          </a:p>
          <a:p>
            <a:pPr>
              <a:defRPr/>
            </a:pPr>
            <a:r>
              <a:rPr lang="en-US" dirty="0"/>
              <a:t>Uses "dot-notation" like Java objects</a:t>
            </a:r>
          </a:p>
          <a:p>
            <a:pPr>
              <a:defRPr/>
            </a:pPr>
            <a:r>
              <a:rPr lang="en-US" dirty="0"/>
              <a:t>You can find the class of any variable</a:t>
            </a:r>
          </a:p>
          <a:p>
            <a:pPr lvl="2">
              <a:buNone/>
              <a:defRPr/>
            </a:pPr>
            <a:r>
              <a:rPr lang="en-US" dirty="0"/>
              <a:t>x = "hello"</a:t>
            </a:r>
          </a:p>
          <a:p>
            <a:pPr lvl="2">
              <a:buNone/>
              <a:defRPr/>
            </a:pPr>
            <a:r>
              <a:rPr lang="en-US" dirty="0" err="1"/>
              <a:t>x.class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	String</a:t>
            </a:r>
            <a:endParaRPr lang="en-US" dirty="0"/>
          </a:p>
          <a:p>
            <a:pPr>
              <a:defRPr/>
            </a:pPr>
            <a:r>
              <a:rPr lang="en-US" dirty="0"/>
              <a:t>You can find the methods of any variable or class</a:t>
            </a:r>
          </a:p>
          <a:p>
            <a:pPr lvl="2">
              <a:buNone/>
              <a:defRPr/>
            </a:pPr>
            <a:r>
              <a:rPr lang="en-US" dirty="0"/>
              <a:t>x = "hello"</a:t>
            </a:r>
          </a:p>
          <a:p>
            <a:pPr lvl="2">
              <a:buNone/>
              <a:defRPr/>
            </a:pPr>
            <a:r>
              <a:rPr lang="en-US" dirty="0" err="1"/>
              <a:t>x.methods</a:t>
            </a:r>
            <a:endParaRPr lang="en-US" dirty="0"/>
          </a:p>
          <a:p>
            <a:pPr lvl="2">
              <a:buNone/>
              <a:defRPr/>
            </a:pPr>
            <a:r>
              <a:rPr lang="en-US" dirty="0" err="1"/>
              <a:t>String.methods</a:t>
            </a:r>
            <a:endParaRPr lang="en-US" dirty="0"/>
          </a:p>
          <a:p>
            <a:pPr lvl="2"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68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1310</Words>
  <Application>Microsoft Office PowerPoint</Application>
  <PresentationFormat>Widescreen</PresentationFormat>
  <Paragraphs>345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Andale Mono</vt:lpstr>
      <vt:lpstr>Arial</vt:lpstr>
      <vt:lpstr>Tahoma</vt:lpstr>
      <vt:lpstr>Trebuchet MS</vt:lpstr>
      <vt:lpstr>Wingdings</vt:lpstr>
      <vt:lpstr>Wingdings 3</vt:lpstr>
      <vt:lpstr>Facet</vt:lpstr>
      <vt:lpstr>The Ruby Programming Language</vt:lpstr>
      <vt:lpstr>Ruby Installation</vt:lpstr>
      <vt:lpstr>Interpreted Languages</vt:lpstr>
      <vt:lpstr>Object Orientation</vt:lpstr>
      <vt:lpstr>Conventions</vt:lpstr>
      <vt:lpstr>Comments</vt:lpstr>
      <vt:lpstr>Variables and Symbols</vt:lpstr>
      <vt:lpstr>Variables</vt:lpstr>
      <vt:lpstr>Objects</vt:lpstr>
      <vt:lpstr>Objects (cont.)</vt:lpstr>
      <vt:lpstr>Blocks</vt:lpstr>
      <vt:lpstr>Numbers</vt:lpstr>
      <vt:lpstr>String Methods</vt:lpstr>
      <vt:lpstr>Operators and Logic</vt:lpstr>
      <vt:lpstr>if/elsif/else/end</vt:lpstr>
      <vt:lpstr>Inline "if" statements</vt:lpstr>
      <vt:lpstr>for-loops</vt:lpstr>
      <vt:lpstr>for-loops and ranges</vt:lpstr>
      <vt:lpstr>while-loops</vt:lpstr>
      <vt:lpstr>unless</vt:lpstr>
      <vt:lpstr>until</vt:lpstr>
      <vt:lpstr>Methods</vt:lpstr>
      <vt:lpstr>Parameters</vt:lpstr>
      <vt:lpstr>Return</vt:lpstr>
      <vt:lpstr>User Input</vt:lpstr>
      <vt:lpstr>Example Program - Ruby</vt:lpstr>
      <vt:lpstr>Instantiation and Initialization </vt:lpstr>
      <vt:lpstr>Data Structures</vt:lpstr>
      <vt:lpstr>Control Structures: Conditionals</vt:lpstr>
      <vt:lpstr>Control Structures: Iteration</vt:lpstr>
      <vt:lpstr>Week 1 Assignment</vt:lpstr>
      <vt:lpstr>References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Ruby Programming Language</dc:title>
  <dc:creator>Mishra, Vishal (DS)</dc:creator>
  <cp:lastModifiedBy>Mishra, Vishal (DS)</cp:lastModifiedBy>
  <cp:revision>4</cp:revision>
  <dcterms:created xsi:type="dcterms:W3CDTF">2015-05-08T06:11:49Z</dcterms:created>
  <dcterms:modified xsi:type="dcterms:W3CDTF">2015-05-08T06:31:10Z</dcterms:modified>
</cp:coreProperties>
</file>