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Proxima Nova Semibold"/>
      <p:regular r:id="rId23"/>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roximaNovaSemibold-bold.fntdata"/><Relationship Id="rId23" Type="http://schemas.openxmlformats.org/officeDocument/2006/relationships/font" Target="fonts/ProximaNova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d5611fc75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d5611fc75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5611fc75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5611fc75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Connected data to JS via app.py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5611fc75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5611fc75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5611fc75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5611fc75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5611fc75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5611fc75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For the petfinder data extraction we needed to make a connection to the api using the developer tools from Petfinder. We were give an API key and secret in order to create a token. Upon successful connection, we were then able to extract data from the api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6eec9ae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6eec9ae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un: In order to get the data into a usable format we created a loop to run through </a:t>
            </a:r>
            <a:r>
              <a:rPr lang="en"/>
              <a:t>parameters</a:t>
            </a:r>
            <a:r>
              <a:rPr lang="en"/>
              <a:t> we wanted to specify in the API. We extracted and manipulated the data in python before stowing in a database.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5611fc75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5611fc75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After we completed the ETL process in python, we initialized a connection from python to PGadmin to store our data into a database.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5611fc75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5611fc75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After our connection to the database was successful, we implemented flask to create an api route that connects to our PGadmin database and would ultimately host our web route with our intended visualizations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5611fc7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5611fc7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5611fc75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5611fc75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674EA7"/>
                </a:solidFill>
                <a:latin typeface="Proxima Nova Semibold"/>
                <a:ea typeface="Proxima Nova Semibold"/>
                <a:cs typeface="Proxima Nova Semibold"/>
                <a:sym typeface="Proxima Nova Semibold"/>
              </a:rPr>
              <a:t>Finding Your Best Friend</a:t>
            </a:r>
            <a:endParaRPr>
              <a:solidFill>
                <a:srgbClr val="674EA7"/>
              </a:solidFill>
              <a:latin typeface="Proxima Nova Semibold"/>
              <a:ea typeface="Proxima Nova Semibold"/>
              <a:cs typeface="Proxima Nova Semibold"/>
              <a:sym typeface="Proxima Nova Semibold"/>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solidFill>
                <a:srgbClr val="38761D"/>
              </a:solidFill>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a:solidFill>
                  <a:srgbClr val="1155CC"/>
                </a:solidFill>
                <a:latin typeface="Proxima Nova Semibold"/>
                <a:ea typeface="Proxima Nova Semibold"/>
                <a:cs typeface="Proxima Nova Semibold"/>
                <a:sym typeface="Proxima Nova Semibold"/>
              </a:rPr>
              <a:t>Happy Tails</a:t>
            </a:r>
            <a:endParaRPr>
              <a:solidFill>
                <a:srgbClr val="1155CC"/>
              </a:solidFill>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2000">
                <a:solidFill>
                  <a:srgbClr val="674EA7"/>
                </a:solidFill>
                <a:latin typeface="Proxima Nova Semibold"/>
                <a:ea typeface="Proxima Nova Semibold"/>
                <a:cs typeface="Proxima Nova Semibold"/>
                <a:sym typeface="Proxima Nova Semibold"/>
              </a:rPr>
              <a:t>Alejandro, Cathy, Kyndall, and Sun</a:t>
            </a:r>
            <a:endParaRPr sz="2000">
              <a:solidFill>
                <a:srgbClr val="674EA7"/>
              </a:solidFill>
              <a:latin typeface="Proxima Nova Semibold"/>
              <a:ea typeface="Proxima Nova Semibold"/>
              <a:cs typeface="Proxima Nova Semibold"/>
              <a:sym typeface="Proxima Nov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29" name="Shape 129"/>
        <p:cNvGrpSpPr/>
        <p:nvPr/>
      </p:nvGrpSpPr>
      <p:grpSpPr>
        <a:xfrm>
          <a:off x="0" y="0"/>
          <a:ext cx="0" cy="0"/>
          <a:chOff x="0" y="0"/>
          <a:chExt cx="0" cy="0"/>
        </a:xfrm>
      </p:grpSpPr>
      <p:sp>
        <p:nvSpPr>
          <p:cNvPr id="130" name="Google Shape;130;p22"/>
          <p:cNvSpPr txBox="1"/>
          <p:nvPr>
            <p:ph idx="1" type="body"/>
          </p:nvPr>
        </p:nvSpPr>
        <p:spPr>
          <a:xfrm>
            <a:off x="564325" y="653275"/>
            <a:ext cx="3309600" cy="3842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Unable to resolve reference error for randomizer code.</a:t>
            </a:r>
            <a:endParaRPr/>
          </a:p>
        </p:txBody>
      </p:sp>
      <p:pic>
        <p:nvPicPr>
          <p:cNvPr id="131" name="Google Shape;131;p22"/>
          <p:cNvPicPr preferRelativeResize="0"/>
          <p:nvPr/>
        </p:nvPicPr>
        <p:blipFill>
          <a:blip r:embed="rId3">
            <a:alphaModFix/>
          </a:blip>
          <a:stretch>
            <a:fillRect/>
          </a:stretch>
        </p:blipFill>
        <p:spPr>
          <a:xfrm>
            <a:off x="3960525" y="1144125"/>
            <a:ext cx="3137226" cy="3807425"/>
          </a:xfrm>
          <a:prstGeom prst="rect">
            <a:avLst/>
          </a:prstGeom>
          <a:noFill/>
          <a:ln>
            <a:noFill/>
          </a:ln>
        </p:spPr>
      </p:pic>
      <p:pic>
        <p:nvPicPr>
          <p:cNvPr id="132" name="Google Shape;132;p22"/>
          <p:cNvPicPr preferRelativeResize="0"/>
          <p:nvPr/>
        </p:nvPicPr>
        <p:blipFill rotWithShape="1">
          <a:blip r:embed="rId4">
            <a:alphaModFix/>
          </a:blip>
          <a:srcRect b="0" l="5123" r="0" t="0"/>
          <a:stretch/>
        </p:blipFill>
        <p:spPr>
          <a:xfrm>
            <a:off x="6488725" y="1144125"/>
            <a:ext cx="2502876" cy="3807425"/>
          </a:xfrm>
          <a:prstGeom prst="rect">
            <a:avLst/>
          </a:prstGeom>
          <a:noFill/>
          <a:ln>
            <a:noFill/>
          </a:ln>
        </p:spPr>
      </p:pic>
      <p:sp>
        <p:nvSpPr>
          <p:cNvPr id="133" name="Google Shape;13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Challenge: Implementing Randomizer</a:t>
            </a:r>
            <a:endParaRPr>
              <a:latin typeface="Proxima Nova Semibold"/>
              <a:ea typeface="Proxima Nova Semibold"/>
              <a:cs typeface="Proxima Nova Semibold"/>
              <a:sym typeface="Proxima Nova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Challenge: Hosting Visualization on Website</a:t>
            </a:r>
            <a:endParaRPr>
              <a:latin typeface="Proxima Nova Semibold"/>
              <a:ea typeface="Proxima Nova Semibold"/>
              <a:cs typeface="Proxima Nova Semibold"/>
              <a:sym typeface="Proxima Nova Semibold"/>
            </a:endParaRPr>
          </a:p>
        </p:txBody>
      </p:sp>
      <p:sp>
        <p:nvSpPr>
          <p:cNvPr id="139" name="Google Shape;139;p23"/>
          <p:cNvSpPr txBox="1"/>
          <p:nvPr>
            <p:ph idx="1" type="body"/>
          </p:nvPr>
        </p:nvSpPr>
        <p:spPr>
          <a:xfrm>
            <a:off x="387900" y="1489825"/>
            <a:ext cx="60726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Visualization pulls data correctly from Flask API, but is not connected to the Homepage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453175" y="356100"/>
            <a:ext cx="37338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roxima Nova Semibold"/>
                <a:ea typeface="Proxima Nova Semibold"/>
                <a:cs typeface="Proxima Nova Semibold"/>
                <a:sym typeface="Proxima Nova Semibold"/>
              </a:rPr>
              <a:t>The Mission</a:t>
            </a:r>
            <a:endParaRPr>
              <a:latin typeface="Proxima Nova Semibold"/>
              <a:ea typeface="Proxima Nova Semibold"/>
              <a:cs typeface="Proxima Nova Semibold"/>
              <a:sym typeface="Proxima Nova Semibold"/>
            </a:endParaRPr>
          </a:p>
        </p:txBody>
      </p:sp>
      <p:sp>
        <p:nvSpPr>
          <p:cNvPr id="70" name="Google Shape;70;p14"/>
          <p:cNvSpPr txBox="1"/>
          <p:nvPr>
            <p:ph idx="1" type="body"/>
          </p:nvPr>
        </p:nvSpPr>
        <p:spPr>
          <a:xfrm>
            <a:off x="453175" y="909975"/>
            <a:ext cx="3938700" cy="3708300"/>
          </a:xfrm>
          <a:prstGeom prst="rect">
            <a:avLst/>
          </a:prstGeom>
        </p:spPr>
        <p:txBody>
          <a:bodyPr anchorCtr="0" anchor="t" bIns="91425" lIns="91425" spcFirstLastPara="1" rIns="91425" wrap="square" tIns="91425">
            <a:normAutofit fontScale="92500"/>
          </a:bodyPr>
          <a:lstStyle/>
          <a:p>
            <a:pPr indent="-328453" lvl="0" marL="457200" rtl="0" algn="l">
              <a:lnSpc>
                <a:spcPct val="150000"/>
              </a:lnSpc>
              <a:spcBef>
                <a:spcPts val="0"/>
              </a:spcBef>
              <a:spcAft>
                <a:spcPts val="0"/>
              </a:spcAft>
              <a:buSzPct val="100000"/>
              <a:buChar char="●"/>
            </a:pPr>
            <a:r>
              <a:rPr lang="en" sz="1700"/>
              <a:t>Create a relational database of adopted and adoptable pets using the PetFinder API.</a:t>
            </a:r>
            <a:endParaRPr sz="1700"/>
          </a:p>
          <a:p>
            <a:pPr indent="-328453" lvl="0" marL="457200" rtl="0" algn="l">
              <a:lnSpc>
                <a:spcPct val="150000"/>
              </a:lnSpc>
              <a:spcBef>
                <a:spcPts val="0"/>
              </a:spcBef>
              <a:spcAft>
                <a:spcPts val="0"/>
              </a:spcAft>
              <a:buSzPct val="100000"/>
              <a:buChar char="●"/>
            </a:pPr>
            <a:r>
              <a:rPr lang="en" sz="1700"/>
              <a:t>Use Leaflet to visualize adoptable and adopted pet trends.</a:t>
            </a:r>
            <a:endParaRPr sz="1700"/>
          </a:p>
          <a:p>
            <a:pPr indent="-328453" lvl="0" marL="457200" rtl="0" algn="l">
              <a:lnSpc>
                <a:spcPct val="150000"/>
              </a:lnSpc>
              <a:spcBef>
                <a:spcPts val="0"/>
              </a:spcBef>
              <a:spcAft>
                <a:spcPts val="0"/>
              </a:spcAft>
              <a:buSzPct val="100000"/>
              <a:buChar char="●"/>
            </a:pPr>
            <a:r>
              <a:rPr lang="en" sz="1700"/>
              <a:t>Create a website that hosts pet data</a:t>
            </a:r>
            <a:r>
              <a:rPr lang="en" sz="1700"/>
              <a:t>, </a:t>
            </a:r>
            <a:r>
              <a:rPr lang="en" sz="1700"/>
              <a:t>pet visualizations</a:t>
            </a:r>
            <a:r>
              <a:rPr lang="en" sz="1700"/>
              <a:t>, and a randomizer tool to select a pet for you (according to your zip code, breed preference, or size preference)</a:t>
            </a:r>
            <a:endParaRPr sz="1700"/>
          </a:p>
        </p:txBody>
      </p:sp>
      <p:pic>
        <p:nvPicPr>
          <p:cNvPr id="71" name="Google Shape;71;p14"/>
          <p:cNvPicPr preferRelativeResize="0"/>
          <p:nvPr/>
        </p:nvPicPr>
        <p:blipFill>
          <a:blip r:embed="rId3">
            <a:alphaModFix/>
          </a:blip>
          <a:stretch>
            <a:fillRect/>
          </a:stretch>
        </p:blipFill>
        <p:spPr>
          <a:xfrm>
            <a:off x="4905775" y="1063725"/>
            <a:ext cx="3733800" cy="3708300"/>
          </a:xfrm>
          <a:prstGeom prst="rect">
            <a:avLst/>
          </a:prstGeom>
          <a:noFill/>
          <a:ln>
            <a:noFill/>
          </a:ln>
        </p:spPr>
      </p:pic>
      <p:pic>
        <p:nvPicPr>
          <p:cNvPr id="72" name="Google Shape;72;p14"/>
          <p:cNvPicPr preferRelativeResize="0"/>
          <p:nvPr/>
        </p:nvPicPr>
        <p:blipFill>
          <a:blip r:embed="rId4">
            <a:alphaModFix/>
          </a:blip>
          <a:stretch>
            <a:fillRect/>
          </a:stretch>
        </p:blipFill>
        <p:spPr>
          <a:xfrm>
            <a:off x="6026350" y="548025"/>
            <a:ext cx="1257300" cy="36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Success Stories</a:t>
            </a:r>
            <a:endParaRPr>
              <a:latin typeface="Proxima Nova Semibold"/>
              <a:ea typeface="Proxima Nova Semibold"/>
              <a:cs typeface="Proxima Nova Semibold"/>
              <a:sym typeface="Proxima Nova Semibold"/>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Extracting the data from the PetFinder API and creating subcategories to filter the data based on aspects like breed, type, and zip-code.</a:t>
            </a:r>
            <a:endParaRPr/>
          </a:p>
          <a:p>
            <a:pPr indent="-342900" lvl="0" marL="457200" rtl="0" algn="l">
              <a:spcBef>
                <a:spcPts val="0"/>
              </a:spcBef>
              <a:spcAft>
                <a:spcPts val="0"/>
              </a:spcAft>
              <a:buSzPts val="1800"/>
              <a:buChar char="❏"/>
            </a:pPr>
            <a:r>
              <a:rPr lang="en"/>
              <a:t>Created a relational database in SQL and loaded the data into Flask API.</a:t>
            </a:r>
            <a:endParaRPr/>
          </a:p>
          <a:p>
            <a:pPr indent="-342900" lvl="0" marL="457200" rtl="0" algn="l">
              <a:spcBef>
                <a:spcPts val="0"/>
              </a:spcBef>
              <a:spcAft>
                <a:spcPts val="0"/>
              </a:spcAft>
              <a:buSzPts val="1800"/>
              <a:buChar char="❏"/>
            </a:pPr>
            <a:r>
              <a:rPr lang="en"/>
              <a:t>Created a </a:t>
            </a:r>
            <a:r>
              <a:rPr lang="en"/>
              <a:t>homepage and individual html pages to host different functions</a:t>
            </a:r>
            <a:r>
              <a:rPr lang="en"/>
              <a:t>. </a:t>
            </a:r>
            <a:endParaRPr/>
          </a:p>
          <a:p>
            <a:pPr indent="-342900" lvl="0" marL="457200" rtl="0" algn="l">
              <a:spcBef>
                <a:spcPts val="0"/>
              </a:spcBef>
              <a:spcAft>
                <a:spcPts val="0"/>
              </a:spcAft>
              <a:buSzPts val="1800"/>
              <a:buChar char="❏"/>
            </a:pPr>
            <a:r>
              <a:rPr lang="en"/>
              <a:t>Created an interactive leaflet map visualization. </a:t>
            </a:r>
            <a:endParaRPr/>
          </a:p>
          <a:p>
            <a:pPr indent="-342900" lvl="0" marL="457200" rtl="0" algn="l">
              <a:spcBef>
                <a:spcPts val="0"/>
              </a:spcBef>
              <a:spcAft>
                <a:spcPts val="0"/>
              </a:spcAft>
              <a:buSzPts val="1800"/>
              <a:buChar char="❏"/>
            </a:pPr>
            <a:r>
              <a:rPr lang="en"/>
              <a:t>Coded javascript files for data visualizations and the randomizer.</a:t>
            </a:r>
            <a:endParaRPr/>
          </a:p>
          <a:p>
            <a:pPr indent="-342900" lvl="0" marL="457200" rtl="0" algn="l">
              <a:spcBef>
                <a:spcPts val="0"/>
              </a:spcBef>
              <a:spcAft>
                <a:spcPts val="0"/>
              </a:spcAft>
              <a:buSzPts val="1800"/>
              <a:buChar char="❏"/>
            </a:pPr>
            <a:r>
              <a:rPr lang="en"/>
              <a:t>Created multiple css style sheets to format html pages. </a:t>
            </a:r>
            <a:endParaRPr/>
          </a:p>
        </p:txBody>
      </p:sp>
      <p:sp>
        <p:nvSpPr>
          <p:cNvPr id="79" name="Google Shape;79;p15"/>
          <p:cNvSpPr txBox="1"/>
          <p:nvPr/>
        </p:nvSpPr>
        <p:spPr>
          <a:xfrm>
            <a:off x="470525" y="1420975"/>
            <a:ext cx="3879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BDC1C6"/>
                </a:solidFill>
              </a:rPr>
              <a:t>✓</a:t>
            </a:r>
            <a:endParaRPr sz="2300"/>
          </a:p>
        </p:txBody>
      </p:sp>
      <p:sp>
        <p:nvSpPr>
          <p:cNvPr id="80" name="Google Shape;80;p15"/>
          <p:cNvSpPr txBox="1"/>
          <p:nvPr/>
        </p:nvSpPr>
        <p:spPr>
          <a:xfrm>
            <a:off x="470525" y="2086950"/>
            <a:ext cx="3879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BDC1C6"/>
                </a:solidFill>
              </a:rPr>
              <a:t>✓</a:t>
            </a:r>
            <a:endParaRPr sz="2300"/>
          </a:p>
        </p:txBody>
      </p:sp>
      <p:sp>
        <p:nvSpPr>
          <p:cNvPr id="81" name="Google Shape;81;p15"/>
          <p:cNvSpPr txBox="1"/>
          <p:nvPr/>
        </p:nvSpPr>
        <p:spPr>
          <a:xfrm>
            <a:off x="470525" y="2384450"/>
            <a:ext cx="3879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BDC1C6"/>
                </a:solidFill>
              </a:rPr>
              <a:t>✓</a:t>
            </a:r>
            <a:endParaRPr sz="2300"/>
          </a:p>
        </p:txBody>
      </p:sp>
      <p:sp>
        <p:nvSpPr>
          <p:cNvPr id="82" name="Google Shape;82;p15"/>
          <p:cNvSpPr txBox="1"/>
          <p:nvPr/>
        </p:nvSpPr>
        <p:spPr>
          <a:xfrm>
            <a:off x="470525" y="2676900"/>
            <a:ext cx="3879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BDC1C6"/>
                </a:solidFill>
              </a:rPr>
              <a:t>✓</a:t>
            </a:r>
            <a:endParaRPr sz="2300"/>
          </a:p>
        </p:txBody>
      </p:sp>
      <p:sp>
        <p:nvSpPr>
          <p:cNvPr id="83" name="Google Shape;83;p15"/>
          <p:cNvSpPr txBox="1"/>
          <p:nvPr/>
        </p:nvSpPr>
        <p:spPr>
          <a:xfrm>
            <a:off x="470525" y="3035875"/>
            <a:ext cx="3879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BDC1C6"/>
                </a:solidFill>
              </a:rPr>
              <a:t>✓</a:t>
            </a:r>
            <a:endParaRPr sz="2300"/>
          </a:p>
        </p:txBody>
      </p:sp>
      <p:sp>
        <p:nvSpPr>
          <p:cNvPr id="84" name="Google Shape;84;p15"/>
          <p:cNvSpPr txBox="1"/>
          <p:nvPr/>
        </p:nvSpPr>
        <p:spPr>
          <a:xfrm>
            <a:off x="470525" y="3347925"/>
            <a:ext cx="3879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BDC1C6"/>
                </a:solidFill>
              </a:rPr>
              <a:t>✓</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PetFinder API Data Extraction</a:t>
            </a:r>
            <a:endParaRPr>
              <a:latin typeface="Proxima Nova Semibold"/>
              <a:ea typeface="Proxima Nova Semibold"/>
              <a:cs typeface="Proxima Nova Semibold"/>
              <a:sym typeface="Proxima Nova Semibold"/>
            </a:endParaRPr>
          </a:p>
        </p:txBody>
      </p:sp>
      <p:sp>
        <p:nvSpPr>
          <p:cNvPr id="90" name="Google Shape;90;p16"/>
          <p:cNvSpPr txBox="1"/>
          <p:nvPr>
            <p:ph idx="1" type="body"/>
          </p:nvPr>
        </p:nvSpPr>
        <p:spPr>
          <a:xfrm>
            <a:off x="387900" y="1489825"/>
            <a:ext cx="3728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Creating a successful api connection to PetFinder</a:t>
            </a:r>
            <a:endParaRPr/>
          </a:p>
        </p:txBody>
      </p:sp>
      <p:pic>
        <p:nvPicPr>
          <p:cNvPr id="91" name="Google Shape;91;p16"/>
          <p:cNvPicPr preferRelativeResize="0"/>
          <p:nvPr/>
        </p:nvPicPr>
        <p:blipFill>
          <a:blip r:embed="rId3">
            <a:alphaModFix/>
          </a:blip>
          <a:stretch>
            <a:fillRect/>
          </a:stretch>
        </p:blipFill>
        <p:spPr>
          <a:xfrm>
            <a:off x="4235952" y="1230313"/>
            <a:ext cx="4674826" cy="339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PetFinder API Data Extraction pt 2</a:t>
            </a:r>
            <a:endParaRPr>
              <a:latin typeface="Proxima Nova Semibold"/>
              <a:ea typeface="Proxima Nova Semibold"/>
              <a:cs typeface="Proxima Nova Semibold"/>
              <a:sym typeface="Proxima Nova Semibold"/>
            </a:endParaRPr>
          </a:p>
        </p:txBody>
      </p:sp>
      <p:sp>
        <p:nvSpPr>
          <p:cNvPr id="97" name="Google Shape;97;p17"/>
          <p:cNvSpPr txBox="1"/>
          <p:nvPr>
            <p:ph idx="1" type="body"/>
          </p:nvPr>
        </p:nvSpPr>
        <p:spPr>
          <a:xfrm>
            <a:off x="387900" y="1489825"/>
            <a:ext cx="3728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Extract data from the PetFinder API based on criteria for data visualizations.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Map Visualization dataset and randomizer dataset</a:t>
            </a:r>
            <a:endParaRPr/>
          </a:p>
        </p:txBody>
      </p:sp>
      <p:pic>
        <p:nvPicPr>
          <p:cNvPr id="98" name="Google Shape;98;p17"/>
          <p:cNvPicPr preferRelativeResize="0"/>
          <p:nvPr/>
        </p:nvPicPr>
        <p:blipFill>
          <a:blip r:embed="rId3">
            <a:alphaModFix/>
          </a:blip>
          <a:stretch>
            <a:fillRect/>
          </a:stretch>
        </p:blipFill>
        <p:spPr>
          <a:xfrm>
            <a:off x="5109450" y="1140825"/>
            <a:ext cx="3646641" cy="3694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02" name="Shape 102"/>
        <p:cNvGrpSpPr/>
        <p:nvPr/>
      </p:nvGrpSpPr>
      <p:grpSpPr>
        <a:xfrm>
          <a:off x="0" y="0"/>
          <a:ext cx="0" cy="0"/>
          <a:chOff x="0" y="0"/>
          <a:chExt cx="0" cy="0"/>
        </a:xfrm>
      </p:grpSpPr>
      <p:sp>
        <p:nvSpPr>
          <p:cNvPr id="103" name="Google Shape;103;p18"/>
          <p:cNvSpPr txBox="1"/>
          <p:nvPr>
            <p:ph idx="1" type="body"/>
          </p:nvPr>
        </p:nvSpPr>
        <p:spPr>
          <a:xfrm>
            <a:off x="180175" y="1479925"/>
            <a:ext cx="30939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a relational database in SQL.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Referenced SQL database to code JS randomizer. </a:t>
            </a:r>
            <a:endParaRPr/>
          </a:p>
          <a:p>
            <a:pPr indent="0" lvl="0" marL="0" rtl="0" algn="l">
              <a:spcBef>
                <a:spcPts val="1200"/>
              </a:spcBef>
              <a:spcAft>
                <a:spcPts val="1200"/>
              </a:spcAft>
              <a:buNone/>
            </a:pPr>
            <a:r>
              <a:t/>
            </a:r>
            <a:endParaRPr/>
          </a:p>
        </p:txBody>
      </p:sp>
      <p:pic>
        <p:nvPicPr>
          <p:cNvPr id="104" name="Google Shape;104;p18"/>
          <p:cNvPicPr preferRelativeResize="0"/>
          <p:nvPr/>
        </p:nvPicPr>
        <p:blipFill>
          <a:blip r:embed="rId3">
            <a:alphaModFix/>
          </a:blip>
          <a:stretch>
            <a:fillRect/>
          </a:stretch>
        </p:blipFill>
        <p:spPr>
          <a:xfrm>
            <a:off x="2970713" y="1144125"/>
            <a:ext cx="6020890" cy="3771876"/>
          </a:xfrm>
          <a:prstGeom prst="rect">
            <a:avLst/>
          </a:prstGeom>
          <a:noFill/>
          <a:ln>
            <a:noFill/>
          </a:ln>
        </p:spPr>
      </p:pic>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SQL Database Connection</a:t>
            </a:r>
            <a:endParaRPr>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09" name="Shape 109"/>
        <p:cNvGrpSpPr/>
        <p:nvPr/>
      </p:nvGrpSpPr>
      <p:grpSpPr>
        <a:xfrm>
          <a:off x="0" y="0"/>
          <a:ext cx="0" cy="0"/>
          <a:chOff x="0" y="0"/>
          <a:chExt cx="0" cy="0"/>
        </a:xfrm>
      </p:grpSpPr>
      <p:sp>
        <p:nvSpPr>
          <p:cNvPr id="110" name="Google Shape;11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Flask API</a:t>
            </a:r>
            <a:endParaRPr>
              <a:latin typeface="Proxima Nova Semibold"/>
              <a:ea typeface="Proxima Nova Semibold"/>
              <a:cs typeface="Proxima Nova Semibold"/>
              <a:sym typeface="Proxima Nova Semibold"/>
            </a:endParaRPr>
          </a:p>
        </p:txBody>
      </p:sp>
      <p:pic>
        <p:nvPicPr>
          <p:cNvPr id="111" name="Google Shape;111;p19"/>
          <p:cNvPicPr preferRelativeResize="0"/>
          <p:nvPr/>
        </p:nvPicPr>
        <p:blipFill>
          <a:blip r:embed="rId3">
            <a:alphaModFix/>
          </a:blip>
          <a:stretch>
            <a:fillRect/>
          </a:stretch>
        </p:blipFill>
        <p:spPr>
          <a:xfrm>
            <a:off x="3527000" y="144263"/>
            <a:ext cx="2427500" cy="4854968"/>
          </a:xfrm>
          <a:prstGeom prst="rect">
            <a:avLst/>
          </a:prstGeom>
          <a:noFill/>
          <a:ln>
            <a:noFill/>
          </a:ln>
        </p:spPr>
      </p:pic>
      <p:sp>
        <p:nvSpPr>
          <p:cNvPr id="112" name="Google Shape;112;p19"/>
          <p:cNvSpPr txBox="1"/>
          <p:nvPr>
            <p:ph idx="1" type="body"/>
          </p:nvPr>
        </p:nvSpPr>
        <p:spPr>
          <a:xfrm>
            <a:off x="180175" y="1479925"/>
            <a:ext cx="30939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a Python Flask API to deliver the data to the webpage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16" name="Shape 116"/>
        <p:cNvGrpSpPr/>
        <p:nvPr/>
      </p:nvGrpSpPr>
      <p:grpSpPr>
        <a:xfrm>
          <a:off x="0" y="0"/>
          <a:ext cx="0" cy="0"/>
          <a:chOff x="0" y="0"/>
          <a:chExt cx="0" cy="0"/>
        </a:xfrm>
      </p:grpSpPr>
      <p:sp>
        <p:nvSpPr>
          <p:cNvPr id="117" name="Google Shape;117;p20"/>
          <p:cNvSpPr txBox="1"/>
          <p:nvPr>
            <p:ph idx="1" type="body"/>
          </p:nvPr>
        </p:nvSpPr>
        <p:spPr>
          <a:xfrm>
            <a:off x="387900" y="1415150"/>
            <a:ext cx="3054300" cy="315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a homepage. </a:t>
            </a:r>
            <a:endParaRPr/>
          </a:p>
        </p:txBody>
      </p:sp>
      <p:sp>
        <p:nvSpPr>
          <p:cNvPr id="118" name="Google Shape;11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HTML Website</a:t>
            </a:r>
            <a:endParaRPr>
              <a:latin typeface="Proxima Nova Semibold"/>
              <a:ea typeface="Proxima Nova Semibold"/>
              <a:cs typeface="Proxima Nova Semibold"/>
              <a:sym typeface="Proxima Nova Semibold"/>
            </a:endParaRPr>
          </a:p>
        </p:txBody>
      </p:sp>
      <p:pic>
        <p:nvPicPr>
          <p:cNvPr id="119" name="Google Shape;119;p20"/>
          <p:cNvPicPr preferRelativeResize="0"/>
          <p:nvPr/>
        </p:nvPicPr>
        <p:blipFill>
          <a:blip r:embed="rId3">
            <a:alphaModFix/>
          </a:blip>
          <a:stretch>
            <a:fillRect/>
          </a:stretch>
        </p:blipFill>
        <p:spPr>
          <a:xfrm>
            <a:off x="3775850" y="974775"/>
            <a:ext cx="4980249" cy="3694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Interactive Leaflet Visualization</a:t>
            </a:r>
            <a:endParaRPr>
              <a:latin typeface="Proxima Nova Semibold"/>
              <a:ea typeface="Proxima Nova Semibold"/>
              <a:cs typeface="Proxima Nova Semibold"/>
              <a:sym typeface="Proxima Nova Semibold"/>
            </a:endParaRPr>
          </a:p>
        </p:txBody>
      </p:sp>
      <p:pic>
        <p:nvPicPr>
          <p:cNvPr id="125" name="Google Shape;125;p21"/>
          <p:cNvPicPr preferRelativeResize="0"/>
          <p:nvPr/>
        </p:nvPicPr>
        <p:blipFill>
          <a:blip r:embed="rId3">
            <a:alphaModFix/>
          </a:blip>
          <a:stretch>
            <a:fillRect/>
          </a:stretch>
        </p:blipFill>
        <p:spPr>
          <a:xfrm>
            <a:off x="152400" y="1425925"/>
            <a:ext cx="8839200" cy="35797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