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4" r:id="rId13"/>
    <p:sldId id="276" r:id="rId14"/>
    <p:sldId id="268" r:id="rId15"/>
    <p:sldId id="269" r:id="rId16"/>
    <p:sldId id="270" r:id="rId17"/>
    <p:sldId id="271" r:id="rId18"/>
    <p:sldId id="272" r:id="rId19"/>
    <p:sldId id="277" r:id="rId20"/>
    <p:sldId id="279" r:id="rId21"/>
    <p:sldId id="275" r:id="rId22"/>
    <p:sldId id="273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063A9A-5C79-4729-8430-D6E41B23B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A84838-A3F7-4F98-A401-ED2547242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1838D1-B809-4CC7-9F24-ACF60E09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AB7FA3-2AB5-4DCA-880B-4A0B0A77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E6F217-06D8-4DAD-AF11-B80EE18E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15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0057F0-C16A-4C11-BFE6-ABA65717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CCF2E06-E506-43BA-BEFF-B962E5FD9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4C421D-E83C-4D56-8F4C-C0B11138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5B5A22-FB51-401C-9F0A-1BBB14FD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0BD8BA-2F9C-46E6-A263-CF6A3269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5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CFA5D38-DFD9-49AD-879B-16189AA50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A4DD8E4-3E63-48BB-9CB0-A11342AC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508A29-E752-40C1-9CDD-EE8BCD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BD85C2-A375-4AC0-BDB0-F5928AD1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13C4D3-D242-417D-9E6D-4735862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38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B25E78-E9C1-4991-ACE4-F498136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EE6928-31CA-4106-8645-579A634D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B1D6BD-5ECF-4EF8-A557-404A5089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830D5F-1CBE-4822-B291-BCD2CA8A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0DD901-FEEC-4C37-B809-EEA529C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9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6D7600-B9F1-4018-99FA-426216D9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C60C9E-893B-49F3-B85A-BCAFC0C48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80E83A-5B94-4D7C-990C-F958A1F5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F42E1D-F758-430B-871C-6720E154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E552EE-1701-42E3-AE16-02AA1E57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8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FA38BD-7FE3-4419-8521-027ACE83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271A3-8A98-4DE7-967C-A37A18B8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F19DEA-D7B0-4B45-896E-4FBD0D722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55E953-5BDD-46F4-A5AC-19EB78B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60163A-584B-41BC-BB2F-13BDC18A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35EB96-3144-43B3-B9C7-9AFA6DA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72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5E9FD1-28DF-46A4-8D2D-C7C64AE0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160E50-4FC9-4C35-A486-593B2DB3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A672D99-4034-4E6B-AF21-A69180AD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A2FF4C1-48BB-48E3-8A4D-E65A22A32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B4EB62-26B0-46DE-845B-95DC24AFE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3B7E6E-5C9B-4838-BEE1-AF7A6621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DFAB316-2367-486C-8C93-59C36EB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3F4F86D-DFA5-4963-9004-B2FF6E13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81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3B895C-F781-4C6E-B0F1-700B20EE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9D4761D-9120-4E31-ADCD-82689649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824AEFD-3646-4651-BB9D-530701EE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BA21286-2E51-4509-99A3-D0F8368A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8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EB3AA69-A03C-4505-976B-E28AAA1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8E1043B-DCE2-4484-B076-3127A0DE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C395196-F36B-4281-9960-55BB1414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89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221B2A-1966-4945-8589-FF691FA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A17580-4AE8-43DE-9669-FC3598E2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044EE67-0BF3-44D8-B7EB-96849D043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11D1DF-EDAF-40B6-A061-0E531390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8345CC-D84B-488A-883E-58B890B6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8434B8-6BB0-48D0-88A6-091FD1A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6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E0DD26-4B1A-49E3-99B3-81EDDEF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A416156-8902-4136-89EC-5225FDF45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5755BE3-B781-4105-B4A0-055286867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B7AE457-AC96-47BC-BD52-CA4F421B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9C9C3B-C264-4A92-A0F0-BED0FDC3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49AB39-8A38-4BD8-9F09-9F818AAE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44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E2AA5A4-E83C-4E74-AF3B-3C6A5617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C4F0A3-DBCB-418E-8188-D511CB0D9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E98596-80C0-4602-8A1E-91EC4A7C3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5568583-323B-4975-9473-BE9F3CFDA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BBDA87-6561-40E2-AB26-E2CEE0DB8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6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4AAE672-0ABE-4B9B-91C1-CAF309A6E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E-CUARTICLE PROJECT</a:t>
            </a:r>
          </a:p>
        </p:txBody>
      </p:sp>
    </p:spTree>
    <p:extLst>
      <p:ext uri="{BB962C8B-B14F-4D97-AF65-F5344CB8AC3E}">
        <p14:creationId xmlns:p14="http://schemas.microsoft.com/office/powerpoint/2010/main" val="10096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SORUMLULUK MATRİSİ</a:t>
            </a:r>
          </a:p>
        </p:txBody>
      </p:sp>
      <p:pic>
        <p:nvPicPr>
          <p:cNvPr id="1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77190ED-24AE-49EE-829E-769B16C9C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10" y="292218"/>
            <a:ext cx="8546994" cy="44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E7EFC3-71CD-40A3-84EC-1097756F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71" y="139656"/>
            <a:ext cx="10515600" cy="1325563"/>
          </a:xfrm>
        </p:spPr>
        <p:txBody>
          <a:bodyPr/>
          <a:lstStyle/>
          <a:p>
            <a:r>
              <a:rPr lang="tr-TR" dirty="0"/>
              <a:t>RİSKLER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F6DA5A-E352-4979-AB6A-60D3416D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1" y="1302707"/>
            <a:ext cx="10852759" cy="5212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000" b="1" dirty="0"/>
              <a:t>1. Teknik riskler </a:t>
            </a:r>
            <a:endParaRPr lang="tr-TR" sz="2000" dirty="0"/>
          </a:p>
          <a:p>
            <a:pPr marL="0" indent="0">
              <a:buNone/>
            </a:pPr>
            <a:r>
              <a:rPr lang="tr-TR" sz="2000" b="1"/>
              <a:t>        1.1</a:t>
            </a:r>
            <a:r>
              <a:rPr lang="tr-TR" sz="2000"/>
              <a:t> </a:t>
            </a:r>
            <a:r>
              <a:rPr lang="tr-TR" sz="2000" dirty="0"/>
              <a:t>Proje eğitimi sırasında, ekipmanla ilgili sorunlar (projektör, dizüstü bilgisayar vb.) eğitimin verimliliğini olumsuz yönde etkileyebilir. </a:t>
            </a:r>
          </a:p>
          <a:p>
            <a:pPr marL="0" indent="0">
              <a:buNone/>
            </a:pPr>
            <a:r>
              <a:rPr lang="tr-TR" sz="2000" b="1" dirty="0"/>
              <a:t>        1.2</a:t>
            </a:r>
            <a:r>
              <a:rPr lang="tr-TR" sz="2000" dirty="0"/>
              <a:t> Makaleler yüklenirken internet bağlantısı kesilebilir.</a:t>
            </a:r>
          </a:p>
          <a:p>
            <a:pPr marL="0" indent="0">
              <a:buNone/>
            </a:pPr>
            <a:r>
              <a:rPr lang="tr-TR" sz="2000" b="1" dirty="0"/>
              <a:t>2. Organizasyonel riskler </a:t>
            </a:r>
            <a:endParaRPr lang="tr-TR" sz="2000" dirty="0"/>
          </a:p>
          <a:p>
            <a:pPr marL="457200" lvl="1" indent="0">
              <a:buNone/>
            </a:pPr>
            <a:r>
              <a:rPr lang="tr-TR" sz="1800" b="1" dirty="0"/>
              <a:t>2.1</a:t>
            </a:r>
            <a:r>
              <a:rPr lang="tr-TR" sz="1800" dirty="0"/>
              <a:t> Genel olarak sürekli iş yüklerinden dolayı, bu proje için yeterli zamana sahip olmayabilir. </a:t>
            </a:r>
          </a:p>
          <a:p>
            <a:pPr marL="457200" lvl="1" indent="0">
              <a:buNone/>
            </a:pPr>
            <a:r>
              <a:rPr lang="tr-TR" sz="1800" b="1" dirty="0"/>
              <a:t>2.2 </a:t>
            </a:r>
            <a:r>
              <a:rPr lang="tr-TR" sz="1800" dirty="0"/>
              <a:t>Kullanıcıların zayıf parola kullanması.</a:t>
            </a:r>
          </a:p>
          <a:p>
            <a:pPr marL="457200" lvl="1" indent="0">
              <a:buNone/>
            </a:pPr>
            <a:r>
              <a:rPr lang="tr-TR" sz="1800" b="1" dirty="0"/>
              <a:t>2.3 </a:t>
            </a:r>
            <a:r>
              <a:rPr lang="tr-TR" sz="1800" dirty="0"/>
              <a:t>Kullanılacak yazılım lisanslarının süresinin bitmesi. (Yazılımcı hatalarından dolayı)</a:t>
            </a:r>
          </a:p>
          <a:p>
            <a:pPr marL="0" indent="0">
              <a:buNone/>
            </a:pPr>
            <a:r>
              <a:rPr lang="tr-TR" sz="2000" b="1" dirty="0"/>
              <a:t>3. Zaman Planlaması ile İlgili Riskler </a:t>
            </a:r>
            <a:endParaRPr lang="tr-TR" sz="2000" dirty="0"/>
          </a:p>
          <a:p>
            <a:pPr marL="457200" lvl="1" indent="0">
              <a:buNone/>
            </a:pPr>
            <a:r>
              <a:rPr lang="tr-TR" sz="1800" b="1" dirty="0"/>
              <a:t>3.1 </a:t>
            </a:r>
            <a:r>
              <a:rPr lang="tr-TR" sz="1800" dirty="0"/>
              <a:t>Birbirini bekleyen iş paketlerinde ilk işin süresinin planlandığından uzun sürmesi</a:t>
            </a:r>
          </a:p>
          <a:p>
            <a:pPr marL="457200" lvl="1" indent="0">
              <a:buNone/>
            </a:pPr>
            <a:r>
              <a:rPr lang="tr-TR" sz="1800" b="1" dirty="0"/>
              <a:t>3.2 </a:t>
            </a:r>
            <a:r>
              <a:rPr lang="tr-TR" sz="1800" dirty="0"/>
              <a:t>Yanlış görev dağılımının yapılması</a:t>
            </a:r>
          </a:p>
          <a:p>
            <a:pPr marL="0" indent="0">
              <a:buNone/>
            </a:pPr>
            <a:r>
              <a:rPr lang="tr-TR" sz="2000" b="1" dirty="0"/>
              <a:t>4. Kurumsal Riskler</a:t>
            </a:r>
            <a:endParaRPr lang="tr-TR" sz="2000" dirty="0"/>
          </a:p>
          <a:p>
            <a:pPr marL="457200" lvl="1" indent="0">
              <a:buNone/>
            </a:pPr>
            <a:r>
              <a:rPr lang="tr-TR" sz="1800" b="1" dirty="0"/>
              <a:t>4.1 </a:t>
            </a:r>
            <a:r>
              <a:rPr lang="tr-TR" sz="1800" dirty="0"/>
              <a:t>Senior yazılımcılardan birisinin işten ayrılması.</a:t>
            </a:r>
          </a:p>
          <a:p>
            <a:pPr marL="457200" lvl="1" indent="0">
              <a:buNone/>
            </a:pPr>
            <a:r>
              <a:rPr lang="tr-TR" sz="1800" b="1" dirty="0"/>
              <a:t>4.2 </a:t>
            </a:r>
            <a:r>
              <a:rPr lang="tr-TR" sz="1800" dirty="0"/>
              <a:t>Diğer müşterilerin özel istekleri.</a:t>
            </a:r>
          </a:p>
          <a:p>
            <a:pPr marL="0" indent="0">
              <a:buNone/>
            </a:pPr>
            <a:r>
              <a:rPr lang="tr-TR" sz="2000" b="1" dirty="0"/>
              <a:t>5. Yönetim Riskleri</a:t>
            </a:r>
            <a:endParaRPr lang="tr-TR" sz="2000" dirty="0"/>
          </a:p>
          <a:p>
            <a:pPr marL="457200" lvl="1" indent="0">
              <a:buNone/>
            </a:pPr>
            <a:r>
              <a:rPr lang="tr-TR" sz="1800" b="1" dirty="0"/>
              <a:t>5.1 </a:t>
            </a:r>
            <a:r>
              <a:rPr lang="tr-TR" sz="1800" dirty="0"/>
              <a:t>Gereksinim analizinin net olmaması.</a:t>
            </a:r>
          </a:p>
          <a:p>
            <a:pPr marL="457200" lvl="1" indent="0">
              <a:buNone/>
            </a:pPr>
            <a:r>
              <a:rPr lang="tr-TR" sz="1800" b="1" dirty="0"/>
              <a:t>5.2</a:t>
            </a:r>
            <a:r>
              <a:rPr lang="tr-TR" sz="1800" dirty="0"/>
              <a:t> İletişim sorunları</a:t>
            </a:r>
          </a:p>
          <a:p>
            <a:pPr marL="457200" lvl="1" indent="0">
              <a:buNone/>
            </a:pPr>
            <a:r>
              <a:rPr lang="tr-TR" sz="1800" b="1" dirty="0"/>
              <a:t>5.3</a:t>
            </a:r>
            <a:r>
              <a:rPr lang="tr-TR" sz="1800" dirty="0"/>
              <a:t> Yönetim tecrübesi ve eğitim eksikliği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64203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RİSK OLASILIĞI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5A2D4B7-C3FD-4E56-A9DF-94DF260A4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72" y="232644"/>
            <a:ext cx="5705494" cy="63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ETKİ MATRİSİ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168B111-21FB-4EFF-95D2-4A1FCFB8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18" y="1487272"/>
            <a:ext cx="7011170" cy="31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9736FD-EC65-46B0-BAEB-A1B21227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NİCEL RİSK ANALİZLERİ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97DE08-7EC4-43EE-8097-49C4B588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986"/>
            <a:ext cx="10515600" cy="4351338"/>
          </a:xfrm>
        </p:spPr>
        <p:txBody>
          <a:bodyPr/>
          <a:lstStyle/>
          <a:p>
            <a:r>
              <a:rPr lang="tr-TR" dirty="0"/>
              <a:t>Proje Yönetim Ofisi, proje yöneticilerinden istatistiksel bilgi toplamaktadır. e-</a:t>
            </a:r>
            <a:r>
              <a:rPr lang="tr-TR" dirty="0" err="1"/>
              <a:t>CuArticle</a:t>
            </a:r>
            <a:r>
              <a:rPr lang="tr-TR" dirty="0"/>
              <a:t> Projesi için zaman hedefine ulaşma olasılığını sormuşlardır. Sonuç Proje Yönetim Ofisine bildirilmiştir. </a:t>
            </a:r>
          </a:p>
          <a:p>
            <a:endParaRPr lang="tr-TR" dirty="0"/>
          </a:p>
        </p:txBody>
      </p:sp>
      <p:pic>
        <p:nvPicPr>
          <p:cNvPr id="7" name="Resim 6" descr="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07E0DF2F-661F-41B0-9DE7-A6179144F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1" y="3057193"/>
            <a:ext cx="7094703" cy="32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2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94DB566-871D-4402-9482-E9BDC89D8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0"/>
            <a:ext cx="9342120" cy="6917143"/>
          </a:xfrm>
        </p:spPr>
      </p:pic>
    </p:spTree>
    <p:extLst>
      <p:ext uri="{BB962C8B-B14F-4D97-AF65-F5344CB8AC3E}">
        <p14:creationId xmlns:p14="http://schemas.microsoft.com/office/powerpoint/2010/main" val="177580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FB073A7-7D1C-40E7-966C-32C9C0C55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4" y="1021080"/>
            <a:ext cx="11369932" cy="3870960"/>
          </a:xfrm>
        </p:spPr>
      </p:pic>
    </p:spTree>
    <p:extLst>
      <p:ext uri="{BB962C8B-B14F-4D97-AF65-F5344CB8AC3E}">
        <p14:creationId xmlns:p14="http://schemas.microsoft.com/office/powerpoint/2010/main" val="344509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998FB3E-EE2B-4BFE-829A-7F0874FAC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808"/>
            <a:ext cx="12224285" cy="4985552"/>
          </a:xfrm>
        </p:spPr>
      </p:pic>
    </p:spTree>
    <p:extLst>
      <p:ext uri="{BB962C8B-B14F-4D97-AF65-F5344CB8AC3E}">
        <p14:creationId xmlns:p14="http://schemas.microsoft.com/office/powerpoint/2010/main" val="30703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08EB0D-6B7C-4015-8569-58710170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BAŞARISININ DEĞERLENDİRİLMESİ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928634-B2FC-45CF-8A6B-2AA4DBFA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Kapsam: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Geri dönüş sonuçları dikkate alındığında, proje kapsamı bağlamında projenin başarılı olduğu görülmüştür.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Zaman: 	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Proje sonucunda hedeflenen ilk makalelerin 1 Haziran 2019'da yayınlanabildiği görülmüştür. Bu nedenle, proje zamanına göre başarılıdır.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Kalite: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Test sonuçları ve geri dönüş verileri dikkate alındığında, proje kalite açısından başarılıdır.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095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13CB7C-4902-46BE-B9CE-26360F58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5" y="207778"/>
            <a:ext cx="10515600" cy="1119982"/>
          </a:xfrm>
        </p:spPr>
        <p:txBody>
          <a:bodyPr/>
          <a:lstStyle/>
          <a:p>
            <a:r>
              <a:rPr lang="tr-TR" dirty="0"/>
              <a:t>KAYNAK KULLANIM</a:t>
            </a:r>
          </a:p>
        </p:txBody>
      </p:sp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2EDB446-7A22-4898-A5B5-1EFC1727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5" y="1027906"/>
            <a:ext cx="11710895" cy="56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3CB69E-D093-4DD4-89BB-FBDC52E6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89" y="18255"/>
            <a:ext cx="10439400" cy="946249"/>
          </a:xfrm>
        </p:spPr>
        <p:txBody>
          <a:bodyPr/>
          <a:lstStyle/>
          <a:p>
            <a:r>
              <a:rPr lang="tr-TR" dirty="0"/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7C0A55-A8E3-4490-A3A5-B91157B5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53" y="964504"/>
            <a:ext cx="10965493" cy="5849654"/>
          </a:xfrm>
        </p:spPr>
        <p:txBody>
          <a:bodyPr>
            <a:normAutofit fontScale="85000" lnSpcReduction="20000"/>
          </a:bodyPr>
          <a:lstStyle/>
          <a:p>
            <a:r>
              <a:rPr lang="tr-TR" sz="2400" dirty="0"/>
              <a:t>Projenin Amacı</a:t>
            </a:r>
          </a:p>
          <a:p>
            <a:r>
              <a:rPr lang="tr-TR" sz="2400" dirty="0"/>
              <a:t>Projenin Başarı Kriterleri</a:t>
            </a:r>
          </a:p>
          <a:p>
            <a:r>
              <a:rPr lang="tr-TR" sz="2400" dirty="0"/>
              <a:t>Paydaşlar</a:t>
            </a:r>
          </a:p>
          <a:p>
            <a:r>
              <a:rPr lang="tr-TR" sz="2400" dirty="0"/>
              <a:t>Projenin Kapsamı</a:t>
            </a:r>
          </a:p>
          <a:p>
            <a:r>
              <a:rPr lang="tr-TR" sz="2400" dirty="0"/>
              <a:t>Projenin Kapsam Dışı Konuları</a:t>
            </a:r>
          </a:p>
          <a:p>
            <a:r>
              <a:rPr lang="tr-TR" sz="2400" dirty="0"/>
              <a:t>Etkilenen Departmanlar</a:t>
            </a:r>
          </a:p>
          <a:p>
            <a:r>
              <a:rPr lang="tr-TR" sz="2400" dirty="0"/>
              <a:t>Gereksinimler</a:t>
            </a:r>
          </a:p>
          <a:p>
            <a:r>
              <a:rPr lang="tr-TR" sz="2400" dirty="0"/>
              <a:t>Sorumluluk Matrisi</a:t>
            </a:r>
          </a:p>
          <a:p>
            <a:r>
              <a:rPr lang="tr-TR" sz="2400" dirty="0"/>
              <a:t>Riskler</a:t>
            </a:r>
          </a:p>
          <a:p>
            <a:r>
              <a:rPr lang="tr-TR" sz="2400" dirty="0"/>
              <a:t>Olasılık ve Etki Matrisi</a:t>
            </a:r>
          </a:p>
          <a:p>
            <a:r>
              <a:rPr lang="tr-TR" sz="2400" dirty="0"/>
              <a:t>Nicel Risk Analizleri</a:t>
            </a:r>
          </a:p>
          <a:p>
            <a:r>
              <a:rPr lang="tr-TR" sz="2400" dirty="0"/>
              <a:t>Risk Müdahale Planları</a:t>
            </a:r>
          </a:p>
          <a:p>
            <a:r>
              <a:rPr lang="tr-TR" sz="2400" dirty="0"/>
              <a:t>Değişiklik Talepleri</a:t>
            </a:r>
          </a:p>
          <a:p>
            <a:r>
              <a:rPr lang="tr-TR" sz="2400" dirty="0"/>
              <a:t>Proje Başarısının Değerlendirilmesi</a:t>
            </a:r>
          </a:p>
          <a:p>
            <a:r>
              <a:rPr lang="tr-TR" sz="2400" dirty="0"/>
              <a:t>Kaynak Kullanımı</a:t>
            </a:r>
          </a:p>
          <a:p>
            <a:r>
              <a:rPr lang="tr-TR" sz="2400" dirty="0"/>
              <a:t>Chart Grafiği</a:t>
            </a:r>
          </a:p>
          <a:p>
            <a:r>
              <a:rPr lang="tr-TR" sz="2400" dirty="0"/>
              <a:t>Gantt Şeması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7933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F1E51EEC-1112-4027-BFA1-B3A70022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10" y="673229"/>
            <a:ext cx="8760459" cy="5840305"/>
          </a:xfrm>
        </p:spPr>
      </p:pic>
    </p:spTree>
    <p:extLst>
      <p:ext uri="{BB962C8B-B14F-4D97-AF65-F5344CB8AC3E}">
        <p14:creationId xmlns:p14="http://schemas.microsoft.com/office/powerpoint/2010/main" val="153143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ŞEMASI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297E227-7938-4FD3-9C11-5CB3F09B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41" y="0"/>
            <a:ext cx="5979049" cy="68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1C1861-D812-41A6-9A4E-AA368A86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HAZIRLAYANLAR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DF9E5A-0E53-4186-8DC8-7FB382F9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Ayşenur BURAK</a:t>
            </a:r>
          </a:p>
          <a:p>
            <a:r>
              <a:rPr lang="tr-TR" dirty="0"/>
              <a:t>Gamze BENLİ</a:t>
            </a:r>
          </a:p>
          <a:p>
            <a:r>
              <a:rPr lang="tr-TR" dirty="0"/>
              <a:t>Beyza Hatun BÜLBÜL</a:t>
            </a:r>
          </a:p>
          <a:p>
            <a:r>
              <a:rPr lang="tr-TR" dirty="0"/>
              <a:t>Merve KORKMAZ</a:t>
            </a:r>
          </a:p>
          <a:p>
            <a:r>
              <a:rPr lang="tr-TR" dirty="0"/>
              <a:t>Ezgi ERDEM</a:t>
            </a:r>
          </a:p>
          <a:p>
            <a:r>
              <a:rPr lang="tr-TR" dirty="0"/>
              <a:t>Müşerref Simay SIRDAŞ</a:t>
            </a:r>
          </a:p>
          <a:p>
            <a:r>
              <a:rPr lang="tr-TR" dirty="0"/>
              <a:t>Kezban Melike SARGIN</a:t>
            </a:r>
          </a:p>
        </p:txBody>
      </p:sp>
    </p:spTree>
    <p:extLst>
      <p:ext uri="{BB962C8B-B14F-4D97-AF65-F5344CB8AC3E}">
        <p14:creationId xmlns:p14="http://schemas.microsoft.com/office/powerpoint/2010/main" val="224549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990158-947F-439D-800A-1AC5C09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4CE41E-3D08-46CD-945C-D262DEE2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Üniversitemizdeki akademik personel ve öğrencilerin yaptıkları araştırmalar sonucunda makale yayınlama talebi üst yönetim tarafından onaylandı. 15 Ekim 2019 tarihinden itibaren proje kullanıma geçecektir.</a:t>
            </a:r>
            <a:endParaRPr lang="tr-TR" dirty="0">
              <a:effectLst/>
            </a:endParaRPr>
          </a:p>
          <a:p>
            <a:r>
              <a:rPr lang="tr-TR" dirty="0"/>
              <a:t>Her akademik personelin iki ayda bir web sitesinde makale yayınlaması öngörüldü. Bu projede isteğe göre öğrenciler de makale yayınlayabileceklerdir. Projenin asıl amacı teknik konularda kaynak eksikliğini gidermektir.</a:t>
            </a:r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865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4C0411-A95E-4A8A-B655-6B97B2CB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BAŞARI KRİTERLERİ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D8E2CA-5853-422E-9F48-489237BB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Kapsam ve Kalite:</a:t>
            </a:r>
            <a:r>
              <a:rPr lang="tr-TR" dirty="0"/>
              <a:t> Makale sistemi topluma açık olarak yayınlanacaktır ve puanlama ve geri dönüş sistemi düzenlenecektir. </a:t>
            </a:r>
          </a:p>
          <a:p>
            <a:r>
              <a:rPr lang="tr-TR" b="1" dirty="0"/>
              <a:t>Toplam İş Miktarı:</a:t>
            </a:r>
            <a:r>
              <a:rPr lang="tr-TR" dirty="0"/>
              <a:t> Benzer tahmin tekniğini kullanarak, projenin toplam iş miktarının halk tarafından bülten ile ilgili puanlama ve geri dönüş sistemine cevap vermek için harcanan süreyi de kapsayan 500 adam/saati aşmayacağı tahmin edilmektedir.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0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414235C-36A7-4204-8E38-61F38F7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PAYDAŞLAR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4903C7-93DA-4F96-9D40-5D44B65C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Projenin paydaşları: </a:t>
            </a:r>
            <a:endParaRPr lang="tr-TR" sz="1800" dirty="0"/>
          </a:p>
          <a:p>
            <a:pPr lvl="1"/>
            <a:r>
              <a:rPr lang="tr-TR" dirty="0"/>
              <a:t>Proje Sponsoru      : Beyza Hatun BÜLBÜL</a:t>
            </a:r>
            <a:endParaRPr lang="tr-TR" sz="1600" dirty="0"/>
          </a:p>
          <a:p>
            <a:pPr lvl="1"/>
            <a:r>
              <a:rPr lang="tr-TR" dirty="0"/>
              <a:t>Proje Yöneticisi      : Gamze BENLİ</a:t>
            </a:r>
            <a:endParaRPr lang="tr-TR" sz="1600" dirty="0"/>
          </a:p>
          <a:p>
            <a:pPr lvl="1"/>
            <a:r>
              <a:rPr lang="tr-TR" dirty="0"/>
              <a:t>Müşteri Temsilcisi : Kezban Melike SARGIN</a:t>
            </a:r>
            <a:endParaRPr lang="tr-TR" sz="1600" dirty="0"/>
          </a:p>
          <a:p>
            <a:pPr lvl="1"/>
            <a:r>
              <a:rPr lang="tr-TR" dirty="0"/>
              <a:t>IT Uzmanı               : Ayşenur BURAK</a:t>
            </a:r>
          </a:p>
          <a:p>
            <a:pPr lvl="1"/>
            <a:r>
              <a:rPr lang="tr-TR" dirty="0"/>
              <a:t>İnsan Kaynakları   : Ezgi ERDEM</a:t>
            </a:r>
          </a:p>
          <a:p>
            <a:pPr lvl="1"/>
            <a:r>
              <a:rPr lang="tr-TR" dirty="0"/>
              <a:t>Tedarik Uzmanı    : Müşerref Simay SIRDAŞ</a:t>
            </a:r>
            <a:endParaRPr lang="tr-TR" sz="1400" dirty="0"/>
          </a:p>
          <a:p>
            <a:pPr lvl="1"/>
            <a:r>
              <a:rPr lang="tr-TR" dirty="0"/>
              <a:t>Tedarik Uzmanı    : Merve KORKMAZ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3921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D9F036-81FD-4370-AEE8-400815E6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KAPSAMI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8C70CB-24E5-489D-BC36-5454EE47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tr-TR" dirty="0"/>
              <a:t>Siteye öğrenciler ve akademik personeller üniversite mail adresleri ile giriş yapabilecek ve makale yayınlayabileceklerdir.</a:t>
            </a:r>
          </a:p>
          <a:p>
            <a:pPr lvl="0"/>
            <a:r>
              <a:rPr lang="tr-TR" dirty="0"/>
              <a:t>Öğrencilerin yazdıkları makaleler o kategorideki alanında uzman akademisyenler tarafından onaylanacaktır.</a:t>
            </a:r>
          </a:p>
          <a:p>
            <a:pPr lvl="0"/>
            <a:r>
              <a:rPr lang="tr-TR" dirty="0"/>
              <a:t>Kullanıcılar makale yayınladığında diğer ziyaretçiler makaleleri okuyabileceklerdir.</a:t>
            </a:r>
          </a:p>
          <a:p>
            <a:pPr lvl="0"/>
            <a:r>
              <a:rPr lang="tr-TR" dirty="0"/>
              <a:t>Ziyaretçiler makaleler üzerinde oy kullanabileceklerdir.</a:t>
            </a:r>
          </a:p>
          <a:p>
            <a:pPr lvl="0"/>
            <a:r>
              <a:rPr lang="tr-TR" dirty="0"/>
              <a:t>Kullanıcıların yazdıkları makaleler kategorileştirilecektir.</a:t>
            </a:r>
          </a:p>
          <a:p>
            <a:pPr lvl="0"/>
            <a:r>
              <a:rPr lang="tr-TR" dirty="0"/>
              <a:t>Kullanıcılar daha önceki makalelere de ulaşabileceklerdir.</a:t>
            </a:r>
          </a:p>
          <a:p>
            <a:pPr lvl="0"/>
            <a:r>
              <a:rPr lang="tr-TR" dirty="0"/>
              <a:t>Kullanıcılar istedikleri makalelere arama yaparak ulaşma imkanına sahip olacaklardır.</a:t>
            </a:r>
          </a:p>
        </p:txBody>
      </p:sp>
    </p:spTree>
    <p:extLst>
      <p:ext uri="{BB962C8B-B14F-4D97-AF65-F5344CB8AC3E}">
        <p14:creationId xmlns:p14="http://schemas.microsoft.com/office/powerpoint/2010/main" val="311219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9F869D-8F28-426C-9FBE-03CE9D01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KAPSAM DIŞI KONULAR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BAC889-54E9-4902-967F-4F3FCB28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Site müzik ve video bölümleri içermeyecektir.</a:t>
            </a:r>
          </a:p>
          <a:p>
            <a:pPr lvl="0"/>
            <a:r>
              <a:rPr lang="tr-TR" dirty="0"/>
              <a:t>Yorum kısmı içermeyecektir.</a:t>
            </a:r>
          </a:p>
          <a:p>
            <a:pPr lvl="0"/>
            <a:r>
              <a:rPr lang="tr-TR" dirty="0"/>
              <a:t>Üniversite dışındaki kullanıcılar makale yayınlayamayacaktır.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924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D354BE-428E-4D36-8B01-B5BFE182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ETKİLENEN DEPARTMANLAR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3B968A-4113-421F-9924-BB5B3924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Projenin aşağıdaki organizasyonel alanlara etki etmesi bekleniyor: </a:t>
            </a:r>
          </a:p>
          <a:p>
            <a:pPr lvl="0"/>
            <a:r>
              <a:rPr lang="tr-TR" dirty="0"/>
              <a:t>Bilgi İşlem Departmanı </a:t>
            </a:r>
          </a:p>
          <a:p>
            <a:pPr lvl="0"/>
            <a:r>
              <a:rPr lang="tr-TR" dirty="0"/>
              <a:t>İnsan Kaynakları Departmanı</a:t>
            </a:r>
          </a:p>
          <a:p>
            <a:pPr lvl="0"/>
            <a:r>
              <a:rPr lang="tr-TR" dirty="0"/>
              <a:t>Proje Yönetim Ofisi</a:t>
            </a:r>
          </a:p>
          <a:p>
            <a:pPr lvl="0"/>
            <a:r>
              <a:rPr lang="tr-TR" dirty="0"/>
              <a:t>Tedarik Departmanı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742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AEB156-1981-4AAD-B209-B870EEFD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GEREKSİNİMLER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55C9B8-3BA3-4895-BC36-466B9D8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Bir anket yaptıktan sonra, aşağıdaki şartlar belirlenir:</a:t>
            </a:r>
          </a:p>
          <a:p>
            <a:pPr lvl="0"/>
            <a:r>
              <a:rPr lang="tr-TR" dirty="0"/>
              <a:t>Teknik bilgi içerikli makalelerden oluşacak.</a:t>
            </a:r>
          </a:p>
          <a:p>
            <a:pPr lvl="0"/>
            <a:r>
              <a:rPr lang="tr-TR" dirty="0"/>
              <a:t>Okuyucular eski konulara ulaşabilecek.</a:t>
            </a:r>
          </a:p>
          <a:p>
            <a:pPr lvl="0"/>
            <a:r>
              <a:rPr lang="tr-TR" dirty="0"/>
              <a:t>Okuyucular puanlama yapabilecekler.</a:t>
            </a:r>
          </a:p>
          <a:p>
            <a:pPr lvl="0"/>
            <a:r>
              <a:rPr lang="tr-TR" dirty="0"/>
              <a:t>Yazarların adları makalelerin en üstünde bulunacak. </a:t>
            </a:r>
          </a:p>
          <a:p>
            <a:pPr lvl="0"/>
            <a:r>
              <a:rPr lang="tr-TR" dirty="0"/>
              <a:t>Ana sayfa, güncel ve en çok okunan makale başlıkları ve özetinden oluşacak.</a:t>
            </a:r>
          </a:p>
          <a:p>
            <a:pPr lvl="0"/>
            <a:r>
              <a:rPr lang="tr-TR" dirty="0"/>
              <a:t>Herhangi bir sayfada iken, tek tıklama ile başka bir sayfaya geçmek mümkün olacak.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088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573</Words>
  <Application>Microsoft Office PowerPoint</Application>
  <PresentationFormat>Geniş ekran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E-CUARTICLE PROJECT</vt:lpstr>
      <vt:lpstr>İÇİNDEKİLER</vt:lpstr>
      <vt:lpstr>AMAÇ</vt:lpstr>
      <vt:lpstr>BAŞARI KRİTERLERİ</vt:lpstr>
      <vt:lpstr>PAYDAŞLAR</vt:lpstr>
      <vt:lpstr>PROJENİN KAPSAMI</vt:lpstr>
      <vt:lpstr>KAPSAM DIŞI KONULAR</vt:lpstr>
      <vt:lpstr>ETKİLENEN DEPARTMANLAR</vt:lpstr>
      <vt:lpstr>GEREKSİNİMLER</vt:lpstr>
      <vt:lpstr>SORUMLULUK MATRİSİ</vt:lpstr>
      <vt:lpstr>RİSKLER</vt:lpstr>
      <vt:lpstr>RİSK OLASILIĞI</vt:lpstr>
      <vt:lpstr>ETKİ MATRİSİ</vt:lpstr>
      <vt:lpstr>NİCEL RİSK ANALİZLERİ</vt:lpstr>
      <vt:lpstr>PowerPoint Sunusu</vt:lpstr>
      <vt:lpstr>PowerPoint Sunusu</vt:lpstr>
      <vt:lpstr>PowerPoint Sunusu</vt:lpstr>
      <vt:lpstr>PROJE BAŞARISININ DEĞERLENDİRİLMESİ</vt:lpstr>
      <vt:lpstr>KAYNAK KULLANIM</vt:lpstr>
      <vt:lpstr>PowerPoint Sunusu</vt:lpstr>
      <vt:lpstr>GANTT ŞEMASI</vt:lpstr>
      <vt:lpstr>HAZIRLAYANLAR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E-CUARTICLE PROJECT</dc:title>
  <dc:creator>Aysenur Burak</dc:creator>
  <cp:lastModifiedBy>Aysenur Burak</cp:lastModifiedBy>
  <cp:revision>7</cp:revision>
  <dcterms:created xsi:type="dcterms:W3CDTF">2019-03-26T09:39:50Z</dcterms:created>
  <dcterms:modified xsi:type="dcterms:W3CDTF">2019-03-27T16:29:00Z</dcterms:modified>
</cp:coreProperties>
</file>