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80" r:id="rId3"/>
    <p:sldId id="281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4" r:id="rId13"/>
    <p:sldId id="276" r:id="rId14"/>
    <p:sldId id="268" r:id="rId15"/>
    <p:sldId id="269" r:id="rId16"/>
    <p:sldId id="270" r:id="rId17"/>
    <p:sldId id="271" r:id="rId18"/>
    <p:sldId id="272" r:id="rId19"/>
    <p:sldId id="277" r:id="rId20"/>
    <p:sldId id="279" r:id="rId21"/>
    <p:sldId id="275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BB25E78-E9C1-4991-ACE4-F49813642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EE6928-31CA-4106-8645-579A634D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B1D6BD-5ECF-4EF8-A557-404A50895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EBB8C-ABBD-4FBC-A566-62E0BE96DA5A}" type="datetimeFigureOut">
              <a:rPr lang="tr-TR" smtClean="0"/>
              <a:t>27.03.2019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830D5F-1CBE-4822-B291-BCD2CA8A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0DD901-FEEC-4C37-B809-EEA529C4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0B3AD-1AA5-42A0-A1E2-F1F28E971AA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7940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4AAE672-0ABE-4B9B-91C1-CAF309A6E3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E-CUARTICLE PROJECT</a:t>
            </a:r>
          </a:p>
        </p:txBody>
      </p:sp>
    </p:spTree>
    <p:extLst>
      <p:ext uri="{BB962C8B-B14F-4D97-AF65-F5344CB8AC3E}">
        <p14:creationId xmlns:p14="http://schemas.microsoft.com/office/powerpoint/2010/main" val="100966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SORUMLULUK MATRİSİ</a:t>
            </a:r>
          </a:p>
        </p:txBody>
      </p:sp>
      <p:pic>
        <p:nvPicPr>
          <p:cNvPr id="1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77190ED-24AE-49EE-829E-769B16C9C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10" y="292218"/>
            <a:ext cx="8546994" cy="440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0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2E7EFC3-71CD-40A3-84EC-1097756F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7" y="139657"/>
            <a:ext cx="10565704" cy="962634"/>
          </a:xfrm>
        </p:spPr>
        <p:txBody>
          <a:bodyPr/>
          <a:lstStyle/>
          <a:p>
            <a:r>
              <a:rPr lang="tr-TR" dirty="0"/>
              <a:t>RİSKLER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F6DA5A-E352-4979-AB6A-60D3416D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836" y="864296"/>
            <a:ext cx="10565704" cy="59937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1. Teknik riskler 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        1.1</a:t>
            </a:r>
            <a:r>
              <a:rPr lang="tr-TR" sz="2000" dirty="0">
                <a:latin typeface="Gautami" panose="020B0502040204020203" pitchFamily="34" charset="0"/>
                <a:cs typeface="Gautami" panose="020B0502040204020203" pitchFamily="34" charset="0"/>
              </a:rPr>
              <a:t> Proje eğitimi sırasında, ekipmanla ilgili sorunlar (projektör, dizüstü bilgisayar vb.) eğitimin verimliliğini olumsuz yönde etkileyebilir. 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        1.2</a:t>
            </a:r>
            <a:r>
              <a:rPr lang="tr-TR" sz="2000" dirty="0">
                <a:latin typeface="Gautami" panose="020B0502040204020203" pitchFamily="34" charset="0"/>
                <a:cs typeface="Gautami" panose="020B0502040204020203" pitchFamily="34" charset="0"/>
              </a:rPr>
              <a:t> Makaleler yüklenirken internet bağlantısı kesilebilir.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2. Organizasyonel riskler 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2.1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 Genel olarak sürekli iş yüklerinden dolayı, bu proje için yeterli zamana sahip olmayabilir. 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2.2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Kullanıcıların zayıf parola kullanması.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2.3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Kullanılacak yazılım lisanslarının süresinin bitmesi. (Yazılımcı hatalarından dolayı)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3. Zaman Planlaması ile İlgili Riskler 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3.1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Birbirini bekleyen iş paketlerinde ilk işin süresinin planlandığından uzun sürmesi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3.2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Yanlış görev dağılımının yapılması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4. Kurumsal Riskler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4.1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Senior yazılımcılardan birisinin işten ayrılması.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4.2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Diğer müşterilerin özel istekleri.</a:t>
            </a:r>
          </a:p>
          <a:p>
            <a:pPr marL="0" indent="0">
              <a:buNone/>
            </a:pPr>
            <a:r>
              <a:rPr lang="tr-TR" sz="2000" b="1" dirty="0">
                <a:latin typeface="Gautami" panose="020B0502040204020203" pitchFamily="34" charset="0"/>
                <a:cs typeface="Gautami" panose="020B0502040204020203" pitchFamily="34" charset="0"/>
              </a:rPr>
              <a:t>5. Yönetim Riskleri</a:t>
            </a:r>
            <a:endParaRPr lang="tr-TR" sz="20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5.1 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Gereksinim analizinin net olmaması.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5.2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 İletişim sorunları</a:t>
            </a:r>
          </a:p>
          <a:p>
            <a:pPr marL="457200" lvl="1" indent="0">
              <a:buNone/>
            </a:pPr>
            <a:r>
              <a:rPr lang="tr-TR" sz="1800" b="1" dirty="0">
                <a:latin typeface="Gautami" panose="020B0502040204020203" pitchFamily="34" charset="0"/>
                <a:cs typeface="Gautami" panose="020B0502040204020203" pitchFamily="34" charset="0"/>
              </a:rPr>
              <a:t>5.3</a:t>
            </a:r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 Yönetim tecrübesi ve eğitim eksikliği</a:t>
            </a:r>
            <a:endParaRPr lang="tr-TR" sz="1200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030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RİSK OLASILIĞI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5A2D4B7-C3FD-4E56-A9DF-94DF260A4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672" y="232644"/>
            <a:ext cx="5705494" cy="63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7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ETKİ MATRİSİ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2168B111-21FB-4EFF-95D2-4A1FCFB8D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318" y="1487272"/>
            <a:ext cx="7011170" cy="317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2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C9736FD-EC65-46B0-BAEB-A1B21227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NİCEL RİSK ANALİZLERİ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97DE08-7EC4-43EE-8097-49C4B5884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986"/>
            <a:ext cx="10515600" cy="4351338"/>
          </a:xfrm>
        </p:spPr>
        <p:txBody>
          <a:bodyPr/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Yönetim Ofisi, proje yöneticilerinden istatistiksel bilgi toplamaktadır. e-</a:t>
            </a:r>
            <a:r>
              <a:rPr lang="tr-TR" dirty="0" err="1">
                <a:latin typeface="Gautami" panose="020B0502040204020203" pitchFamily="34" charset="0"/>
                <a:cs typeface="Gautami" panose="020B0502040204020203" pitchFamily="34" charset="0"/>
              </a:rPr>
              <a:t>CuArticle</a:t>
            </a: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 Projesi için zaman hedefine ulaşma olasılığını sormuşlardır. Sonuç Proje Yönetim Ofisine bildirilmiştir. 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pic>
        <p:nvPicPr>
          <p:cNvPr id="7" name="Resim 6" descr="ekran görüntüsü, metin içeren bir resim&#10;&#10;Açıklama otomatik olarak oluşturuldu">
            <a:extLst>
              <a:ext uri="{FF2B5EF4-FFF2-40B4-BE49-F238E27FC236}">
                <a16:creationId xmlns:a16="http://schemas.microsoft.com/office/drawing/2014/main" id="{07E0DF2F-661F-41B0-9DE7-A6179144F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261" y="3057193"/>
            <a:ext cx="7094703" cy="324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2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D94DB566-871D-4402-9482-E9BDC89D84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0"/>
            <a:ext cx="9342120" cy="6917143"/>
          </a:xfrm>
        </p:spPr>
      </p:pic>
    </p:spTree>
    <p:extLst>
      <p:ext uri="{BB962C8B-B14F-4D97-AF65-F5344CB8AC3E}">
        <p14:creationId xmlns:p14="http://schemas.microsoft.com/office/powerpoint/2010/main" val="1775808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FB073A7-7D1C-40E7-966C-32C9C0C55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4" y="1021080"/>
            <a:ext cx="11369932" cy="3870960"/>
          </a:xfrm>
        </p:spPr>
      </p:pic>
    </p:spTree>
    <p:extLst>
      <p:ext uri="{BB962C8B-B14F-4D97-AF65-F5344CB8AC3E}">
        <p14:creationId xmlns:p14="http://schemas.microsoft.com/office/powerpoint/2010/main" val="344509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9E8E6487-F2E9-4B56-8BDA-98ECED49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51354"/>
            <a:ext cx="12192000" cy="4133588"/>
          </a:xfrm>
        </p:spPr>
      </p:pic>
    </p:spTree>
    <p:extLst>
      <p:ext uri="{BB962C8B-B14F-4D97-AF65-F5344CB8AC3E}">
        <p14:creationId xmlns:p14="http://schemas.microsoft.com/office/powerpoint/2010/main" val="30703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008EB0D-6B7C-4015-8569-587101709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 BAŞARISININ DEĞERLENDİRİLMESİ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1928634-B2FC-45CF-8A6B-2AA4DBFA6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214694"/>
            <a:ext cx="10364453" cy="4024789"/>
          </a:xfrm>
        </p:spPr>
        <p:txBody>
          <a:bodyPr>
            <a:normAutofit fontScale="85000" lnSpcReduction="20000"/>
          </a:bodyPr>
          <a:lstStyle/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Kapsam: </a:t>
            </a: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Geri dönüş sonuçları dikkate alındığında, proje kapsamı bağlamında projenin başarılı olduğu görülmüştür.</a:t>
            </a:r>
          </a:p>
          <a:p>
            <a:pPr marL="0" indent="0">
              <a:buNone/>
            </a:pP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Zaman: 	</a:t>
            </a: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sonucunda hedeflenen ilk makalelerin 1 Haziran 2019'da yayınlanabildiği görülmüştür. Bu nedenle, proje zamanına göre başarılıdır. </a:t>
            </a:r>
          </a:p>
          <a:p>
            <a:pPr marL="0" indent="0">
              <a:buNone/>
            </a:pP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Kalite: </a:t>
            </a:r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marL="0" indent="0">
              <a:buNone/>
            </a:pP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Test sonuçları ve geri dönüş verileri dikkate alındığında, proje kalite açısından başarılıdır.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951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B13CB7C-4902-46BE-B9CE-26360F58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05" y="207778"/>
            <a:ext cx="10515600" cy="1119982"/>
          </a:xfrm>
        </p:spPr>
        <p:txBody>
          <a:bodyPr/>
          <a:lstStyle/>
          <a:p>
            <a:r>
              <a:rPr lang="tr-TR" dirty="0"/>
              <a:t>KAYNAK KULLANIM</a:t>
            </a:r>
          </a:p>
        </p:txBody>
      </p:sp>
      <p:pic>
        <p:nvPicPr>
          <p:cNvPr id="9" name="Resim 8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2EDB446-7A22-4898-A5B5-1EFC1727C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5" y="1027906"/>
            <a:ext cx="11710895" cy="562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63CB69E-D093-4DD4-89BB-FBDC52E6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89" y="-56901"/>
            <a:ext cx="10439400" cy="946249"/>
          </a:xfrm>
        </p:spPr>
        <p:txBody>
          <a:bodyPr/>
          <a:lstStyle/>
          <a:p>
            <a:r>
              <a:rPr lang="tr-TR" dirty="0"/>
              <a:t>İÇİNDEKİLER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7C0A55-A8E3-4490-A3A5-B91157B5D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019" y="1108552"/>
            <a:ext cx="4466569" cy="5749448"/>
          </a:xfrm>
        </p:spPr>
        <p:txBody>
          <a:bodyPr>
            <a:normAutofit/>
          </a:bodyPr>
          <a:lstStyle/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Projenin Amacı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Projenin Başarı Kriterleri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Paydaşlar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Projenin Kapsamı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Projenin Kapsam Dışı Konuları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Etkilenen Departmanlar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Gereksinimler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Sorumluluk Matrisi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Riskler</a:t>
            </a: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CDA4DA65-551F-4C28-B18F-703D22F87AEA}"/>
              </a:ext>
            </a:extLst>
          </p:cNvPr>
          <p:cNvSpPr txBox="1">
            <a:spLocks/>
          </p:cNvSpPr>
          <p:nvPr/>
        </p:nvSpPr>
        <p:spPr>
          <a:xfrm>
            <a:off x="6079299" y="964503"/>
            <a:ext cx="4566778" cy="5749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Olasılık ve Etki Matrisi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Nicel Risk Analizleri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Risk Müdahale Planları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Değişiklik Talepleri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Proje Başarısının Değerlendirilmesi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Kaynak Kullanımı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Chart Grafiği</a:t>
            </a:r>
          </a:p>
          <a:p>
            <a:r>
              <a:rPr lang="tr-TR" sz="1800" dirty="0">
                <a:latin typeface="Gautami" panose="020B0502040204020203" pitchFamily="34" charset="0"/>
                <a:cs typeface="Gautami" panose="020B0502040204020203" pitchFamily="34" charset="0"/>
              </a:rPr>
              <a:t>Gantt Şeması</a:t>
            </a: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31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F1E51EEC-1112-4027-BFA1-B3A700224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210" y="673229"/>
            <a:ext cx="8760459" cy="5840305"/>
          </a:xfrm>
        </p:spPr>
      </p:pic>
    </p:spTree>
    <p:extLst>
      <p:ext uri="{BB962C8B-B14F-4D97-AF65-F5344CB8AC3E}">
        <p14:creationId xmlns:p14="http://schemas.microsoft.com/office/powerpoint/2010/main" val="1531432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B801E1A-7008-4549-8A71-D9CD5DD6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tr-TR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ŞEMASI</a:t>
            </a: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İçerik Yer Tutucusu 4" descr="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6297E227-7938-4FD3-9C11-5CB3F09BF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541" y="0"/>
            <a:ext cx="5979049" cy="68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45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1C1861-D812-41A6-9A4E-AA368A86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HAZIRLAYANLAR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DF9E5A-0E53-4186-8DC8-7FB382F9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Ayşenur BURAK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Gamze BENLİ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Beyza Hatun BÜLBÜL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Merve KORKMAZ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Ezgi ERDEM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Müşerref Simay SIRDAŞ</a:t>
            </a: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Kezban Melike SARGIN</a:t>
            </a:r>
          </a:p>
        </p:txBody>
      </p:sp>
    </p:spTree>
    <p:extLst>
      <p:ext uri="{BB962C8B-B14F-4D97-AF65-F5344CB8AC3E}">
        <p14:creationId xmlns:p14="http://schemas.microsoft.com/office/powerpoint/2010/main" val="2245493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8990158-947F-439D-800A-1AC5C09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AMAÇ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4CE41E-3D08-46CD-945C-D262DEE24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Üniversitemizdeki akademik personel ve öğrencilerin yaptıkları araştırmalar sonucunda makale yayınlama talebi üst yönetim tarafından onaylandı. 15 Ekim 2019 tarihinden itibaren proje kullanıma geçecektir.</a:t>
            </a:r>
            <a:endParaRPr lang="tr-TR" dirty="0">
              <a:effectLst/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Her akademik personelin iki ayda bir web sitesinde makale yayınlaması öngörüldü. Bu projede isteğe göre öğrenciler de makale yayınlayabileceklerdir. Projenin asıl amacı teknik konularda kaynak eksikliğini gidermektir.</a:t>
            </a:r>
            <a:endParaRPr lang="tr-TR" dirty="0">
              <a:effectLst/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65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4C0411-A95E-4A8A-B655-6B97B2CB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BAŞARI KRİTERLERİ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AD8E2CA-5853-422E-9F48-489237BB8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Kapsam ve Kalite:</a:t>
            </a: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 Makale sistemi topluma açık olarak yayınlanacaktır ve puanlama ve geri dönüş sistemi düzenlenecektir. </a:t>
            </a:r>
          </a:p>
          <a:p>
            <a:r>
              <a:rPr lang="tr-TR" b="1" dirty="0">
                <a:latin typeface="Gautami" panose="020B0502040204020203" pitchFamily="34" charset="0"/>
                <a:cs typeface="Gautami" panose="020B0502040204020203" pitchFamily="34" charset="0"/>
              </a:rPr>
              <a:t>Toplam İş Miktarı:</a:t>
            </a:r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 Benzer tahmin tekniğini kullanarak, projenin toplam iş miktarının halk tarafından bülten ile ilgili puanlama ve geri dönüş sistemine cevap vermek için harcanan süreyi de kapsayan 500 adam/saati aşmayacağı tahmin edilmektedir.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3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414235C-36A7-4204-8E38-61F38F7C7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PAYDAŞLAR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4903C7-93DA-4F96-9D40-5D44B65C3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Projenin paydaşları: </a:t>
            </a:r>
            <a:endParaRPr lang="tr-TR" sz="18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Sponsoru    : Beyza Hatun BÜLBÜL</a:t>
            </a:r>
            <a:endParaRPr lang="tr-TR" sz="16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Yöneticisi    : Gamze BENLİ</a:t>
            </a:r>
            <a:endParaRPr lang="tr-TR" sz="16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Müşteri Temsilcisi : Kezban Melike SARGIN</a:t>
            </a:r>
            <a:endParaRPr lang="tr-TR" sz="16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IT Uzmanı                : Ayşenur BURAK</a:t>
            </a: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İnsan Kaynakları  : Ezgi ERDEM</a:t>
            </a: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Tedarik Uzmanı     : Müşerref Simay SIRDAŞ</a:t>
            </a:r>
            <a:endParaRPr lang="tr-TR" sz="1400" dirty="0">
              <a:latin typeface="Gautami" panose="020B0502040204020203" pitchFamily="34" charset="0"/>
              <a:cs typeface="Gautami" panose="020B0502040204020203" pitchFamily="34" charset="0"/>
            </a:endParaRPr>
          </a:p>
          <a:p>
            <a:pPr lvl="1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Tedarik Uzmanı     : Merve KORKMAZ</a:t>
            </a:r>
            <a:endParaRPr lang="tr-TR" sz="1400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1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4D9F036-81FD-4370-AEE8-400815E6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PROJENİN KAPSAMI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8C70CB-24E5-489D-BC36-5454EE477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Siteye öğrenciler ve akademik personeller üniversite mail adresleri ile giriş yapabilecek ve makale yayınlayabileceklerdir.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Öğrencilerin yazdıkları makaleler o kategorideki alanında uzman akademisyenler tarafından onaylanacaktır.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Kullanıcılar makale yayınladığında diğer ziyaretçiler makaleleri okuyabileceklerdir.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Ziyaretçiler makaleler üzerinde oy kullanabileceklerdir.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Kullanıcıların yazdıkları makaleler kategorileştirilecektir.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Kullanıcılar daha önceki makalelere de ulaşabileceklerdir.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Kullanıcılar istedikleri makalelere arama yaparak ulaşma imkanına sahip olacaklardır.</a:t>
            </a:r>
          </a:p>
        </p:txBody>
      </p:sp>
    </p:spTree>
    <p:extLst>
      <p:ext uri="{BB962C8B-B14F-4D97-AF65-F5344CB8AC3E}">
        <p14:creationId xmlns:p14="http://schemas.microsoft.com/office/powerpoint/2010/main" val="311219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A9F869D-8F28-426C-9FBE-03CE9D01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KAPSAM DIŞI KONULAR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BAC889-54E9-4902-967F-4F3FCB28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Site müzik ve video bölümleri içermeyecektir.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Yorum kısmı içermeyecektir.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Üniversite dışındaki kullanıcılar makale yayınlayamayacaktır.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4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7D354BE-428E-4D36-8B01-B5BFE182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ETKİLENEN DEPARTMANLAR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93B968A-4113-421F-9924-BB5B39247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Projenin aşağıdaki organizasyonel alanlara etki etmesi bekleniyor: 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Bilgi İşlem Departmanı 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İnsan Kaynakları Departmanı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Proje Yönetim Ofisi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Tedarik Departmanı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425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9AEB156-1981-4AAD-B209-B870EEFD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GEREKSİNİMLER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55C9B8-3BA3-4895-BC36-466B9D87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Bir anket yaptıktan sonra, aşağıdaki şartlar belirlenir: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Teknik bilgi içerikli makalelerden oluşacak.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Okuyucular eski konulara ulaşabilecek.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Okuyucular puanlama yapabilecekler.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Yazarların adları makalelerin en üstünde bulunacak. 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Ana sayfa, güncel ve en çok okunan makale başlıkları ve özetinden oluşacak.</a:t>
            </a:r>
          </a:p>
          <a:p>
            <a:pPr lvl="0"/>
            <a:r>
              <a:rPr lang="tr-TR" dirty="0">
                <a:latin typeface="Gautami" panose="020B0502040204020203" pitchFamily="34" charset="0"/>
                <a:cs typeface="Gautami" panose="020B0502040204020203" pitchFamily="34" charset="0"/>
              </a:rPr>
              <a:t>Herhangi bir sayfada iken, tek tıklama ile başka bir sayfaya geçmek mümkün olacak.</a:t>
            </a:r>
          </a:p>
          <a:p>
            <a:endParaRPr lang="tr-TR" dirty="0">
              <a:latin typeface="Gautami" panose="020B0502040204020203" pitchFamily="34" charset="0"/>
              <a:cs typeface="Gautam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80464"/>
      </p:ext>
    </p:extLst>
  </p:cSld>
  <p:clrMapOvr>
    <a:masterClrMapping/>
  </p:clrMapOvr>
</p:sld>
</file>

<file path=ppt/theme/theme1.xml><?xml version="1.0" encoding="utf-8"?>
<a:theme xmlns:a="http://schemas.openxmlformats.org/drawingml/2006/main" name="Damla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TM04033925[[fn=Damla]]</Template>
  <TotalTime>10</TotalTime>
  <Words>573</Words>
  <Application>Microsoft Office PowerPoint</Application>
  <PresentationFormat>Geniş ekran</PresentationFormat>
  <Paragraphs>106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6" baseType="lpstr">
      <vt:lpstr>Arial</vt:lpstr>
      <vt:lpstr>Gautami</vt:lpstr>
      <vt:lpstr>Tw Cen MT</vt:lpstr>
      <vt:lpstr>Damla</vt:lpstr>
      <vt:lpstr>E-CUARTICLE PROJECT</vt:lpstr>
      <vt:lpstr>İÇİNDEKİLER</vt:lpstr>
      <vt:lpstr>AMAÇ</vt:lpstr>
      <vt:lpstr>BAŞARI KRİTERLERİ</vt:lpstr>
      <vt:lpstr>PAYDAŞLAR</vt:lpstr>
      <vt:lpstr>PROJENİN KAPSAMI</vt:lpstr>
      <vt:lpstr>KAPSAM DIŞI KONULAR</vt:lpstr>
      <vt:lpstr>ETKİLENEN DEPARTMANLAR</vt:lpstr>
      <vt:lpstr>GEREKSİNİMLER</vt:lpstr>
      <vt:lpstr>SORUMLULUK MATRİSİ</vt:lpstr>
      <vt:lpstr>RİSKLER</vt:lpstr>
      <vt:lpstr>RİSK OLASILIĞI</vt:lpstr>
      <vt:lpstr>ETKİ MATRİSİ</vt:lpstr>
      <vt:lpstr>NİCEL RİSK ANALİZLERİ</vt:lpstr>
      <vt:lpstr>PowerPoint Sunusu</vt:lpstr>
      <vt:lpstr>PowerPoint Sunusu</vt:lpstr>
      <vt:lpstr>PowerPoint Sunusu</vt:lpstr>
      <vt:lpstr>PROJE BAŞARISININ DEĞERLENDİRİLMESİ</vt:lpstr>
      <vt:lpstr>KAYNAK KULLANIM</vt:lpstr>
      <vt:lpstr>PowerPoint Sunusu</vt:lpstr>
      <vt:lpstr>GANTT ŞEMASI</vt:lpstr>
      <vt:lpstr>HAZIRLAYANLAR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E-CUARTICLE PROJECT</dc:title>
  <dc:creator>Aysenur Burak</dc:creator>
  <cp:lastModifiedBy>Aysenur Burak</cp:lastModifiedBy>
  <cp:revision>2</cp:revision>
  <dcterms:created xsi:type="dcterms:W3CDTF">2019-03-27T16:31:51Z</dcterms:created>
  <dcterms:modified xsi:type="dcterms:W3CDTF">2019-03-27T16:42:07Z</dcterms:modified>
</cp:coreProperties>
</file>