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57"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8/13/2022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8/13/2022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8598-80EB-BC25-0E19-FF8CA8F0AD7F}"/>
              </a:ext>
            </a:extLst>
          </p:cNvPr>
          <p:cNvSpPr>
            <a:spLocks noGrp="1"/>
          </p:cNvSpPr>
          <p:nvPr>
            <p:ph type="ctrTitle"/>
          </p:nvPr>
        </p:nvSpPr>
        <p:spPr/>
        <p:txBody>
          <a:bodyPr/>
          <a:lstStyle/>
          <a:p>
            <a:pPr algn="ctr"/>
            <a:r>
              <a:rPr lang="en-US" dirty="0"/>
              <a:t>Agile vs Waterfall</a:t>
            </a:r>
          </a:p>
        </p:txBody>
      </p:sp>
      <p:sp>
        <p:nvSpPr>
          <p:cNvPr id="3" name="Subtitle 2">
            <a:extLst>
              <a:ext uri="{FF2B5EF4-FFF2-40B4-BE49-F238E27FC236}">
                <a16:creationId xmlns:a16="http://schemas.microsoft.com/office/drawing/2014/main" id="{56016FB4-E2DB-5270-3F63-6899B7925F01}"/>
              </a:ext>
            </a:extLst>
          </p:cNvPr>
          <p:cNvSpPr>
            <a:spLocks noGrp="1"/>
          </p:cNvSpPr>
          <p:nvPr>
            <p:ph type="subTitle" idx="1"/>
          </p:nvPr>
        </p:nvSpPr>
        <p:spPr/>
        <p:txBody>
          <a:bodyPr/>
          <a:lstStyle/>
          <a:p>
            <a:pPr algn="ctr"/>
            <a:r>
              <a:rPr lang="en-US" dirty="0"/>
              <a:t>BY Adam Benoit</a:t>
            </a:r>
          </a:p>
        </p:txBody>
      </p:sp>
    </p:spTree>
    <p:extLst>
      <p:ext uri="{BB962C8B-B14F-4D97-AF65-F5344CB8AC3E}">
        <p14:creationId xmlns:p14="http://schemas.microsoft.com/office/powerpoint/2010/main" val="2721932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D76DB-AFDC-52C5-A119-6EDFE3A6A9A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EA09F-2780-73F3-79ED-20DD2F7E4EF7}"/>
              </a:ext>
            </a:extLst>
          </p:cNvPr>
          <p:cNvSpPr>
            <a:spLocks noGrp="1"/>
          </p:cNvSpPr>
          <p:nvPr>
            <p:ph idx="1"/>
          </p:nvPr>
        </p:nvSpPr>
        <p:spPr/>
        <p:txBody>
          <a:bodyPr>
            <a:normAutofit fontScale="92500" lnSpcReduction="20000"/>
          </a:bodyPr>
          <a:lstStyle/>
          <a:p>
            <a:r>
              <a:rPr lang="en-US" dirty="0">
                <a:effectLst/>
              </a:rPr>
              <a:t>Cobb, C. G. (2015). </a:t>
            </a:r>
            <a:r>
              <a:rPr lang="en-US" i="1" dirty="0">
                <a:effectLst/>
              </a:rPr>
              <a:t>The Project Manager's Guide to Mastering Agile : Principles and Practices for an Adaptive Approach</a:t>
            </a:r>
            <a:r>
              <a:rPr lang="en-US" dirty="0">
                <a:effectLst/>
              </a:rPr>
              <a:t>. Shapiro Library. Retrieved 2022, from https://web-p-ebscohost-com.ezproxy.snhu.edu/ehost/ebookviewer/ebook/bmxlYmtfXzkzNzAwOV9fQU41?sid=8c26cfd1-0ac7-4951-8824-2b2c0026c59a@redis&amp;vid=0&amp;format=EB&amp;rid=1 </a:t>
            </a:r>
          </a:p>
          <a:p>
            <a:r>
              <a:rPr lang="en-US" dirty="0" err="1">
                <a:effectLst/>
              </a:rPr>
              <a:t>Schwaber</a:t>
            </a:r>
            <a:r>
              <a:rPr lang="en-US" dirty="0">
                <a:effectLst/>
              </a:rPr>
              <a:t>, K. (2020). </a:t>
            </a:r>
            <a:r>
              <a:rPr lang="en-US" i="1" dirty="0">
                <a:effectLst/>
              </a:rPr>
              <a:t>The 2020 scrum GUIDETM</a:t>
            </a:r>
            <a:r>
              <a:rPr lang="en-US" dirty="0">
                <a:effectLst/>
              </a:rPr>
              <a:t>. Scrum Guide | Scrum Guides. </a:t>
            </a:r>
            <a:r>
              <a:rPr lang="en-US">
                <a:effectLst/>
              </a:rPr>
              <a:t>Retrieved August </a:t>
            </a:r>
            <a:r>
              <a:rPr lang="en-US" dirty="0">
                <a:effectLst/>
              </a:rPr>
              <a:t>2022, from https://scrumguides.org/scrum-guide.html#scrum-team </a:t>
            </a:r>
          </a:p>
          <a:p>
            <a:pPr marL="0" indent="0">
              <a:buNone/>
            </a:pPr>
            <a:br>
              <a:rPr lang="en-US" dirty="0"/>
            </a:br>
            <a:endParaRPr lang="en-US" dirty="0"/>
          </a:p>
        </p:txBody>
      </p:sp>
    </p:spTree>
    <p:extLst>
      <p:ext uri="{BB962C8B-B14F-4D97-AF65-F5344CB8AC3E}">
        <p14:creationId xmlns:p14="http://schemas.microsoft.com/office/powerpoint/2010/main" val="106516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B810-B89F-F982-7395-1557626949B9}"/>
              </a:ext>
            </a:extLst>
          </p:cNvPr>
          <p:cNvSpPr>
            <a:spLocks noGrp="1"/>
          </p:cNvSpPr>
          <p:nvPr>
            <p:ph type="title"/>
          </p:nvPr>
        </p:nvSpPr>
        <p:spPr/>
        <p:txBody>
          <a:bodyPr/>
          <a:lstStyle/>
          <a:p>
            <a:r>
              <a:rPr lang="en-US" dirty="0"/>
              <a:t>Scrum Agile team</a:t>
            </a:r>
          </a:p>
        </p:txBody>
      </p:sp>
      <p:sp>
        <p:nvSpPr>
          <p:cNvPr id="3" name="Content Placeholder 2">
            <a:extLst>
              <a:ext uri="{FF2B5EF4-FFF2-40B4-BE49-F238E27FC236}">
                <a16:creationId xmlns:a16="http://schemas.microsoft.com/office/drawing/2014/main" id="{40F6F4B8-09C7-C99F-DD15-473916A54B00}"/>
              </a:ext>
            </a:extLst>
          </p:cNvPr>
          <p:cNvSpPr>
            <a:spLocks noGrp="1"/>
          </p:cNvSpPr>
          <p:nvPr>
            <p:ph idx="1"/>
          </p:nvPr>
        </p:nvSpPr>
        <p:spPr/>
        <p:txBody>
          <a:bodyPr/>
          <a:lstStyle/>
          <a:p>
            <a:r>
              <a:rPr lang="en-US" dirty="0"/>
              <a:t>1 Product owner</a:t>
            </a:r>
          </a:p>
          <a:p>
            <a:r>
              <a:rPr lang="en-US" dirty="0"/>
              <a:t>1 Scrum Master</a:t>
            </a:r>
          </a:p>
          <a:p>
            <a:r>
              <a:rPr lang="en-US" dirty="0"/>
              <a:t>Developers and Testers</a:t>
            </a:r>
          </a:p>
          <a:p>
            <a:r>
              <a:rPr lang="en-US" dirty="0"/>
              <a:t>A good rule of thumb when talking about a size of a team is to be no bigger than 2 large pizzas to feed.</a:t>
            </a:r>
          </a:p>
        </p:txBody>
      </p:sp>
    </p:spTree>
    <p:extLst>
      <p:ext uri="{BB962C8B-B14F-4D97-AF65-F5344CB8AC3E}">
        <p14:creationId xmlns:p14="http://schemas.microsoft.com/office/powerpoint/2010/main" val="237295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63272-95B3-4701-DF27-94DD9F329803}"/>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B5C7FCA2-01BA-287D-0C47-4805574A91F4}"/>
              </a:ext>
            </a:extLst>
          </p:cNvPr>
          <p:cNvSpPr>
            <a:spLocks noGrp="1"/>
          </p:cNvSpPr>
          <p:nvPr>
            <p:ph idx="1"/>
          </p:nvPr>
        </p:nvSpPr>
        <p:spPr/>
        <p:txBody>
          <a:bodyPr>
            <a:normAutofit fontScale="92500" lnSpcReduction="10000"/>
          </a:bodyPr>
          <a:lstStyle/>
          <a:p>
            <a:r>
              <a:rPr lang="en-US" dirty="0"/>
              <a:t>Main goal is to maximize the value of the work being done from the members of the team to make a superior product</a:t>
            </a:r>
          </a:p>
          <a:p>
            <a:r>
              <a:rPr lang="en-US" dirty="0"/>
              <a:t>Communicating to the customer or stakeholders directly on updates and communicating all feedback to the team</a:t>
            </a:r>
          </a:p>
          <a:p>
            <a:r>
              <a:rPr lang="en-US" dirty="0"/>
              <a:t>They do this by communicating the product goals and requirements through meetings and organizational tools like user stories</a:t>
            </a:r>
          </a:p>
          <a:p>
            <a:r>
              <a:rPr lang="en-US" dirty="0"/>
              <a:t>They also review and maintain the backlog and prioritizes tasks so that the team knows what is a higher importance to complete</a:t>
            </a:r>
          </a:p>
          <a:p>
            <a:endParaRPr lang="en-US" dirty="0"/>
          </a:p>
        </p:txBody>
      </p:sp>
    </p:spTree>
    <p:extLst>
      <p:ext uri="{BB962C8B-B14F-4D97-AF65-F5344CB8AC3E}">
        <p14:creationId xmlns:p14="http://schemas.microsoft.com/office/powerpoint/2010/main" val="261361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A38C-05CB-4B7C-05B3-DD3EADE2E5C8}"/>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846F8E10-D926-E0A0-508C-DAB70FFD6BCA}"/>
              </a:ext>
            </a:extLst>
          </p:cNvPr>
          <p:cNvSpPr>
            <a:spLocks noGrp="1"/>
          </p:cNvSpPr>
          <p:nvPr>
            <p:ph idx="1"/>
          </p:nvPr>
        </p:nvSpPr>
        <p:spPr/>
        <p:txBody>
          <a:bodyPr>
            <a:normAutofit fontScale="92500" lnSpcReduction="10000"/>
          </a:bodyPr>
          <a:lstStyle/>
          <a:p>
            <a:r>
              <a:rPr lang="en-US" dirty="0"/>
              <a:t>Makes sure everyone is effectively using and implementing the scrum framework for full effectiveness</a:t>
            </a:r>
          </a:p>
          <a:p>
            <a:r>
              <a:rPr lang="en-US" dirty="0"/>
              <a:t>They may assist in coaching individual members of the team or training a group about self management or scrum adoption</a:t>
            </a:r>
          </a:p>
          <a:p>
            <a:r>
              <a:rPr lang="en-US" dirty="0"/>
              <a:t>They monitor all scrum events and make sure they stay on track while also positive and productive</a:t>
            </a:r>
          </a:p>
          <a:p>
            <a:r>
              <a:rPr lang="en-US" dirty="0"/>
              <a:t>Monitor that everyone working and assist struggling members of the team or pairing up members to better utilize resources.</a:t>
            </a:r>
          </a:p>
          <a:p>
            <a:endParaRPr lang="en-US" dirty="0"/>
          </a:p>
        </p:txBody>
      </p:sp>
    </p:spTree>
    <p:extLst>
      <p:ext uri="{BB962C8B-B14F-4D97-AF65-F5344CB8AC3E}">
        <p14:creationId xmlns:p14="http://schemas.microsoft.com/office/powerpoint/2010/main" val="158711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AB0D-E43F-E8A4-CF81-4419631EBB2E}"/>
              </a:ext>
            </a:extLst>
          </p:cNvPr>
          <p:cNvSpPr>
            <a:spLocks noGrp="1"/>
          </p:cNvSpPr>
          <p:nvPr>
            <p:ph type="title"/>
          </p:nvPr>
        </p:nvSpPr>
        <p:spPr/>
        <p:txBody>
          <a:bodyPr/>
          <a:lstStyle/>
          <a:p>
            <a:r>
              <a:rPr lang="en-US" dirty="0"/>
              <a:t>Developers and Testers</a:t>
            </a:r>
          </a:p>
        </p:txBody>
      </p:sp>
      <p:sp>
        <p:nvSpPr>
          <p:cNvPr id="3" name="Content Placeholder 2">
            <a:extLst>
              <a:ext uri="{FF2B5EF4-FFF2-40B4-BE49-F238E27FC236}">
                <a16:creationId xmlns:a16="http://schemas.microsoft.com/office/drawing/2014/main" id="{64FD9928-B6A9-3B6A-02D3-485900302640}"/>
              </a:ext>
            </a:extLst>
          </p:cNvPr>
          <p:cNvSpPr>
            <a:spLocks noGrp="1"/>
          </p:cNvSpPr>
          <p:nvPr>
            <p:ph idx="1"/>
          </p:nvPr>
        </p:nvSpPr>
        <p:spPr/>
        <p:txBody>
          <a:bodyPr/>
          <a:lstStyle/>
          <a:p>
            <a:r>
              <a:rPr lang="en-US" dirty="0"/>
              <a:t>To develop the product and have clearly defined testing protocols that ensure a quality product</a:t>
            </a:r>
          </a:p>
          <a:p>
            <a:r>
              <a:rPr lang="en-US" dirty="0"/>
              <a:t>Being flexible to adapt plans to meet new customer requests and requirements</a:t>
            </a:r>
          </a:p>
          <a:p>
            <a:r>
              <a:rPr lang="en-US" dirty="0"/>
              <a:t>Working in a professional manner while holding others to that same standard</a:t>
            </a:r>
          </a:p>
          <a:p>
            <a:endParaRPr lang="en-US" dirty="0"/>
          </a:p>
        </p:txBody>
      </p:sp>
    </p:spTree>
    <p:extLst>
      <p:ext uri="{BB962C8B-B14F-4D97-AF65-F5344CB8AC3E}">
        <p14:creationId xmlns:p14="http://schemas.microsoft.com/office/powerpoint/2010/main" val="276749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9CA9-A96A-63C5-3330-73187E70F8AD}"/>
              </a:ext>
            </a:extLst>
          </p:cNvPr>
          <p:cNvSpPr>
            <a:spLocks noGrp="1"/>
          </p:cNvSpPr>
          <p:nvPr>
            <p:ph type="title"/>
          </p:nvPr>
        </p:nvSpPr>
        <p:spPr/>
        <p:txBody>
          <a:bodyPr/>
          <a:lstStyle/>
          <a:p>
            <a:r>
              <a:rPr lang="en-US" dirty="0"/>
              <a:t>Phases of SDLC inside of Agile</a:t>
            </a:r>
          </a:p>
        </p:txBody>
      </p:sp>
      <p:sp>
        <p:nvSpPr>
          <p:cNvPr id="3" name="Content Placeholder 2">
            <a:extLst>
              <a:ext uri="{FF2B5EF4-FFF2-40B4-BE49-F238E27FC236}">
                <a16:creationId xmlns:a16="http://schemas.microsoft.com/office/drawing/2014/main" id="{F4DEE353-2135-30BD-A649-A47A0E328C3C}"/>
              </a:ext>
            </a:extLst>
          </p:cNvPr>
          <p:cNvSpPr>
            <a:spLocks noGrp="1"/>
          </p:cNvSpPr>
          <p:nvPr>
            <p:ph idx="1"/>
          </p:nvPr>
        </p:nvSpPr>
        <p:spPr>
          <a:xfrm>
            <a:off x="1141412" y="2249487"/>
            <a:ext cx="9905999" cy="3918400"/>
          </a:xfrm>
        </p:spPr>
        <p:txBody>
          <a:bodyPr>
            <a:noAutofit/>
          </a:bodyPr>
          <a:lstStyle/>
          <a:p>
            <a:pPr marL="0" indent="0">
              <a:buNone/>
            </a:pPr>
            <a:r>
              <a:rPr lang="en-US" sz="2000" dirty="0"/>
              <a:t>Analysis</a:t>
            </a:r>
          </a:p>
          <a:p>
            <a:pPr marL="0" indent="0">
              <a:buNone/>
            </a:pPr>
            <a:r>
              <a:rPr lang="en-US" sz="2000" dirty="0"/>
              <a:t>   Collaborate with client/stakeholders</a:t>
            </a:r>
          </a:p>
          <a:p>
            <a:pPr marL="0" indent="0">
              <a:buNone/>
            </a:pPr>
            <a:r>
              <a:rPr lang="en-US" sz="2000" dirty="0"/>
              <a:t>   Gather Requirements</a:t>
            </a:r>
          </a:p>
          <a:p>
            <a:pPr marL="0" indent="0">
              <a:buNone/>
            </a:pPr>
            <a:r>
              <a:rPr lang="en-US" sz="2000" dirty="0"/>
              <a:t>Design</a:t>
            </a:r>
          </a:p>
          <a:p>
            <a:pPr marL="0" indent="0">
              <a:buNone/>
            </a:pPr>
            <a:r>
              <a:rPr lang="en-US" sz="2000" dirty="0"/>
              <a:t>Define technologies, limitations, time frames and budget</a:t>
            </a:r>
          </a:p>
          <a:p>
            <a:pPr marL="0" indent="0">
              <a:buNone/>
            </a:pPr>
            <a:r>
              <a:rPr lang="en-US" sz="2000" dirty="0"/>
              <a:t>Development</a:t>
            </a:r>
          </a:p>
          <a:p>
            <a:pPr marL="0" indent="0">
              <a:buNone/>
            </a:pPr>
            <a:r>
              <a:rPr lang="en-US" sz="2000" dirty="0"/>
              <a:t>   Development of code begins</a:t>
            </a:r>
          </a:p>
          <a:p>
            <a:pPr marL="0" indent="0">
              <a:buNone/>
            </a:pPr>
            <a:r>
              <a:rPr lang="en-US" sz="2000" dirty="0"/>
              <a:t>   Functionality is broken up into smaller increments</a:t>
            </a:r>
          </a:p>
        </p:txBody>
      </p:sp>
    </p:spTree>
    <p:extLst>
      <p:ext uri="{BB962C8B-B14F-4D97-AF65-F5344CB8AC3E}">
        <p14:creationId xmlns:p14="http://schemas.microsoft.com/office/powerpoint/2010/main" val="99185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2F87-BE32-F408-55F5-1F91D20DA938}"/>
              </a:ext>
            </a:extLst>
          </p:cNvPr>
          <p:cNvSpPr>
            <a:spLocks noGrp="1"/>
          </p:cNvSpPr>
          <p:nvPr>
            <p:ph type="title"/>
          </p:nvPr>
        </p:nvSpPr>
        <p:spPr/>
        <p:txBody>
          <a:bodyPr/>
          <a:lstStyle/>
          <a:p>
            <a:r>
              <a:rPr lang="en-US" dirty="0"/>
              <a:t>Phases of SDLC inside of Agile</a:t>
            </a:r>
          </a:p>
        </p:txBody>
      </p:sp>
      <p:sp>
        <p:nvSpPr>
          <p:cNvPr id="3" name="Content Placeholder 2">
            <a:extLst>
              <a:ext uri="{FF2B5EF4-FFF2-40B4-BE49-F238E27FC236}">
                <a16:creationId xmlns:a16="http://schemas.microsoft.com/office/drawing/2014/main" id="{F4FC80F3-58AA-CE82-1B63-0C989C64FF48}"/>
              </a:ext>
            </a:extLst>
          </p:cNvPr>
          <p:cNvSpPr>
            <a:spLocks noGrp="1"/>
          </p:cNvSpPr>
          <p:nvPr>
            <p:ph idx="1"/>
          </p:nvPr>
        </p:nvSpPr>
        <p:spPr/>
        <p:txBody>
          <a:bodyPr>
            <a:normAutofit fontScale="70000" lnSpcReduction="20000"/>
          </a:bodyPr>
          <a:lstStyle/>
          <a:p>
            <a:pPr marL="0" indent="0">
              <a:buNone/>
            </a:pPr>
            <a:r>
              <a:rPr lang="en-US" sz="2800" dirty="0"/>
              <a:t>Testing</a:t>
            </a:r>
          </a:p>
          <a:p>
            <a:pPr marL="0" indent="0">
              <a:buNone/>
            </a:pPr>
            <a:r>
              <a:rPr lang="en-US" sz="2800" dirty="0"/>
              <a:t>  Is continually done along side with Development.</a:t>
            </a:r>
          </a:p>
          <a:p>
            <a:pPr marL="0" indent="0">
              <a:buNone/>
            </a:pPr>
            <a:r>
              <a:rPr lang="en-US" sz="2800" dirty="0"/>
              <a:t>  Process for identifying and mitigating reported defects and issue tracking.</a:t>
            </a:r>
          </a:p>
          <a:p>
            <a:pPr marL="0" indent="0">
              <a:buNone/>
            </a:pPr>
            <a:r>
              <a:rPr lang="en-US" sz="2800" dirty="0"/>
              <a:t>Deployment</a:t>
            </a:r>
          </a:p>
          <a:p>
            <a:pPr marL="0" indent="0">
              <a:buNone/>
            </a:pPr>
            <a:r>
              <a:rPr lang="en-US" sz="2800" dirty="0"/>
              <a:t>   Testing and development has completed and product is ready to be released to client.</a:t>
            </a:r>
          </a:p>
          <a:p>
            <a:pPr marL="0" indent="0">
              <a:buNone/>
            </a:pPr>
            <a:r>
              <a:rPr lang="en-US" sz="2800" dirty="0"/>
              <a:t>Maintenance</a:t>
            </a:r>
          </a:p>
          <a:p>
            <a:pPr marL="0" indent="0">
              <a:buNone/>
            </a:pPr>
            <a:r>
              <a:rPr lang="en-US" sz="2800" dirty="0"/>
              <a:t>  Developers and the rest of the scrum team must be ready to implement new features and                            requests from stakeholders as they come up. </a:t>
            </a:r>
          </a:p>
          <a:p>
            <a:endParaRPr lang="en-US" dirty="0"/>
          </a:p>
        </p:txBody>
      </p:sp>
    </p:spTree>
    <p:extLst>
      <p:ext uri="{BB962C8B-B14F-4D97-AF65-F5344CB8AC3E}">
        <p14:creationId xmlns:p14="http://schemas.microsoft.com/office/powerpoint/2010/main" val="225041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5003-D044-1A64-1095-67CFA94790D1}"/>
              </a:ext>
            </a:extLst>
          </p:cNvPr>
          <p:cNvSpPr>
            <a:spLocks noGrp="1"/>
          </p:cNvSpPr>
          <p:nvPr>
            <p:ph type="title"/>
          </p:nvPr>
        </p:nvSpPr>
        <p:spPr/>
        <p:txBody>
          <a:bodyPr/>
          <a:lstStyle/>
          <a:p>
            <a:r>
              <a:rPr lang="en-US" b="1" dirty="0"/>
              <a:t>waterfall development</a:t>
            </a:r>
            <a:endParaRPr lang="en-US" dirty="0"/>
          </a:p>
        </p:txBody>
      </p:sp>
      <p:sp>
        <p:nvSpPr>
          <p:cNvPr id="3" name="Content Placeholder 2">
            <a:extLst>
              <a:ext uri="{FF2B5EF4-FFF2-40B4-BE49-F238E27FC236}">
                <a16:creationId xmlns:a16="http://schemas.microsoft.com/office/drawing/2014/main" id="{2AAA846D-7E27-A90C-09EA-265424E7E6BB}"/>
              </a:ext>
            </a:extLst>
          </p:cNvPr>
          <p:cNvSpPr>
            <a:spLocks noGrp="1"/>
          </p:cNvSpPr>
          <p:nvPr>
            <p:ph idx="1"/>
          </p:nvPr>
        </p:nvSpPr>
        <p:spPr/>
        <p:txBody>
          <a:bodyPr/>
          <a:lstStyle/>
          <a:p>
            <a:r>
              <a:rPr lang="en-US" dirty="0"/>
              <a:t>In a waterwall development structure one main difference would eb that the all testing of the product is done at the end giving little time for adjustments</a:t>
            </a:r>
          </a:p>
          <a:p>
            <a:r>
              <a:rPr lang="en-US" dirty="0"/>
              <a:t>Also This approach allows for no adjustments after the planning phase has completed</a:t>
            </a:r>
          </a:p>
          <a:p>
            <a:r>
              <a:rPr lang="en-US" dirty="0"/>
              <a:t>Meaning the adjustment the agile method allowed us to complete when asked to have a more health and wellness vacation focus the waterfall would not allow for that adjustment</a:t>
            </a:r>
          </a:p>
        </p:txBody>
      </p:sp>
    </p:spTree>
    <p:extLst>
      <p:ext uri="{BB962C8B-B14F-4D97-AF65-F5344CB8AC3E}">
        <p14:creationId xmlns:p14="http://schemas.microsoft.com/office/powerpoint/2010/main" val="576160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6A94-5179-0BA5-A904-70AD5A1146FB}"/>
              </a:ext>
            </a:extLst>
          </p:cNvPr>
          <p:cNvSpPr>
            <a:spLocks noGrp="1"/>
          </p:cNvSpPr>
          <p:nvPr>
            <p:ph type="title"/>
          </p:nvPr>
        </p:nvSpPr>
        <p:spPr/>
        <p:txBody>
          <a:bodyPr>
            <a:normAutofit/>
          </a:bodyPr>
          <a:lstStyle/>
          <a:p>
            <a:r>
              <a:rPr lang="en-US" sz="3200" b="1" dirty="0"/>
              <a:t>waterfall approach or an agile approach?</a:t>
            </a:r>
            <a:endParaRPr lang="en-US" sz="3200" dirty="0"/>
          </a:p>
        </p:txBody>
      </p:sp>
      <p:sp>
        <p:nvSpPr>
          <p:cNvPr id="3" name="Content Placeholder 2">
            <a:extLst>
              <a:ext uri="{FF2B5EF4-FFF2-40B4-BE49-F238E27FC236}">
                <a16:creationId xmlns:a16="http://schemas.microsoft.com/office/drawing/2014/main" id="{E639C69A-904C-CBBF-AAA3-0DB9A25CAF2C}"/>
              </a:ext>
            </a:extLst>
          </p:cNvPr>
          <p:cNvSpPr>
            <a:spLocks noGrp="1"/>
          </p:cNvSpPr>
          <p:nvPr>
            <p:ph idx="1"/>
          </p:nvPr>
        </p:nvSpPr>
        <p:spPr/>
        <p:txBody>
          <a:bodyPr/>
          <a:lstStyle/>
          <a:p>
            <a:r>
              <a:rPr lang="en-US" dirty="0"/>
              <a:t>Factors I would be choosing to pick would be based on size and time to complete project. If the project is smaller and only going to be a few weeks maybe a waterfall method might be optimal. But for a projects that is going to involve a lot of parts and stretch over months then the flexibility of the agile is to much to pass up. Things are always changing and like in our project when we had to take another approach with the health and wellness focus you need to account for that potential flexibility. </a:t>
            </a:r>
          </a:p>
        </p:txBody>
      </p:sp>
    </p:spTree>
    <p:extLst>
      <p:ext uri="{BB962C8B-B14F-4D97-AF65-F5344CB8AC3E}">
        <p14:creationId xmlns:p14="http://schemas.microsoft.com/office/powerpoint/2010/main" val="414065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94</TotalTime>
  <Words>631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Agile vs Waterfall</vt:lpstr>
      <vt:lpstr>Scrum Agile team</vt:lpstr>
      <vt:lpstr>Product Owner</vt:lpstr>
      <vt:lpstr>Scrum Master</vt:lpstr>
      <vt:lpstr>Developers and Testers</vt:lpstr>
      <vt:lpstr>Phases of SDLC inside of Agile</vt:lpstr>
      <vt:lpstr>Phases of SDLC inside of Agile</vt:lpstr>
      <vt:lpstr>waterfall development</vt:lpstr>
      <vt:lpstr>waterfall approach or an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vs Waterfall</dc:title>
  <dc:creator>Adam Benoit</dc:creator>
  <cp:lastModifiedBy>Adam Benoit</cp:lastModifiedBy>
  <cp:revision>4</cp:revision>
  <dcterms:created xsi:type="dcterms:W3CDTF">2022-08-13T18:08:24Z</dcterms:created>
  <dcterms:modified xsi:type="dcterms:W3CDTF">2022-08-13T19:43:05Z</dcterms:modified>
</cp:coreProperties>
</file>