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9" r:id="rId3"/>
    <p:sldId id="261" r:id="rId4"/>
    <p:sldId id="384" r:id="rId5"/>
    <p:sldId id="406" r:id="rId6"/>
    <p:sldId id="377" r:id="rId7"/>
    <p:sldId id="386" r:id="rId8"/>
    <p:sldId id="387" r:id="rId9"/>
    <p:sldId id="388" r:id="rId10"/>
    <p:sldId id="389" r:id="rId11"/>
    <p:sldId id="390" r:id="rId12"/>
    <p:sldId id="391" r:id="rId13"/>
    <p:sldId id="407" r:id="rId14"/>
    <p:sldId id="408" r:id="rId15"/>
    <p:sldId id="393" r:id="rId16"/>
    <p:sldId id="415" r:id="rId17"/>
    <p:sldId id="396" r:id="rId18"/>
    <p:sldId id="400" r:id="rId19"/>
    <p:sldId id="401" r:id="rId20"/>
    <p:sldId id="402" r:id="rId21"/>
    <p:sldId id="403" r:id="rId22"/>
    <p:sldId id="404" r:id="rId23"/>
    <p:sldId id="308" r:id="rId24"/>
    <p:sldId id="397" r:id="rId25"/>
    <p:sldId id="410" r:id="rId26"/>
    <p:sldId id="411" r:id="rId27"/>
    <p:sldId id="412" r:id="rId28"/>
    <p:sldId id="413" r:id="rId29"/>
    <p:sldId id="4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56556-6D01-49D4-B134-D69E33A68D74}" v="10" dt="2024-05-30T15:27:1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>
  <ax:ocxPr ax:name="_Version" ax:value="15"/>
  <ax:ocxPr ax:name="InputEncoding" ax:value="windows-1252"/>
  <ax:ocxPr ax:name="PersistCP" ax:value="1252"/>
  <ax:ocxPr ax:name="Environ_MissingValue" ax:value="2,2250738585072E-308"/>
  <ax:ocxPr ax:name="SizeX" ax:value="84,67"/>
  <ax:ocxPr ax:name="SizeY" ax:value="66,01"/>
  <ax:ocxPr ax:name="UsePlotContrastMarkers" ax:value="0"/>
  <ax:ocxPr ax:name="MissingLabel" ax:value="_MISSING_"/>
  <ax:ocxPr ax:name="ASb64nByte" ax:value="4096"/>
  <ax:ocxPr ax:name="ASb640" ax:value="//7/BkMAdQBzAHQAbwBtAP/+/wZDAHUAcwB0AG8AbQAWAAwADAAMAA8A1dRUP4+ODj+dnJw+kI8PP7KxMT+enR0/x8ZGP8rJST///v4+wL8/P9LRUT/V1FQ/7OtrP+/ubj+enR0/y8pKP6uqKj+BgAA/yslJP//+/j6cmxs/2tlZP8PCwj7Pzs4+kI8PP5STEz+ysTE/7+5uP8rJST+enR0/19ZWP7W0ND/KyUk///7+PrOysj7R0FA+qagoPpWUFD7a2Vk/7ezsPuHgYD6BgIA9hYSEPtPS0j6lpKQ+wsFBP7GwsD3h4OA9np0dP/HwcD7c21s///7+Po+ODj/5+Pg9s7IyP8HAwD6FhAQ/lZQUPpiXFz/7+no/wcBAP4uKCj+ZmJg9j46OPqmoKD+pqCg+tLMzP4+ODj/083M/+Pd3P62sLD+dnJw+BgAHAAkAAwAEABgADQAWABcAGQAaABsAHAAdAB4AAADW1FQ/j44OP52cnD7W1FQ/j44OP52cnD7//v8AAAACAAIAAgAAAAAAAAAAAAAAAAAAAAAAAAAAAAAAmpkZP5qZGT+amRk/mpkZP5qZGT+amRk///7/AAAAAgACAAIAAAAAAAAAAAAAAAAAAAAAAAAAAAAlAAAAgD8AAIA/AACAPwAAgD8AAIA/AACAP//+/wAAAAIAAgACAAAAAAAAAAAAAAAAAAAAAAAAAAAAJQD+/Hw//Pp6P+flZT/+/Hw//Pp6P+flZT///v8AAAACAAIAAgAAAAAAAAAAAAAAAAAAAAAAAAAAACUAAACAPwAAgD8AAIA/AACAPwAAgD8AAIA///7/AAAAAgACAAIAAAAAAAAAAAAAAAAAAAAAAAAAAAAlAP78fD/8+no/5+VlP/78fD/8+no/5+VlP//+/wAAAAIAAgACAAAAAAAAAAAAAAAAAAAAAAAAAAAAAADW1FQ/j44OP52cnD4AAAAAAAAAAPA/AQAAAAAAAAAAAAAAAAAAAAAAAAAAAPA/AQDV01M/1dNTP9XTUz8AAAAAAAAAAPA/AACBgAA/gYAAP4GAAD8AAAAAAAAAAPA/AQAAAAAAAAAAAAAAAAAAAAAAAAAAAPA/AQAAAAAAAAAAAAAAAAAAAAAAAAAAAPA/BACamRk/mpkZP5qZGT8AAAAAAAAAAAAAJEAAFAD08nI/9PJyP+HfXz8AAAAAAAAAAAAAAAAAAAAAAAAAAAAANkABBAD08nI/9PJyP+HfXz8AAAAAAAAAAAAAJEAAFAD08nI/9PJyP+HfXz8AAAAAAAAAAAAAAAANAP/+/wVBAHIAaQBhAGwAAgAAAAAAAAAoQAEAFAD08nI/9PJyP+HfXz8AAAAAAAAAAAAAAAANAP/+/wVBAHIAaQBhAGwAAgAAAAAAAAAkQAAABADt7Gw/7exsP+3sbD8AAAAAAAAAAAAAIEAAAAAAAAAAAGDKmgJA1tRUP4+ODj+dnJw+IADW1FQ/j44OP52cnD7W1FQ/j44OP52cnD7//v8AAAACAAIAAgAAAAAAAAAAAAAAAAAAAAAAAAAAAAAA1tRUP4+ODj+dnJw+AAAAAAAAAADwPwAAAAAAAABgypoCQAAAAAAAAAAAAAAAAChAAZCPDz+ysTE/np0dPyAAkI8PP7KxMT+enR0/kI8PP7KxMT+enR0///7/AAAAAgACAAIAAAAAAAAAAAAAAAAAAAAAAAAAAAAAAJCPDz+ysTE/np0dPwAAAAAAAAAA8D8AAAAAAAAAYMqaAkAAAAAAAAAAAAAAAAAoQAHIxkY/y8lJPwD//j4gAMjGRj/LyUk/AP/+PsjGRj/LyUk/AP/+Pv/+/wAAAAIAAgACAAAAAAAAAAAAAAAAAAAAAAAAAAAAAADIxkY/y8lJPwD//j4AAAAAAAAAAPA/AAAAAAAAAGDKmgJAAAAAAAAAAAAAAAAAKEABwL8/P9PRUT/W1FQ/IADAvz8/09FRP9bUVD/Avz8/09FRP9bUVD///v8AAAACAAIAAgAAAAAAAAAAAAAAAAAAAAAAAAAAAAAAwL8/P9PRUT/W1FQ/AAAAAAAAAADwPwAAAAAAAABgypoCQAAAAAAAAAAAAAAAAChAAe3raz/w7m4/np0dPyAA7etrP/Dubj+enR0/7etrP/Dubj+enR0///7/AAAAAgACAAIAAAAAAAAAAAAAAAAAAAAAAAAAAAAAAO3raz/w7m4/np0dPwAAAAAAAAAA8D8AAAAAAAAAYMqaAkAAAAAAAAAAAAAAAAAoQAHMyko/q6oqP4GAAD8gAMzKSj+rqio/gYAAP8zKSj+rqio/gYAAP//+/wAAAAIAAgACAAAAAAAAAAAAAAAAAAAAAAAAAAAAAADMyko/q6oqP4GAAD8AAAAAAAAAAPA/AAAAAAAAAGDKmgJAAAAAAAAAAAAAAAAAKEABy8lJPwD//j6cmxs/IADLyUk/AP/+PpybGz/LyUk/AP/+PpybGz///v8AAAACAAIAAgAAAAAAAAAAAAAAAAAAAAAAAAAAAAAAy8lJPwD//j6cmxs/AAAAAAAAAADwPwAAAAAAAABgypoCQAAAAAAAAAAAAAAAAChAAdvZWT/EwsI+0M7OPiAA29lZP8TCwj7Qzs4+29lZP8TCwj7Qzs4+//7/AAAAAgACAAIAAAAAAAAAAAAAAAAAAAAAAAAAAAAAANvZWT/EwsI+0M7OPgAAAAAAAAAA8D8AAAAAAAAAYMqaAkAAAAAAAAAAAAAAAAAoQAGQjw8/lJMTP7KxMT8gAJCPDz+UkxM/srExP5CPDz+UkxM/srExP//+/wAAAAIAAgACAAAAAAAAAAAAAAAAAAAAAAAAAAAAAACQjw8/lJMTP7KxMT8AAAAAAAAAAPA/AAAAAAAAAGDKmgJAAAAAAAAAAAAAAAAAKEAB8O5uP8vJST+enR0/IADw7m4/y8lJP56dHT/w7m4/y8lJP56dHT///v8AAAACAAIAAgAAAAAAAAAAAAAAAAAAAAAAAAAAAAAA8O5uP8vJST+enR0/AAAAAAAAAADwPwAAAAAAAABgypoCQAAAAAAAAAAAAAAAAChAAdjWVj+1tDQ/y8lJPyAA2NZWP7W0ND/LyUk/2NZWP7W0ND/LyUk///7/AAAAAgACAAIAAAAAAAAAAAAAAAAAAAAAAAAAAAAAANjWVj+1tDQ/y8lJPwAAAAAAAAAA8D8AAAAAAAAAYMqaAkAAAAAAAAAAAAAAAAAoQAEA//4+s7KyPtLQUD4gAAD//j6zsrI+0tBQPgD//j6zsrI+0tBQPv/+/wAAAAIAAgACAAAAAAAAAAAAAAAAAAAAAAAAAAAAAAAA//4+s7KyPtLQUD4AAAAAAAAAAPA/AAAAAAAAAGDKmgJAAAAAAAAAAAAAAAAAKEABu7o6P+Pi4j61tDQ+AAC7ujo/4+LiPrW0ND67ujo/4+LiPrW0ND7//v8AAAACAAIAAgAAAAAAAAAAAAAAAAAAAAAAAAAAAAAAu7o6P+Pi4j61tDQ+AAAAAAAAAADwPwAAAAAAAABgypoCQAAAAAAAAAAAAAAAAChAAdPS0j6XlhY/+fj4PgAA09LSPpeWFj/5+Pg+09LSPpeWFj/5+Pg+//7/AAAAAgACAAIAAAAAAAAAAAAAAAAAAAAAAAAAAAAAANPS0j6XlhY/+fj4PgAAAAAAAAAA8D8AAAAAAAAAYMqaAkAAAAAAAAAAAAAAAAAoQAGxsDA/trU1P6GgoD4AALGwMD+2tTU/oaCgPrGwMD+2tTU/oaCgPv/+/wAAAAIAAgACAAAAAAAAAAAAAAAAAAAAAAAAAAAAAACxsDA/trU1P6GgoD4AAAAAAAAAAPA/AAAAAAAAAGDKmgJAAAAAAAAAAAAAAAAAKEABj44OP6+uLj+0szM/AACPjg4/r64uP7SzMz+Pjg4/r64uP7SzMz///v8AAAACAAIAAgAAAAAAAAAAAAAAAAAAAAAAAAAAAAAAj44OP6+uLj+0szM/AAAAAAAAAADwPwAAAAAAAABgypoCQAAAAAAAAAAAAAAAAChAAdzbWz/j4mI/s7KyPgAA3NtbP+PiYj+zsrI+3NtbP+PiYj+zsrI+//7/AAAAAgACAAIAAAAAAAAAAAAAAAAAAAAAAAAAAAAAANzbWz/j4mI/s7KyPgAAAAAAAAAA8D8AAAAAAAAAYMqaAkAAAAAAAAAAAAAAAAAoQAG3tjY/jYwMP6Oioj4AALe2Nj+NjAw/o6KiPre2Nj+NjAw/o6KiPv/+/wAAAAIAAgACAAAAAAAAAAAAAAAAAAAAAAAAAAAAAAC3tjY/jYwMP6Oioj4AAAAAAAAAAPA/AAAAAAAAAGDKmgJAAAAAAAAAAAAAAAAAKEABtrU1P6GgoD7r6uo+AAC2tTU/oaCgPuvq6j62tTU/oaCgPuvq6j7//v8AAAACAAIAAgAAAAAAAAAAAAAAAAAAAAAAAAAAAAAAtrU1P6GgoD7r6uo+AAAAAAAAAADwPwAAAAAAAABgypoCQAAAAAAAAAAAAAAAAChAAcvKSj/BwEA+4eBgPgAAy8pKP8HAQD7h4GA+y8pKP8HAQD7h4GA+//7/AAAAAgACAAIAAAAAAAAAAAAAAAAAAAAAAAAAAAAAAMvKSj/BwEA+4eBgPgAAAAAAAAAA8D8AAAAAAAAAYMqaAkAAAAAAAAAAAAAAAAAoQAHT0tI+3dzcPpeWFj8AANPS0j7d3Nw+l5YWP9PS0j7d3Nw+l5YWP//+/wAAAAIAAgACAAAAAAAAAAAAAAAAAAAAAAAAAAAAAADT0tI+3dzcPpeWFj8AAAAAAAAAAPA/AAAAAAAAAGDKmgJAAAAAAAAAAAAAAAAAKEAB4+JiP6WkJD+zsrI+AADj4mI/paQkP7Oysj7j4mI/paQkP7Oysj7//v8AAAACAAIAAgAAAAAAAAAAAAAAAAAAAAAAAAAAAAAA4+JiP6WkJD+zsrI+AAAAAAAAAADwPwAAAAAAAABgypoCQAAAAAAAAAAAAAAAAChAAQAAgD8AAIA/AACAPwAAAACAPwAAgD8AAIA/AACAPwAAgD8AAIA///7/AAAAAgACAAIAAAAAAAAAAAAAAAAAAAAAAAAAAACV2nE/JYJ2P7gsfj8AAJXacT8lgnY/uCx+P5XacT8lgnY/uCx+P//+/wAAAAIAAgACAAAAAAAAAAAAAAAAAAAAAAAAAAAAKrVjP0oEbT9wWXw/AAAqtWM/SgRtP3BZfD8qtWM/SgRtP3BZfD///v8AAAACAAIAAgAAAAAAAAAAAAAAAAAAAAAAAAAAAL+PVT9vhmM/KIZ6PwAAv49VP2+GYz8ohno/v49VP2+GYz8ohno///7/AAAAAgACAAIAAAAAAAAAAAAAAAAAAAAAAAAAAABUakc/lAhaP+CyeD8AAFRqRz+UCFo/4LJ4P1RqRz+UCFo/4LJ4P//+/wAAAAIAAgACAAAAAAAAAAAAAAAAAA=="/>
  <ax:ocxPr ax:name="ASb641" ax:value="AAAAAAAAAADpRDk/uYpQP5jfdj8AAOlEOT+5ilA/mN92P+lEOT+5ilA/mN92P//+/wAAAAIAAgACAAAAAAAAAAAAAAAAAAAAAAAAAAAAfh8rP94MRz9QDHU/AAB+Hys/3gxHP1AMdT9+Hys/3gxHP1AMdT///v8AAAACAAIAAgAAAAAAAAAAAAAAAAAAAAAAAAAAABP6HD8Djz0/CDlzPwAAE/ocPwOPPT8IOXM/E/ocPwOPPT8IOXM///7/AAAAAgACAAIAAAAAAAAAAAAAAAAAAAAAAAAAAACo1A4/KBE0P8BlcT8AAKjUDj8oETQ/wGVxP6jUDj8oETQ/wGVxP//+/wAAAAIAAgACAAAAAAAAAAAAAAAAAAAAAAAAAAAAPa8AP02TKj94km8/AAA9rwA/TZMqP3iSbz89rwA/TZMqP3iSbz///v8AAAACAAIAAgAAAAAAAAAAAAAAAAAAAAAAAAAAAKQT5T5yFSE/ML9tPwAApBPlPnIVIT8wv20/pBPlPnIVIT8wv20///7/AAAAAgACAAIAAAAAAAAAAAAAAAAAAAAAAAAAAADOyMg+l5cXP+jraz8AAM7IyD6Xlxc/6OtrP87IyD6Xlxc/6OtrP//+/wAAAAIAAgACAAAAAAAAAAAAAAAAAAAAAAAAAAAAAQAAAAAAAAAAAAAAAAAAAAAAAAAAAAAAAAEAAAAAAADgPwAAAAAAAOA/AAAAAAAAFEAAAAAAAAAUQAAAAAAAAAAAAAAAAAEAAAAAAAAUQAEA9PJyP/Tycj/h318/AAAAAAAAAAAAAAAAAAMAAACAPwAAgD8AAIA/zMpKP6uqKj+BgAA/AAEMAAAAgD8AAIA/AACAP8rIyD6Ylxc/7etrPwDe3V0/wcDAPsHAwD4AAIA/AACAPwAAgD/JyMg+mJcXP+zraz8AAIA/AAAAAAAAAAAAAIA/AAAAAAAAgD8AAAAAAAAAAAAAgD+amRk///7+PvHw8D4="/>
  <ax:ocxPr ax:name="ASb64nProp" ax:value="2"/>
  <ax:ocxPr ax:name="ChartType" ax:value="6"/>
  <ax:ocxPr ax:name="LegendsVisible" ax:value="0"/>
  <ax:ocxPr ax:name="HScrollDiscrete" ax:value="1"/>
  <ax:ocxPr ax:name="VScrollDiscrete" ax:value="1"/>
  <ax:ocxPr ax:name="Tips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48,6199836730957"/>
  <ax:ocxPr ax:name="Chart0_XActualValue" ax:value="48,6199836730957"/>
  <ax:ocxPr ax:name="Chart0_YIsSet" ax:value="0"/>
  <ax:ocxPr ax:name="Chart0_YValue" ax:value="49,4570579528809"/>
  <ax:ocxPr ax:name="Chart0_YActualValue" ax:value="49,4570579528809"/>
  <ax:ocxPr ax:name="Chart0_ZIsSet" ax:value="0"/>
  <ax:ocxPr ax:name="Chart0_ZValue" ax:value="0"/>
  <ax:ocxPr ax:name="Chart0_ZActualValue" ax:value="0"/>
  <ax:ocxPr ax:name="Chart0_HeightIsSet" ax:value="0"/>
  <ax:ocxPr ax:name="Chart0_HeightValue" ax:value="137,996738433838"/>
  <ax:ocxPr ax:name="Chart0_HeightActualValue" ax:value="137,996738433838"/>
  <ax:ocxPr ax:name="Chart0_WidthIsSet" ax:value="0"/>
  <ax:ocxPr ax:name="Chart0_WidthValue" ax:value="282,243297576904"/>
  <ax:ocxPr ax:name="Chart0_WidthActualValue" ax:value="282,243297576904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Y" ax:value="1,75041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257028102874756"/>
  <ax:ocxPr ax:name="Chart0_PieSize_ActualValue" ax:value="0,257028102874756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TiltAngle" ax:value="19"/>
  <ax:ocxPr ax:name="PitchAngle" ax:value="77"/>
  <ax:ocxPr ax:name="TiltAngle3D" ax:value="19"/>
  <ax:ocxPr ax:name="PitchAngle3D" ax:value="77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0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activeX/activeX2.xml><?xml version="1.0" encoding="utf-8"?>
<ax:ocx xmlns:ax="http://schemas.microsoft.com/office/2006/activeX" xmlns:r="http://schemas.openxmlformats.org/officeDocument/2006/relationships" ax:classid="{CE9E88DD-FC6F-11D4-87EC-00B0D025628B}">
  <ax:ocxPr ax:name="_Version" ax:value="15"/>
  <ax:ocxPr ax:name="InputEncoding" ax:value="windows-1252"/>
  <ax:ocxPr ax:name="PersistCP" ax:value="1252"/>
  <ax:ocxPr ax:name="Environ_MissingValue" ax:value="2,2250738585072E-308"/>
  <ax:ocxPr ax:name="SizeX" ax:value="78,67"/>
  <ax:ocxPr ax:name="SizeY" ax:value="58,43"/>
  <ax:ocxPr ax:name="UsePlotContrastMarkers" ax:value="0"/>
  <ax:ocxPr ax:name="MissingLabel" ax:value="_MISSING_"/>
  <ax:ocxPr ax:name="ASb64nByte" ax:value="4096"/>
  <ax:ocxPr ax:name="ASb640" ax:value="//7/BkMAdQBzAHQAbwBtAP/+/wdEAGUAZgBhAHUAbAB0ABYADAAMAAwADwDV1FQ/j44OP52cnD6Qjw8/srExP56dHT/HxkY/yslJP//+/j7Avz8/0tFRP9XUVD/s62s/7+5uP56dHT/Lyko/q6oqP4GAAD/KyUk///7+PpybGz/a2Vk/w8LCPs/Ozj6Qjw8/lJMTP7KxMT/v7m4/yslJP56dHT/X1lY/tbQ0P8rJST///v4+s7KyPtHQUD6pqCg+lZQUPtrZWT/t7Ow+4eBgPoGAgD2FhIQ+09LSPqWkpD7CwUE/sbCwPeHg4D2enR0/8fBwPtzbWz///v4+j44OP/n4+D2zsjI/wcDAPoWEBD+VlBQ+mJcXP/v6ej/BwEA/i4oKP5mYmD2Pjo4+qagoP6moKD60szM/j44OP/Tzcz/493c/rawsP52cnD4GAAcACQADAAQAGAANABYAFwAZABoAGwAcAB0AHgAAANbUVD+Pjg4/nZycPtbUVD+Pjg4/nZycPv/+/wAAAAIAAgACAAAAAAAAAAAAAAAAAAAAAAAAAAAAAACamRk/mpkZP5qZGT+amRk/mpkZP5qZGT///v8AAAACAAIAAgAAAAAAAAAAAAAAAAAAAAAAAAAAACUAAACAPwAAgD8AAIA/AACAPwAAgD8AAIA///7/AAAAAgACAAIAAAAAAAAAAAAAAAAAAAAAAAAAAAAlAP78fD/8+no/5+VlP/78fD/8+no/5+VlP//+/wAAAAIAAgACAAAAAAAAAAAAAAAAAAAAAAAAAAAAJQAAAIA/AACAPwAAgD8AAIA/AACAPwAAgD///v8AAAACAAIAAgAAAAAAAAAAAAAAAAAAAAAAAAAAACUA/vx8P/z6ej/n5WU//vx8P/z6ej/n5WU///7/AAAAAgACAAIAAAAAAAAAAAAAAAAAAAAAAAAAAAAAANbUVD+Pjg4/nZycPgAAAAAAAAAA8D8BAAAAAAAAAAAAAAAAAAAAAAAAAAAA8D8BANXTUz/V01M/1dNTPwAAAAAAAAAA8D8AAIGAAD+BgAA/gYAAPwAAAAAAAAAA8D8BAAAAAAAAAAAAAAAAAAAAAAAAAAAA8D8BAAAAAAAAAAAAAAAAAAAAAAAAAAAA8D8EAJqZGT+amRk/mpkZPwAAAAAAAAAAAAAkQAAUAPTycj/08nI/4d9fPwAAAAAAAAAAAAAAAAAAAAAAAAAAAAA2QAEEAPTycj/08nI/4d9fPwAAAAAAAAAAAAAkQAAUAPTycj/08nI/4d9fPwAAAAAAAAAAAAAAAA0A//7/BUEAcgBpAGEAbAACAAAAAAAAAChAAQAUAPTycj/08nI/4d9fPwAAAAAAAAAAAAAAAA0A//7/BUEAcgBpAGEAbAACAAAAAAAAACRAAAAEAO3sbD/t7Gw/7exsPwAAAAAAAAAAAAAgQAAAAAAAAAAAYMqaAkDW1FQ/j44OP52cnD4gANbUVD+Pjg4/nZycPtbUVD+Pjg4/nZycPv/+/wAAAAIAAgACAAAAAAAAAAAAAAAAAAAAAAAAAAAAAADW1FQ/j44OP52cnD4AAAAAAAAAAPA/AAAAAAAAAGDKmgJAAAAAAAAAAAAAAAAAKEABkI8PP7KxMT+enR0/IACQjw8/srExP56dHT+Qjw8/srExP56dHT///v8AAAACAAIAAgAAAAAAAAAAAAAAAAAAAAAAAAAAAAAAkI8PP7KxMT+enR0/AAAAAAAAAADwPwAAAAAAAABgypoCQAAAAAAAAAAAAAAAAChAAcjGRj/LyUk/AP/+PiAAyMZGP8vJST8A//4+yMZGP8vJST8A//4+//7/AAAAAgACAAIAAAAAAAAAAAAAAAAAAAAAAAAAAAAAAMjGRj/LyUk/AP/+PgAAAAAAAAAA8D8AAAAAAAAAYMqaAkAAAAAAAAAAAAAAAAAoQAHAvz8/09FRP9bUVD8gAMC/Pz/T0VE/1tRUP8C/Pz/T0VE/1tRUP//+/wAAAAIAAgACAAAAAAAAAAAAAAAAAAAAAAAAAAAAAADAvz8/09FRP9bUVD8AAAAAAAAAAPA/AAAAAAAAAGDKmgJAAAAAAAAAAAAAAAAAKEAB7etrP/Dubj+enR0/IADt62s/8O5uP56dHT/t62s/8O5uP56dHT///v8AAAACAAIAAgAAAAAAAAAAAAAAAAAAAAAAAAAAAAAA7etrP/Dubj+enR0/AAAAAAAAAADwPwAAAAAAAABgypoCQAAAAAAAAAAAAAAAAChAAczKSj+rqio/gYAAPyAAzMpKP6uqKj+BgAA/zMpKP6uqKj+BgAA///7/AAAAAgACAAIAAAAAAAAAAAAAAAAAAAAAAAAAAAAAAMzKSj+rqio/gYAAPwAAAAAAAAAA8D8AAAAAAAAAYMqaAkAAAAAAAAAAAAAAAAAoQAHLyUk/AP/+PpybGz8gAMvJST8A//4+nJsbP8vJST8A//4+nJsbP//+/wAAAAIAAgACAAAAAAAAAAAAAAAAAAAAAAAAAAAAAADLyUk/AP/+PpybGz8AAAAAAAAAAPA/AAAAAAAAAGDKmgJAAAAAAAAAAAAAAAAAKEAB29lZP8TCwj7Qzs4+IADb2Vk/xMLCPtDOzj7b2Vk/xMLCPtDOzj7//v8AAAACAAIAAgAAAAAAAAAAAAAAAAAAAAAAAAAAAAAA29lZP8TCwj7Qzs4+AAAAAAAAAADwPwAAAAAAAABgypoCQAAAAAAAAAAAAAAAAChAAZCPDz+UkxM/srExPyAAkI8PP5STEz+ysTE/kI8PP5STEz+ysTE///7/AAAAAgACAAIAAAAAAAAAAAAAAAAAAAAAAAAAAAAAAJCPDz+UkxM/srExPwAAAAAAAAAA8D8AAAAAAAAAYMqaAkAAAAAAAAAAAAAAAAAoQAHw7m4/y8lJP56dHT8gAPDubj/LyUk/np0dP/Dubj/LyUk/np0dP//+/wAAAAIAAgACAAAAAAAAAAAAAAAAAAAAAAAAAAAAAADw7m4/y8lJP56dHT8AAAAAAAAAAPA/AAAAAAAAAGDKmgJAAAAAAAAAAAAAAAAAKEAB2NZWP7W0ND/LyUk/IADY1lY/tbQ0P8vJST/Y1lY/tbQ0P8vJST///v8AAAACAAIAAgAAAAAAAAAAAAAAAAAAAAAAAAAAAAAA2NZWP7W0ND/LyUk/AAAAAAAAAADwPwAAAAAAAABgypoCQAAAAAAAAAAAAAAAAChAAQD//j6zsrI+0tBQPiAAAP/+PrOysj7S0FA+AP/+PrOysj7S0FA+//7/AAAAAgACAAIAAAAAAAAAAAAAAAAAAAAAAAAAAAAAAAD//j6zsrI+0tBQPgAAAAAAAAAA8D8AAAAAAAAAYMqaAkAAAAAAAAAAAAAAAAAoQAG7ujo/4+LiPrW0ND4AALu6Oj/j4uI+tbQ0Pru6Oj/j4uI+tbQ0Pv/+/wAAAAIAAgACAAAAAAAAAAAAAAAAAAAAAAAAAAAAAAC7ujo/4+LiPrW0ND4AAAAAAAAAAPA/AAAAAAAAAGDKmgJAAAAAAAAAAAAAAAAAKEAB09LSPpeWFj/5+Pg+AADT0tI+l5YWP/n4+D7T0tI+l5YWP/n4+D7//v8AAAACAAIAAgAAAAAAAAAAAAAAAAAAAAAAAAAAAAAA09LSPpeWFj/5+Pg+AAAAAAAAAADwPwAAAAAAAABgypoCQAAAAAAAAAAAAAAAAChAAbGwMD+2tTU/oaCgPgAAsbAwP7a1NT+hoKA+sbAwP7a1NT+hoKA+//7/AAAAAgACAAIAAAAAAAAAAAAAAAAAAAAAAAAAAAAAALGwMD+2tTU/oaCgPgAAAAAAAAAA8D8AAAAAAAAAYMqaAkAAAAAAAAAAAAAAAAAoQAGPjg4/r64uP7SzMz8AAI+ODj+vri4/tLMzP4+ODj+vri4/tLMzP//+/wAAAAIAAgACAAAAAAAAAAAAAAAAAAAAAAAAAAAAAACPjg4/r64uP7SzMz8AAAAAAAAAAPA/AAAAAAAAAGDKmgJAAAAAAAAAAAAAAAAAKEAB3NtbP+PiYj+zsrI+AADc21s/4+JiP7Oysj7c21s/4+JiP7Oysj7//v8AAAACAAIAAgAAAAAAAAAAAAAAAAAAAAAAAAAAAAAA3NtbP+PiYj+zsrI+AAAAAAAAAADwPwAAAAAAAABgypoCQAAAAAAAAAAAAAAAAChAAbe2Nj+NjAw/o6KiPgAAt7Y2P42MDD+joqI+t7Y2P42MDD+joqI+//7/AAAAAgACAAIAAAAAAAAAAAAAAAAAAAAAAAAAAAAAALe2Nj+NjAw/o6KiPgAAAAAAAAAA8D8AAAAAAAAAYMqaAkAAAAAAAAAAAAAAAAAoQAG2tTU/oaCgPuvq6j4AALa1NT+hoKA+6+rqPra1NT+hoKA+6+rqPv/+/wAAAAIAAgACAAAAAAAAAAAAAAAAAAAAAAAAAAAAAAC2tTU/oaCgPuvq6j4AAAAAAAAAAPA/AAAAAAAAAGDKmgJAAAAAAAAAAAAAAAAAKEABy8pKP8HAQD7h4GA+AADLyko/wcBAPuHgYD7Lyko/wcBAPuHgYD7//v8AAAACAAIAAgAAAAAAAAAAAAAAAAAAAAAAAAAAAAAAy8pKP8HAQD7h4GA+AAAAAAAAAADwPwAAAAAAAABgypoCQAAAAAAAAAAAAAAAAChAAdPS0j7d3Nw+l5YWPwAA09LSPt3c3D6XlhY/09LSPt3c3D6XlhY///7/AAAAAgACAAIAAAAAAAAAAAAAAAAAAAAAAAAAAAAAANPS0j7d3Nw+l5YWPwAAAAAAAAAA8D8AAAAAAAAAYMqaAkAAAAAAAAAAAAAAAAAoQAHj4mI/paQkP7Oysj4AAOPiYj+lpCQ/s7KyPuPiYj+lpCQ/s7KyPv/+/wAAAAIAAgACAAAAAAAAAAAAAAAAAAAAAAAAAAAAAADj4mI/paQkP7Oysj4AAAAAAAAAAPA/AAAAAAAAAGDKmgJAAAAAAAAAAAAAAAAAKEABAACAPwAAgD8AAIA/AAAAAIA/AACAPwAAgD8AAIA/AACAPwAAgD///v8AAAACAAIAAgAAAAAAAAAAAAAAAAAAAAAAAAAAAJXacT8lgnY/uCx+PwAAldpxPyWCdj+4LH4/ldpxPyWCdj+4LH4///7/AAAAAgACAAIAAAAAAAAAAAAAAAAAAAAAAAAAAAAqtWM/SgRtP3BZfD8AACq1Yz9KBG0/cFl8Pyq1Yz9KBG0/cFl8P//+/wAAAAIAAgACAAAAAAAAAAAAAAAAAAAAAAAAAAAAv49VP2+GYz8ohno/AAC/j1U/b4ZjPyiGej+/j1U/b4ZjPyiGej///v8AAAACAAIAAgAAAAAAAAAAAAAAAAAAAAAAAAAAAFRqRz+UCFo/4LJ4PwAAVGpHP5QIWj/gsng/VGpHP5QIWj/gsng///7/AAAAAgACAAIAAAAAAAAAAAAAAA=="/>
  <ax:ocxPr ax:name="ASb641" ax:value="AAAAAAAAAAAAAOlEOT+5ilA/mN92PwAA6UQ5P7mKUD+Y33Y/6UQ5P7mKUD+Y33Y///7/AAAAAgACAAIAAAAAAAAAAAAAAAAAAAAAAAAAAAB+Hys/3gxHP1AMdT8AAH4fKz/eDEc/UAx1P34fKz/eDEc/UAx1P//+/wAAAAIAAgACAAAAAAAAAAAAAAAAAAAAAAAAAAAAE/ocPwOPPT8IOXM/AAAT+hw/A489Pwg5cz8T+hw/A489Pwg5cz///v8AAAACAAIAAgAAAAAAAAAAAAAAAAAAAAAAAAAAAKjUDj8oETQ/wGVxPwAAqNQOPygRND/AZXE/qNQOPygRND/AZXE///7/AAAAAgACAAIAAAAAAAAAAAAAAAAAAAAAAAAAAAA9rwA/TZMqP3iSbz8AAD2vAD9Nkyo/eJJvPz2vAD9Nkyo/eJJvP//+/wAAAAIAAgACAAAAAAAAAAAAAAAAAAAAAAAAAAAApBPlPnIVIT8wv20/AACkE+U+chUhPzC/bT+kE+U+chUhPzC/bT///v8AAAACAAIAAgAAAAAAAAAAAAAAAAAAAAAAAAAAAM7IyD6Xlxc/6OtrPwAAzsjIPpeXFz/o62s/zsjIPpeXFz/o62s///7/AAAAAgACAAIAAAAAAAAAAAAAAAAAAAAAAAAAAAABAAAAAAAAAAAAAAAAAAAAAAAAAAAAAAAAAQAAAAAAAOA/AAAAAAAA4D8AAAAAAAAUQAAAAAAAABRAAAAAAAAAAAAAAAAAAQAAAAAAABRAAQD08nI/9PJyP+HfXz8AAAAAAAAAAAAAAAAAAwAAAIA/AACAPwAAgD/Myko/q6oqP4GAAD8AAQwAAACAPwAAgD8AAIA/ysjIPpiXFz/t62s/AN7dXT/BwMA+wcDAPgAAgD8AAIA/AACAP8nIyD6Ylxc/7OtrPwAAgD8AAAAAAAAAAAAAgD8AAAAAAACAPwAAAAAAAAAAAACAP5qZGT///v4+8fDwPg=="/>
  <ax:ocxPr ax:name="ASb64nProp" ax:value="2"/>
  <ax:ocxPr ax:name="ChartType" ax:value="6"/>
  <ax:ocxPr ax:name="LegendsVisible" ax:value="0"/>
  <ax:ocxPr ax:name="HScrollDiscrete" ax:value="1"/>
  <ax:ocxPr ax:name="VScrollDiscrete" ax:value="1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View" ax:value="-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32,3445320129395"/>
  <ax:ocxPr ax:name="Chart0_XActualValue" ax:value="32,3445320129395"/>
  <ax:ocxPr ax:name="Chart0_YIsSet" ax:value="0"/>
  <ax:ocxPr ax:name="Chart0_YValue" ax:value="5,47903251647949"/>
  <ax:ocxPr ax:name="Chart0_YActualValue" ax:value="5,47903251647949"/>
  <ax:ocxPr ax:name="Chart0_ZIsSet" ax:value="0"/>
  <ax:ocxPr ax:name="Chart0_ZValue" ax:value="0"/>
  <ax:ocxPr ax:name="Chart0_ZActualValue" ax:value="0"/>
  <ax:ocxPr ax:name="Chart0_HeightIsSet" ax:value="0"/>
  <ax:ocxPr ax:name="Chart0_HeightValue" ax:value="206,180986404419"/>
  <ax:ocxPr ax:name="Chart0_HeightActualValue" ax:value="206,180986404419"/>
  <ax:ocxPr ax:name="Chart0_WidthIsSet" ax:value="0"/>
  <ax:ocxPr ax:name="Chart0_WidthValue" ax:value="196,523616790771"/>
  <ax:ocxPr ax:name="Chart0_WidthActualValue" ax:value="196,523616790771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X" ax:value="-2,262444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323151797056198"/>
  <ax:ocxPr ax:name="Chart0_PieSize_ActualValue" ax:value="0,323151797056198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-1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44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79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87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791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84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740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332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49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676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9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3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1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482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7445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6082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794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59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94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8423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15004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09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2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8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8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547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7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2774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C10-5336-433C-A0FA-BB5CD159A9F6}" type="datetime1">
              <a:rPr lang="sv-SE" smtClean="0"/>
              <a:t>2024-05-31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900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256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EAA-E3B9-4D70-B092-0D1CDFE544E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2423-FC4A-464D-8BDB-8B578F41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addictedtor.free.fr/graphiques/RGraphGallery.php?graph=1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373F-1552-7058-60AE-9C6ABDD2B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AI and </a:t>
            </a:r>
            <a:r>
              <a:rPr lang="sv-SE" dirty="0" err="1"/>
              <a:t>creativity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7E3B7-CEE7-2E48-7E67-4C26214FA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AI for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862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39BF57-3ECA-474B-A8AE-27A4A5C1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09CB53-3AE5-4A6D-9573-C8B938BEF613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sv-SE" sz="1548" b="1" kern="1200" err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exploration</a:t>
            </a:r>
            <a:endParaRPr lang="sv-SE" sz="1548" b="1" kern="120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Trends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Anomalies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defTabSz="786384">
              <a:spcAft>
                <a:spcPts val="600"/>
              </a:spcAft>
            </a:pPr>
            <a:r>
              <a:rPr lang="sv-SE" sz="1548" b="1" kern="1200" err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Confirmatory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regression,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was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regression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reasonable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Example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2: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Discover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clusters by K-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means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visualize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clusters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they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clusters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actually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?</a:t>
            </a: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sv-SE" sz="1548" b="1" kern="12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presentation</a:t>
            </a:r>
            <a:endParaRPr lang="sv-SE" b="1">
              <a:solidFill>
                <a:srgbClr val="0000FF"/>
              </a:solidFill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404312-3783-4868-93E9-82849B44A2E9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19185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08B65A-7CF1-40D0-BF39-5109F16F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Visualization</a:t>
            </a:r>
            <a:r>
              <a:rPr lang="sv-SE" dirty="0"/>
              <a:t> pipeline</a:t>
            </a:r>
          </a:p>
        </p:txBody>
      </p:sp>
      <p:pic>
        <p:nvPicPr>
          <p:cNvPr id="6" name="Platshållare för innehåll 5" descr="En bild som visar skärmbild&#10;&#10;Beskrivning genererad med mycket hög exakthet">
            <a:extLst>
              <a:ext uri="{FF2B5EF4-FFF2-40B4-BE49-F238E27FC236}">
                <a16:creationId xmlns:a16="http://schemas.microsoft.com/office/drawing/2014/main" id="{E0B48C18-26F7-41B3-A6B7-E408D704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66" y="1825625"/>
            <a:ext cx="7483851" cy="2648361"/>
          </a:xfrm>
          <a:prstGeom prst="rect">
            <a:avLst/>
          </a:prstGeo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0A536B-7483-4CB3-B4FC-988D43A86CCC}"/>
              </a:ext>
            </a:extLst>
          </p:cNvPr>
          <p:cNvSpPr>
            <a:spLocks/>
          </p:cNvSpPr>
          <p:nvPr/>
        </p:nvSpPr>
        <p:spPr>
          <a:xfrm>
            <a:off x="3993498" y="5731878"/>
            <a:ext cx="3741926" cy="332038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D3D5B94-98DC-43DF-8BFF-3BEABFCA52B1}"/>
              </a:ext>
            </a:extLst>
          </p:cNvPr>
          <p:cNvSpPr txBox="1"/>
          <p:nvPr/>
        </p:nvSpPr>
        <p:spPr>
          <a:xfrm>
            <a:off x="2590321" y="5034283"/>
            <a:ext cx="5304106" cy="58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v-SE" sz="162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sv-SE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62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ingredient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sv-SE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sv-SE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sv-SE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aesthetics</a:t>
            </a:r>
            <a:r>
              <a:rPr lang="sv-SE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0816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7F3AA4-BF7B-4733-AA0B-6F42D8D8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060969-F496-42E5-8346-F26B789BEDB9}"/>
              </a:ext>
            </a:extLst>
          </p:cNvPr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has limitations</a:t>
            </a:r>
          </a:p>
          <a:p>
            <a:pPr defTabSz="786384">
              <a:spcAft>
                <a:spcPts val="600"/>
              </a:spcAft>
            </a:pP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limitations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wrong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incomplete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better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displays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Misleading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be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avoided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587402A-ADF6-454E-9547-63DD08E1FC9E}"/>
              </a:ext>
            </a:extLst>
          </p:cNvPr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8218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CE1DB47C-D44C-2921-67BC-C743B781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/>
              <a:t>Colors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D663F839-6CC4-9B0E-CAAE-2CCBCA766ECA}"/>
              </a:ext>
            </a:extLst>
          </p:cNvPr>
          <p:cNvSpPr txBox="1">
            <a:spLocks/>
          </p:cNvSpPr>
          <p:nvPr/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Color= hue + saturation + value (lightness)</a:t>
            </a:r>
          </a:p>
          <a:p>
            <a:r>
              <a:rPr lang="sv-SE"/>
              <a:t>8% of males are color deficient</a:t>
            </a:r>
            <a:r>
              <a:rPr lang="sv-SE">
                <a:sym typeface="Wingdings" panose="05000000000000000000" pitchFamily="2" charset="2"/>
              </a:rPr>
              <a:t> what are good colors?</a:t>
            </a:r>
            <a:endParaRPr lang="sv-SE"/>
          </a:p>
          <a:p>
            <a:endParaRPr lang="sv-SE" dirty="0"/>
          </a:p>
        </p:txBody>
      </p:sp>
      <p:sp>
        <p:nvSpPr>
          <p:cNvPr id="5" name="Platshållare för sidfot 3">
            <a:extLst>
              <a:ext uri="{FF2B5EF4-FFF2-40B4-BE49-F238E27FC236}">
                <a16:creationId xmlns:a16="http://schemas.microsoft.com/office/drawing/2014/main" id="{63C38DC4-A36C-3FE6-A8DF-A051BA13DE9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6" name="Picture 2" descr="Bildresultat fÃ¶r color hue intensity value">
            <a:extLst>
              <a:ext uri="{FF2B5EF4-FFF2-40B4-BE49-F238E27FC236}">
                <a16:creationId xmlns:a16="http://schemas.microsoft.com/office/drawing/2014/main" id="{70EBC5DB-B3D0-A6D6-4600-9922E92F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24" y="3021199"/>
            <a:ext cx="4139952" cy="31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5">
            <a:extLst>
              <a:ext uri="{FF2B5EF4-FFF2-40B4-BE49-F238E27FC236}">
                <a16:creationId xmlns:a16="http://schemas.microsoft.com/office/drawing/2014/main" id="{0C59DF4A-1DDB-095F-DE72-9D83CABD328D}"/>
              </a:ext>
            </a:extLst>
          </p:cNvPr>
          <p:cNvSpPr/>
          <p:nvPr/>
        </p:nvSpPr>
        <p:spPr>
          <a:xfrm>
            <a:off x="4355958" y="59338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/>
                </a:solidFill>
              </a:rPr>
              <a:t>https://henrydangprg.com/2016/06/26/color-detection-in-python-with-opencv/</a:t>
            </a:r>
          </a:p>
        </p:txBody>
      </p:sp>
    </p:spTree>
    <p:extLst>
      <p:ext uri="{BB962C8B-B14F-4D97-AF65-F5344CB8AC3E}">
        <p14:creationId xmlns:p14="http://schemas.microsoft.com/office/powerpoint/2010/main" val="2962583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16B8E4C9-5B5B-263A-6AA3-398C6ED2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/>
              <a:t>Illusions</a:t>
            </a:r>
          </a:p>
        </p:txBody>
      </p:sp>
      <p:pic>
        <p:nvPicPr>
          <p:cNvPr id="4" name="Platshållare för innehåll 5">
            <a:extLst>
              <a:ext uri="{FF2B5EF4-FFF2-40B4-BE49-F238E27FC236}">
                <a16:creationId xmlns:a16="http://schemas.microsoft.com/office/drawing/2014/main" id="{05FB1D60-427C-9E61-2CCC-B6072059E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71" y="2654632"/>
            <a:ext cx="4210396" cy="2693324"/>
          </a:xfrm>
          <a:prstGeom prst="rect">
            <a:avLst/>
          </a:prstGeom>
        </p:spPr>
      </p:pic>
      <p:pic>
        <p:nvPicPr>
          <p:cNvPr id="5" name="Bildobjekt 7">
            <a:extLst>
              <a:ext uri="{FF2B5EF4-FFF2-40B4-BE49-F238E27FC236}">
                <a16:creationId xmlns:a16="http://schemas.microsoft.com/office/drawing/2014/main" id="{AA486C9C-48B8-6B6D-C7DA-E79F5C266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65" y="2276872"/>
            <a:ext cx="3549794" cy="3217416"/>
          </a:xfrm>
          <a:prstGeom prst="rect">
            <a:avLst/>
          </a:prstGeom>
        </p:spPr>
      </p:pic>
      <p:sp>
        <p:nvSpPr>
          <p:cNvPr id="6" name="Rektangel 8">
            <a:extLst>
              <a:ext uri="{FF2B5EF4-FFF2-40B4-BE49-F238E27FC236}">
                <a16:creationId xmlns:a16="http://schemas.microsoft.com/office/drawing/2014/main" id="{FDA25954-7ED2-0E2E-2856-F92D66220F6B}"/>
              </a:ext>
            </a:extLst>
          </p:cNvPr>
          <p:cNvSpPr/>
          <p:nvPr/>
        </p:nvSpPr>
        <p:spPr>
          <a:xfrm>
            <a:off x="1981200" y="56595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http://www.ilusa.com/gallery/elephant-illusion.jpg</a:t>
            </a:r>
          </a:p>
        </p:txBody>
      </p:sp>
    </p:spTree>
    <p:extLst>
      <p:ext uri="{BB962C8B-B14F-4D97-AF65-F5344CB8AC3E}">
        <p14:creationId xmlns:p14="http://schemas.microsoft.com/office/powerpoint/2010/main" val="3491148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A6BBDF-A334-4E53-AF0C-6B419076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Preattentive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627D9290-FA03-4C20-B5B1-621B962A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60" y="2415404"/>
            <a:ext cx="2144848" cy="2120052"/>
          </a:xfrm>
          <a:prstGeom prst="rect">
            <a:avLst/>
          </a:prstGeo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D0F1F3-1048-47C3-9818-8B9A9E3727EB}"/>
              </a:ext>
            </a:extLst>
          </p:cNvPr>
          <p:cNvSpPr>
            <a:spLocks/>
          </p:cNvSpPr>
          <p:nvPr/>
        </p:nvSpPr>
        <p:spPr>
          <a:xfrm>
            <a:off x="4107971" y="5753182"/>
            <a:ext cx="3501841" cy="310734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sv-SE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</a:t>
            </a:r>
            <a:r>
              <a:rPr lang="sv-SE" sz="153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endParaRPr lang="sv-SE" dirty="0"/>
          </a:p>
        </p:txBody>
      </p:sp>
      <p:pic>
        <p:nvPicPr>
          <p:cNvPr id="8" name="Bildobjekt 7" descr="En bild som visar rivjärn, köksutrustning&#10;&#10;Beskrivning genererad med hög exakthet">
            <a:extLst>
              <a:ext uri="{FF2B5EF4-FFF2-40B4-BE49-F238E27FC236}">
                <a16:creationId xmlns:a16="http://schemas.microsoft.com/office/drawing/2014/main" id="{7597F5BD-95D4-4CB7-8FC9-14CE05B4C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08" y="2465046"/>
            <a:ext cx="3122124" cy="2427950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9A573F9-F975-4C0B-B0C2-AEABF6A0893B}"/>
              </a:ext>
            </a:extLst>
          </p:cNvPr>
          <p:cNvSpPr txBox="1"/>
          <p:nvPr/>
        </p:nvSpPr>
        <p:spPr>
          <a:xfrm>
            <a:off x="2357050" y="4836253"/>
            <a:ext cx="307287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red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21CB1BA-B735-4209-9790-209B42B30F98}"/>
              </a:ext>
            </a:extLst>
          </p:cNvPr>
          <p:cNvSpPr txBox="1"/>
          <p:nvPr/>
        </p:nvSpPr>
        <p:spPr>
          <a:xfrm>
            <a:off x="6287862" y="4996375"/>
            <a:ext cx="307287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right-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handed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Rs?</a:t>
            </a:r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5088088-11E7-4235-BB1D-5EB97BEFCBDA}"/>
              </a:ext>
            </a:extLst>
          </p:cNvPr>
          <p:cNvSpPr txBox="1"/>
          <p:nvPr/>
        </p:nvSpPr>
        <p:spPr>
          <a:xfrm>
            <a:off x="2418519" y="1825625"/>
            <a:ext cx="4088299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888" indent="-242888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aesthetics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3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fast to process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8884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42C8-367E-E42D-B2C8-54E29F64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2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1557EF-871F-469E-9EAC-BCA0A05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BC7C92-FE93-4A41-8A1F-B62D5692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affect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9661263-1915-468B-B16C-616CD69B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3048120" imgH="2376360"/>
        </mc:Choice>
        <mc:Fallback>
          <p:control r:id="rId1" imgW="3048120" imgH="2376360">
            <p:pic>
              <p:nvPicPr>
                <p:cNvPr id="5" name="SASGraph4">
                  <a:extLst>
                    <a:ext uri="{FF2B5EF4-FFF2-40B4-BE49-F238E27FC236}">
                      <a16:creationId xmlns:a16="http://schemas.microsoft.com/office/drawing/2014/main" id="{9C0CF0FB-BC68-4031-A0CD-52DC8BB50B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854702" y="2505499"/>
                  <a:ext cx="3048000" cy="2376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2832120" imgH="2103480"/>
        </mc:Choice>
        <mc:Fallback>
          <p:control r:id="rId2" imgW="2832120" imgH="2103480">
            <p:pic>
              <p:nvPicPr>
                <p:cNvPr id="6" name="SASGraph3">
                  <a:extLst>
                    <a:ext uri="{FF2B5EF4-FFF2-40B4-BE49-F238E27FC236}">
                      <a16:creationId xmlns:a16="http://schemas.microsoft.com/office/drawing/2014/main" id="{9F0E26A6-31FA-4C64-A2E5-17DE0ACB9C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279576" y="2642024"/>
                  <a:ext cx="2832100" cy="2103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5079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674583-7988-458C-B377-31D1AEB2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665A03-888A-417C-90C6-C55F5F1BA589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is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prefered</a:t>
            </a: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</a:t>
            </a: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2064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Missing</a:t>
            </a:r>
            <a:r>
              <a:rPr lang="sv-SE" sz="2064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sv-SE" sz="2064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and Data </a:t>
            </a:r>
            <a:r>
              <a:rPr lang="sv-SE" sz="2064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cleaning</a:t>
            </a:r>
            <a:endParaRPr lang="sv-SE" sz="2064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Discard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bad record 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may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remove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almost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all data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Assign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sentinel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value</a:t>
            </a:r>
            <a:endParaRPr lang="sv-SE" sz="172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Column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mean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imputation</a:t>
            </a:r>
            <a:endParaRPr lang="sv-SE" sz="172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Nearest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neighbor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imputation</a:t>
            </a:r>
            <a:endParaRPr lang="sv-SE" sz="172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Other</a:t>
            </a:r>
            <a:r>
              <a:rPr lang="sv-SE" sz="172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720" kern="120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imputations</a:t>
            </a:r>
            <a:endParaRPr lang="sv-SE" sz="17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sv-SE" sz="200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1D9B6A1-C14B-4479-8655-AFA69BAF50B8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645540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5AFE78-C5FA-4898-977C-90FD5901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7E38A5-035B-41A5-8A72-601AB105B080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Normalization</a:t>
            </a: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[0,1].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for ex. color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0/1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transformations: log,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Segmentation</a:t>
            </a: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data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304E899-6D8B-4C20-B328-58F973983302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49131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Introduction</a:t>
            </a:r>
            <a:r>
              <a:rPr lang="sv-SE" dirty="0"/>
              <a:t> </a:t>
            </a:r>
          </a:p>
        </p:txBody>
      </p:sp>
      <p:sp>
        <p:nvSpPr>
          <p:cNvPr id="2" name="Content Placeholder 1"/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Visualization in Statistics and Machine Learning…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is a methodology that allows for discovering or confirming a useful information about the data by constructing and examining the graphical output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Course contents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1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Introduction to Data Visualization. Introduction to Ggplot2, 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Plotly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Shiny. 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2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Perception and Visualization. Data preprocessing.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3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Basic graphs. Geospatial visualization.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4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Multivariate data visualization.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5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Interactive visualization. Text visualization.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6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Graph visualization. Animation.</a:t>
            </a:r>
            <a:endParaRPr lang="en-US"/>
          </a:p>
        </p:txBody>
      </p:sp>
      <p:sp>
        <p:nvSpPr>
          <p:cNvPr id="3" name="Footer Placeholder 2"/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902E20-AA49-4819-ADF8-C68D7D20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7D5886-DE77-4594-A544-0B40E3ECB2DD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Sampling, </a:t>
            </a: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subsetting</a:t>
            </a:r>
            <a:r>
              <a:rPr lang="sv-SE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expanding</a:t>
            </a: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sampling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and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facilitates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overplotting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(for ex.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scatterplots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Interpolation: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dimension),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dimensions),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nonlinear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intrepolation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786384">
              <a:spcAft>
                <a:spcPts val="600"/>
              </a:spcAft>
            </a:pP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Dimension </a:t>
            </a: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reduction</a:t>
            </a: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MDS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(ex. ICA,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Autoencoders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548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sv-SE" sz="154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40126C-BF5B-481D-A91F-4A8158F4537B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36373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E704B2-C74D-4685-873F-414AC46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5D148C-9C6E-4818-AF04-7447EDEF815C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sv-SE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nominal dimensions to </a:t>
            </a:r>
            <a:r>
              <a:rPr lang="sv-SE" sz="154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numbers</a:t>
            </a:r>
            <a:endParaRPr lang="sv-SE" sz="1548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never be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intrinsic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present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data to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“closeness” of values in the nominal variable</a:t>
            </a:r>
          </a:p>
          <a:p>
            <a:pPr marL="393192" lvl="1" defTabSz="786384">
              <a:spcAft>
                <a:spcPts val="600"/>
              </a:spcAft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Correspondence analysis</a:t>
            </a:r>
          </a:p>
          <a:p>
            <a:pPr defTabSz="786384">
              <a:spcAft>
                <a:spcPts val="600"/>
              </a:spcAft>
            </a:pPr>
            <a:endParaRPr lang="en-GB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GB" sz="154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Aggregation and summarization</a:t>
            </a:r>
          </a:p>
          <a:p>
            <a:pPr marL="786384" lvl="1" indent="-393192" defTabSz="786384">
              <a:spcAft>
                <a:spcPts val="600"/>
              </a:spcAft>
              <a:buFont typeface="+mj-lt"/>
              <a:buAutoNum type="arabicPeriod"/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 observations</a:t>
            </a:r>
          </a:p>
          <a:p>
            <a:pPr marL="786384" lvl="1" indent="-393192" defTabSz="786384">
              <a:spcAft>
                <a:spcPts val="600"/>
              </a:spcAft>
              <a:buFont typeface="+mj-lt"/>
              <a:buAutoNum type="arabicPeriod"/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summary statistics per group</a:t>
            </a:r>
            <a:endParaRPr lang="sv-SE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16C727-C79E-4888-AB88-16307970D632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40510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CE9AA2-E103-4ACA-9B96-A9F7F73F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724039-FDE3-46BB-8E52-6AD6A7068A3E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Smoothing and filtering</a:t>
            </a:r>
          </a:p>
          <a:p>
            <a:pPr marL="393192" lvl="1" defTabSz="786384">
              <a:spcAft>
                <a:spcPts val="600"/>
              </a:spcAft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original values with a smoothed versions</a:t>
            </a:r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3AC386-F21E-4078-B899-0AFE57F7ADA5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8F5AC-4C0A-49BD-B904-6EE5A851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59" y="2663429"/>
            <a:ext cx="3781427" cy="30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9590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Software</a:t>
            </a:r>
          </a:p>
        </p:txBody>
      </p:sp>
      <p:sp>
        <p:nvSpPr>
          <p:cNvPr id="2" name="Content Placeholder 1"/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Commercial: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SAS and SAS JMP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– environment. Special visual tools are available (JMP), require separate license. Well documented. Good even for large sets. </a:t>
            </a:r>
            <a:r>
              <a:rPr lang="en-US" sz="1500" b="1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SAS Enterprise Guide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many visual static tools</a:t>
            </a:r>
            <a:endParaRPr lang="en-US" sz="1500" b="1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Spotfire</a:t>
            </a: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Many static and interactive visualization tools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Tableau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Many static and interactive  visualization tools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InfoScope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visualizing maps, interactive visualizations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Free: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programming language. Set of packages is constantly updated. A lot of statistical tools (even the newest methods) Badly documented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Plotly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tool for interactive and dynamic graphics, R interface available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Shiny -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tool for  R-based web applications using graphics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GraphViz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visualization of graph data,  coding needed</a:t>
            </a: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Jigsaw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Text analysis</a:t>
            </a:r>
            <a:endParaRPr lang="en-US" sz="1500"/>
          </a:p>
        </p:txBody>
      </p:sp>
      <p:sp>
        <p:nvSpPr>
          <p:cNvPr id="3" name="Footer Placeholder 2"/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38515B-27A9-4D16-926F-D2069B8F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Software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C5B4E2-3745-4AE7-9FF1-C9801D5A492D}"/>
              </a:ext>
            </a:extLst>
          </p:cNvPr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en-US" sz="17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for the web (used by web designers):</a:t>
            </a:r>
          </a:p>
          <a:p>
            <a:pPr defTabSz="786384">
              <a:spcAft>
                <a:spcPts val="600"/>
              </a:spcAft>
            </a:pPr>
            <a:endParaRPr lang="en-US" sz="17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US" sz="172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ActionScript</a:t>
            </a:r>
          </a:p>
          <a:p>
            <a:pPr defTabSz="786384">
              <a:spcAft>
                <a:spcPts val="600"/>
              </a:spcAft>
            </a:pPr>
            <a:r>
              <a:rPr lang="en-US" sz="172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JavaScript</a:t>
            </a:r>
          </a:p>
          <a:p>
            <a:pPr defTabSz="786384">
              <a:spcAft>
                <a:spcPts val="600"/>
              </a:spcAft>
            </a:pPr>
            <a:r>
              <a:rPr lang="en-US" sz="1720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Prefuse</a:t>
            </a:r>
            <a:endParaRPr lang="en-US" sz="172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US" sz="172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VTK</a:t>
            </a:r>
          </a:p>
          <a:p>
            <a:pPr defTabSz="786384">
              <a:spcAft>
                <a:spcPts val="600"/>
              </a:spcAft>
            </a:pPr>
            <a:endParaRPr lang="en-US" sz="17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US" sz="17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much more references given in the course book</a:t>
            </a:r>
          </a:p>
          <a:p>
            <a:pPr>
              <a:spcAft>
                <a:spcPts val="600"/>
              </a:spcAft>
            </a:pPr>
            <a:endParaRPr lang="sv-SE" sz="200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1F9C5D-A342-4CBA-884C-67CD24AF8A66}"/>
              </a:ext>
            </a:extLst>
          </p:cNvPr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008673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31BEE04E-7DA5-56FF-F7A1-A7F5598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in R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7763BD8D-3782-5EFA-D3D4-035EBAC9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3559084" cy="4525963"/>
          </a:xfrm>
        </p:spPr>
        <p:txBody>
          <a:bodyPr>
            <a:normAutofit/>
          </a:bodyPr>
          <a:lstStyle/>
          <a:p>
            <a:r>
              <a:rPr lang="sv-SE" sz="2000" dirty="0"/>
              <a:t>R </a:t>
            </a:r>
            <a:r>
              <a:rPr lang="sv-SE" sz="2000" dirty="0" err="1"/>
              <a:t>base</a:t>
            </a:r>
            <a:r>
              <a:rPr lang="sv-SE" sz="2000" dirty="0"/>
              <a:t>: </a:t>
            </a:r>
            <a:r>
              <a:rPr lang="sv-SE" sz="2000" dirty="0" err="1"/>
              <a:t>basic</a:t>
            </a:r>
            <a:r>
              <a:rPr lang="sv-SE" sz="2000" dirty="0"/>
              <a:t> </a:t>
            </a:r>
            <a:r>
              <a:rPr lang="sv-SE" sz="2000" dirty="0" err="1"/>
              <a:t>plotting</a:t>
            </a:r>
            <a:r>
              <a:rPr lang="sv-SE" sz="2000" dirty="0"/>
              <a:t>, not </a:t>
            </a:r>
            <a:r>
              <a:rPr lang="sv-SE" sz="2000" dirty="0" err="1"/>
              <a:t>publication</a:t>
            </a:r>
            <a:r>
              <a:rPr lang="sv-SE" sz="2000" dirty="0"/>
              <a:t> </a:t>
            </a:r>
            <a:r>
              <a:rPr lang="sv-SE" sz="2000" dirty="0" err="1"/>
              <a:t>quality</a:t>
            </a:r>
            <a:endParaRPr lang="sv-SE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763302-6B88-69D3-7A8F-ECDC1D42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852937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ruta 5">
            <a:extLst>
              <a:ext uri="{FF2B5EF4-FFF2-40B4-BE49-F238E27FC236}">
                <a16:creationId xmlns:a16="http://schemas.microsoft.com/office/drawing/2014/main" id="{7FEA908A-F473-7E45-3C36-159A63C86797}"/>
              </a:ext>
            </a:extLst>
          </p:cNvPr>
          <p:cNvSpPr txBox="1"/>
          <p:nvPr/>
        </p:nvSpPr>
        <p:spPr>
          <a:xfrm>
            <a:off x="6312024" y="1772817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Grob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low-level</a:t>
            </a:r>
            <a:r>
              <a:rPr lang="sv-SE" dirty="0"/>
              <a:t> </a:t>
            </a:r>
            <a:r>
              <a:rPr lang="sv-SE" dirty="0" err="1"/>
              <a:t>plotting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new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</p:txBody>
      </p:sp>
      <p:pic>
        <p:nvPicPr>
          <p:cNvPr id="8" name="Bildobjekt 6">
            <a:extLst>
              <a:ext uri="{FF2B5EF4-FFF2-40B4-BE49-F238E27FC236}">
                <a16:creationId xmlns:a16="http://schemas.microsoft.com/office/drawing/2014/main" id="{FB3F1D1E-BCF7-B149-1708-B197412A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85" y="2996952"/>
            <a:ext cx="4449148" cy="2846955"/>
          </a:xfrm>
          <a:prstGeom prst="rect">
            <a:avLst/>
          </a:prstGeom>
        </p:spPr>
      </p:pic>
      <p:sp>
        <p:nvSpPr>
          <p:cNvPr id="9" name="Rektangel 7">
            <a:extLst>
              <a:ext uri="{FF2B5EF4-FFF2-40B4-BE49-F238E27FC236}">
                <a16:creationId xmlns:a16="http://schemas.microsoft.com/office/drawing/2014/main" id="{581764F4-FE87-D791-48C8-AB8AE668CF17}"/>
              </a:ext>
            </a:extLst>
          </p:cNvPr>
          <p:cNvSpPr/>
          <p:nvPr/>
        </p:nvSpPr>
        <p:spPr>
          <a:xfrm>
            <a:off x="6096000" y="594703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Zhou,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Lutong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, and W. John Braun. "Fun with the r grid package."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Journal of Statistics Education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18.3 (2010).</a:t>
            </a:r>
            <a:endParaRPr lang="sv-S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1515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4">
            <a:extLst>
              <a:ext uri="{FF2B5EF4-FFF2-40B4-BE49-F238E27FC236}">
                <a16:creationId xmlns:a16="http://schemas.microsoft.com/office/drawing/2014/main" id="{FE3F21E9-55CE-0656-0B76-08C3954DE5C6}"/>
              </a:ext>
            </a:extLst>
          </p:cNvPr>
          <p:cNvSpPr txBox="1"/>
          <p:nvPr/>
        </p:nvSpPr>
        <p:spPr>
          <a:xfrm>
            <a:off x="2063552" y="177281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Ggplot2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b="1" dirty="0" err="1"/>
              <a:t>grammar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graphics</a:t>
            </a:r>
            <a:r>
              <a:rPr lang="sv-SE" dirty="0"/>
              <a:t>, </a:t>
            </a:r>
            <a:r>
              <a:rPr lang="sv-SE" dirty="0" err="1"/>
              <a:t>close</a:t>
            </a:r>
            <a:r>
              <a:rPr lang="sv-SE" dirty="0"/>
              <a:t> to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5" name="Rektangel 5">
            <a:extLst>
              <a:ext uri="{FF2B5EF4-FFF2-40B4-BE49-F238E27FC236}">
                <a16:creationId xmlns:a16="http://schemas.microsoft.com/office/drawing/2014/main" id="{7D5B9D69-2FB8-9D45-1C1C-B81DE1FF1BFB}"/>
              </a:ext>
            </a:extLst>
          </p:cNvPr>
          <p:cNvSpPr/>
          <p:nvPr/>
        </p:nvSpPr>
        <p:spPr>
          <a:xfrm>
            <a:off x="5877306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Plotly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Ggplot2 + </a:t>
            </a:r>
            <a:r>
              <a:rPr lang="sv-SE" dirty="0" err="1"/>
              <a:t>interactivity</a:t>
            </a:r>
            <a:endParaRPr lang="sv-SE" dirty="0"/>
          </a:p>
        </p:txBody>
      </p:sp>
      <p:pic>
        <p:nvPicPr>
          <p:cNvPr id="6" name="Bildobjekt 9">
            <a:extLst>
              <a:ext uri="{FF2B5EF4-FFF2-40B4-BE49-F238E27FC236}">
                <a16:creationId xmlns:a16="http://schemas.microsoft.com/office/drawing/2014/main" id="{0CEC990E-F696-E39C-BB55-FF15D2A9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12" y="2996434"/>
            <a:ext cx="4331973" cy="2599184"/>
          </a:xfrm>
          <a:prstGeom prst="rect">
            <a:avLst/>
          </a:prstGeom>
        </p:spPr>
      </p:pic>
      <p:pic>
        <p:nvPicPr>
          <p:cNvPr id="7" name="Bildobjekt 10">
            <a:extLst>
              <a:ext uri="{FF2B5EF4-FFF2-40B4-BE49-F238E27FC236}">
                <a16:creationId xmlns:a16="http://schemas.microsoft.com/office/drawing/2014/main" id="{EFDFC1AE-8B32-51F3-FC6F-3A6BCF4B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56" y="2793658"/>
            <a:ext cx="4881245" cy="2801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244AA-AC3D-857F-3DC2-559702683795}"/>
              </a:ext>
            </a:extLst>
          </p:cNvPr>
          <p:cNvSpPr txBox="1"/>
          <p:nvPr/>
        </p:nvSpPr>
        <p:spPr>
          <a:xfrm>
            <a:off x="628650" y="886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60D3B"/>
                </a:solidFill>
                <a:effectLst/>
                <a:uLnTx/>
                <a:uFillTx/>
                <a:latin typeface="Blinker SemiBold"/>
                <a:ea typeface="+mj-ea"/>
                <a:cs typeface="+mj-cs"/>
              </a:rPr>
              <a:t>Graphical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360D3B"/>
                </a:solidFill>
                <a:effectLst/>
                <a:uLnTx/>
                <a:uFillTx/>
                <a:latin typeface="Blinker SemiBold"/>
                <a:ea typeface="+mj-ea"/>
                <a:cs typeface="+mj-cs"/>
              </a:rPr>
              <a:t> </a:t>
            </a:r>
            <a:r>
              <a:rPr kumimoji="0" lang="sv-S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60D3B"/>
                </a:solidFill>
                <a:effectLst/>
                <a:uLnTx/>
                <a:uFillTx/>
                <a:latin typeface="Blinker SemiBold"/>
                <a:ea typeface="+mj-ea"/>
                <a:cs typeface="+mj-cs"/>
              </a:rPr>
              <a:t>tools</a:t>
            </a: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srgbClr val="360D3B"/>
                </a:solidFill>
                <a:effectLst/>
                <a:uLnTx/>
                <a:uFillTx/>
                <a:latin typeface="Blinker SemiBold"/>
                <a:ea typeface="+mj-ea"/>
                <a:cs typeface="+mj-cs"/>
              </a:rPr>
              <a:t>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55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2F79B-2089-11AC-F8AF-7B2B7359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6C66304-1CD7-88B3-0246-093B2F45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1328"/>
            <a:ext cx="4114800" cy="49720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Base</a:t>
            </a:r>
            <a:r>
              <a:rPr lang="sv-SE" b="1" dirty="0"/>
              <a:t> R </a:t>
            </a:r>
            <a:r>
              <a:rPr lang="sv-SE" b="1" dirty="0" err="1"/>
              <a:t>graphical</a:t>
            </a:r>
            <a:r>
              <a:rPr lang="sv-SE" b="1" dirty="0"/>
              <a:t>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20F1D76-3FF4-7E8A-430D-4B285CF1C2C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A60C67F-4DF2-39BE-DA4B-263D0B060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9638" y="1684374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BE40EA0-C12C-FF84-39B9-27C4DFD6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637" y="3463279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700308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09269D-6214-76C6-2577-8F77470C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EE79BB-DF38-489D-68F0-124E71DC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dirty="0" err="1">
                <a:solidFill>
                  <a:srgbClr val="0000FF"/>
                </a:solidFill>
              </a:rPr>
              <a:t>exploration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</a:t>
            </a:r>
          </a:p>
          <a:p>
            <a:pPr lvl="1"/>
            <a:endParaRPr lang="sv-SE" dirty="0"/>
          </a:p>
          <a:p>
            <a:r>
              <a:rPr lang="sv-SE" dirty="0" err="1"/>
              <a:t>Visualization</a:t>
            </a:r>
            <a:r>
              <a:rPr lang="sv-SE" dirty="0"/>
              <a:t> for presentation for </a:t>
            </a:r>
            <a:r>
              <a:rPr lang="sv-SE" dirty="0" err="1">
                <a:solidFill>
                  <a:srgbClr val="0000FF"/>
                </a:solidFill>
              </a:rPr>
              <a:t>publication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r>
              <a:rPr lang="sv-SE" dirty="0"/>
              <a:t> is </a:t>
            </a:r>
            <a:r>
              <a:rPr lang="sv-SE" dirty="0" err="1"/>
              <a:t>required</a:t>
            </a:r>
            <a:endParaRPr lang="sv-SE" dirty="0"/>
          </a:p>
          <a:p>
            <a:pPr lvl="2"/>
            <a:r>
              <a:rPr lang="sv-SE" dirty="0" err="1"/>
              <a:t>Improve</a:t>
            </a:r>
            <a:r>
              <a:rPr lang="sv-SE" dirty="0"/>
              <a:t> the </a:t>
            </a:r>
            <a:r>
              <a:rPr lang="sv-SE" dirty="0" err="1"/>
              <a:t>graph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in the software (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quite</a:t>
            </a:r>
            <a:r>
              <a:rPr lang="sv-SE" dirty="0"/>
              <a:t> a bit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postprocessing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Inkscape or Adobe </a:t>
            </a:r>
            <a:r>
              <a:rPr lang="sv-SE" dirty="0" err="1"/>
              <a:t>Illustrator</a:t>
            </a:r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201997115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C251FF19-DA99-018B-ECDD-2FDBEE21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2325BF-5940-9B9F-16DF-000AF8D2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5" y="1639586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24E9765-56B0-D7A0-3E4E-C0100D664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7" y="1639586"/>
            <a:ext cx="4666851" cy="330051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CD5ABC7-6808-D318-094F-02D416C7C337}"/>
              </a:ext>
            </a:extLst>
          </p:cNvPr>
          <p:cNvSpPr txBox="1"/>
          <p:nvPr/>
        </p:nvSpPr>
        <p:spPr>
          <a:xfrm>
            <a:off x="7786526" y="47935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rgbClr val="00B050"/>
                </a:solidFill>
              </a:rPr>
              <a:t>Plot</a:t>
            </a:r>
            <a:r>
              <a:rPr lang="sv-SE" sz="1400" b="1" dirty="0">
                <a:solidFill>
                  <a:srgbClr val="00B050"/>
                </a:solidFill>
              </a:rPr>
              <a:t> processed in Inkscape</a:t>
            </a:r>
          </a:p>
        </p:txBody>
      </p:sp>
      <p:sp>
        <p:nvSpPr>
          <p:cNvPr id="8" name="Rektangel 8">
            <a:extLst>
              <a:ext uri="{FF2B5EF4-FFF2-40B4-BE49-F238E27FC236}">
                <a16:creationId xmlns:a16="http://schemas.microsoft.com/office/drawing/2014/main" id="{A2CE968E-3A2F-07A9-720D-AF009D6D4EF2}"/>
              </a:ext>
            </a:extLst>
          </p:cNvPr>
          <p:cNvSpPr/>
          <p:nvPr/>
        </p:nvSpPr>
        <p:spPr>
          <a:xfrm>
            <a:off x="4648200" y="55949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>
                <a:solidFill>
                  <a:srgbClr val="0070C0"/>
                </a:solidFill>
              </a:rPr>
              <a:t>Example</a:t>
            </a:r>
            <a:r>
              <a:rPr lang="sv-SE" b="1" dirty="0">
                <a:solidFill>
                  <a:srgbClr val="0070C0"/>
                </a:solidFill>
              </a:rPr>
              <a:t>:</a:t>
            </a:r>
            <a:r>
              <a:rPr lang="sv-SE" dirty="0"/>
              <a:t>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plots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improved</a:t>
            </a:r>
            <a:r>
              <a:rPr lang="sv-SE" dirty="0"/>
              <a:t> in the second </a:t>
            </a:r>
            <a:r>
              <a:rPr lang="sv-SE" dirty="0" err="1"/>
              <a:t>plot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5485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Viualizations</a:t>
            </a:r>
            <a:endParaRPr lang="sv-SE" dirty="0"/>
          </a:p>
        </p:txBody>
      </p:sp>
      <p:sp>
        <p:nvSpPr>
          <p:cNvPr id="3" name="Footer Placeholder 2"/>
          <p:cNvSpPr>
            <a:spLocks/>
          </p:cNvSpPr>
          <p:nvPr/>
        </p:nvSpPr>
        <p:spPr>
          <a:xfrm>
            <a:off x="3851435" y="5733376"/>
            <a:ext cx="3453865" cy="306477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sv-SE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  <p:pic>
        <p:nvPicPr>
          <p:cNvPr id="1026" name="Picture 2" descr="http://www.webbmatte.se/bilder_ma_4/stape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4391" y="1825625"/>
            <a:ext cx="1511045" cy="1756589"/>
          </a:xfrm>
          <a:prstGeom prst="rect">
            <a:avLst/>
          </a:prstGeom>
          <a:noFill/>
        </p:spPr>
      </p:pic>
      <p:pic>
        <p:nvPicPr>
          <p:cNvPr id="1030" name="Picture 6" descr="Kernel density estimator in R�&lt;br&gt; Perspective plot and contour plot">
            <a:hlinkClick r:id="rId3" tooltip="View that graph in bigger siz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6202" y="1946509"/>
            <a:ext cx="2398517" cy="1199259"/>
          </a:xfrm>
          <a:prstGeom prst="rect">
            <a:avLst/>
          </a:prstGeom>
          <a:noFill/>
        </p:spPr>
      </p:pic>
      <p:pic>
        <p:nvPicPr>
          <p:cNvPr id="1032" name="Picture 8" descr="http://help.infragistics.com/Help/NetAdvantage/NET/2008.2/CLR2.0/html/Images/Chart_Bubble_Chart_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207" y="3768207"/>
            <a:ext cx="2198641" cy="1830868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4554" y="3336670"/>
            <a:ext cx="3601812" cy="262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18" y="1825625"/>
            <a:ext cx="3027025" cy="120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02" y="3914224"/>
            <a:ext cx="1857321" cy="147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7F26C4-BB0D-4C67-A6D1-A8CD7FF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2E1E6DF-D281-4126-9CEC-C35F3C4F7CEB}"/>
              </a:ext>
            </a:extLst>
          </p:cNvPr>
          <p:cNvSpPr>
            <a:spLocks/>
          </p:cNvSpPr>
          <p:nvPr/>
        </p:nvSpPr>
        <p:spPr>
          <a:xfrm>
            <a:off x="1129009" y="1825625"/>
            <a:ext cx="9459765" cy="37455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</a:t>
            </a:r>
            <a:r>
              <a:rPr lang="sv-SE" sz="1548" dirty="0"/>
              <a:t>s 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sv-SE" sz="1548" b="1" kern="1200" dirty="0" err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visualization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sv-SE" sz="1548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sv-SE" sz="1548" b="1" kern="1200" dirty="0" err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visualization</a:t>
            </a:r>
            <a:endParaRPr lang="sv-SE" sz="1548" b="1" kern="120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VisualizationAnalysis</a:t>
            </a: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defTabSz="786384">
              <a:spcAft>
                <a:spcPts val="600"/>
              </a:spcAft>
            </a:pP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defTabSz="786384">
              <a:spcAft>
                <a:spcPts val="600"/>
              </a:spcAft>
            </a:pP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Related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concepts</a:t>
            </a: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192" lvl="1" defTabSz="786384">
              <a:spcAft>
                <a:spcPts val="600"/>
              </a:spcAft>
            </a:pPr>
            <a:r>
              <a:rPr lang="sv-SE" sz="1548" b="1" kern="120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Computer </a:t>
            </a:r>
            <a:r>
              <a:rPr lang="sv-SE" sz="1548" b="1" kern="1200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graphics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Data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not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necessary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present,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analysis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not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normally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assumed</a:t>
            </a: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786384" lvl="2" defTabSz="786384">
              <a:spcAft>
                <a:spcPts val="600"/>
              </a:spcAft>
            </a:pP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Example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Computer games</a:t>
            </a:r>
          </a:p>
          <a:p>
            <a:pPr marL="393192" lvl="1" defTabSz="786384">
              <a:spcAft>
                <a:spcPts val="600"/>
              </a:spcAft>
            </a:pPr>
            <a:r>
              <a:rPr lang="sv-SE" sz="1548" b="1" kern="1200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Scientific</a:t>
            </a:r>
            <a:r>
              <a:rPr lang="sv-SE" sz="1548" b="1" kern="120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b="1" kern="1200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visualization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similar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to information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visualization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often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engineering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data,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statistical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machine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learning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analysis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normally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not </a:t>
            </a: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assumed</a:t>
            </a: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786384" lvl="2" defTabSz="786384">
              <a:spcAft>
                <a:spcPts val="600"/>
              </a:spcAft>
            </a:pPr>
            <a:r>
              <a:rPr lang="sv-SE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Example</a:t>
            </a:r>
            <a:r>
              <a:rPr lang="sv-SE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Industrial robots</a:t>
            </a:r>
          </a:p>
          <a:p>
            <a:pPr marL="786384" lvl="2" defTabSz="786384">
              <a:spcAft>
                <a:spcPts val="600"/>
              </a:spcAft>
            </a:pP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2A45D-1057-4564-B678-6BDE18051B1E}"/>
              </a:ext>
            </a:extLst>
          </p:cNvPr>
          <p:cNvSpPr>
            <a:spLocks/>
          </p:cNvSpPr>
          <p:nvPr/>
        </p:nvSpPr>
        <p:spPr>
          <a:xfrm>
            <a:off x="4292029" y="5725562"/>
            <a:ext cx="3541919" cy="31429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00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7C87D682-94A0-8D44-57A2-E9AD29AA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pic>
        <p:nvPicPr>
          <p:cNvPr id="5" name="Platshållare för innehåll 5">
            <a:extLst>
              <a:ext uri="{FF2B5EF4-FFF2-40B4-BE49-F238E27FC236}">
                <a16:creationId xmlns:a16="http://schemas.microsoft.com/office/drawing/2014/main" id="{556130F4-C7FD-C9C0-0A97-ED1A23896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636912"/>
            <a:ext cx="4224469" cy="2376264"/>
          </a:xfrm>
        </p:spPr>
      </p:pic>
      <p:sp>
        <p:nvSpPr>
          <p:cNvPr id="6" name="Platshållare för sidfot 3">
            <a:extLst>
              <a:ext uri="{FF2B5EF4-FFF2-40B4-BE49-F238E27FC236}">
                <a16:creationId xmlns:a16="http://schemas.microsoft.com/office/drawing/2014/main" id="{ED4AF376-E543-D6F7-33AE-9AF761059C3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E700D1A-6ECD-1ECB-D60F-14FF9FFA34C5}"/>
              </a:ext>
            </a:extLst>
          </p:cNvPr>
          <p:cNvSpPr/>
          <p:nvPr/>
        </p:nvSpPr>
        <p:spPr>
          <a:xfrm>
            <a:off x="1711523" y="50131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https://www.youtube.com/watch?v=mpechGIfPbw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E283C59-A8FB-38E6-FD25-22CB3E10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18" y="1962518"/>
            <a:ext cx="3763583" cy="3050658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DE148561-E527-62EC-23DC-06B8F9A36501}"/>
              </a:ext>
            </a:extLst>
          </p:cNvPr>
          <p:cNvSpPr txBox="1"/>
          <p:nvPr/>
        </p:nvSpPr>
        <p:spPr>
          <a:xfrm>
            <a:off x="2135561" y="566124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Scientific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3C27BDD-283E-B405-B3FB-C005A0E0CE3B}"/>
              </a:ext>
            </a:extLst>
          </p:cNvPr>
          <p:cNvSpPr txBox="1"/>
          <p:nvPr/>
        </p:nvSpPr>
        <p:spPr>
          <a:xfrm>
            <a:off x="7104113" y="573325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Information </a:t>
            </a:r>
            <a:r>
              <a:rPr lang="sv-SE" dirty="0" err="1"/>
              <a:t>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70470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/>
              <a:t>Challenges in information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 data?</a:t>
            </a: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analysed?</a:t>
            </a:r>
          </a:p>
          <a:p>
            <a:pPr defTabSz="786384">
              <a:spcAft>
                <a:spcPts val="600"/>
              </a:spcAft>
            </a:pP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make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looking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presentation?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sv-SE"/>
          </a:p>
        </p:txBody>
      </p:sp>
      <p:sp>
        <p:nvSpPr>
          <p:cNvPr id="4" name="Footer Placeholder 3"/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</a:t>
            </a:r>
            <a:r>
              <a:rPr lang="sv-SE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4187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69FCD-CA10-4736-825E-718F59E2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EBA378-CD4B-47D5-B4CF-CA60187EC232}"/>
              </a:ext>
            </a:extLst>
          </p:cNvPr>
          <p:cNvSpPr>
            <a:spLocks/>
          </p:cNvSpPr>
          <p:nvPr/>
        </p:nvSpPr>
        <p:spPr>
          <a:xfrm>
            <a:off x="1102002" y="1825625"/>
            <a:ext cx="9513780" cy="37669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sight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information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</a:t>
            </a: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sv-SE" sz="2064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quickest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data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</a:t>
            </a: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endParaRPr lang="sv-SE" sz="206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decision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sv-SE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2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dramatically</a:t>
            </a:r>
            <a:endParaRPr lang="sv-SE" sz="240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A282D0-6340-4A6C-A0AA-6AD4B014C6EE}"/>
              </a:ext>
            </a:extLst>
          </p:cNvPr>
          <p:cNvSpPr>
            <a:spLocks/>
          </p:cNvSpPr>
          <p:nvPr/>
        </p:nvSpPr>
        <p:spPr>
          <a:xfrm>
            <a:off x="4283082" y="5747831"/>
            <a:ext cx="3562144" cy="31608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sv-SE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8795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3EF33-0CB4-4E6A-99A1-2E7ABC25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53DF73-F897-4A7D-8157-B04B3CA0819B}"/>
              </a:ext>
            </a:extLst>
          </p:cNvPr>
          <p:cNvSpPr txBox="1"/>
          <p:nvPr/>
        </p:nvSpPr>
        <p:spPr>
          <a:xfrm>
            <a:off x="7543800" y="544522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5A4ACF-5669-49F6-8AF4-E2C01D48B388}"/>
              </a:ext>
            </a:extLst>
          </p:cNvPr>
          <p:cNvSpPr>
            <a:spLocks/>
          </p:cNvSpPr>
          <p:nvPr/>
        </p:nvSpPr>
        <p:spPr>
          <a:xfrm>
            <a:off x="3840036" y="5761580"/>
            <a:ext cx="3407199" cy="302336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717890B-9CD9-46BC-AD5F-EB5464B4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91" y="1825625"/>
            <a:ext cx="1252127" cy="25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00179C6-800C-4642-BDB8-28D22F34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503" y="2352184"/>
            <a:ext cx="3517884" cy="134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B85BF23-ED16-40B9-9502-0E51251CCC7B}"/>
              </a:ext>
            </a:extLst>
          </p:cNvPr>
          <p:cNvSpPr txBox="1"/>
          <p:nvPr/>
        </p:nvSpPr>
        <p:spPr>
          <a:xfrm>
            <a:off x="2341008" y="3968418"/>
            <a:ext cx="3160133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sv-S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</a:t>
            </a:r>
            <a:r>
              <a:rPr lang="sv-SE" sz="147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population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 intervention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</a:t>
            </a:r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FFCDD67-40D0-4397-BE3F-0EB65AD2C171}"/>
              </a:ext>
            </a:extLst>
          </p:cNvPr>
          <p:cNvSpPr txBox="1"/>
          <p:nvPr/>
        </p:nvSpPr>
        <p:spPr>
          <a:xfrm>
            <a:off x="6216643" y="4732967"/>
            <a:ext cx="3160133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sv-S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</a:t>
            </a:r>
            <a:r>
              <a:rPr lang="sv-SE" sz="147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population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</a:t>
            </a:r>
            <a:r>
              <a:rPr lang="sv-S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intervention is </a:t>
            </a:r>
            <a:r>
              <a:rPr lang="sv-SE" sz="14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9A08F2-49E8-43E9-A54A-F8898C18733C}"/>
              </a:ext>
            </a:extLst>
          </p:cNvPr>
          <p:cNvSpPr txBox="1"/>
          <p:nvPr/>
        </p:nvSpPr>
        <p:spPr>
          <a:xfrm>
            <a:off x="3218255" y="5268152"/>
            <a:ext cx="328755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sv-SE" sz="1476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Visual perception problem</a:t>
            </a:r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545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8CB057-419B-44F8-BC3F-D665AC80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pic>
        <p:nvPicPr>
          <p:cNvPr id="6" name="Platshållare för innehåll 5" descr="En bild som visar skärmbild&#10;&#10;Beskrivning genererad med hög exakthet">
            <a:extLst>
              <a:ext uri="{FF2B5EF4-FFF2-40B4-BE49-F238E27FC236}">
                <a16:creationId xmlns:a16="http://schemas.microsoft.com/office/drawing/2014/main" id="{BCD18C38-ECCE-4276-A5B8-E43BC0BE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82" y="1825625"/>
            <a:ext cx="4860551" cy="3854265"/>
          </a:xfrm>
          <a:prstGeom prst="rect">
            <a:avLst/>
          </a:prstGeo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385012-F712-40F4-B9A3-2A0A29573520}"/>
              </a:ext>
            </a:extLst>
          </p:cNvPr>
          <p:cNvSpPr>
            <a:spLocks/>
          </p:cNvSpPr>
          <p:nvPr/>
        </p:nvSpPr>
        <p:spPr>
          <a:xfrm>
            <a:off x="3815771" y="5728916"/>
            <a:ext cx="3504123" cy="310937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sv-SE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732A98 Visualization</a:t>
            </a:r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D26B4BB-CF0B-4A79-8C89-909FD1941D5E}"/>
              </a:ext>
            </a:extLst>
          </p:cNvPr>
          <p:cNvSpPr/>
          <p:nvPr/>
        </p:nvSpPr>
        <p:spPr>
          <a:xfrm>
            <a:off x="7284829" y="3257055"/>
            <a:ext cx="217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100" kern="1200" dirty="0">
                <a:latin typeface="&amp;quot"/>
                <a:ea typeface="+mn-ea"/>
                <a:cs typeface="+mn-cs"/>
              </a:rPr>
              <a:t>Source: </a:t>
            </a:r>
            <a:r>
              <a:rPr lang="en-US" sz="1100" kern="1200" dirty="0" err="1">
                <a:latin typeface="&amp;quot"/>
                <a:ea typeface="+mn-ea"/>
                <a:cs typeface="+mn-cs"/>
              </a:rPr>
              <a:t>Elting</a:t>
            </a:r>
            <a:r>
              <a:rPr lang="en-US" sz="1100" kern="1200" dirty="0">
                <a:latin typeface="&amp;quot"/>
                <a:ea typeface="+mn-ea"/>
                <a:cs typeface="+mn-cs"/>
              </a:rPr>
              <a:t> Linda S, Martin Charles G, Cantor Scott B, Rubenstein Edward B. Influence of data display formats on physician investigators' decisions to stop clinical trials: prospective trial with repeated measures</a:t>
            </a:r>
            <a:r>
              <a:rPr lang="en-US" sz="1100" kern="1200" dirty="0">
                <a:latin typeface="interfaceregular"/>
                <a:ea typeface="+mn-ea"/>
                <a:cs typeface="+mn-cs"/>
              </a:rPr>
              <a:t> </a:t>
            </a:r>
            <a:r>
              <a:rPr lang="en-US" sz="1100" i="1" kern="1200" dirty="0">
                <a:latin typeface="&amp;quot"/>
                <a:ea typeface="+mn-ea"/>
                <a:cs typeface="+mn-cs"/>
              </a:rPr>
              <a:t>BMJ </a:t>
            </a:r>
            <a:r>
              <a:rPr lang="en-US" sz="1100" kern="1200" dirty="0">
                <a:latin typeface="&amp;quot"/>
                <a:ea typeface="+mn-ea"/>
                <a:cs typeface="+mn-cs"/>
              </a:rPr>
              <a:t>1999; 318 :1527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40927567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4BusinessTheme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BusinessTheme" id="{5059F8A8-BDE8-4DE8-8C7B-DE1E2A21D4B1}" vid="{7093F507-55F3-4F26-8B9E-A03F25C8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A4BusinessTheme</Template>
  <TotalTime>33</TotalTime>
  <Words>1112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A4BusinessTheme</vt:lpstr>
      <vt:lpstr>AI and creativity</vt:lpstr>
      <vt:lpstr>Introduction </vt:lpstr>
      <vt:lpstr>Viualizations</vt:lpstr>
      <vt:lpstr>Different types of visualization</vt:lpstr>
      <vt:lpstr>Different types of visualization</vt:lpstr>
      <vt:lpstr>Challenges in information visualization</vt:lpstr>
      <vt:lpstr>Why is visualization important?</vt:lpstr>
      <vt:lpstr>Why is visualization important?</vt:lpstr>
      <vt:lpstr>Why is visualization important?</vt:lpstr>
      <vt:lpstr>Visualization aims</vt:lpstr>
      <vt:lpstr>Visualization pipeline</vt:lpstr>
      <vt:lpstr>The role of perception</vt:lpstr>
      <vt:lpstr>Colors</vt:lpstr>
      <vt:lpstr>Illusions</vt:lpstr>
      <vt:lpstr>Preattentive processing</vt:lpstr>
      <vt:lpstr>PowerPoint Presentation</vt:lpstr>
      <vt:lpstr>The role of perception</vt:lpstr>
      <vt:lpstr>Data preprocessing</vt:lpstr>
      <vt:lpstr>Data preprocessing</vt:lpstr>
      <vt:lpstr>Data preprocessing</vt:lpstr>
      <vt:lpstr>Data preprocessing</vt:lpstr>
      <vt:lpstr>Data preprocessing</vt:lpstr>
      <vt:lpstr>Software</vt:lpstr>
      <vt:lpstr>Software</vt:lpstr>
      <vt:lpstr>Graphical tools in R</vt:lpstr>
      <vt:lpstr>PowerPoint Presentation</vt:lpstr>
      <vt:lpstr>Graphical procedures</vt:lpstr>
      <vt:lpstr>Publication quality graphics</vt:lpstr>
      <vt:lpstr>Publication quality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creativity</dc:title>
  <dc:creator>Andreas Bueff</dc:creator>
  <cp:lastModifiedBy>Andreas Bueff</cp:lastModifiedBy>
  <cp:revision>2</cp:revision>
  <dcterms:created xsi:type="dcterms:W3CDTF">2024-05-30T14:43:06Z</dcterms:created>
  <dcterms:modified xsi:type="dcterms:W3CDTF">2024-05-31T15:01:40Z</dcterms:modified>
</cp:coreProperties>
</file>