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media/image23.jpg" ContentType="image/jpg"/>
  <Override PartName="/ppt/media/image36.jpg" ContentType="image/jp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4261" r:id="rId1"/>
  </p:sldMasterIdLst>
  <p:sldIdLst>
    <p:sldId id="2298" r:id="rId2"/>
    <p:sldId id="2309" r:id="rId3"/>
    <p:sldId id="2321" r:id="rId4"/>
    <p:sldId id="2318" r:id="rId5"/>
    <p:sldId id="2322" r:id="rId6"/>
    <p:sldId id="2319" r:id="rId7"/>
    <p:sldId id="2323" r:id="rId8"/>
    <p:sldId id="2324" r:id="rId9"/>
    <p:sldId id="2326" r:id="rId10"/>
    <p:sldId id="2320" r:id="rId11"/>
    <p:sldId id="2325" r:id="rId12"/>
    <p:sldId id="2327" r:id="rId13"/>
    <p:sldId id="2317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1738" y="12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svg"/><Relationship Id="rId2" Type="http://schemas.openxmlformats.org/officeDocument/2006/relationships/image" Target="../media/image16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9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15.svg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9.svg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6.svg"/><Relationship Id="rId2" Type="http://schemas.openxmlformats.org/officeDocument/2006/relationships/image" Target="../media/image18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0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svg"/><Relationship Id="rId2" Type="http://schemas.openxmlformats.org/officeDocument/2006/relationships/image" Target="../media/image2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F2900216-8CA6-39F2-F92D-D76F163416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419D166-E390-5E99-942C-AE5A610C870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F33FA65A-306E-B727-CDF5-F88E0D512D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755298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1B17AA5D-35B4-7CAE-EADB-E3701224CA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bg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chapter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8A5486DC-08BB-1EED-5BEE-CD570990F10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08D2F33-F061-C434-94E3-0FC92B1C06D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3101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erson looking down at a purple arrow&#10;&#10;Description automatically generated">
            <a:extLst>
              <a:ext uri="{FF2B5EF4-FFF2-40B4-BE49-F238E27FC236}">
                <a16:creationId xmlns:a16="http://schemas.microsoft.com/office/drawing/2014/main" id="{C6B7811E-1C17-13CA-D35B-4D2C90D2C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9A279EF3-A776-48CB-8DF7-DFA79928C7B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F4C934F-4FE1-CB10-D0A2-C16609D71CC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7503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3_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looking down at a white arrow&#10;&#10;Description automatically generated with medium confidence">
            <a:extLst>
              <a:ext uri="{FF2B5EF4-FFF2-40B4-BE49-F238E27FC236}">
                <a16:creationId xmlns:a16="http://schemas.microsoft.com/office/drawing/2014/main" id="{9EDEB972-1F4E-756D-EB63-66F563379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303313" y="2124222"/>
            <a:ext cx="6909830" cy="1618381"/>
          </a:xfr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Chapter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303313" y="3775373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subtitle style l</a:t>
            </a:r>
            <a:r>
              <a:rPr lang="en-IE" dirty="0" err="1">
                <a:effectLst/>
              </a:rPr>
              <a:t>orem</a:t>
            </a:r>
            <a:r>
              <a:rPr lang="en-IE" dirty="0">
                <a:effectLst/>
              </a:rPr>
              <a:t> ipsum </a:t>
            </a:r>
            <a:r>
              <a:rPr lang="en-IE" dirty="0" err="1">
                <a:effectLst/>
              </a:rPr>
              <a:t>dolor</a:t>
            </a:r>
            <a:r>
              <a:rPr lang="en-IE" dirty="0">
                <a:effectLst/>
              </a:rPr>
              <a:t> sit </a:t>
            </a:r>
            <a:r>
              <a:rPr lang="en-IE" dirty="0" err="1">
                <a:effectLst/>
              </a:rPr>
              <a:t>amet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consetetur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sadipscing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elitr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nonumy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eirmod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tempor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invidunt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ut</a:t>
            </a:r>
            <a:r>
              <a:rPr lang="en-IE" dirty="0">
                <a:effectLst/>
              </a:rPr>
              <a:t> labore et dolore magna </a:t>
            </a:r>
            <a:r>
              <a:rPr lang="en-IE" dirty="0" err="1">
                <a:effectLst/>
              </a:rPr>
              <a:t>aliquyam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erat</a:t>
            </a:r>
            <a:r>
              <a:rPr lang="en-IE" dirty="0">
                <a:effectLst/>
              </a:rPr>
              <a:t>, </a:t>
            </a:r>
            <a:r>
              <a:rPr lang="en-IE" dirty="0" err="1">
                <a:effectLst/>
              </a:rPr>
              <a:t>sed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diam</a:t>
            </a:r>
            <a:r>
              <a:rPr lang="en-IE" dirty="0">
                <a:effectLst/>
              </a:rPr>
              <a:t> </a:t>
            </a:r>
            <a:r>
              <a:rPr lang="en-IE" dirty="0" err="1">
                <a:effectLst/>
              </a:rPr>
              <a:t>voluptua</a:t>
            </a:r>
            <a:r>
              <a:rPr lang="en-IE" dirty="0">
                <a:effectLst/>
              </a:rPr>
              <a:t>.</a:t>
            </a:r>
            <a:endParaRPr lang="en-IE" dirty="0"/>
          </a:p>
        </p:txBody>
      </p:sp>
      <p:pic>
        <p:nvPicPr>
          <p:cNvPr id="10" name="Picture 9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2A90FEAD-0534-D606-D361-AF18FCADB62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2948" y="6131175"/>
            <a:ext cx="1636820" cy="36519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FC821D46-EC3A-CAF4-DFA3-10F08A478A3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69798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urple and white background&#10;&#10;Description automatically generated">
            <a:extLst>
              <a:ext uri="{FF2B5EF4-FFF2-40B4-BE49-F238E27FC236}">
                <a16:creationId xmlns:a16="http://schemas.microsoft.com/office/drawing/2014/main" id="{70F4F6D2-FA77-6188-B2FE-205261BA30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02DDB7F-A4E0-207B-8388-73AFF07AD35D}"/>
              </a:ext>
            </a:extLst>
          </p:cNvPr>
          <p:cNvSpPr/>
          <p:nvPr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0EAB9A1D-46D2-9B34-62D6-BC4800386A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2FDF2A4-9422-AB68-AEEB-46C1A583F3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385E819-BDD2-E421-ABA1-B07AC5EAF49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621979"/>
      </p:ext>
    </p:extLst>
  </p:cSld>
  <p:clrMapOvr>
    <a:masterClrMapping/>
  </p:clrMapOvr>
  <p:transition spd="slow"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peak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3DB9D22-35B3-2473-EDFB-A90B2284CA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F93B10AB-9E1B-E432-CBD2-AFA462BA9E69}"/>
              </a:ext>
            </a:extLst>
          </p:cNvPr>
          <p:cNvSpPr/>
          <p:nvPr/>
        </p:nvSpPr>
        <p:spPr>
          <a:xfrm>
            <a:off x="1862981" y="1657882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8349" y="1823851"/>
            <a:ext cx="4572000" cy="1605149"/>
          </a:xfrm>
        </p:spPr>
        <p:txBody>
          <a:bodyPr anchor="t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GB" dirty="0"/>
              <a:t>Click to edit Speaker Name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649145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88350" y="3470535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speaker role,</a:t>
            </a:r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81802DB-2A2D-74A0-E4D6-ED3B5E269D35}"/>
              </a:ext>
            </a:extLst>
          </p:cNvPr>
          <p:cNvSpPr/>
          <p:nvPr/>
        </p:nvSpPr>
        <p:spPr>
          <a:xfrm>
            <a:off x="6507804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D9B0014-CEEC-C069-2A16-393E442FD08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11235" y="4974635"/>
            <a:ext cx="3549886" cy="369888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@nickname</a:t>
            </a:r>
            <a:endParaRPr lang="en-I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/>
          <p:nvPr/>
        </p:nvSpPr>
        <p:spPr>
          <a:xfrm>
            <a:off x="6507804" y="1342417"/>
            <a:ext cx="3715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>
                <a:solidFill>
                  <a:schemeClr val="accent2"/>
                </a:solidFill>
                <a:latin typeface="+mj-lt"/>
              </a:rPr>
              <a:t>Meet the speaker</a:t>
            </a:r>
            <a:endParaRPr lang="en-IE" sz="2400" dirty="0">
              <a:solidFill>
                <a:schemeClr val="accent2"/>
              </a:solidFill>
              <a:latin typeface="+mj-lt"/>
            </a:endParaRPr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C83EA552-9136-1C0A-77D3-315D39C94D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88350" y="3931388"/>
            <a:ext cx="4562272" cy="415664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company name,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D56F93FC-1C5B-BD75-D4F9-225DA349E4D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9C54F1B6-D5B5-5886-89AD-ECD0C37126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179422"/>
      </p:ext>
    </p:extLst>
  </p:cSld>
  <p:clrMapOvr>
    <a:masterClrMapping/>
  </p:clrMapOvr>
  <p:transition spd="slow"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background with a white border&#10;&#10;Description automatically generated">
            <a:extLst>
              <a:ext uri="{FF2B5EF4-FFF2-40B4-BE49-F238E27FC236}">
                <a16:creationId xmlns:a16="http://schemas.microsoft.com/office/drawing/2014/main" id="{6C864DF7-FCE3-D0B7-FEE8-E5550CA950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F4127B4-D331-5869-09FE-21931AA89664}"/>
              </a:ext>
            </a:extLst>
          </p:cNvPr>
          <p:cNvSpPr/>
          <p:nvPr/>
        </p:nvSpPr>
        <p:spPr>
          <a:xfrm>
            <a:off x="7563026" y="1621563"/>
            <a:ext cx="3614873" cy="36148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4575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D8C572B-2DA7-ACC1-2B8C-2909C09FA98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374696" y="1452036"/>
            <a:ext cx="3600000" cy="3600000"/>
          </a:xfrm>
          <a:prstGeom prst="rect">
            <a:avLst/>
          </a:prstGeom>
          <a:solidFill>
            <a:schemeClr val="bg1"/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</a:t>
            </a:r>
            <a:r>
              <a:rPr lang="it-IT" dirty="0" err="1"/>
              <a:t>profile</a:t>
            </a:r>
            <a:r>
              <a:rPr lang="it-IT" dirty="0"/>
              <a:t> image </a:t>
            </a:r>
            <a:r>
              <a:rPr lang="it-IT" dirty="0" err="1"/>
              <a:t>here</a:t>
            </a:r>
            <a:endParaRPr lang="en-IE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98F40BD-A145-71A9-BEBF-E13C64F6CDE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25749" y="1322364"/>
            <a:ext cx="3882682" cy="2658793"/>
          </a:xfrm>
        </p:spPr>
        <p:txBody>
          <a:bodyPr wrap="square">
            <a:noAutofit/>
          </a:bodyPr>
          <a:lstStyle>
            <a:lvl1pPr marL="0" indent="0">
              <a:buNone/>
              <a:defRPr lang="en-US" sz="3200" dirty="0">
                <a:solidFill>
                  <a:schemeClr val="bg1"/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quote lorem ipsum dolor sit </a:t>
            </a:r>
            <a:r>
              <a:rPr lang="en-US" dirty="0" err="1"/>
              <a:t>amet</a:t>
            </a:r>
            <a:r>
              <a:rPr lang="en-US" dirty="0"/>
              <a:t> </a:t>
            </a:r>
            <a:r>
              <a:rPr lang="en-US" dirty="0" err="1"/>
              <a:t>consectur</a:t>
            </a:r>
            <a:endParaRPr lang="en-US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DFBC8D94-D62C-2F11-C3E9-A8CA918767D3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34048BD4-CE4A-EB6E-000B-6105D7FA22BA}"/>
              </a:ext>
            </a:extLst>
          </p:cNvPr>
          <p:cNvSpPr txBox="1">
            <a:spLocks/>
          </p:cNvSpPr>
          <p:nvPr/>
        </p:nvSpPr>
        <p:spPr>
          <a:xfrm>
            <a:off x="585305" y="737506"/>
            <a:ext cx="1201291" cy="2646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600" dirty="0">
                <a:solidFill>
                  <a:schemeClr val="accent5">
                    <a:lumMod val="20000"/>
                    <a:lumOff val="80000"/>
                  </a:schemeClr>
                </a:solidFill>
                <a:latin typeface="+mj-lt"/>
              </a:rPr>
              <a:t>“</a:t>
            </a:r>
            <a:endParaRPr lang="en-IE" sz="16600" dirty="0">
              <a:solidFill>
                <a:schemeClr val="accent5">
                  <a:lumMod val="20000"/>
                  <a:lumOff val="80000"/>
                </a:schemeClr>
              </a:solidFill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31B5FF-20EC-57C3-3D81-5778409F0C7A}"/>
              </a:ext>
            </a:extLst>
          </p:cNvPr>
          <p:cNvSpPr/>
          <p:nvPr/>
        </p:nvSpPr>
        <p:spPr>
          <a:xfrm>
            <a:off x="2259361" y="4858512"/>
            <a:ext cx="768485" cy="5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0EC115A2-8A06-B998-E04F-DD0008C60AD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162792" y="4974635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name</a:t>
            </a:r>
            <a:endParaRPr lang="en-IE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C916D6E8-1BA4-BFBF-C1DC-FA0F2E363FC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162792" y="5301208"/>
            <a:ext cx="3549886" cy="328885"/>
          </a:xfrm>
        </p:spPr>
        <p:txBody>
          <a:bodyPr>
            <a:noAutofit/>
          </a:bodyPr>
          <a:lstStyle>
            <a:lvl1pPr marL="0" indent="0">
              <a:buNone/>
              <a:defRPr sz="1200">
                <a:solidFill>
                  <a:schemeClr val="bg1">
                    <a:lumMod val="95000"/>
                  </a:schemeClr>
                </a:solidFill>
                <a:latin typeface="Montserrat" panose="00000500000000000000" pitchFamily="2" charset="0"/>
              </a:defRPr>
            </a:lvl1pPr>
          </a:lstStyle>
          <a:p>
            <a:pPr lvl="0"/>
            <a:r>
              <a:rPr lang="en-US" dirty="0"/>
              <a:t>Click to edit job role</a:t>
            </a:r>
            <a:endParaRPr lang="en-IE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FD9A40-EE3E-AED5-BC97-0A55868E3D6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3388878E-8630-C0F3-7350-182E4504589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35428"/>
      </p:ext>
    </p:extLst>
  </p:cSld>
  <p:clrMapOvr>
    <a:masterClrMapping/>
  </p:clrMapOvr>
  <p:transition spd="slow"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735D2C4A-859A-59C1-FCF9-58E5DD3BB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18" name="Picture 17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B19C0595-FC4F-8A17-32EA-B6FC5678276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rgbClr val="536B7E"/>
                </a:solidFill>
              </a:defRPr>
            </a:lvl1pPr>
            <a:lvl2pPr marL="0" indent="0" algn="l">
              <a:buNone/>
              <a:defRPr sz="1200">
                <a:solidFill>
                  <a:srgbClr val="536B7E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</a:t>
            </a:r>
            <a:endParaRPr lang="en-IE" dirty="0"/>
          </a:p>
          <a:p>
            <a:pPr lvl="1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56D0C8D-D0A5-8080-CE2F-810A23A92ED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D60A8C70-6AFA-083E-244E-63A33A26FC7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957704"/>
      </p:ext>
    </p:extLst>
  </p:cSld>
  <p:clrMapOvr>
    <a:masterClrMapping/>
  </p:clrMapOvr>
  <p:transition spd="slow"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2-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6F72340F-4500-D431-B382-4D3E007C98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826766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bg2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6CD764CD-70AB-A623-283E-77DF3F6C4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34963" y="2226009"/>
            <a:ext cx="11119100" cy="3007728"/>
          </a:xfrm>
        </p:spPr>
        <p:txBody>
          <a:bodyPr numCol="2" spcCol="576000"/>
          <a:lstStyle>
            <a:lvl1pPr marL="0" indent="0" algn="l">
              <a:buNone/>
              <a:defRPr sz="1700">
                <a:solidFill>
                  <a:schemeClr val="bg1"/>
                </a:solidFill>
              </a:defRPr>
            </a:lvl1pPr>
            <a:lvl2pPr marL="0" indent="0" algn="l">
              <a:buNone/>
              <a:defRPr sz="1200">
                <a:solidFill>
                  <a:schemeClr val="bg1"/>
                </a:solidFill>
              </a:defRPr>
            </a:lvl2pPr>
            <a:lvl3pPr marL="914400" indent="0">
              <a:buNone/>
              <a:defRPr/>
            </a:lvl3pPr>
          </a:lstStyle>
          <a:p>
            <a:pPr lvl="0"/>
            <a:r>
              <a:rPr lang="en-US" dirty="0"/>
              <a:t>Click to edit slide 2 columns paragraph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  <a:p>
            <a:pPr marL="0" marR="0" lvl="1" indent="0" algn="l" defTabSz="914400" rtl="0" eaLnBrk="1" fontAlgn="auto" latinLnBrk="0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92D050"/>
              </a:buClr>
              <a:buSzPct val="127000"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 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consetetur</a:t>
            </a:r>
            <a:r>
              <a:rPr lang="en-US" dirty="0"/>
              <a:t> </a:t>
            </a:r>
            <a:r>
              <a:rPr lang="en-US" dirty="0" err="1"/>
              <a:t>sadipscing</a:t>
            </a:r>
            <a:r>
              <a:rPr lang="en-US" dirty="0"/>
              <a:t> </a:t>
            </a:r>
            <a:r>
              <a:rPr lang="en-US" dirty="0" err="1"/>
              <a:t>elitr</a:t>
            </a:r>
            <a:r>
              <a:rPr lang="en-US" dirty="0"/>
              <a:t>, sed diam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eirmod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invidunt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labore et dolore magna </a:t>
            </a:r>
            <a:r>
              <a:rPr lang="en-US" dirty="0" err="1"/>
              <a:t>aliquyam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, sed diam </a:t>
            </a:r>
            <a:r>
              <a:rPr lang="en-US" dirty="0" err="1"/>
              <a:t>voluptua</a:t>
            </a:r>
            <a:r>
              <a:rPr lang="en-US" dirty="0"/>
              <a:t>.</a:t>
            </a:r>
          </a:p>
          <a:p>
            <a:pPr lvl="1"/>
            <a:endParaRPr lang="en-US" dirty="0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455A165-5996-72E6-034C-1CC3370725B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7FEC8DD-0C98-D0A5-6A4D-00ED916D52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346313"/>
      </p:ext>
    </p:extLst>
  </p:cSld>
  <p:clrMapOvr>
    <a:masterClrMapping/>
  </p:clrMapOvr>
  <p:transition spd="slow"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F061B7B8-DEAC-C354-4CF1-14F97F0EFF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E2F9AEE-2D72-BA7A-BFBD-94E0B02CB9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9767032-241C-5F65-27B6-2C7457ACB96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9602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C9158DC9-4870-7F12-8EED-03FA75AB1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7D0932F-AB79-DE4B-66DE-ED3FE28001A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F617D07-1929-D4DE-4FD8-5E7EFE75F0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733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D5371E38-340D-B27F-6AE9-FA68741012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1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C79B4E3-4D8C-BB9C-71A2-84C194FE73F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9951854A-34CE-D0A4-B104-FF3A34C00F9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6B286047-C81C-01B1-EBF8-C25B2DBFB13A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7EB2D168-4DA6-EC4D-3B37-A925A9D9C30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B32BFCC-2DF9-0EE5-A4EB-609D060EF1B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7E152911-9FBC-FBC9-C77D-2F265DDD56E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36625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D951B66-4042-81D4-668B-E7AA064EDB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3" y="333375"/>
            <a:ext cx="5326951" cy="1059007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4963" y="1409446"/>
            <a:ext cx="5334000" cy="7518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0" indent="0">
              <a:buNone/>
              <a:defRPr sz="1400"/>
            </a:lvl2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6653965" y="1792287"/>
            <a:ext cx="4451601" cy="3778751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39570"/>
              <a:gd name="connsiteY0" fmla="*/ 0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0 w 4439570"/>
              <a:gd name="connsiteY4" fmla="*/ 0 h 4115636"/>
              <a:gd name="connsiteX0" fmla="*/ 12032 w 4439570"/>
              <a:gd name="connsiteY0" fmla="*/ 156411 h 4115636"/>
              <a:gd name="connsiteX1" fmla="*/ 4427538 w 4439570"/>
              <a:gd name="connsiteY1" fmla="*/ 0 h 4115636"/>
              <a:gd name="connsiteX2" fmla="*/ 4439570 w 4439570"/>
              <a:gd name="connsiteY2" fmla="*/ 4115636 h 4115636"/>
              <a:gd name="connsiteX3" fmla="*/ 0 w 4439570"/>
              <a:gd name="connsiteY3" fmla="*/ 3538120 h 4115636"/>
              <a:gd name="connsiteX4" fmla="*/ 12032 w 4439570"/>
              <a:gd name="connsiteY4" fmla="*/ 156411 h 4115636"/>
              <a:gd name="connsiteX0" fmla="*/ 12032 w 4439570"/>
              <a:gd name="connsiteY0" fmla="*/ 24063 h 3983288"/>
              <a:gd name="connsiteX1" fmla="*/ 4427538 w 4439570"/>
              <a:gd name="connsiteY1" fmla="*/ 0 h 3983288"/>
              <a:gd name="connsiteX2" fmla="*/ 4439570 w 4439570"/>
              <a:gd name="connsiteY2" fmla="*/ 3983288 h 3983288"/>
              <a:gd name="connsiteX3" fmla="*/ 0 w 4439570"/>
              <a:gd name="connsiteY3" fmla="*/ 3405772 h 3983288"/>
              <a:gd name="connsiteX4" fmla="*/ 12032 w 4439570"/>
              <a:gd name="connsiteY4" fmla="*/ 24063 h 3983288"/>
              <a:gd name="connsiteX0" fmla="*/ 12032 w 4451601"/>
              <a:gd name="connsiteY0" fmla="*/ 24063 h 3778751"/>
              <a:gd name="connsiteX1" fmla="*/ 4427538 w 4451601"/>
              <a:gd name="connsiteY1" fmla="*/ 0 h 3778751"/>
              <a:gd name="connsiteX2" fmla="*/ 4451601 w 4451601"/>
              <a:gd name="connsiteY2" fmla="*/ 3778751 h 3778751"/>
              <a:gd name="connsiteX3" fmla="*/ 0 w 4451601"/>
              <a:gd name="connsiteY3" fmla="*/ 3405772 h 3778751"/>
              <a:gd name="connsiteX4" fmla="*/ 12032 w 4451601"/>
              <a:gd name="connsiteY4" fmla="*/ 24063 h 3778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1601" h="3778751">
                <a:moveTo>
                  <a:pt x="12032" y="24063"/>
                </a:moveTo>
                <a:lnTo>
                  <a:pt x="4427538" y="0"/>
                </a:lnTo>
                <a:cubicBezTo>
                  <a:pt x="4431549" y="1371879"/>
                  <a:pt x="4447590" y="2406872"/>
                  <a:pt x="4451601" y="3778751"/>
                </a:cubicBezTo>
                <a:lnTo>
                  <a:pt x="0" y="3405772"/>
                </a:lnTo>
                <a:cubicBezTo>
                  <a:pt x="4011" y="2278536"/>
                  <a:pt x="8021" y="1151299"/>
                  <a:pt x="12032" y="24063"/>
                </a:cubicBez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27F3DD0-6E38-025D-09C4-80F9A4A6734F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30A5F0EA-C7AD-76C2-A3FA-7E303A8777E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martArt Placeholder 5">
            <a:extLst>
              <a:ext uri="{FF2B5EF4-FFF2-40B4-BE49-F238E27FC236}">
                <a16:creationId xmlns:a16="http://schemas.microsoft.com/office/drawing/2014/main" id="{DFB82D7B-074C-FDB1-A67C-7A212FE6202E}"/>
              </a:ext>
            </a:extLst>
          </p:cNvPr>
          <p:cNvSpPr>
            <a:spLocks noGrp="1"/>
          </p:cNvSpPr>
          <p:nvPr>
            <p:ph type="dgm" sz="quarter" idx="20"/>
          </p:nvPr>
        </p:nvSpPr>
        <p:spPr>
          <a:xfrm>
            <a:off x="864899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8" name="SmartArt Placeholder 5">
            <a:extLst>
              <a:ext uri="{FF2B5EF4-FFF2-40B4-BE49-F238E27FC236}">
                <a16:creationId xmlns:a16="http://schemas.microsoft.com/office/drawing/2014/main" id="{BA17BCE1-2BD0-08AE-1FBD-F59533BFAFC7}"/>
              </a:ext>
            </a:extLst>
          </p:cNvPr>
          <p:cNvSpPr>
            <a:spLocks noGrp="1"/>
          </p:cNvSpPr>
          <p:nvPr>
            <p:ph type="dgm" sz="quarter" idx="21"/>
          </p:nvPr>
        </p:nvSpPr>
        <p:spPr>
          <a:xfrm>
            <a:off x="3503712" y="2545918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0" name="SmartArt Placeholder 5">
            <a:extLst>
              <a:ext uri="{FF2B5EF4-FFF2-40B4-BE49-F238E27FC236}">
                <a16:creationId xmlns:a16="http://schemas.microsoft.com/office/drawing/2014/main" id="{004D7ED1-F790-F5A4-16A2-1A7DE0E9885B}"/>
              </a:ext>
            </a:extLst>
          </p:cNvPr>
          <p:cNvSpPr>
            <a:spLocks noGrp="1"/>
          </p:cNvSpPr>
          <p:nvPr>
            <p:ph type="dgm" sz="quarter" idx="22"/>
          </p:nvPr>
        </p:nvSpPr>
        <p:spPr>
          <a:xfrm>
            <a:off x="864899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sp>
        <p:nvSpPr>
          <p:cNvPr id="11" name="SmartArt Placeholder 5">
            <a:extLst>
              <a:ext uri="{FF2B5EF4-FFF2-40B4-BE49-F238E27FC236}">
                <a16:creationId xmlns:a16="http://schemas.microsoft.com/office/drawing/2014/main" id="{450FE0F2-05B0-E19F-D6DF-86D291836CCE}"/>
              </a:ext>
            </a:extLst>
          </p:cNvPr>
          <p:cNvSpPr>
            <a:spLocks noGrp="1"/>
          </p:cNvSpPr>
          <p:nvPr>
            <p:ph type="dgm" sz="quarter" idx="23"/>
          </p:nvPr>
        </p:nvSpPr>
        <p:spPr>
          <a:xfrm>
            <a:off x="3503712" y="4247891"/>
            <a:ext cx="1265237" cy="1265237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/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490A0881-B830-13C6-E8C2-D8F8E05BC279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F47B84C5-584F-1D4F-9460-2BAA059F0A9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0329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Content and Imag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211A8066-5A29-0D0F-DE06-8AD4CD7CC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71934"/>
            <a:ext cx="5326951" cy="1325563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52E67A6-7FFC-4A83-839E-2C9C0F8F50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659732"/>
            <a:ext cx="5334000" cy="3139490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buNone/>
              <a:defRPr/>
            </a:lvl2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A6B730D7-C0DE-BC64-5AA9-8E3758562E5E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071312" y="1659940"/>
            <a:ext cx="4427538" cy="3538120"/>
          </a:xfrm>
          <a:custGeom>
            <a:avLst/>
            <a:gdLst>
              <a:gd name="connsiteX0" fmla="*/ 0 w 4427538"/>
              <a:gd name="connsiteY0" fmla="*/ 0 h 3273425"/>
              <a:gd name="connsiteX1" fmla="*/ 4427538 w 4427538"/>
              <a:gd name="connsiteY1" fmla="*/ 0 h 3273425"/>
              <a:gd name="connsiteX2" fmla="*/ 4427538 w 4427538"/>
              <a:gd name="connsiteY2" fmla="*/ 3273425 h 3273425"/>
              <a:gd name="connsiteX3" fmla="*/ 0 w 4427538"/>
              <a:gd name="connsiteY3" fmla="*/ 3273425 h 3273425"/>
              <a:gd name="connsiteX4" fmla="*/ 0 w 4427538"/>
              <a:gd name="connsiteY4" fmla="*/ 0 h 3273425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73425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  <a:gd name="connsiteX0" fmla="*/ 0 w 4427538"/>
              <a:gd name="connsiteY0" fmla="*/ 0 h 3538120"/>
              <a:gd name="connsiteX1" fmla="*/ 4427538 w 4427538"/>
              <a:gd name="connsiteY1" fmla="*/ 0 h 3538120"/>
              <a:gd name="connsiteX2" fmla="*/ 4427538 w 4427538"/>
              <a:gd name="connsiteY2" fmla="*/ 3237331 h 3538120"/>
              <a:gd name="connsiteX3" fmla="*/ 0 w 4427538"/>
              <a:gd name="connsiteY3" fmla="*/ 3538120 h 3538120"/>
              <a:gd name="connsiteX4" fmla="*/ 0 w 4427538"/>
              <a:gd name="connsiteY4" fmla="*/ 0 h 353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27538" h="3538120">
                <a:moveTo>
                  <a:pt x="0" y="0"/>
                </a:moveTo>
                <a:lnTo>
                  <a:pt x="4427538" y="0"/>
                </a:lnTo>
                <a:lnTo>
                  <a:pt x="4427538" y="3237331"/>
                </a:lnTo>
                <a:lnTo>
                  <a:pt x="0" y="3538120"/>
                </a:lnTo>
                <a:lnTo>
                  <a:pt x="0" y="0"/>
                </a:lnTo>
                <a:close/>
              </a:path>
            </a:pathLst>
          </a:custGeom>
        </p:spPr>
        <p:txBody>
          <a:bodyPr anchor="ctr"/>
          <a:lstStyle>
            <a:lvl1pPr marL="0" indent="0" algn="ctr">
              <a:buNone/>
              <a:defRPr>
                <a:solidFill>
                  <a:schemeClr val="tx1">
                    <a:lumMod val="95000"/>
                  </a:schemeClr>
                </a:solidFill>
              </a:defRPr>
            </a:lvl1pPr>
          </a:lstStyle>
          <a:p>
            <a:r>
              <a:rPr lang="it-IT" dirty="0"/>
              <a:t>Click to </a:t>
            </a:r>
            <a:r>
              <a:rPr lang="it-IT" dirty="0" err="1"/>
              <a:t>insert</a:t>
            </a:r>
            <a:r>
              <a:rPr lang="it-IT" dirty="0"/>
              <a:t> picture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52FE797-9193-7ED9-2536-F9789FB56FE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49A899C-F7C6-08CD-8470-53FB000F7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944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87A885A-91CF-769F-B384-52A915930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6AE8675-1C57-2A5D-0B70-31FC5986297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C55DA862-593B-0268-131D-37013E5903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207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5158C45F-8AA2-37DC-274C-52C6789AF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5A33C91D-A9C3-0DB6-739C-78C1F4C58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FED1A427-FBBA-EAE2-CFEC-1E8A398A602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5D023F40-5F94-C0FA-A716-003F9A23928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45A12AA2-15E8-6AB5-62CE-8B323D3B2B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36782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xt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B6126747-7D16-712C-D78D-795FF5E4CA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0E476D-70E1-1440-4AC9-B7EBCD8D20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94EB92C-22CA-779D-5B20-26D153DF8597}"/>
              </a:ext>
            </a:extLst>
          </p:cNvPr>
          <p:cNvSpPr txBox="1">
            <a:spLocks/>
          </p:cNvSpPr>
          <p:nvPr/>
        </p:nvSpPr>
        <p:spPr>
          <a:xfrm>
            <a:off x="11239130" y="20748"/>
            <a:ext cx="6295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2239C1-20A5-0EA3-EAA6-1E76F628FB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4963" y="1684421"/>
            <a:ext cx="8315742" cy="194911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D08022B-6165-D6E3-F1A1-982424D013BD}"/>
              </a:ext>
            </a:extLst>
          </p:cNvPr>
          <p:cNvSpPr txBox="1">
            <a:spLocks/>
          </p:cNvSpPr>
          <p:nvPr/>
        </p:nvSpPr>
        <p:spPr>
          <a:xfrm>
            <a:off x="363985" y="4042612"/>
            <a:ext cx="8286720" cy="6938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>
                <a:solidFill>
                  <a:schemeClr val="tx1"/>
                </a:solidFill>
              </a:rPr>
              <a:t>Click to edit title slide</a:t>
            </a:r>
            <a:endParaRPr lang="en-IE" dirty="0">
              <a:solidFill>
                <a:schemeClr val="tx1"/>
              </a:solidFill>
            </a:endParaRP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D7EDAE8F-5494-C39A-B945-5012DBAF2CF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34963" y="4760496"/>
            <a:ext cx="8315742" cy="101466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E8A3F91-582E-A816-924F-21FB4A2D3048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9" name="Picture 8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D0ED62C-2B2A-E90B-4B0F-B5ED9C710A6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A4352055-FAD2-FCB6-8461-EEC4247F50C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57BE48-EE9C-D9D1-E49E-994316F9E3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336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reak page with statis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erson looking down at a blue and pink arrow&#10;&#10;Description automatically generated">
            <a:extLst>
              <a:ext uri="{FF2B5EF4-FFF2-40B4-BE49-F238E27FC236}">
                <a16:creationId xmlns:a16="http://schemas.microsoft.com/office/drawing/2014/main" id="{99180B35-24AB-0CD4-5DA6-319C5E6ACD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892418" y="1988215"/>
            <a:ext cx="6909830" cy="2402176"/>
          </a:xfrm>
        </p:spPr>
        <p:txBody>
          <a:bodyPr anchor="b">
            <a:noAutofit/>
          </a:bodyPr>
          <a:lstStyle>
            <a:lvl1pPr algn="l">
              <a:defRPr sz="16600">
                <a:solidFill>
                  <a:schemeClr val="accent5"/>
                </a:solidFill>
              </a:defRPr>
            </a:lvl1pPr>
          </a:lstStyle>
          <a:p>
            <a:r>
              <a:rPr lang="en-GB" dirty="0"/>
              <a:t>100%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892418" y="4423160"/>
            <a:ext cx="6909830" cy="1851704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 dirty="0"/>
              <a:t>of people think </a:t>
            </a:r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great</a:t>
            </a:r>
            <a:r>
              <a:rPr lang="it-IT" dirty="0"/>
              <a:t> way to display a </a:t>
            </a:r>
            <a:r>
              <a:rPr lang="it-IT" dirty="0" err="1"/>
              <a:t>statistic</a:t>
            </a:r>
            <a:r>
              <a:rPr lang="it-IT" dirty="0"/>
              <a:t>.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0475AA24-1A47-42D0-97B8-618314D5EFA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22614D93-5091-8D8B-7703-D756415B36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75526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69092F0-4FD8-251D-4A33-10CEF7B20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582FDCE8-F2EF-4687-56D6-28E8B2AE3C0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441151C-23F7-CFA7-18E3-A092F669A7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5" y="505327"/>
            <a:ext cx="8286720" cy="1155032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title slide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17C26-66D8-CA2E-FC88-C596FAEF3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699D99-FE1E-DAAD-07EE-4EEA222751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22625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3EBC14C-3ED6-A716-93C8-B716ADEC2254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BEB4312-C107-B430-7229-6005FB9FACF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0919772B-06FB-57F9-A28F-094E4418DB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95983"/>
      </p:ext>
    </p:extLst>
  </p:cSld>
  <p:clrMapOvr>
    <a:masterClrMapping/>
  </p:clrMapOvr>
  <p:transition spd="slow">
    <p:push dir="u"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4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9005217B-E2EE-F73D-012E-DD6C367696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76207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1" name="Chart Placeholder 6">
            <a:extLst>
              <a:ext uri="{FF2B5EF4-FFF2-40B4-BE49-F238E27FC236}">
                <a16:creationId xmlns:a16="http://schemas.microsoft.com/office/drawing/2014/main" id="{9417D645-894F-D0CC-2D07-7F0AA6A22912}"/>
              </a:ext>
            </a:extLst>
          </p:cNvPr>
          <p:cNvSpPr>
            <a:spLocks noGrp="1"/>
          </p:cNvSpPr>
          <p:nvPr>
            <p:ph type="chart" sz="quarter" idx="14"/>
          </p:nvPr>
        </p:nvSpPr>
        <p:spPr>
          <a:xfrm>
            <a:off x="3350388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2" name="Chart Placeholder 6">
            <a:extLst>
              <a:ext uri="{FF2B5EF4-FFF2-40B4-BE49-F238E27FC236}">
                <a16:creationId xmlns:a16="http://schemas.microsoft.com/office/drawing/2014/main" id="{1467EC53-8F53-F5A2-4675-015594CA7D38}"/>
              </a:ext>
            </a:extLst>
          </p:cNvPr>
          <p:cNvSpPr>
            <a:spLocks noGrp="1"/>
          </p:cNvSpPr>
          <p:nvPr>
            <p:ph type="chart" sz="quarter" idx="15"/>
          </p:nvPr>
        </p:nvSpPr>
        <p:spPr>
          <a:xfrm>
            <a:off x="6365813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0778DA3C-D384-2C37-3795-1A988174A15F}"/>
              </a:ext>
            </a:extLst>
          </p:cNvPr>
          <p:cNvSpPr>
            <a:spLocks noGrp="1"/>
          </p:cNvSpPr>
          <p:nvPr>
            <p:ph type="chart" sz="quarter" idx="16"/>
          </p:nvPr>
        </p:nvSpPr>
        <p:spPr>
          <a:xfrm>
            <a:off x="9381237" y="2192852"/>
            <a:ext cx="2468563" cy="2244066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A1C35E82-7043-4DFC-9FF7-2D836B3966E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359696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AB92D624-C3B3-BB82-D374-290AEE1B912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84032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3B3C918-5FA0-A13B-324B-5CE69C5C5FD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408765" y="4686300"/>
            <a:ext cx="2428875" cy="1111827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D6563B1E-DC17-6B22-867A-EB0290B1288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66A202C9-2829-CE36-5498-B727CA17403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6053"/>
      </p:ext>
    </p:extLst>
  </p:cSld>
  <p:clrMapOvr>
    <a:masterClrMapping/>
  </p:clrMapOvr>
  <p:transition spd="slow">
    <p:push dir="u"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491F1435-8C07-7CF8-4696-284F5555AB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9AA90BF6-E5CE-91C9-6168-F19255D7C271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334963" y="2192852"/>
            <a:ext cx="11522075" cy="3636448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chart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91649D29-51D7-6588-1F37-27A6B490A7F5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949F3094-C4DC-3E24-55CD-CE31FBEADD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19809"/>
      </p:ext>
    </p:extLst>
  </p:cSld>
  <p:clrMapOvr>
    <a:masterClrMapping/>
  </p:clrMapOvr>
  <p:transition spd="slow">
    <p:push dir="u"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D0B9D9F7-094F-FC71-C35B-42604FEBBB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21" name="Picture 20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44057A10-DB7B-BC9B-2940-0FADCE5B179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4" y="333375"/>
            <a:ext cx="9557182" cy="1038225"/>
          </a:xfrm>
        </p:spPr>
        <p:txBody>
          <a:bodyPr anchor="b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5D262B0-FFCA-15C1-AF7A-2DAD0E14F57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4963" y="1381991"/>
            <a:ext cx="9546792" cy="675409"/>
          </a:xfrm>
        </p:spPr>
        <p:txBody>
          <a:bodyPr>
            <a:no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6DDCE466-445A-11BE-11B4-8B53215170FA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176B724-EEE3-76A0-35A2-13111038DC0D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34963" y="2203599"/>
            <a:ext cx="11522075" cy="3678237"/>
          </a:xfrm>
        </p:spPr>
        <p:txBody>
          <a:bodyPr anchor="ctr"/>
          <a:lstStyle>
            <a:lvl1pPr algn="ctr"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table</a:t>
            </a:r>
            <a:endParaRPr lang="en-IE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C8B3A835-88CA-5696-A25A-0001749D3A6E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BE92FE5E-B263-B7CE-4244-3B8E64BCCF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32971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C3E2B1BB-BF10-3613-43F6-9BDBFB0A23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2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D1DEFDB7-7C4F-3564-D39C-E08C30E908A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0C43BDE9-9817-B15A-120B-2315C17FE91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5BA431E4-671C-4BDF-8B6D-57AD1430EF9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B88F100E-A1A9-59E1-A0F8-2F2F68B811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53F79C8E-0FFE-3FED-29DC-8D200B22BE3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55C36A0-51DE-3009-141F-7F9A75F5B74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458788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12FE32F1-E86A-41F8-3571-153A8FC81C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6BAC2314-CA0D-0A0E-230F-64FF9ED6AFE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B24499C-47AB-17E7-8586-8E5010AD65B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F05613-13E3-7E82-43B7-23E7B5918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3984" y="365125"/>
            <a:ext cx="9445034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 dirty="0"/>
              <a:t>Click to edit data chart title style</a:t>
            </a:r>
            <a:endParaRPr lang="en-IE" dirty="0"/>
          </a:p>
        </p:txBody>
      </p:sp>
      <p:sp>
        <p:nvSpPr>
          <p:cNvPr id="9" name="SmartArt Placeholder 8">
            <a:extLst>
              <a:ext uri="{FF2B5EF4-FFF2-40B4-BE49-F238E27FC236}">
                <a16:creationId xmlns:a16="http://schemas.microsoft.com/office/drawing/2014/main" id="{5E8937F7-AF0A-7B02-8BBF-6DF3137296E2}"/>
              </a:ext>
            </a:extLst>
          </p:cNvPr>
          <p:cNvSpPr>
            <a:spLocks noGrp="1"/>
          </p:cNvSpPr>
          <p:nvPr>
            <p:ph type="dgm" sz="quarter" idx="14"/>
          </p:nvPr>
        </p:nvSpPr>
        <p:spPr>
          <a:xfrm>
            <a:off x="334963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sp>
        <p:nvSpPr>
          <p:cNvPr id="3" name="SmartArt Placeholder 8">
            <a:extLst>
              <a:ext uri="{FF2B5EF4-FFF2-40B4-BE49-F238E27FC236}">
                <a16:creationId xmlns:a16="http://schemas.microsoft.com/office/drawing/2014/main" id="{0F8967A0-6216-EB11-6F28-AFC5B34EF357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5624186" y="2211531"/>
            <a:ext cx="4184832" cy="3636053"/>
          </a:xfrm>
        </p:spPr>
        <p:txBody>
          <a:bodyPr anchor="ctr" anchorCtr="0"/>
          <a:lstStyle>
            <a:lvl1pPr marL="0" indent="0" algn="ctr"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GB"/>
              <a:t>Click icon to add SmartArt graphic</a:t>
            </a:r>
            <a:endParaRPr lang="en-IE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4AD2F474-B19B-E878-6BBF-B0535A2CBC6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F89634D-9E8B-007F-BDD0-0C9C7000BD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569925"/>
      </p:ext>
    </p:extLst>
  </p:cSld>
  <p:clrMapOvr>
    <a:masterClrMapping/>
  </p:clrMapOvr>
  <p:transition spd="slow">
    <p:push dir="u"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C6DC200-4372-7715-6F66-7FEAA8E8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4426A39-20D5-79F5-309C-519C59031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F8822B9-34EE-22FD-BEB2-ABE2A8419297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70E01E1C-E4F3-2661-777F-86C79E1CBD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948810"/>
      </p:ext>
    </p:extLst>
  </p:cSld>
  <p:clrMapOvr>
    <a:masterClrMapping/>
  </p:clrMapOvr>
  <p:transition spd="slow">
    <p:push dir="u"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tex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35FDFAF2-506E-8C89-CA6D-D567BDF91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336B5A8-A52F-60F4-8701-0501DEF594B9}"/>
              </a:ext>
            </a:extLst>
          </p:cNvPr>
          <p:cNvSpPr/>
          <p:nvPr/>
        </p:nvSpPr>
        <p:spPr>
          <a:xfrm>
            <a:off x="8716708" y="2717560"/>
            <a:ext cx="2606467" cy="26064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pic>
        <p:nvPicPr>
          <p:cNvPr id="6" name="Picture 5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5523214-F44E-D7C3-BB48-BB9258F928B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49B4175-9A3B-3092-8121-8388C4E63D06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E71FF47-061E-5BE8-2C7A-6096557C1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CF8FEAF-2B00-977E-7797-4FDEDC77D1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142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96AB8FD-35BB-8325-6FEA-98618624365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620125" y="2636514"/>
            <a:ext cx="2530475" cy="253047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txBody>
          <a:bodyPr anchor="ctr"/>
          <a:lstStyle>
            <a:lvl1pPr algn="ctr">
              <a:defRPr/>
            </a:lvl1pPr>
          </a:lstStyle>
          <a:p>
            <a:r>
              <a:rPr lang="en-GB"/>
              <a:t>Click icon to add picture</a:t>
            </a:r>
            <a:endParaRPr lang="en-IE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9BD4B010-5631-17FA-F80D-240138C2DCC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DC6CDDE9-BA30-9BD7-D10B-3A45DAC39B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248409"/>
      </p:ext>
    </p:extLst>
  </p:cSld>
  <p:clrMapOvr>
    <a:masterClrMapping/>
  </p:clrMapOvr>
  <p:transition spd="slow">
    <p:push dir="u"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C05905B6-7575-7175-BBD2-6B0832B0E7C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FFAADC2-E679-F8EC-B76D-3003C55A8DBE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0D67F1B-A4EF-975C-FE97-1C69C6EAE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252DF0D-D103-2615-2802-06B6A8482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36" y="1188794"/>
            <a:ext cx="9144000" cy="4365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CD44791-6A5D-4E11-FD8B-7965555305B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2D128E69-8581-86D9-D82B-D784A53330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32423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8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D7971D20-C86A-7803-2AE7-2F94A9CF93D5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5166F3-C102-1213-B421-CDE0F1438503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D739311-B514-90C5-10D3-FBE40960661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5EE54427-BD21-FFCB-B219-850C35CC58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02969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D253523F-4C75-923A-9CD3-85B73EDB8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7784476-1886-F6FF-03A3-C5EB84A13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3A0B5E15-BCA1-5E34-CF22-8550F388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E3DD2FF-85E4-7A43-9095-4BACF4054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73746B43-9BD3-E01A-8DD1-8DA8C0A2B576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78279DBB-8242-EF22-5073-87905E9D14F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CF1DF528-EF44-1F44-038A-671340A40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949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2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2E67EF2-D871-3F46-99F7-DD48CC631E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984" y="1825625"/>
            <a:ext cx="10989816" cy="423829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733706F-FF5B-5551-3869-9DCA127A2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6" name="Graphic 7">
            <a:extLst>
              <a:ext uri="{FF2B5EF4-FFF2-40B4-BE49-F238E27FC236}">
                <a16:creationId xmlns:a16="http://schemas.microsoft.com/office/drawing/2014/main" id="{2CFD05D0-126E-1256-0D30-374D0BF9BF2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C41055B6-4AD1-26C1-C4F7-CF1328D955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818575FA-D7CA-7679-628D-1553390745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4635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A151A5C1-C445-7CC0-A761-B437B5814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274AB5D-7FFD-736C-1623-EA6AA917D4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3984" y="1825625"/>
            <a:ext cx="7397266" cy="420219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CFA63-C463-E641-07AF-7DD8970F5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7" name="Graphic 7">
            <a:extLst>
              <a:ext uri="{FF2B5EF4-FFF2-40B4-BE49-F238E27FC236}">
                <a16:creationId xmlns:a16="http://schemas.microsoft.com/office/drawing/2014/main" id="{AE7B4E5C-4B6C-A372-4D7A-60935B229BA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310FDE4-5C04-26F8-FAC3-8719DF6C941F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DAA240F8-76A0-1997-B9F3-54F5163092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575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4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4816DF-A123-97CD-450D-585272E7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5CF20F71-09DA-9F91-ABB1-C56A9EC1C039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4A9AC594-18B3-6D82-2A11-CF02D40828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04FFE5DB-672A-16E9-5D8B-FBCFAFA52A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504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5_Title only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5798138-13C6-07C5-F073-9EDCD2E18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5F99D197-7E89-ED45-E75B-9CB5512753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236" y="1188794"/>
            <a:ext cx="9144000" cy="436562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629C3-B4F0-6895-7895-5D12747E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2362B973-30A2-9B07-E51E-40B97A58ACC8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E424916-59C6-5E8B-8B88-733C7935076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1E0C66E4-D439-C240-B041-095D9B0E3F1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13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1ABC5D01-B57F-C97F-BA95-D087837737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3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CB2F9104-F05D-275A-A92B-724DB1DCA64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5A0D7927-E63F-C024-1212-A9D436462D1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EF5EBB40-5B7F-BE73-695F-DDA910069AB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0E435BA3-819B-133F-FDA8-C801133ED54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1C5233FE-AC5E-EB1E-E3BA-C810E643F686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AC53FE61-4EAA-56B3-9246-61F37D9EEEF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1718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6_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E3786B4-0EE8-C08D-1C89-C7819791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15870" y="6129254"/>
            <a:ext cx="541168" cy="365125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  <p:pic>
        <p:nvPicPr>
          <p:cNvPr id="9" name="Graphic 7">
            <a:extLst>
              <a:ext uri="{FF2B5EF4-FFF2-40B4-BE49-F238E27FC236}">
                <a16:creationId xmlns:a16="http://schemas.microsoft.com/office/drawing/2014/main" id="{934AC21F-BC6C-DFBF-81A4-ECA0FD2D331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4963" y="6124575"/>
            <a:ext cx="1639743" cy="365125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C7F00248-1262-67A7-0B3B-5485F73BA4F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D39FCFCE-55D4-D8C6-C8AB-476D94FB056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160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white surface with a blue background&#10;&#10;Description automatically generated with medium confidence">
            <a:extLst>
              <a:ext uri="{FF2B5EF4-FFF2-40B4-BE49-F238E27FC236}">
                <a16:creationId xmlns:a16="http://schemas.microsoft.com/office/drawing/2014/main" id="{53E43E8A-788D-FCC7-A45B-F9066B2C8D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" name="Picture 4" descr="Blue text on a black background&#10;&#10;Description automatically generated">
            <a:extLst>
              <a:ext uri="{FF2B5EF4-FFF2-40B4-BE49-F238E27FC236}">
                <a16:creationId xmlns:a16="http://schemas.microsoft.com/office/drawing/2014/main" id="{F458318B-256B-18F4-6DD4-CE9D4A568A9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963" y="6124736"/>
            <a:ext cx="1636820" cy="365195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C03AD3-F627-0B15-9F65-486EEC459741}"/>
              </a:ext>
            </a:extLst>
          </p:cNvPr>
          <p:cNvSpPr txBox="1">
            <a:spLocks/>
          </p:cNvSpPr>
          <p:nvPr/>
        </p:nvSpPr>
        <p:spPr>
          <a:xfrm>
            <a:off x="11315870" y="6129254"/>
            <a:ext cx="5411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 baseline="0">
                <a:solidFill>
                  <a:schemeClr val="bg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32FFA9C-ACEC-4B87-9D33-03CFB048E816}" type="slidenum">
              <a:rPr lang="en-IE" smtClean="0"/>
              <a:pPr/>
              <a:t>‹#›</a:t>
            </a:fld>
            <a:endParaRPr lang="en-IE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2DA441-54AD-8C9B-15CB-65E45398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7A41CB-3213-1242-AA55-3CEDD14E71EC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1692" y="333375"/>
            <a:ext cx="1345346" cy="820189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DC4A9373-8C5E-1540-3B7E-6B2514E321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5693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person's face&#10;&#10;Description automatically generated">
            <a:extLst>
              <a:ext uri="{FF2B5EF4-FFF2-40B4-BE49-F238E27FC236}">
                <a16:creationId xmlns:a16="http://schemas.microsoft.com/office/drawing/2014/main" id="{46DD5403-554C-F753-1D08-51025BC5FA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4D7E74BA-AFD2-048B-EECC-11EB1BB61E3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8952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Questions?</a:t>
            </a:r>
            <a:endParaRPr lang="en-IE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13311DF-0857-DAB1-8E64-74A54FC43CD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98952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3" name="Graphic 7">
            <a:extLst>
              <a:ext uri="{FF2B5EF4-FFF2-40B4-BE49-F238E27FC236}">
                <a16:creationId xmlns:a16="http://schemas.microsoft.com/office/drawing/2014/main" id="{A2EF07C2-F081-E407-679A-F1F305ABF75C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3940" y="6157781"/>
            <a:ext cx="1639743" cy="365125"/>
          </a:xfrm>
          <a:prstGeom prst="rect">
            <a:avLst/>
          </a:prstGeom>
        </p:spPr>
      </p:pic>
      <p:pic>
        <p:nvPicPr>
          <p:cNvPr id="2" name="Graphic 1">
            <a:extLst>
              <a:ext uri="{FF2B5EF4-FFF2-40B4-BE49-F238E27FC236}">
                <a16:creationId xmlns:a16="http://schemas.microsoft.com/office/drawing/2014/main" id="{A4262CE2-8F50-7840-CCC9-53FCCA3962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80FA68CE-9F73-87AB-AFC0-91B119F254F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44008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742025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5-2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erson looking down with a pink arrow&#10;&#10;Description automatically generated">
            <a:extLst>
              <a:ext uri="{FF2B5EF4-FFF2-40B4-BE49-F238E27FC236}">
                <a16:creationId xmlns:a16="http://schemas.microsoft.com/office/drawing/2014/main" id="{6ED33A12-6EAD-544F-1E99-80D767E5F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94691" y="2856179"/>
            <a:ext cx="5177586" cy="1706732"/>
          </a:xfrm>
        </p:spPr>
        <p:txBody>
          <a:bodyPr anchor="b"/>
          <a:lstStyle>
            <a:lvl1pPr algn="l">
              <a:defRPr sz="60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Thank you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794691" y="2410982"/>
            <a:ext cx="5177586" cy="398062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Thank you page subtitle style</a:t>
            </a:r>
            <a:endParaRPr lang="en-IE" dirty="0"/>
          </a:p>
        </p:txBody>
      </p:sp>
      <p:pic>
        <p:nvPicPr>
          <p:cNvPr id="5" name="Graphic 7">
            <a:extLst>
              <a:ext uri="{FF2B5EF4-FFF2-40B4-BE49-F238E27FC236}">
                <a16:creationId xmlns:a16="http://schemas.microsoft.com/office/drawing/2014/main" id="{29009E1D-E3E2-7321-F6B4-74400639E9D4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7836D015-6148-F850-0DBB-FE04B2C0BB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2CDFBF9-68B2-ADE5-E57B-92349C29660C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8179737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F0B2CE3-125A-0B73-E4FE-0734662A8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4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FA998F7-C9FD-75FE-1989-58711110D30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7C4852A-BF15-55CF-C1EE-B2A1EE9F8AD6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4C5077F1-3C88-B628-4B01-71ECE53BCAC5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7554C7CE-D57B-EC80-6FBB-DA05B68AE03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63A42770-2FED-D5FA-3D0C-9E2772B5E44B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577580E0-9F13-97E9-9959-19219A4C23D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4376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BB90E8BC-996B-FD64-633B-4AC70E524D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5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F82C0BEE-4A33-1E63-CFA8-EB9CBB3B633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551488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02AD2FA-1042-B052-7C31-DDD6B5C8E932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090627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21D2E51D-3703-6B84-0A5B-A9E8C8F82172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8629766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F7C2B3BD-21FE-18EA-3636-D79431CB9F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68904" y="4572000"/>
            <a:ext cx="1147762" cy="1147763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it-IT" dirty="0" err="1"/>
              <a:t>Insert</a:t>
            </a:r>
            <a:r>
              <a:rPr lang="it-IT" dirty="0"/>
              <a:t> logo</a:t>
            </a:r>
            <a:endParaRPr lang="en-IE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A52F9C81-7A04-2DEC-3945-0C2376B42C5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89336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P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with her fingers on her chin&#10;&#10;Description automatically generated">
            <a:extLst>
              <a:ext uri="{FF2B5EF4-FFF2-40B4-BE49-F238E27FC236}">
                <a16:creationId xmlns:a16="http://schemas.microsoft.com/office/drawing/2014/main" id="{03C1D700-F016-387B-C036-FBA31A0CA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32482C-CE81-CE90-E63D-FFC01FE56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6349" y="3179562"/>
            <a:ext cx="5695345" cy="1125749"/>
          </a:xfrm>
        </p:spPr>
        <p:txBody>
          <a:bodyPr anchor="t">
            <a:normAutofit/>
          </a:bodyPr>
          <a:lstStyle>
            <a:lvl1pPr algn="l"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291256-A199-5127-D994-C5FC00CFBBB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96351" y="2495735"/>
            <a:ext cx="2340286" cy="564253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wrap="square" anchor="ctr">
            <a:spAutoFit/>
          </a:bodyPr>
          <a:lstStyle>
            <a:lvl1pPr marL="0" indent="0" algn="ctr">
              <a:buNone/>
              <a:defRPr sz="17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Work Package 6</a:t>
            </a:r>
            <a:endParaRPr lang="en-IE" dirty="0"/>
          </a:p>
        </p:txBody>
      </p:sp>
      <p:pic>
        <p:nvPicPr>
          <p:cNvPr id="4" name="Graphic 7">
            <a:extLst>
              <a:ext uri="{FF2B5EF4-FFF2-40B4-BE49-F238E27FC236}">
                <a16:creationId xmlns:a16="http://schemas.microsoft.com/office/drawing/2014/main" id="{D33EA5D9-1098-42A8-20D1-D51F51A597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EBE320D7-6F72-4A72-49C7-477F5C30C003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6695" y="333375"/>
            <a:ext cx="1340343" cy="817139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BE9935E-1B6B-6266-375F-A1AE1571B2F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583203"/>
      </p:ext>
    </p:extLst>
  </p:cSld>
  <p:clrMapOvr>
    <a:masterClrMapping/>
  </p:clrMapOvr>
  <p:transition spd="slow">
    <p:push dir="u"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037093E4-EF07-27C8-C343-235C3B46F1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8234B3C-AF8A-6762-5A3F-69C1E935EE6B}"/>
              </a:ext>
            </a:extLst>
          </p:cNvPr>
          <p:cNvSpPr txBox="1"/>
          <p:nvPr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2045620"/>
            <a:ext cx="4927600" cy="3897312"/>
          </a:xfrm>
        </p:spPr>
        <p:txBody>
          <a:bodyPr>
            <a:normAutofit/>
          </a:bodyPr>
          <a:lstStyle>
            <a:lvl1pPr marL="457200" indent="-457200">
              <a:buSzPct val="150000"/>
              <a:buFont typeface="+mj-lt"/>
              <a:buAutoNum type="arabicPeriod"/>
              <a:defRPr sz="16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  <a:p>
            <a:pPr lvl="0"/>
            <a:r>
              <a:rPr lang="en-US" dirty="0"/>
              <a:t>Click to edit topic 2</a:t>
            </a:r>
          </a:p>
          <a:p>
            <a:pPr lvl="0"/>
            <a:r>
              <a:rPr lang="en-US" dirty="0"/>
              <a:t>Click to edit topic 3</a:t>
            </a:r>
          </a:p>
          <a:p>
            <a:pPr lvl="0"/>
            <a:r>
              <a:rPr lang="en-US" dirty="0"/>
              <a:t>Click to edit topic 4</a:t>
            </a:r>
          </a:p>
          <a:p>
            <a:pPr lvl="0"/>
            <a:r>
              <a:rPr lang="en-US" dirty="0"/>
              <a:t>Click to edit topic 5</a:t>
            </a:r>
          </a:p>
        </p:txBody>
      </p:sp>
      <p:pic>
        <p:nvPicPr>
          <p:cNvPr id="16" name="Graphic 7">
            <a:extLst>
              <a:ext uri="{FF2B5EF4-FFF2-40B4-BE49-F238E27FC236}">
                <a16:creationId xmlns:a16="http://schemas.microsoft.com/office/drawing/2014/main" id="{09FA143D-FBAF-5981-664A-6E98CF098F45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E4AF2A4-B9D8-B63C-54EC-84E9A50FEBF4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7A874517-20A9-FC10-9A9F-5E048C97FE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4542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Agenda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ue square with white lines&#10;&#10;Description automatically generated">
            <a:extLst>
              <a:ext uri="{FF2B5EF4-FFF2-40B4-BE49-F238E27FC236}">
                <a16:creationId xmlns:a16="http://schemas.microsoft.com/office/drawing/2014/main" id="{A264323F-1D18-F3FF-A86A-82586A177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0D8D59-F441-A33B-A72A-D091013D4D9F}"/>
              </a:ext>
            </a:extLst>
          </p:cNvPr>
          <p:cNvCxnSpPr/>
          <p:nvPr/>
        </p:nvCxnSpPr>
        <p:spPr>
          <a:xfrm>
            <a:off x="4814596" y="811764"/>
            <a:ext cx="0" cy="523447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F8C08B6-284E-4DE9-C0C4-D56CBC0964C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557838" y="1612487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037E0-0CB5-84BF-F256-1C8FBDF5BB4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46724" y="1973346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7" name="Text Placeholder 8">
            <a:extLst>
              <a:ext uri="{FF2B5EF4-FFF2-40B4-BE49-F238E27FC236}">
                <a16:creationId xmlns:a16="http://schemas.microsoft.com/office/drawing/2014/main" id="{90D2F066-77B6-7665-E81A-9125D4177B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557838" y="292494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D4E31504-FAFF-1AFF-A235-E9E4DE83D90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546724" y="328580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D512B05D-8F7E-592C-65FB-9F72A645148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557838" y="4365104"/>
            <a:ext cx="4927600" cy="324601"/>
          </a:xfrm>
        </p:spPr>
        <p:txBody>
          <a:bodyPr>
            <a:normAutofit/>
          </a:bodyPr>
          <a:lstStyle>
            <a:lvl1pPr marL="0" indent="0">
              <a:buSzPct val="150000"/>
              <a:buFont typeface="+mj-lt"/>
              <a:buNone/>
              <a:defRPr sz="1400">
                <a:latin typeface="+mj-lt"/>
              </a:defRPr>
            </a:lvl1pPr>
            <a:lvl2pPr marL="800100" indent="-342900">
              <a:buSzPct val="150000"/>
              <a:buFont typeface="+mj-lt"/>
              <a:buAutoNum type="arabicPeriod"/>
              <a:defRPr>
                <a:latin typeface="+mj-lt"/>
              </a:defRPr>
            </a:lvl2pPr>
            <a:lvl3pPr marL="1257300" indent="-342900">
              <a:buSzPct val="150000"/>
              <a:buFont typeface="+mj-lt"/>
              <a:buAutoNum type="arabicPeriod"/>
              <a:defRPr>
                <a:latin typeface="+mj-lt"/>
              </a:defRPr>
            </a:lvl3pPr>
            <a:lvl4pPr>
              <a:buSzPct val="150000"/>
              <a:buFont typeface="+mj-lt"/>
              <a:buAutoNum type="arabicPeriod"/>
              <a:defRPr>
                <a:latin typeface="+mj-lt"/>
              </a:defRPr>
            </a:lvl4pPr>
            <a:lvl5pPr>
              <a:buSzPct val="150000"/>
              <a:buFont typeface="+mj-lt"/>
              <a:buAutoNum type="arabicPeriod"/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topic 1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E6DC051-5522-4F20-E853-0D5CA4B141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546724" y="4725963"/>
            <a:ext cx="4968875" cy="565317"/>
          </a:xfrm>
        </p:spPr>
        <p:txBody>
          <a:bodyPr>
            <a:normAutofit/>
          </a:bodyPr>
          <a:lstStyle>
            <a:lvl1pPr marL="0" indent="0">
              <a:buNone/>
              <a:defRPr sz="1300"/>
            </a:lvl1pPr>
          </a:lstStyle>
          <a:p>
            <a:pPr lvl="0"/>
            <a:r>
              <a:rPr lang="en-US" dirty="0"/>
              <a:t>Click to edit topic description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5E199F-7967-B0AC-59F7-4CECB84FAAB7}"/>
              </a:ext>
            </a:extLst>
          </p:cNvPr>
          <p:cNvSpPr txBox="1"/>
          <p:nvPr/>
        </p:nvSpPr>
        <p:spPr>
          <a:xfrm>
            <a:off x="2375638" y="1934982"/>
            <a:ext cx="1978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prstClr val="white"/>
                </a:solidFill>
                <a:latin typeface="+mj-lt"/>
                <a:ea typeface="Open Sans Light" panose="020B0306030504020204" pitchFamily="34" charset="0"/>
                <a:cs typeface="Open Sans Light" panose="020B0306030504020204" pitchFamily="34" charset="0"/>
              </a:rPr>
              <a:t>Agenda</a:t>
            </a:r>
            <a:endParaRPr lang="en-US" sz="3600" dirty="0">
              <a:solidFill>
                <a:prstClr val="white"/>
              </a:solidFill>
              <a:latin typeface="+mj-lt"/>
              <a:ea typeface="Open Sans Extrabold" panose="020B0906030804020204" pitchFamily="34" charset="0"/>
              <a:cs typeface="Open Sans Extrabold" panose="020B0906030804020204" pitchFamily="34" charset="0"/>
            </a:endParaRPr>
          </a:p>
        </p:txBody>
      </p:sp>
      <p:pic>
        <p:nvPicPr>
          <p:cNvPr id="22" name="Graphic 7">
            <a:extLst>
              <a:ext uri="{FF2B5EF4-FFF2-40B4-BE49-F238E27FC236}">
                <a16:creationId xmlns:a16="http://schemas.microsoft.com/office/drawing/2014/main" id="{E2C6A612-6A5C-ED18-8F33-9591778E83F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303" y="6124575"/>
            <a:ext cx="1639743" cy="365125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437AA724-86B6-6989-31D4-7431B91C2E21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19872" y="333375"/>
            <a:ext cx="1337165" cy="815201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B2C8B27B-71C0-059D-333B-846290369E3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530121" y="6624838"/>
            <a:ext cx="661879" cy="23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4708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361C74-1E13-0914-963C-A164BFD2A5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984" y="365125"/>
            <a:ext cx="1098981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5CA4E-50C9-932A-70A1-2FA4FA1E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3984" y="1825625"/>
            <a:ext cx="10989816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3AC5C-ECFD-57B3-94B3-7194D08FF9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5/30/2024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02EF8-9DF0-A655-AE88-6086574A4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3BEFD5-93E7-57A9-6372-7256BA40CD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46232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62" r:id="rId1"/>
    <p:sldLayoutId id="2147484263" r:id="rId2"/>
    <p:sldLayoutId id="2147484264" r:id="rId3"/>
    <p:sldLayoutId id="2147484265" r:id="rId4"/>
    <p:sldLayoutId id="2147484266" r:id="rId5"/>
    <p:sldLayoutId id="2147484267" r:id="rId6"/>
    <p:sldLayoutId id="2147484268" r:id="rId7"/>
    <p:sldLayoutId id="2147484269" r:id="rId8"/>
    <p:sldLayoutId id="2147484270" r:id="rId9"/>
    <p:sldLayoutId id="2147484271" r:id="rId10"/>
    <p:sldLayoutId id="2147484272" r:id="rId11"/>
    <p:sldLayoutId id="2147484273" r:id="rId12"/>
    <p:sldLayoutId id="2147484274" r:id="rId13"/>
    <p:sldLayoutId id="2147484275" r:id="rId14"/>
    <p:sldLayoutId id="2147484276" r:id="rId15"/>
    <p:sldLayoutId id="2147484277" r:id="rId16"/>
    <p:sldLayoutId id="2147484278" r:id="rId17"/>
    <p:sldLayoutId id="2147484279" r:id="rId18"/>
    <p:sldLayoutId id="2147484280" r:id="rId19"/>
    <p:sldLayoutId id="2147484281" r:id="rId20"/>
    <p:sldLayoutId id="2147484282" r:id="rId21"/>
    <p:sldLayoutId id="2147484283" r:id="rId22"/>
    <p:sldLayoutId id="2147484284" r:id="rId23"/>
    <p:sldLayoutId id="2147484285" r:id="rId24"/>
    <p:sldLayoutId id="2147484286" r:id="rId25"/>
    <p:sldLayoutId id="2147484287" r:id="rId26"/>
    <p:sldLayoutId id="2147484288" r:id="rId27"/>
    <p:sldLayoutId id="2147484289" r:id="rId28"/>
    <p:sldLayoutId id="2147484290" r:id="rId29"/>
    <p:sldLayoutId id="2147484291" r:id="rId30"/>
    <p:sldLayoutId id="2147484292" r:id="rId31"/>
    <p:sldLayoutId id="2147484293" r:id="rId32"/>
    <p:sldLayoutId id="2147484295" r:id="rId33"/>
    <p:sldLayoutId id="2147484296" r:id="rId34"/>
    <p:sldLayoutId id="2147484297" r:id="rId35"/>
    <p:sldLayoutId id="2147484298" r:id="rId36"/>
    <p:sldLayoutId id="2147484299" r:id="rId37"/>
    <p:sldLayoutId id="2147484300" r:id="rId38"/>
    <p:sldLayoutId id="2147484301" r:id="rId39"/>
    <p:sldLayoutId id="2147484302" r:id="rId40"/>
    <p:sldLayoutId id="2147484303" r:id="rId41"/>
    <p:sldLayoutId id="2147484304" r:id="rId42"/>
    <p:sldLayoutId id="2147484305" r:id="rId43"/>
  </p:sldLayoutIdLst>
  <p:transition spd="slow"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2"/>
        </a:buClr>
        <a:buSzPct val="124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rgbClr val="92D050"/>
        </a:buClr>
        <a:buSzPct val="127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11">
          <p15:clr>
            <a:srgbClr val="F26B43"/>
          </p15:clr>
        </p15:guide>
        <p15:guide id="4" pos="7469">
          <p15:clr>
            <a:srgbClr val="F26B43"/>
          </p15:clr>
        </p15:guide>
        <p15:guide id="5" orient="horz" pos="210">
          <p15:clr>
            <a:srgbClr val="F26B43"/>
          </p15:clr>
        </p15:guide>
        <p15:guide id="6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8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0D73AD-8949-DE32-DF7C-BDA3659D2C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Reinforcement Learning</a:t>
            </a:r>
            <a:endParaRPr lang="en-IE" sz="3200" dirty="0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A8DBAB3C-14DA-767E-9450-B54E93DC4E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96350" y="2075381"/>
            <a:ext cx="4083743" cy="984608"/>
          </a:xfrm>
          <a:prstGeom prst="roundRect">
            <a:avLst>
              <a:gd name="adj" fmla="val 50000"/>
            </a:avLst>
          </a:prstGeom>
          <a:solidFill>
            <a:srgbClr val="CDE3F5"/>
          </a:solidFill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r>
              <a:rPr lang="it-IT" sz="4000" dirty="0">
                <a:solidFill>
                  <a:schemeClr val="tx1"/>
                </a:solidFill>
              </a:rPr>
              <a:t>AI</a:t>
            </a:r>
            <a:endParaRPr lang="de-IE" sz="4000" dirty="0">
              <a:solidFill>
                <a:schemeClr val="tx1"/>
              </a:solidFill>
            </a:endParaRP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9E58989-8CD0-1D54-A762-DED99EC561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0BBA8F72-832E-7132-10A7-3E208926B8A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0DE4576-3717-1601-8F39-C6CEB67526F4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C2E9EB1-3371-CFE3-AABD-8C4917CDA77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sv-SE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DB9B5A3-9D35-ACD4-23E1-CCDE63921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1000" y="4572000"/>
            <a:ext cx="1755800" cy="438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032401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10</a:t>
            </a:fld>
            <a:endParaRPr lang="en-IE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D1E49DFA-9330-8D31-4DAB-3B18CDE2BD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991" y="606374"/>
            <a:ext cx="10247782" cy="835202"/>
          </a:xfrm>
          <a:prstGeom prst="rect">
            <a:avLst/>
          </a:prstGeom>
        </p:spPr>
        <p:txBody>
          <a:bodyPr vert="horz" wrap="square" lIns="0" tIns="212267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Q-</a:t>
            </a:r>
            <a:r>
              <a:rPr dirty="0"/>
              <a:t>Learning</a:t>
            </a:r>
            <a:r>
              <a:rPr spc="-145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1D24FD-402E-B7B1-1915-DF04FA5BC5F9}"/>
              </a:ext>
            </a:extLst>
          </p:cNvPr>
          <p:cNvSpPr txBox="1"/>
          <p:nvPr/>
        </p:nvSpPr>
        <p:spPr>
          <a:xfrm>
            <a:off x="966825" y="4049750"/>
            <a:ext cx="6324600" cy="1518285"/>
          </a:xfrm>
          <a:prstGeom prst="rect">
            <a:avLst/>
          </a:prstGeom>
        </p:spPr>
        <p:txBody>
          <a:bodyPr vert="horz" wrap="square" lIns="0" tIns="831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55"/>
              </a:spcBef>
            </a:pPr>
            <a:r>
              <a:rPr sz="2800" i="1" dirty="0">
                <a:latin typeface="Georgia"/>
                <a:cs typeface="Georgia"/>
              </a:rPr>
              <a:t>Q</a:t>
            </a:r>
            <a:r>
              <a:rPr sz="2800" i="1" spc="-30" dirty="0">
                <a:latin typeface="Georgia"/>
                <a:cs typeface="Georgia"/>
              </a:rPr>
              <a:t> </a:t>
            </a:r>
            <a:r>
              <a:rPr sz="2775" baseline="25525" dirty="0">
                <a:latin typeface="Georgia"/>
                <a:cs typeface="Georgia"/>
              </a:rPr>
              <a:t>^</a:t>
            </a:r>
            <a:r>
              <a:rPr sz="2800" dirty="0">
                <a:latin typeface="Georgia"/>
                <a:cs typeface="Georgia"/>
              </a:rPr>
              <a:t>(</a:t>
            </a:r>
            <a:r>
              <a:rPr sz="2800" i="1" dirty="0">
                <a:latin typeface="Georgia"/>
                <a:cs typeface="Georgia"/>
              </a:rPr>
              <a:t>s</a:t>
            </a:r>
            <a:r>
              <a:rPr sz="2400" i="1" baseline="-20833" dirty="0">
                <a:latin typeface="Georgia"/>
                <a:cs typeface="Georgia"/>
              </a:rPr>
              <a:t>1</a:t>
            </a:r>
            <a:r>
              <a:rPr sz="2400" i="1" spc="15" baseline="-20833" dirty="0">
                <a:latin typeface="Georgia"/>
                <a:cs typeface="Georgia"/>
              </a:rPr>
              <a:t> </a:t>
            </a:r>
            <a:r>
              <a:rPr sz="2800" spc="-10" dirty="0">
                <a:latin typeface="Georgia"/>
                <a:cs typeface="Georgia"/>
              </a:rPr>
              <a:t>,</a:t>
            </a:r>
            <a:r>
              <a:rPr sz="2800" i="1" spc="-10" dirty="0">
                <a:latin typeface="Georgia"/>
                <a:cs typeface="Georgia"/>
              </a:rPr>
              <a:t>a</a:t>
            </a:r>
            <a:r>
              <a:rPr sz="2400" i="1" spc="-15" baseline="-20833" dirty="0">
                <a:latin typeface="Georgia"/>
                <a:cs typeface="Georgia"/>
              </a:rPr>
              <a:t>right</a:t>
            </a:r>
            <a:r>
              <a:rPr sz="2800" spc="-10" dirty="0">
                <a:latin typeface="Georgia"/>
                <a:cs typeface="Georgia"/>
              </a:rPr>
              <a:t>)</a:t>
            </a:r>
            <a:r>
              <a:rPr sz="2800" spc="-19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:=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i="1" dirty="0">
                <a:latin typeface="Georgia"/>
                <a:cs typeface="Georgia"/>
              </a:rPr>
              <a:t>r</a:t>
            </a:r>
            <a:r>
              <a:rPr sz="2800" i="1" spc="-1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+</a:t>
            </a:r>
            <a:r>
              <a:rPr sz="2800" spc="-20" dirty="0">
                <a:latin typeface="Georgia"/>
                <a:cs typeface="Georgia"/>
              </a:rPr>
              <a:t> </a:t>
            </a:r>
            <a:r>
              <a:rPr sz="2800" dirty="0">
                <a:latin typeface="Symbol"/>
                <a:cs typeface="Symbol"/>
              </a:rPr>
              <a:t>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Georgia"/>
                <a:cs typeface="Georgia"/>
              </a:rPr>
              <a:t>max</a:t>
            </a:r>
            <a:r>
              <a:rPr sz="2775" i="1" baseline="-21021" dirty="0">
                <a:latin typeface="Georgia"/>
                <a:cs typeface="Georgia"/>
              </a:rPr>
              <a:t>a' </a:t>
            </a:r>
            <a:r>
              <a:rPr sz="2800" i="1" dirty="0">
                <a:latin typeface="Georgia"/>
                <a:cs typeface="Georgia"/>
              </a:rPr>
              <a:t>Q</a:t>
            </a:r>
            <a:r>
              <a:rPr sz="2800" i="1" spc="-20" dirty="0">
                <a:latin typeface="Georgia"/>
                <a:cs typeface="Georgia"/>
              </a:rPr>
              <a:t> </a:t>
            </a:r>
            <a:r>
              <a:rPr sz="2775" baseline="25525" dirty="0">
                <a:latin typeface="Georgia"/>
                <a:cs typeface="Georgia"/>
              </a:rPr>
              <a:t>^</a:t>
            </a:r>
            <a:r>
              <a:rPr sz="2800" dirty="0">
                <a:latin typeface="Georgia"/>
                <a:cs typeface="Georgia"/>
              </a:rPr>
              <a:t>(</a:t>
            </a:r>
            <a:r>
              <a:rPr sz="2800" i="1" dirty="0">
                <a:latin typeface="Georgia"/>
                <a:cs typeface="Georgia"/>
              </a:rPr>
              <a:t>s</a:t>
            </a:r>
            <a:r>
              <a:rPr sz="2400" i="1" baseline="-20833" dirty="0">
                <a:latin typeface="Georgia"/>
                <a:cs typeface="Georgia"/>
              </a:rPr>
              <a:t>2</a:t>
            </a:r>
            <a:r>
              <a:rPr sz="2400" i="1" spc="30" baseline="-20833" dirty="0">
                <a:latin typeface="Georgia"/>
                <a:cs typeface="Georgia"/>
              </a:rPr>
              <a:t> </a:t>
            </a:r>
            <a:r>
              <a:rPr sz="2800" i="1" dirty="0">
                <a:latin typeface="Georgia"/>
                <a:cs typeface="Georgia"/>
              </a:rPr>
              <a:t>,a'</a:t>
            </a:r>
            <a:r>
              <a:rPr sz="2800" i="1" spc="-25" dirty="0">
                <a:latin typeface="Georgia"/>
                <a:cs typeface="Georgia"/>
              </a:rPr>
              <a:t> </a:t>
            </a:r>
            <a:r>
              <a:rPr sz="2800" spc="-50" dirty="0">
                <a:latin typeface="Georgia"/>
                <a:cs typeface="Georgia"/>
              </a:rPr>
              <a:t>)</a:t>
            </a:r>
            <a:endParaRPr sz="2800">
              <a:latin typeface="Georgia"/>
              <a:cs typeface="Georgia"/>
            </a:endParaRPr>
          </a:p>
          <a:p>
            <a:pPr marL="1951989">
              <a:lnSpc>
                <a:spcPct val="100000"/>
              </a:lnSpc>
              <a:spcBef>
                <a:spcPts val="555"/>
              </a:spcBef>
            </a:pPr>
            <a:r>
              <a:rPr sz="2800" dirty="0">
                <a:latin typeface="Georgia"/>
                <a:cs typeface="Georgia"/>
              </a:rPr>
              <a:t>:=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0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+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0.9</a:t>
            </a:r>
            <a:r>
              <a:rPr sz="2800" spc="-50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max{63,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dirty="0">
                <a:latin typeface="Georgia"/>
                <a:cs typeface="Georgia"/>
              </a:rPr>
              <a:t>81,</a:t>
            </a:r>
            <a:r>
              <a:rPr sz="2800" spc="-25" dirty="0">
                <a:latin typeface="Georgia"/>
                <a:cs typeface="Georgia"/>
              </a:rPr>
              <a:t> </a:t>
            </a:r>
            <a:r>
              <a:rPr sz="2800" spc="-20" dirty="0">
                <a:latin typeface="Georgia"/>
                <a:cs typeface="Georgia"/>
              </a:rPr>
              <a:t>100}</a:t>
            </a:r>
            <a:endParaRPr sz="2800">
              <a:latin typeface="Georgia"/>
              <a:cs typeface="Georgia"/>
            </a:endParaRPr>
          </a:p>
          <a:p>
            <a:pPr marL="1951989">
              <a:lnSpc>
                <a:spcPct val="100000"/>
              </a:lnSpc>
              <a:spcBef>
                <a:spcPts val="565"/>
              </a:spcBef>
            </a:pPr>
            <a:r>
              <a:rPr sz="2800" dirty="0">
                <a:latin typeface="Georgia"/>
                <a:cs typeface="Georgia"/>
              </a:rPr>
              <a:t>:=</a:t>
            </a:r>
            <a:r>
              <a:rPr sz="2800" spc="-40" dirty="0">
                <a:latin typeface="Georgia"/>
                <a:cs typeface="Georgia"/>
              </a:rPr>
              <a:t> </a:t>
            </a:r>
            <a:r>
              <a:rPr sz="2800" spc="-25" dirty="0">
                <a:latin typeface="Georgia"/>
                <a:cs typeface="Georgia"/>
              </a:rPr>
              <a:t>90</a:t>
            </a:r>
            <a:endParaRPr sz="2800">
              <a:latin typeface="Georgia"/>
              <a:cs typeface="Georgia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50EFCD0C-06C4-5E73-6C91-16C93E97FF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37844" y="1719072"/>
            <a:ext cx="7772400" cy="2189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359332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11</a:t>
            </a:fld>
            <a:endParaRPr lang="en-IE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FD87205-955D-D424-01E0-410289C9C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991" y="606374"/>
            <a:ext cx="10247782" cy="835202"/>
          </a:xfrm>
          <a:prstGeom prst="rect">
            <a:avLst/>
          </a:prstGeom>
        </p:spPr>
        <p:txBody>
          <a:bodyPr vert="horz" wrap="square" lIns="0" tIns="212267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spc="-25" dirty="0"/>
              <a:t>Q-</a:t>
            </a:r>
            <a:r>
              <a:rPr dirty="0"/>
              <a:t>Learning</a:t>
            </a:r>
            <a:r>
              <a:rPr spc="-145" dirty="0"/>
              <a:t> </a:t>
            </a:r>
            <a:r>
              <a:rPr spc="-10" dirty="0"/>
              <a:t>Continued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B79B8207-D5F3-420F-6D6C-6E02469FE708}"/>
              </a:ext>
            </a:extLst>
          </p:cNvPr>
          <p:cNvSpPr txBox="1">
            <a:spLocks/>
          </p:cNvSpPr>
          <p:nvPr/>
        </p:nvSpPr>
        <p:spPr>
          <a:xfrm>
            <a:off x="992225" y="1534160"/>
            <a:ext cx="9727565" cy="357441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rgbClr val="92D050"/>
              </a:buClr>
              <a:buSzPct val="127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40029" indent="-227329">
              <a:lnSpc>
                <a:spcPct val="100000"/>
              </a:lnSpc>
              <a:spcBef>
                <a:spcPts val="710"/>
              </a:spcBef>
              <a:buFont typeface="Arial MT"/>
              <a:buChar char="•"/>
              <a:tabLst>
                <a:tab pos="240029" algn="l"/>
              </a:tabLst>
            </a:pPr>
            <a:r>
              <a:rPr lang="en-US" spc="-10"/>
              <a:t>Exploration</a:t>
            </a:r>
          </a:p>
          <a:p>
            <a:pPr marL="697230" lvl="1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697230" algn="l"/>
              </a:tabLst>
            </a:pPr>
            <a:r>
              <a:rPr lang="en-US" sz="2400">
                <a:latin typeface="Georgia"/>
                <a:cs typeface="Georgia"/>
              </a:rPr>
              <a:t>Selecting</a:t>
            </a:r>
            <a:r>
              <a:rPr lang="en-US" sz="2400" spc="-55">
                <a:latin typeface="Georgia"/>
                <a:cs typeface="Georgia"/>
              </a:rPr>
              <a:t> </a:t>
            </a:r>
            <a:r>
              <a:rPr lang="en-US" sz="2400">
                <a:latin typeface="Georgia"/>
                <a:cs typeface="Georgia"/>
              </a:rPr>
              <a:t>the</a:t>
            </a:r>
            <a:r>
              <a:rPr lang="en-US" sz="2400" spc="-40">
                <a:latin typeface="Georgia"/>
                <a:cs typeface="Georgia"/>
              </a:rPr>
              <a:t> </a:t>
            </a:r>
            <a:r>
              <a:rPr lang="en-US" sz="2400">
                <a:latin typeface="Georgia"/>
                <a:cs typeface="Georgia"/>
              </a:rPr>
              <a:t>best</a:t>
            </a:r>
            <a:r>
              <a:rPr lang="en-US" sz="2400" spc="-35">
                <a:latin typeface="Georgia"/>
                <a:cs typeface="Georgia"/>
              </a:rPr>
              <a:t> </a:t>
            </a:r>
            <a:r>
              <a:rPr lang="en-US" sz="2400" spc="-10">
                <a:latin typeface="Georgia"/>
                <a:cs typeface="Georgia"/>
              </a:rPr>
              <a:t>action</a:t>
            </a:r>
            <a:endParaRPr lang="en-US" sz="2400">
              <a:latin typeface="Georgia"/>
              <a:cs typeface="Georgia"/>
            </a:endParaRPr>
          </a:p>
          <a:p>
            <a:pPr marL="697230" lvl="1" indent="-22732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697230" algn="l"/>
              </a:tabLst>
            </a:pPr>
            <a:r>
              <a:rPr lang="en-US" sz="2400">
                <a:latin typeface="Georgia"/>
                <a:cs typeface="Georgia"/>
              </a:rPr>
              <a:t>Probabilistic</a:t>
            </a:r>
            <a:r>
              <a:rPr lang="en-US" sz="2400" spc="-110">
                <a:latin typeface="Georgia"/>
                <a:cs typeface="Georgia"/>
              </a:rPr>
              <a:t> </a:t>
            </a:r>
            <a:r>
              <a:rPr lang="en-US" sz="2400" spc="-10">
                <a:latin typeface="Georgia"/>
                <a:cs typeface="Georgia"/>
              </a:rPr>
              <a:t>choice</a:t>
            </a:r>
            <a:endParaRPr lang="en-US" sz="2400">
              <a:latin typeface="Georgia"/>
              <a:cs typeface="Georgia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029" algn="l"/>
              </a:tabLst>
            </a:pPr>
            <a:r>
              <a:rPr lang="en-US"/>
              <a:t>Improving</a:t>
            </a:r>
            <a:r>
              <a:rPr lang="en-US" spc="-105"/>
              <a:t> </a:t>
            </a:r>
            <a:r>
              <a:rPr lang="en-US" spc="-10"/>
              <a:t>convergence</a:t>
            </a:r>
          </a:p>
          <a:p>
            <a:pPr marL="697230" lvl="1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697230" algn="l"/>
              </a:tabLst>
            </a:pPr>
            <a:r>
              <a:rPr lang="en-US" sz="2400">
                <a:latin typeface="Georgia"/>
                <a:cs typeface="Georgia"/>
              </a:rPr>
              <a:t>Update</a:t>
            </a:r>
            <a:r>
              <a:rPr lang="en-US" sz="2400" spc="-30">
                <a:latin typeface="Georgia"/>
                <a:cs typeface="Georgia"/>
              </a:rPr>
              <a:t> </a:t>
            </a:r>
            <a:r>
              <a:rPr lang="en-US" sz="2400" spc="-10">
                <a:latin typeface="Georgia"/>
                <a:cs typeface="Georgia"/>
              </a:rPr>
              <a:t>sequences</a:t>
            </a:r>
            <a:endParaRPr lang="en-US" sz="2400">
              <a:latin typeface="Georgia"/>
              <a:cs typeface="Georgia"/>
            </a:endParaRPr>
          </a:p>
          <a:p>
            <a:pPr marL="697230" lvl="1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697230" algn="l"/>
              </a:tabLst>
            </a:pPr>
            <a:r>
              <a:rPr lang="en-US" sz="2400">
                <a:latin typeface="Georgia"/>
                <a:cs typeface="Georgia"/>
              </a:rPr>
              <a:t>Remember</a:t>
            </a:r>
            <a:r>
              <a:rPr lang="en-US" sz="2400" spc="-35">
                <a:latin typeface="Georgia"/>
                <a:cs typeface="Georgia"/>
              </a:rPr>
              <a:t> </a:t>
            </a:r>
            <a:r>
              <a:rPr lang="en-US" sz="2400">
                <a:latin typeface="Georgia"/>
                <a:cs typeface="Georgia"/>
              </a:rPr>
              <a:t>old</a:t>
            </a:r>
            <a:r>
              <a:rPr lang="en-US" sz="2400" spc="-50">
                <a:latin typeface="Georgia"/>
                <a:cs typeface="Georgia"/>
              </a:rPr>
              <a:t> </a:t>
            </a:r>
            <a:r>
              <a:rPr lang="en-US" sz="2400" spc="-10">
                <a:latin typeface="Georgia"/>
                <a:cs typeface="Georgia"/>
              </a:rPr>
              <a:t>state-</a:t>
            </a:r>
            <a:r>
              <a:rPr lang="en-US" sz="2400">
                <a:latin typeface="Georgia"/>
                <a:cs typeface="Georgia"/>
              </a:rPr>
              <a:t>action</a:t>
            </a:r>
            <a:r>
              <a:rPr lang="en-US" sz="2400" spc="-60">
                <a:latin typeface="Georgia"/>
                <a:cs typeface="Georgia"/>
              </a:rPr>
              <a:t> </a:t>
            </a:r>
            <a:r>
              <a:rPr lang="en-US" sz="2400">
                <a:latin typeface="Georgia"/>
                <a:cs typeface="Georgia"/>
              </a:rPr>
              <a:t>transitions</a:t>
            </a:r>
            <a:r>
              <a:rPr lang="en-US" sz="2400" spc="-65">
                <a:latin typeface="Georgia"/>
                <a:cs typeface="Georgia"/>
              </a:rPr>
              <a:t> </a:t>
            </a:r>
            <a:r>
              <a:rPr lang="en-US" sz="2400">
                <a:latin typeface="Georgia"/>
                <a:cs typeface="Georgia"/>
              </a:rPr>
              <a:t>and</a:t>
            </a:r>
            <a:r>
              <a:rPr lang="en-US" sz="2400" spc="-55">
                <a:latin typeface="Georgia"/>
                <a:cs typeface="Georgia"/>
              </a:rPr>
              <a:t> </a:t>
            </a:r>
            <a:r>
              <a:rPr lang="en-US" sz="2400">
                <a:latin typeface="Georgia"/>
                <a:cs typeface="Georgia"/>
              </a:rPr>
              <a:t>their</a:t>
            </a:r>
            <a:r>
              <a:rPr lang="en-US" sz="2400" spc="-45">
                <a:latin typeface="Georgia"/>
                <a:cs typeface="Georgia"/>
              </a:rPr>
              <a:t> </a:t>
            </a:r>
            <a:r>
              <a:rPr lang="en-US" sz="2400">
                <a:latin typeface="Georgia"/>
                <a:cs typeface="Georgia"/>
              </a:rPr>
              <a:t>immediate</a:t>
            </a:r>
            <a:r>
              <a:rPr lang="en-US" sz="2400" spc="-65">
                <a:latin typeface="Georgia"/>
                <a:cs typeface="Georgia"/>
              </a:rPr>
              <a:t> </a:t>
            </a:r>
            <a:r>
              <a:rPr lang="en-US" sz="2400" spc="-10">
                <a:latin typeface="Georgia"/>
                <a:cs typeface="Georgia"/>
              </a:rPr>
              <a:t>reward</a:t>
            </a:r>
            <a:endParaRPr lang="en-US" sz="2400">
              <a:latin typeface="Georgia"/>
              <a:cs typeface="Georgia"/>
            </a:endParaRP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029" algn="l"/>
              </a:tabLst>
            </a:pPr>
            <a:r>
              <a:rPr lang="en-US" spc="-10"/>
              <a:t>Non-</a:t>
            </a:r>
            <a:r>
              <a:rPr lang="en-US"/>
              <a:t>deterministic</a:t>
            </a:r>
            <a:r>
              <a:rPr lang="en-US" spc="-60"/>
              <a:t> </a:t>
            </a:r>
            <a:r>
              <a:rPr lang="en-US" spc="-20"/>
              <a:t>MDPs</a:t>
            </a:r>
          </a:p>
          <a:p>
            <a:pPr marL="240029" indent="-22732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40029" algn="l"/>
              </a:tabLst>
            </a:pPr>
            <a:r>
              <a:rPr lang="en-US"/>
              <a:t>Temporal</a:t>
            </a:r>
            <a:r>
              <a:rPr lang="en-US" spc="-85"/>
              <a:t> </a:t>
            </a:r>
            <a:r>
              <a:rPr lang="en-US"/>
              <a:t>Difference</a:t>
            </a:r>
            <a:r>
              <a:rPr lang="en-US" spc="-100"/>
              <a:t> </a:t>
            </a:r>
            <a:r>
              <a:rPr lang="en-US" spc="-10"/>
              <a:t>Learning</a:t>
            </a:r>
            <a:endParaRPr lang="en-US" spc="-10" dirty="0"/>
          </a:p>
        </p:txBody>
      </p:sp>
    </p:spTree>
    <p:extLst>
      <p:ext uri="{BB962C8B-B14F-4D97-AF65-F5344CB8AC3E}">
        <p14:creationId xmlns:p14="http://schemas.microsoft.com/office/powerpoint/2010/main" val="1211770896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12</a:t>
            </a:fld>
            <a:endParaRPr lang="en-IE"/>
          </a:p>
        </p:txBody>
      </p:sp>
      <p:pic>
        <p:nvPicPr>
          <p:cNvPr id="3" name="object 2">
            <a:extLst>
              <a:ext uri="{FF2B5EF4-FFF2-40B4-BE49-F238E27FC236}">
                <a16:creationId xmlns:a16="http://schemas.microsoft.com/office/drawing/2014/main" id="{007B5663-3A39-AF93-6188-762B33E9582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13475" y="4591277"/>
            <a:ext cx="5332774" cy="2027556"/>
          </a:xfrm>
          <a:prstGeom prst="rect">
            <a:avLst/>
          </a:prstGeom>
        </p:spPr>
      </p:pic>
      <p:sp>
        <p:nvSpPr>
          <p:cNvPr id="4" name="object 3">
            <a:extLst>
              <a:ext uri="{FF2B5EF4-FFF2-40B4-BE49-F238E27FC236}">
                <a16:creationId xmlns:a16="http://schemas.microsoft.com/office/drawing/2014/main" id="{950C7BB4-4685-9CBF-9A71-6C8899AF8D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3971" y="1197465"/>
            <a:ext cx="10288829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Reinforcement</a:t>
            </a:r>
            <a:r>
              <a:rPr sz="2800" spc="-25" dirty="0"/>
              <a:t> </a:t>
            </a:r>
            <a:r>
              <a:rPr sz="2800" dirty="0"/>
              <a:t>Learning</a:t>
            </a:r>
            <a:r>
              <a:rPr sz="2800" spc="-50" dirty="0"/>
              <a:t> </a:t>
            </a:r>
            <a:r>
              <a:rPr sz="2800" dirty="0"/>
              <a:t>–</a:t>
            </a:r>
            <a:r>
              <a:rPr sz="2800" spc="-35" dirty="0"/>
              <a:t> </a:t>
            </a:r>
            <a:r>
              <a:rPr sz="2800" dirty="0"/>
              <a:t>Neural</a:t>
            </a:r>
            <a:r>
              <a:rPr sz="2800" spc="-45" dirty="0"/>
              <a:t> </a:t>
            </a:r>
            <a:r>
              <a:rPr sz="2800" spc="-10" dirty="0"/>
              <a:t>Networks</a:t>
            </a:r>
            <a:r>
              <a:rPr sz="2800" spc="-35" dirty="0"/>
              <a:t> </a:t>
            </a:r>
            <a:r>
              <a:rPr sz="2800" dirty="0"/>
              <a:t>as</a:t>
            </a:r>
            <a:r>
              <a:rPr sz="2800" spc="-45" dirty="0"/>
              <a:t> </a:t>
            </a:r>
            <a:r>
              <a:rPr sz="2800" dirty="0"/>
              <a:t>Function</a:t>
            </a:r>
            <a:r>
              <a:rPr lang="sv-SE" sz="2800" dirty="0"/>
              <a:t> </a:t>
            </a:r>
            <a:r>
              <a:rPr sz="2800" spc="-10" dirty="0"/>
              <a:t>Approximators</a:t>
            </a:r>
            <a:endParaRPr sz="2800" dirty="0"/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EF367753-E8BB-5135-00FB-658313BEA179}"/>
              </a:ext>
            </a:extLst>
          </p:cNvPr>
          <p:cNvSpPr txBox="1"/>
          <p:nvPr/>
        </p:nvSpPr>
        <p:spPr>
          <a:xfrm>
            <a:off x="457200" y="1752600"/>
            <a:ext cx="6647180" cy="419544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ct val="80000"/>
              </a:lnSpc>
              <a:spcBef>
                <a:spcPts val="480"/>
              </a:spcBef>
              <a:buFont typeface="Arial MT"/>
              <a:buChar char="•"/>
              <a:tabLst>
                <a:tab pos="241300" algn="l"/>
              </a:tabLst>
            </a:pPr>
            <a:r>
              <a:rPr sz="1600" dirty="0">
                <a:latin typeface="Georgia"/>
                <a:cs typeface="Georgia"/>
              </a:rPr>
              <a:t>To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tackle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high-</a:t>
            </a:r>
            <a:r>
              <a:rPr sz="1600" dirty="0">
                <a:latin typeface="Georgia"/>
                <a:cs typeface="Georgia"/>
              </a:rPr>
              <a:t>dimensional</a:t>
            </a:r>
            <a:r>
              <a:rPr sz="1600" spc="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state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space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or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continous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states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we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can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25" dirty="0">
                <a:latin typeface="Georgia"/>
                <a:cs typeface="Georgia"/>
              </a:rPr>
              <a:t>use </a:t>
            </a:r>
            <a:r>
              <a:rPr sz="1600" dirty="0">
                <a:latin typeface="Georgia"/>
                <a:cs typeface="Georgia"/>
              </a:rPr>
              <a:t>a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neural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network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as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function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approximator</a:t>
            </a:r>
            <a:endParaRPr sz="1600" dirty="0">
              <a:latin typeface="Georgia"/>
              <a:cs typeface="Georgia"/>
            </a:endParaRPr>
          </a:p>
          <a:p>
            <a:pPr marL="240665" indent="-227965">
              <a:lnSpc>
                <a:spcPts val="1795"/>
              </a:lnSpc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latin typeface="Georgia"/>
                <a:cs typeface="Georgia"/>
              </a:rPr>
              <a:t>Lunar</a:t>
            </a:r>
            <a:r>
              <a:rPr sz="1600" spc="-4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Lander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experiment</a:t>
            </a:r>
            <a:endParaRPr sz="1600" dirty="0">
              <a:latin typeface="Georgia"/>
              <a:cs typeface="Georgia"/>
            </a:endParaRPr>
          </a:p>
          <a:p>
            <a:pPr marL="697865" lvl="1" indent="-227965">
              <a:lnSpc>
                <a:spcPts val="1835"/>
              </a:lnSpc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latin typeface="Georgia"/>
                <a:cs typeface="Georgia"/>
              </a:rPr>
              <a:t>8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continous/discrete</a:t>
            </a:r>
            <a:r>
              <a:rPr sz="1600" spc="5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states</a:t>
            </a:r>
            <a:endParaRPr sz="1600" dirty="0">
              <a:latin typeface="Georgia"/>
              <a:cs typeface="Georgia"/>
            </a:endParaRPr>
          </a:p>
          <a:p>
            <a:pPr marL="1155065" lvl="2" indent="-228600">
              <a:lnSpc>
                <a:spcPts val="1835"/>
              </a:lnSpc>
              <a:buFont typeface="Arial MT"/>
              <a:buChar char="•"/>
              <a:tabLst>
                <a:tab pos="1155065" algn="l"/>
              </a:tabLst>
            </a:pPr>
            <a:r>
              <a:rPr sz="1600" spc="-20" dirty="0">
                <a:latin typeface="Georgia"/>
                <a:cs typeface="Georgia"/>
              </a:rPr>
              <a:t>XY-</a:t>
            </a:r>
            <a:r>
              <a:rPr sz="1600" dirty="0">
                <a:latin typeface="Georgia"/>
                <a:cs typeface="Georgia"/>
              </a:rPr>
              <a:t>Pos,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XY-</a:t>
            </a:r>
            <a:r>
              <a:rPr sz="1600" dirty="0">
                <a:latin typeface="Georgia"/>
                <a:cs typeface="Georgia"/>
              </a:rPr>
              <a:t>Vel,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Rot,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Rot-</a:t>
            </a:r>
            <a:r>
              <a:rPr sz="1600" dirty="0">
                <a:latin typeface="Georgia"/>
                <a:cs typeface="Georgia"/>
              </a:rPr>
              <a:t>rate,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Leg1/Leg2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ground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contact</a:t>
            </a:r>
            <a:endParaRPr sz="1600" dirty="0">
              <a:latin typeface="Georgia"/>
              <a:cs typeface="Georgia"/>
            </a:endParaRPr>
          </a:p>
          <a:p>
            <a:pPr marL="697865" lvl="1" indent="-227965">
              <a:lnSpc>
                <a:spcPts val="1835"/>
              </a:lnSpc>
              <a:buFont typeface="Arial MT"/>
              <a:buChar char="•"/>
              <a:tabLst>
                <a:tab pos="697865" algn="l"/>
              </a:tabLst>
            </a:pPr>
            <a:r>
              <a:rPr sz="1600" dirty="0">
                <a:latin typeface="Georgia"/>
                <a:cs typeface="Georgia"/>
              </a:rPr>
              <a:t>4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discrete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actions</a:t>
            </a:r>
            <a:endParaRPr sz="1600" dirty="0">
              <a:latin typeface="Georgia"/>
              <a:cs typeface="Georgia"/>
            </a:endParaRPr>
          </a:p>
          <a:p>
            <a:pPr marL="1155065" lvl="2" indent="-228600">
              <a:lnSpc>
                <a:spcPts val="1835"/>
              </a:lnSpc>
              <a:buFont typeface="Arial MT"/>
              <a:buChar char="•"/>
              <a:tabLst>
                <a:tab pos="1155065" algn="l"/>
              </a:tabLst>
            </a:pPr>
            <a:r>
              <a:rPr sz="1600" dirty="0">
                <a:latin typeface="Georgia"/>
                <a:cs typeface="Georgia"/>
              </a:rPr>
              <a:t>Left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thrust</a:t>
            </a:r>
            <a:endParaRPr sz="1600" dirty="0">
              <a:latin typeface="Georgia"/>
              <a:cs typeface="Georgia"/>
            </a:endParaRPr>
          </a:p>
          <a:p>
            <a:pPr marL="1155065" lvl="2" indent="-228600">
              <a:lnSpc>
                <a:spcPts val="1835"/>
              </a:lnSpc>
              <a:buFont typeface="Arial MT"/>
              <a:buChar char="•"/>
              <a:tabLst>
                <a:tab pos="1155065" algn="l"/>
              </a:tabLst>
            </a:pPr>
            <a:r>
              <a:rPr sz="1600" dirty="0">
                <a:latin typeface="Georgia"/>
                <a:cs typeface="Georgia"/>
              </a:rPr>
              <a:t>Right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thrust</a:t>
            </a:r>
            <a:endParaRPr sz="1600" dirty="0">
              <a:latin typeface="Georgia"/>
              <a:cs typeface="Georgia"/>
            </a:endParaRPr>
          </a:p>
          <a:p>
            <a:pPr marL="1155065" lvl="2" indent="-228600">
              <a:lnSpc>
                <a:spcPts val="1835"/>
              </a:lnSpc>
              <a:buFont typeface="Arial MT"/>
              <a:buChar char="•"/>
              <a:tabLst>
                <a:tab pos="1155065" algn="l"/>
              </a:tabLst>
            </a:pPr>
            <a:r>
              <a:rPr sz="1600" dirty="0">
                <a:latin typeface="Georgia"/>
                <a:cs typeface="Georgia"/>
              </a:rPr>
              <a:t>Main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engine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thrust</a:t>
            </a:r>
            <a:endParaRPr sz="1600" dirty="0">
              <a:latin typeface="Georgia"/>
              <a:cs typeface="Georgia"/>
            </a:endParaRPr>
          </a:p>
          <a:p>
            <a:pPr marL="1155065" lvl="2" indent="-228600">
              <a:lnSpc>
                <a:spcPts val="1835"/>
              </a:lnSpc>
              <a:buFont typeface="Arial MT"/>
              <a:buChar char="•"/>
              <a:tabLst>
                <a:tab pos="1155065" algn="l"/>
              </a:tabLst>
            </a:pPr>
            <a:r>
              <a:rPr sz="1600" spc="-25" dirty="0">
                <a:latin typeface="Georgia"/>
                <a:cs typeface="Georgia"/>
              </a:rPr>
              <a:t>NOP</a:t>
            </a:r>
            <a:endParaRPr sz="1600" dirty="0">
              <a:latin typeface="Georgia"/>
              <a:cs typeface="Georgia"/>
            </a:endParaRPr>
          </a:p>
          <a:p>
            <a:pPr marL="697865" lvl="1" indent="-227965">
              <a:lnSpc>
                <a:spcPts val="1835"/>
              </a:lnSpc>
              <a:buFont typeface="Arial MT"/>
              <a:buChar char="•"/>
              <a:tabLst>
                <a:tab pos="697865" algn="l"/>
              </a:tabLst>
            </a:pPr>
            <a:r>
              <a:rPr sz="1600" spc="-10" dirty="0">
                <a:latin typeface="Georgia"/>
                <a:cs typeface="Georgia"/>
              </a:rPr>
              <a:t>Rewards</a:t>
            </a:r>
            <a:endParaRPr sz="1600" dirty="0">
              <a:latin typeface="Georgia"/>
              <a:cs typeface="Georgia"/>
            </a:endParaRPr>
          </a:p>
          <a:p>
            <a:pPr marL="1155065" lvl="2" indent="-228600">
              <a:lnSpc>
                <a:spcPts val="1835"/>
              </a:lnSpc>
              <a:buFont typeface="Arial MT"/>
              <a:buChar char="•"/>
              <a:tabLst>
                <a:tab pos="1155065" algn="l"/>
              </a:tabLst>
            </a:pPr>
            <a:r>
              <a:rPr sz="1600" dirty="0">
                <a:latin typeface="Georgia"/>
                <a:cs typeface="Georgia"/>
              </a:rPr>
              <a:t>Move</a:t>
            </a:r>
            <a:r>
              <a:rPr sz="1600" spc="-2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from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top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to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bottom</a:t>
            </a:r>
            <a:r>
              <a:rPr sz="1600" spc="-1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of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screen</a:t>
            </a:r>
            <a:r>
              <a:rPr sz="1600" spc="-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(+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~100-</a:t>
            </a:r>
            <a:r>
              <a:rPr sz="1600" spc="-20" dirty="0">
                <a:latin typeface="Georgia"/>
                <a:cs typeface="Georgia"/>
              </a:rPr>
              <a:t>140)</a:t>
            </a:r>
            <a:endParaRPr sz="1600" dirty="0">
              <a:latin typeface="Georgia"/>
              <a:cs typeface="Georgia"/>
            </a:endParaRPr>
          </a:p>
          <a:p>
            <a:pPr marL="1155065" lvl="2" indent="-228600">
              <a:lnSpc>
                <a:spcPts val="1835"/>
              </a:lnSpc>
              <a:buFont typeface="Arial MT"/>
              <a:buChar char="•"/>
              <a:tabLst>
                <a:tab pos="1155065" algn="l"/>
              </a:tabLst>
            </a:pPr>
            <a:r>
              <a:rPr sz="1600" dirty="0">
                <a:latin typeface="Georgia"/>
                <a:cs typeface="Georgia"/>
              </a:rPr>
              <a:t>Land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between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the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posts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(+100)</a:t>
            </a:r>
            <a:endParaRPr sz="1600" dirty="0">
              <a:latin typeface="Georgia"/>
              <a:cs typeface="Georgia"/>
            </a:endParaRPr>
          </a:p>
          <a:p>
            <a:pPr marL="1155065" lvl="2" indent="-228600">
              <a:lnSpc>
                <a:spcPts val="1835"/>
              </a:lnSpc>
              <a:buFont typeface="Arial MT"/>
              <a:buChar char="•"/>
              <a:tabLst>
                <a:tab pos="1155065" algn="l"/>
              </a:tabLst>
            </a:pPr>
            <a:r>
              <a:rPr sz="1600" dirty="0">
                <a:latin typeface="Georgia"/>
                <a:cs typeface="Georgia"/>
              </a:rPr>
              <a:t>Put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legs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on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ground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(+10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per</a:t>
            </a:r>
            <a:r>
              <a:rPr sz="1600" spc="-35" dirty="0">
                <a:latin typeface="Georgia"/>
                <a:cs typeface="Georgia"/>
              </a:rPr>
              <a:t> </a:t>
            </a:r>
            <a:r>
              <a:rPr sz="1600" spc="-20" dirty="0">
                <a:latin typeface="Georgia"/>
                <a:cs typeface="Georgia"/>
              </a:rPr>
              <a:t>leg)</a:t>
            </a:r>
            <a:endParaRPr sz="1600" dirty="0">
              <a:latin typeface="Georgia"/>
              <a:cs typeface="Georgia"/>
            </a:endParaRPr>
          </a:p>
          <a:p>
            <a:pPr marL="697865" lvl="1" indent="-227965">
              <a:lnSpc>
                <a:spcPts val="1835"/>
              </a:lnSpc>
              <a:buFont typeface="Arial MT"/>
              <a:buChar char="•"/>
              <a:tabLst>
                <a:tab pos="697865" algn="l"/>
              </a:tabLst>
            </a:pPr>
            <a:r>
              <a:rPr sz="1600" spc="-10" dirty="0">
                <a:latin typeface="Georgia"/>
                <a:cs typeface="Georgia"/>
              </a:rPr>
              <a:t>Penalties</a:t>
            </a:r>
            <a:endParaRPr sz="1600" dirty="0">
              <a:latin typeface="Georgia"/>
              <a:cs typeface="Georgia"/>
            </a:endParaRPr>
          </a:p>
          <a:p>
            <a:pPr marL="1155065" lvl="2" indent="-228600">
              <a:lnSpc>
                <a:spcPts val="1835"/>
              </a:lnSpc>
              <a:buFont typeface="Arial MT"/>
              <a:buChar char="•"/>
              <a:tabLst>
                <a:tab pos="1155065" algn="l"/>
              </a:tabLst>
            </a:pPr>
            <a:r>
              <a:rPr sz="1600" dirty="0">
                <a:latin typeface="Georgia"/>
                <a:cs typeface="Georgia"/>
              </a:rPr>
              <a:t>Using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main</a:t>
            </a:r>
            <a:r>
              <a:rPr sz="1600" spc="-1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engine</a:t>
            </a:r>
            <a:r>
              <a:rPr sz="1600" spc="-2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thrust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(-</a:t>
            </a:r>
            <a:r>
              <a:rPr sz="1600" dirty="0">
                <a:latin typeface="Georgia"/>
                <a:cs typeface="Georgia"/>
              </a:rPr>
              <a:t>0.3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per</a:t>
            </a:r>
            <a:r>
              <a:rPr sz="1600" spc="-4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frame)</a:t>
            </a:r>
            <a:endParaRPr sz="1600" dirty="0">
              <a:latin typeface="Georgia"/>
              <a:cs typeface="Georgia"/>
            </a:endParaRPr>
          </a:p>
          <a:p>
            <a:pPr marL="1155065" lvl="2" indent="-228600">
              <a:lnSpc>
                <a:spcPts val="1835"/>
              </a:lnSpc>
              <a:buFont typeface="Arial MT"/>
              <a:buChar char="•"/>
              <a:tabLst>
                <a:tab pos="1155065" algn="l"/>
              </a:tabLst>
            </a:pPr>
            <a:r>
              <a:rPr sz="1600" dirty="0">
                <a:latin typeface="Georgia"/>
                <a:cs typeface="Georgia"/>
              </a:rPr>
              <a:t>Crashing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(-</a:t>
            </a:r>
            <a:r>
              <a:rPr sz="1600" spc="-20" dirty="0">
                <a:latin typeface="Georgia"/>
                <a:cs typeface="Georgia"/>
              </a:rPr>
              <a:t>100)</a:t>
            </a:r>
            <a:endParaRPr sz="1600" dirty="0">
              <a:latin typeface="Georgia"/>
              <a:cs typeface="Georgia"/>
            </a:endParaRPr>
          </a:p>
          <a:p>
            <a:pPr marL="240665" indent="-227965">
              <a:lnSpc>
                <a:spcPts val="1880"/>
              </a:lnSpc>
              <a:buFont typeface="Arial MT"/>
              <a:buChar char="•"/>
              <a:tabLst>
                <a:tab pos="240665" algn="l"/>
              </a:tabLst>
            </a:pPr>
            <a:r>
              <a:rPr sz="1600" dirty="0">
                <a:latin typeface="Georgia"/>
                <a:cs typeface="Georgia"/>
              </a:rPr>
              <a:t>Solved</a:t>
            </a:r>
            <a:r>
              <a:rPr sz="1600" spc="-5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using</a:t>
            </a:r>
            <a:r>
              <a:rPr sz="1600" spc="-55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Stochastic</a:t>
            </a:r>
            <a:r>
              <a:rPr sz="1600" spc="-30" dirty="0">
                <a:latin typeface="Georgia"/>
                <a:cs typeface="Georgia"/>
              </a:rPr>
              <a:t> </a:t>
            </a:r>
            <a:r>
              <a:rPr sz="1600" dirty="0">
                <a:latin typeface="Georgia"/>
                <a:cs typeface="Georgia"/>
              </a:rPr>
              <a:t>Policy</a:t>
            </a:r>
            <a:r>
              <a:rPr sz="1600" spc="-60" dirty="0">
                <a:latin typeface="Georgia"/>
                <a:cs typeface="Georgia"/>
              </a:rPr>
              <a:t> </a:t>
            </a:r>
            <a:r>
              <a:rPr sz="1600" spc="-10" dirty="0">
                <a:latin typeface="Georgia"/>
                <a:cs typeface="Georgia"/>
              </a:rPr>
              <a:t>Gradients</a:t>
            </a:r>
            <a:endParaRPr sz="1600" dirty="0">
              <a:latin typeface="Georgia"/>
              <a:cs typeface="Georgia"/>
            </a:endParaRPr>
          </a:p>
        </p:txBody>
      </p:sp>
      <p:grpSp>
        <p:nvGrpSpPr>
          <p:cNvPr id="6" name="object 5">
            <a:extLst>
              <a:ext uri="{FF2B5EF4-FFF2-40B4-BE49-F238E27FC236}">
                <a16:creationId xmlns:a16="http://schemas.microsoft.com/office/drawing/2014/main" id="{065D70F7-DEB2-22F4-58B4-B0F92BA39021}"/>
              </a:ext>
            </a:extLst>
          </p:cNvPr>
          <p:cNvGrpSpPr/>
          <p:nvPr/>
        </p:nvGrpSpPr>
        <p:grpSpPr>
          <a:xfrm>
            <a:off x="7937196" y="1798701"/>
            <a:ext cx="3522345" cy="2481580"/>
            <a:chOff x="8205216" y="1216660"/>
            <a:chExt cx="3522345" cy="2481580"/>
          </a:xfrm>
        </p:grpSpPr>
        <p:pic>
          <p:nvPicPr>
            <p:cNvPr id="7" name="object 6">
              <a:extLst>
                <a:ext uri="{FF2B5EF4-FFF2-40B4-BE49-F238E27FC236}">
                  <a16:creationId xmlns:a16="http://schemas.microsoft.com/office/drawing/2014/main" id="{52896630-002C-B1DC-D33C-2F9E7DD9A565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32292" y="1443228"/>
              <a:ext cx="3066288" cy="2026920"/>
            </a:xfrm>
            <a:prstGeom prst="rect">
              <a:avLst/>
            </a:prstGeom>
          </p:spPr>
        </p:pic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CD14E25E-6E50-E491-8A78-8390CBD4F493}"/>
                </a:ext>
              </a:extLst>
            </p:cNvPr>
            <p:cNvSpPr/>
            <p:nvPr/>
          </p:nvSpPr>
          <p:spPr>
            <a:xfrm>
              <a:off x="8205216" y="1216659"/>
              <a:ext cx="3522345" cy="2481580"/>
            </a:xfrm>
            <a:custGeom>
              <a:avLst/>
              <a:gdLst/>
              <a:ahLst/>
              <a:cxnLst/>
              <a:rect l="l" t="t" r="r" b="b"/>
              <a:pathLst>
                <a:path w="3522345" h="2481579">
                  <a:moveTo>
                    <a:pt x="3339084" y="182880"/>
                  </a:moveTo>
                  <a:lnTo>
                    <a:pt x="3293364" y="182880"/>
                  </a:lnTo>
                  <a:lnTo>
                    <a:pt x="3293364" y="228600"/>
                  </a:lnTo>
                  <a:lnTo>
                    <a:pt x="3293364" y="2252980"/>
                  </a:lnTo>
                  <a:lnTo>
                    <a:pt x="228600" y="2252980"/>
                  </a:lnTo>
                  <a:lnTo>
                    <a:pt x="228600" y="228600"/>
                  </a:lnTo>
                  <a:lnTo>
                    <a:pt x="3293364" y="228600"/>
                  </a:lnTo>
                  <a:lnTo>
                    <a:pt x="3293364" y="182880"/>
                  </a:lnTo>
                  <a:lnTo>
                    <a:pt x="182880" y="182880"/>
                  </a:lnTo>
                  <a:lnTo>
                    <a:pt x="182880" y="228600"/>
                  </a:lnTo>
                  <a:lnTo>
                    <a:pt x="182880" y="2252980"/>
                  </a:lnTo>
                  <a:lnTo>
                    <a:pt x="182880" y="2298700"/>
                  </a:lnTo>
                  <a:lnTo>
                    <a:pt x="3339084" y="2298700"/>
                  </a:lnTo>
                  <a:lnTo>
                    <a:pt x="3339084" y="2253488"/>
                  </a:lnTo>
                  <a:lnTo>
                    <a:pt x="3339084" y="2252980"/>
                  </a:lnTo>
                  <a:lnTo>
                    <a:pt x="3339084" y="228600"/>
                  </a:lnTo>
                  <a:lnTo>
                    <a:pt x="3339084" y="228092"/>
                  </a:lnTo>
                  <a:lnTo>
                    <a:pt x="3339084" y="182880"/>
                  </a:lnTo>
                  <a:close/>
                </a:path>
                <a:path w="3522345" h="2481579">
                  <a:moveTo>
                    <a:pt x="3521964" y="0"/>
                  </a:moveTo>
                  <a:lnTo>
                    <a:pt x="3384804" y="0"/>
                  </a:lnTo>
                  <a:lnTo>
                    <a:pt x="3384804" y="137160"/>
                  </a:lnTo>
                  <a:lnTo>
                    <a:pt x="3384804" y="2344420"/>
                  </a:lnTo>
                  <a:lnTo>
                    <a:pt x="137160" y="2344420"/>
                  </a:lnTo>
                  <a:lnTo>
                    <a:pt x="137160" y="137160"/>
                  </a:lnTo>
                  <a:lnTo>
                    <a:pt x="3384804" y="137160"/>
                  </a:lnTo>
                  <a:lnTo>
                    <a:pt x="3384804" y="0"/>
                  </a:lnTo>
                  <a:lnTo>
                    <a:pt x="0" y="0"/>
                  </a:lnTo>
                  <a:lnTo>
                    <a:pt x="0" y="137160"/>
                  </a:lnTo>
                  <a:lnTo>
                    <a:pt x="0" y="2344420"/>
                  </a:lnTo>
                  <a:lnTo>
                    <a:pt x="0" y="2481580"/>
                  </a:lnTo>
                  <a:lnTo>
                    <a:pt x="3521964" y="2481580"/>
                  </a:lnTo>
                  <a:lnTo>
                    <a:pt x="3521964" y="2344928"/>
                  </a:lnTo>
                  <a:lnTo>
                    <a:pt x="3521964" y="2344420"/>
                  </a:lnTo>
                  <a:lnTo>
                    <a:pt x="3521964" y="137160"/>
                  </a:lnTo>
                  <a:lnTo>
                    <a:pt x="3521964" y="136652"/>
                  </a:lnTo>
                  <a:lnTo>
                    <a:pt x="35219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34536765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13</a:t>
            </a:fld>
            <a:endParaRPr lang="en-IE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1EE7B49F-9EFD-CC3D-6BFD-CAAF7D83B8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47218" y="1524000"/>
            <a:ext cx="10041534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/>
              <a:t>Reinforcement</a:t>
            </a:r>
            <a:r>
              <a:rPr sz="2800" spc="-50" dirty="0"/>
              <a:t> </a:t>
            </a:r>
            <a:r>
              <a:rPr sz="2800" dirty="0"/>
              <a:t>Learning</a:t>
            </a:r>
            <a:r>
              <a:rPr sz="2800" spc="-75" dirty="0"/>
              <a:t> </a:t>
            </a:r>
            <a:r>
              <a:rPr sz="2800" dirty="0"/>
              <a:t>Neural</a:t>
            </a:r>
            <a:r>
              <a:rPr sz="2800" spc="-55" dirty="0"/>
              <a:t> </a:t>
            </a:r>
            <a:r>
              <a:rPr sz="2800" dirty="0"/>
              <a:t>Networks</a:t>
            </a:r>
            <a:r>
              <a:rPr sz="2800" spc="-50" dirty="0"/>
              <a:t> </a:t>
            </a:r>
            <a:r>
              <a:rPr sz="2800" dirty="0"/>
              <a:t>as</a:t>
            </a:r>
            <a:r>
              <a:rPr sz="2800" spc="-65" dirty="0"/>
              <a:t> </a:t>
            </a:r>
            <a:r>
              <a:rPr sz="2800" dirty="0"/>
              <a:t>Function</a:t>
            </a:r>
            <a:r>
              <a:rPr lang="sv-SE" sz="2800" dirty="0"/>
              <a:t> </a:t>
            </a:r>
            <a:r>
              <a:rPr sz="2800" spc="-10" dirty="0"/>
              <a:t>Approximators</a:t>
            </a:r>
            <a:endParaRPr sz="2800" dirty="0"/>
          </a:p>
        </p:txBody>
      </p:sp>
      <p:pic>
        <p:nvPicPr>
          <p:cNvPr id="6" name="object 3">
            <a:extLst>
              <a:ext uri="{FF2B5EF4-FFF2-40B4-BE49-F238E27FC236}">
                <a16:creationId xmlns:a16="http://schemas.microsoft.com/office/drawing/2014/main" id="{F69B458C-264A-DA5A-4F5C-2D62190D70E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96000" y="2209800"/>
            <a:ext cx="5198364" cy="3662172"/>
          </a:xfrm>
          <a:prstGeom prst="rect">
            <a:avLst/>
          </a:prstGeom>
        </p:spPr>
      </p:pic>
      <p:pic>
        <p:nvPicPr>
          <p:cNvPr id="8" name="object 4">
            <a:extLst>
              <a:ext uri="{FF2B5EF4-FFF2-40B4-BE49-F238E27FC236}">
                <a16:creationId xmlns:a16="http://schemas.microsoft.com/office/drawing/2014/main" id="{0034AD30-C3FC-176B-C4B1-16751B1DAEFE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53" y="2209800"/>
            <a:ext cx="5247132" cy="2922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94797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2A7EEE7-3D96-6B68-2DF0-DF1CAB329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76"/>
            <a:ext cx="5326951" cy="1325563"/>
          </a:xfrm>
        </p:spPr>
        <p:txBody>
          <a:bodyPr>
            <a:normAutofit/>
          </a:bodyPr>
          <a:lstStyle/>
          <a:p>
            <a:endParaRPr lang="en-IE" spc="-35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2FFA9C-ACEC-4B87-9D33-03CFB048E816}" type="slidenum">
              <a:rPr lang="en-IE" smtClean="0"/>
              <a:pPr/>
              <a:t>2</a:t>
            </a:fld>
            <a:endParaRPr lang="en-IE" dirty="0"/>
          </a:p>
        </p:txBody>
      </p:sp>
      <p:sp>
        <p:nvSpPr>
          <p:cNvPr id="35" name="object 2">
            <a:extLst>
              <a:ext uri="{FF2B5EF4-FFF2-40B4-BE49-F238E27FC236}">
                <a16:creationId xmlns:a16="http://schemas.microsoft.com/office/drawing/2014/main" id="{1CA318C9-FE06-2261-93FF-283679A497B1}"/>
              </a:ext>
            </a:extLst>
          </p:cNvPr>
          <p:cNvSpPr txBox="1">
            <a:spLocks noGrp="1"/>
          </p:cNvSpPr>
          <p:nvPr/>
        </p:nvSpPr>
        <p:spPr>
          <a:xfrm>
            <a:off x="582058" y="526937"/>
            <a:ext cx="10247782" cy="835202"/>
          </a:xfrm>
          <a:prstGeom prst="rect">
            <a:avLst/>
          </a:prstGeom>
        </p:spPr>
        <p:txBody>
          <a:bodyPr vert="horz" wrap="square" lIns="0" tIns="212267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ea typeface="+mj-ea"/>
                <a:cs typeface="Calibri Light"/>
              </a:defRPr>
            </a:lvl1pPr>
          </a:lstStyle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spc="-30" dirty="0"/>
              <a:t>Reinforcement</a:t>
            </a:r>
            <a:r>
              <a:rPr spc="-140" dirty="0"/>
              <a:t> </a:t>
            </a:r>
            <a:r>
              <a:rPr dirty="0"/>
              <a:t>Learning</a:t>
            </a:r>
            <a:r>
              <a:rPr spc="-120" dirty="0"/>
              <a:t> </a:t>
            </a:r>
            <a:r>
              <a:rPr dirty="0"/>
              <a:t>Basic</a:t>
            </a:r>
            <a:r>
              <a:rPr spc="-80" dirty="0"/>
              <a:t> </a:t>
            </a:r>
            <a:r>
              <a:rPr spc="-10" dirty="0"/>
              <a:t>Concept</a:t>
            </a:r>
          </a:p>
        </p:txBody>
      </p:sp>
      <p:sp>
        <p:nvSpPr>
          <p:cNvPr id="36" name="object 3">
            <a:extLst>
              <a:ext uri="{FF2B5EF4-FFF2-40B4-BE49-F238E27FC236}">
                <a16:creationId xmlns:a16="http://schemas.microsoft.com/office/drawing/2014/main" id="{36EC13C7-711E-37BC-D558-55510C567E99}"/>
              </a:ext>
            </a:extLst>
          </p:cNvPr>
          <p:cNvSpPr txBox="1"/>
          <p:nvPr/>
        </p:nvSpPr>
        <p:spPr>
          <a:xfrm>
            <a:off x="622292" y="1538543"/>
            <a:ext cx="7613015" cy="403479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>
            <a:defPPr>
              <a:defRPr kern="0"/>
            </a:defPPr>
          </a:lstStyle>
          <a:p>
            <a:pPr marL="241300" marR="274955" indent="-228600">
              <a:lnSpc>
                <a:spcPts val="2160"/>
              </a:lnSpc>
              <a:spcBef>
                <a:spcPts val="37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i="1" dirty="0">
                <a:latin typeface="Georgia"/>
                <a:cs typeface="Georgia"/>
              </a:rPr>
              <a:t>Reinforcement</a:t>
            </a:r>
            <a:r>
              <a:rPr sz="2000" i="1" spc="-5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Learning</a:t>
            </a:r>
            <a:r>
              <a:rPr sz="2000" i="1" spc="-3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is</a:t>
            </a:r>
            <a:r>
              <a:rPr sz="2000" i="1" spc="-3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learning</a:t>
            </a:r>
            <a:r>
              <a:rPr sz="2000" i="1" spc="-4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what</a:t>
            </a:r>
            <a:r>
              <a:rPr sz="2000" i="1" spc="-1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to</a:t>
            </a:r>
            <a:r>
              <a:rPr sz="2000" i="1" spc="-2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do</a:t>
            </a:r>
            <a:r>
              <a:rPr sz="2000" i="1" spc="-2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–</a:t>
            </a:r>
            <a:r>
              <a:rPr sz="2000" i="1" spc="-1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how</a:t>
            </a:r>
            <a:r>
              <a:rPr sz="2000" i="1" spc="-1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to</a:t>
            </a:r>
            <a:r>
              <a:rPr sz="2000" i="1" spc="-20" dirty="0">
                <a:latin typeface="Georgia"/>
                <a:cs typeface="Georgia"/>
              </a:rPr>
              <a:t> </a:t>
            </a:r>
            <a:r>
              <a:rPr sz="2000" i="1" spc="-25" dirty="0">
                <a:latin typeface="Georgia"/>
                <a:cs typeface="Georgia"/>
              </a:rPr>
              <a:t>map </a:t>
            </a:r>
            <a:r>
              <a:rPr sz="2000" i="1" dirty="0">
                <a:latin typeface="Georgia"/>
                <a:cs typeface="Georgia"/>
              </a:rPr>
              <a:t>situations</a:t>
            </a:r>
            <a:r>
              <a:rPr sz="2000" i="1" spc="-4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to</a:t>
            </a:r>
            <a:r>
              <a:rPr sz="2000" i="1" spc="-2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actions</a:t>
            </a:r>
            <a:r>
              <a:rPr sz="2000" i="1" spc="-3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–</a:t>
            </a:r>
            <a:r>
              <a:rPr sz="2000" i="1" spc="-3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so</a:t>
            </a:r>
            <a:r>
              <a:rPr sz="2000" i="1" spc="-3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as</a:t>
            </a:r>
            <a:r>
              <a:rPr sz="2000" i="1" spc="-3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to</a:t>
            </a:r>
            <a:r>
              <a:rPr sz="2000" i="1" spc="-2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maximum</a:t>
            </a:r>
            <a:r>
              <a:rPr sz="2000" i="1" spc="-4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a</a:t>
            </a:r>
            <a:r>
              <a:rPr sz="2000" i="1" spc="-2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numerical</a:t>
            </a:r>
            <a:r>
              <a:rPr sz="2000" i="1" spc="-50" dirty="0">
                <a:latin typeface="Georgia"/>
                <a:cs typeface="Georgia"/>
              </a:rPr>
              <a:t> </a:t>
            </a:r>
            <a:r>
              <a:rPr sz="2000" i="1" spc="-10" dirty="0">
                <a:latin typeface="Georgia"/>
                <a:cs typeface="Georgia"/>
              </a:rPr>
              <a:t>reward.</a:t>
            </a:r>
            <a:endParaRPr sz="2000">
              <a:latin typeface="Georgia"/>
              <a:cs typeface="Georgia"/>
            </a:endParaRPr>
          </a:p>
          <a:p>
            <a:pPr marL="2756535" marR="161925">
              <a:lnSpc>
                <a:spcPts val="2160"/>
              </a:lnSpc>
              <a:spcBef>
                <a:spcPts val="900"/>
              </a:spcBef>
            </a:pPr>
            <a:r>
              <a:rPr sz="2000" dirty="0">
                <a:latin typeface="Georgia"/>
                <a:cs typeface="Georgia"/>
              </a:rPr>
              <a:t>Reinforcement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Learning: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introduction </a:t>
            </a:r>
            <a:r>
              <a:rPr sz="2000" dirty="0">
                <a:latin typeface="Georgia"/>
                <a:cs typeface="Georgia"/>
              </a:rPr>
              <a:t>Sutton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&amp;</a:t>
            </a:r>
            <a:r>
              <a:rPr sz="2000" spc="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Barto</a:t>
            </a:r>
            <a:endParaRPr sz="2000">
              <a:latin typeface="Georgia"/>
              <a:cs typeface="Georgia"/>
            </a:endParaRPr>
          </a:p>
          <a:p>
            <a:pPr marL="241300" marR="149225" indent="-228600">
              <a:lnSpc>
                <a:spcPts val="2160"/>
              </a:lnSpc>
              <a:spcBef>
                <a:spcPts val="90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Georgia"/>
                <a:cs typeface="Georgia"/>
              </a:rPr>
              <a:t>Rather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than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learning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from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explicit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training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data,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or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discovering </a:t>
            </a:r>
            <a:r>
              <a:rPr sz="2000" dirty="0">
                <a:latin typeface="Georgia"/>
                <a:cs typeface="Georgia"/>
              </a:rPr>
              <a:t>patterns</a:t>
            </a:r>
            <a:r>
              <a:rPr sz="2000" spc="-5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in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static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data,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reinforcement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learning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discovers</a:t>
            </a:r>
            <a:r>
              <a:rPr sz="2000" spc="-6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best </a:t>
            </a:r>
            <a:r>
              <a:rPr sz="2000" dirty="0">
                <a:latin typeface="Georgia"/>
                <a:cs typeface="Georgia"/>
              </a:rPr>
              <a:t>option</a:t>
            </a:r>
            <a:r>
              <a:rPr sz="2000" spc="-5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(highest</a:t>
            </a:r>
            <a:r>
              <a:rPr sz="2000" spc="-8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reward)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from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trial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error.</a:t>
            </a:r>
            <a:endParaRPr sz="2000">
              <a:latin typeface="Georgia"/>
              <a:cs typeface="Georgia"/>
            </a:endParaRPr>
          </a:p>
          <a:p>
            <a:pPr marL="240665" indent="-227965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665" algn="l"/>
              </a:tabLst>
            </a:pPr>
            <a:r>
              <a:rPr sz="2000" dirty="0">
                <a:latin typeface="Georgia"/>
                <a:cs typeface="Georgia"/>
              </a:rPr>
              <a:t>Inverse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Reinforcement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Learning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Georgia"/>
                <a:cs typeface="Georgia"/>
              </a:rPr>
              <a:t>Learn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reward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function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by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observing</a:t>
            </a:r>
            <a:r>
              <a:rPr sz="2000" spc="-4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expert</a:t>
            </a:r>
            <a:endParaRPr sz="2000">
              <a:latin typeface="Georgia"/>
              <a:cs typeface="Georgia"/>
            </a:endParaRPr>
          </a:p>
          <a:p>
            <a:pPr marL="698500" lvl="1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Georgia"/>
                <a:cs typeface="Georgia"/>
              </a:rPr>
              <a:t>“Apprenticeship </a:t>
            </a:r>
            <a:r>
              <a:rPr sz="2000" spc="-10" dirty="0">
                <a:latin typeface="Georgia"/>
                <a:cs typeface="Georgia"/>
              </a:rPr>
              <a:t>learningapprenticeship</a:t>
            </a:r>
            <a:r>
              <a:rPr sz="2000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learning“</a:t>
            </a:r>
            <a:endParaRPr sz="2000">
              <a:latin typeface="Georgia"/>
              <a:cs typeface="Georgia"/>
            </a:endParaRPr>
          </a:p>
          <a:p>
            <a:pPr marL="698500" marR="5080" lvl="1" indent="-228600">
              <a:lnSpc>
                <a:spcPts val="2160"/>
              </a:lnSpc>
              <a:spcBef>
                <a:spcPts val="93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Georgia"/>
                <a:cs typeface="Georgia"/>
              </a:rPr>
              <a:t>E.g.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Abbeel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et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al.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Autonomous</a:t>
            </a:r>
            <a:r>
              <a:rPr sz="2000" i="1" spc="-6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Helicopter</a:t>
            </a:r>
            <a:r>
              <a:rPr sz="2000" i="1" spc="-5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Aerobatics</a:t>
            </a:r>
            <a:r>
              <a:rPr sz="2000" i="1" spc="-25" dirty="0">
                <a:latin typeface="Georgia"/>
                <a:cs typeface="Georgia"/>
              </a:rPr>
              <a:t> </a:t>
            </a:r>
            <a:r>
              <a:rPr sz="2000" i="1" spc="-10" dirty="0">
                <a:latin typeface="Georgia"/>
                <a:cs typeface="Georgia"/>
              </a:rPr>
              <a:t>through </a:t>
            </a:r>
            <a:r>
              <a:rPr sz="2000" i="1" dirty="0">
                <a:latin typeface="Georgia"/>
                <a:cs typeface="Georgia"/>
              </a:rPr>
              <a:t>Apprenticeship</a:t>
            </a:r>
            <a:r>
              <a:rPr sz="2000" i="1" spc="-110" dirty="0">
                <a:latin typeface="Georgia"/>
                <a:cs typeface="Georgia"/>
              </a:rPr>
              <a:t> </a:t>
            </a:r>
            <a:r>
              <a:rPr sz="2000" i="1" spc="-10" dirty="0">
                <a:latin typeface="Georgia"/>
                <a:cs typeface="Georgia"/>
              </a:rPr>
              <a:t>Learning</a:t>
            </a:r>
            <a:endParaRPr sz="2000">
              <a:latin typeface="Georgia"/>
              <a:cs typeface="Georgia"/>
            </a:endParaRPr>
          </a:p>
        </p:txBody>
      </p:sp>
      <p:pic>
        <p:nvPicPr>
          <p:cNvPr id="37" name="object 4">
            <a:extLst>
              <a:ext uri="{FF2B5EF4-FFF2-40B4-BE49-F238E27FC236}">
                <a16:creationId xmlns:a16="http://schemas.microsoft.com/office/drawing/2014/main" id="{6F4C5D38-C62F-4BF6-BE0C-E74FC7B175D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8200" y="3733800"/>
            <a:ext cx="2813304" cy="2101596"/>
          </a:xfrm>
          <a:prstGeom prst="rect">
            <a:avLst/>
          </a:prstGeom>
        </p:spPr>
      </p:pic>
      <p:pic>
        <p:nvPicPr>
          <p:cNvPr id="38" name="object 5">
            <a:extLst>
              <a:ext uri="{FF2B5EF4-FFF2-40B4-BE49-F238E27FC236}">
                <a16:creationId xmlns:a16="http://schemas.microsoft.com/office/drawing/2014/main" id="{917E728E-554E-6C6C-6586-C0A26AB0513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94284" y="1579988"/>
            <a:ext cx="1951532" cy="195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496248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2">
            <a:extLst>
              <a:ext uri="{FF2B5EF4-FFF2-40B4-BE49-F238E27FC236}">
                <a16:creationId xmlns:a16="http://schemas.microsoft.com/office/drawing/2014/main" id="{1AD5C6E3-23F8-035F-06F3-5B3754AAE1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985" y="505327"/>
            <a:ext cx="8286720" cy="1155032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52705"/>
            <a:r>
              <a:rPr lang="sv-SE" sz="4000" spc="-10" dirty="0">
                <a:latin typeface="Calibri Light"/>
                <a:cs typeface="Calibri Light"/>
              </a:rPr>
              <a:t>A</a:t>
            </a:r>
            <a:r>
              <a:rPr lang="sv-SE" spc="-80" dirty="0"/>
              <a:t> </a:t>
            </a:r>
            <a:r>
              <a:rPr lang="sv-SE" sz="4000" spc="-10" dirty="0" err="1">
                <a:latin typeface="Calibri Light"/>
                <a:cs typeface="Calibri Light"/>
              </a:rPr>
              <a:t>Reinforcement</a:t>
            </a:r>
            <a:r>
              <a:rPr lang="sv-SE" spc="-70" dirty="0"/>
              <a:t> </a:t>
            </a:r>
            <a:r>
              <a:rPr lang="sv-SE" sz="4000" spc="-10" dirty="0">
                <a:latin typeface="Calibri Light"/>
                <a:cs typeface="Calibri Light"/>
              </a:rPr>
              <a:t>Learning</a:t>
            </a:r>
            <a:r>
              <a:rPr lang="sv-SE" spc="-65" dirty="0"/>
              <a:t> </a:t>
            </a:r>
            <a:r>
              <a:rPr lang="sv-SE" sz="4000" spc="-10" dirty="0">
                <a:latin typeface="Calibri Light"/>
                <a:cs typeface="Calibri Light"/>
              </a:rPr>
              <a:t>Problem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CCD5C19-2801-38D4-8967-980087AF4CBC}"/>
              </a:ext>
            </a:extLst>
          </p:cNvPr>
          <p:cNvSpPr txBox="1"/>
          <p:nvPr/>
        </p:nvSpPr>
        <p:spPr>
          <a:xfrm>
            <a:off x="363984" y="1825625"/>
            <a:ext cx="5960616" cy="422625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L="252729" indent="-227329">
              <a:lnSpc>
                <a:spcPct val="100000"/>
              </a:lnSpc>
              <a:spcBef>
                <a:spcPts val="330"/>
              </a:spcBef>
              <a:buFont typeface="Arial MT"/>
              <a:buChar char="•"/>
              <a:tabLst>
                <a:tab pos="252729" algn="l"/>
              </a:tabLst>
            </a:pPr>
            <a:r>
              <a:rPr lang="en-US" sz="2800" dirty="0">
                <a:latin typeface="Georgia"/>
                <a:cs typeface="Georgia"/>
              </a:rPr>
              <a:t>The</a:t>
            </a:r>
            <a:r>
              <a:rPr lang="en-US" sz="2800" spc="-65" dirty="0">
                <a:latin typeface="Georgia"/>
                <a:cs typeface="Georgia"/>
              </a:rPr>
              <a:t> </a:t>
            </a:r>
            <a:r>
              <a:rPr lang="en-US" sz="2800" spc="-10" dirty="0">
                <a:latin typeface="Georgia"/>
                <a:cs typeface="Georgia"/>
              </a:rPr>
              <a:t>environment</a:t>
            </a:r>
            <a:endParaRPr lang="en-US" sz="2800" dirty="0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252729" algn="l"/>
              </a:tabLst>
            </a:pPr>
            <a:r>
              <a:rPr lang="en-US" sz="2800" dirty="0">
                <a:latin typeface="Georgia"/>
                <a:cs typeface="Georgia"/>
              </a:rPr>
              <a:t>The</a:t>
            </a:r>
            <a:r>
              <a:rPr lang="en-US" sz="2800" spc="-85" dirty="0">
                <a:latin typeface="Georgia"/>
                <a:cs typeface="Georgia"/>
              </a:rPr>
              <a:t> </a:t>
            </a:r>
            <a:r>
              <a:rPr lang="en-US" sz="2800" spc="-10" dirty="0">
                <a:latin typeface="Georgia"/>
                <a:cs typeface="Georgia"/>
              </a:rPr>
              <a:t>reinforcement</a:t>
            </a:r>
            <a:r>
              <a:rPr lang="en-US" sz="2800" spc="-75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function</a:t>
            </a:r>
            <a:r>
              <a:rPr lang="en-US" sz="2800" spc="-45" dirty="0">
                <a:latin typeface="Georgia"/>
                <a:cs typeface="Georgia"/>
              </a:rPr>
              <a:t> </a:t>
            </a:r>
            <a:r>
              <a:rPr lang="en-US" sz="2800" i="1" spc="-10" dirty="0">
                <a:latin typeface="Georgia"/>
                <a:cs typeface="Georgia"/>
              </a:rPr>
              <a:t>r(</a:t>
            </a:r>
            <a:r>
              <a:rPr lang="en-US" sz="2800" i="1" spc="-10" dirty="0" err="1">
                <a:latin typeface="Georgia"/>
                <a:cs typeface="Georgia"/>
              </a:rPr>
              <a:t>s,a</a:t>
            </a:r>
            <a:r>
              <a:rPr lang="en-US" sz="2800" i="1" spc="-10" dirty="0">
                <a:latin typeface="Georgia"/>
                <a:cs typeface="Georgia"/>
              </a:rPr>
              <a:t>)</a:t>
            </a:r>
            <a:endParaRPr lang="en-US" sz="2800" dirty="0">
              <a:latin typeface="Georgia"/>
              <a:cs typeface="Georgia"/>
            </a:endParaRPr>
          </a:p>
          <a:p>
            <a:pPr marL="710565" lvl="1" indent="-22796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710565" algn="l"/>
              </a:tabLst>
            </a:pPr>
            <a:r>
              <a:rPr lang="en-US" sz="2400" dirty="0">
                <a:latin typeface="Georgia"/>
                <a:cs typeface="Georgia"/>
              </a:rPr>
              <a:t>Pure</a:t>
            </a:r>
            <a:r>
              <a:rPr lang="en-US" sz="2400" spc="-50" dirty="0">
                <a:latin typeface="Georgia"/>
                <a:cs typeface="Georgia"/>
              </a:rPr>
              <a:t> </a:t>
            </a:r>
            <a:r>
              <a:rPr lang="en-US" sz="2400" dirty="0">
                <a:latin typeface="Georgia"/>
                <a:cs typeface="Georgia"/>
              </a:rPr>
              <a:t>delay</a:t>
            </a:r>
            <a:r>
              <a:rPr lang="en-US" sz="2400" spc="-50" dirty="0">
                <a:latin typeface="Georgia"/>
                <a:cs typeface="Georgia"/>
              </a:rPr>
              <a:t> </a:t>
            </a:r>
            <a:r>
              <a:rPr lang="en-US" sz="2400" dirty="0">
                <a:latin typeface="Georgia"/>
                <a:cs typeface="Georgia"/>
              </a:rPr>
              <a:t>reward</a:t>
            </a:r>
            <a:r>
              <a:rPr lang="en-US" sz="2400" spc="-30" dirty="0">
                <a:latin typeface="Georgia"/>
                <a:cs typeface="Georgia"/>
              </a:rPr>
              <a:t> </a:t>
            </a:r>
            <a:r>
              <a:rPr lang="en-US" sz="2400" dirty="0">
                <a:latin typeface="Georgia"/>
                <a:cs typeface="Georgia"/>
              </a:rPr>
              <a:t>and</a:t>
            </a:r>
            <a:r>
              <a:rPr lang="en-US" sz="2400" spc="-55" dirty="0">
                <a:latin typeface="Georgia"/>
                <a:cs typeface="Georgia"/>
              </a:rPr>
              <a:t> </a:t>
            </a:r>
            <a:r>
              <a:rPr lang="en-US" sz="2400" dirty="0">
                <a:latin typeface="Georgia"/>
                <a:cs typeface="Georgia"/>
              </a:rPr>
              <a:t>avoidance</a:t>
            </a:r>
            <a:r>
              <a:rPr lang="en-US" sz="2400" spc="-55" dirty="0">
                <a:latin typeface="Georgia"/>
                <a:cs typeface="Georgia"/>
              </a:rPr>
              <a:t> </a:t>
            </a:r>
            <a:r>
              <a:rPr lang="en-US" sz="2400" spc="-10" dirty="0">
                <a:latin typeface="Georgia"/>
                <a:cs typeface="Georgia"/>
              </a:rPr>
              <a:t>problems</a:t>
            </a:r>
            <a:endParaRPr lang="en-US" sz="2400" dirty="0">
              <a:latin typeface="Georgia"/>
              <a:cs typeface="Georgia"/>
            </a:endParaRPr>
          </a:p>
          <a:p>
            <a:pPr marL="710565" lvl="1" indent="-227965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710565" algn="l"/>
              </a:tabLst>
            </a:pPr>
            <a:r>
              <a:rPr lang="en-US" sz="2400" dirty="0">
                <a:latin typeface="Georgia"/>
                <a:cs typeface="Georgia"/>
              </a:rPr>
              <a:t>Minimum</a:t>
            </a:r>
            <a:r>
              <a:rPr lang="en-US" sz="2400" spc="-45" dirty="0">
                <a:latin typeface="Georgia"/>
                <a:cs typeface="Georgia"/>
              </a:rPr>
              <a:t> </a:t>
            </a:r>
            <a:r>
              <a:rPr lang="en-US" sz="2400" dirty="0">
                <a:latin typeface="Georgia"/>
                <a:cs typeface="Georgia"/>
              </a:rPr>
              <a:t>time</a:t>
            </a:r>
            <a:r>
              <a:rPr lang="en-US" sz="2400" spc="-25" dirty="0">
                <a:latin typeface="Georgia"/>
                <a:cs typeface="Georgia"/>
              </a:rPr>
              <a:t> </a:t>
            </a:r>
            <a:r>
              <a:rPr lang="en-US" sz="2400" dirty="0">
                <a:latin typeface="Georgia"/>
                <a:cs typeface="Georgia"/>
              </a:rPr>
              <a:t>to</a:t>
            </a:r>
            <a:r>
              <a:rPr lang="en-US" sz="2400" spc="-20" dirty="0">
                <a:latin typeface="Georgia"/>
                <a:cs typeface="Georgia"/>
              </a:rPr>
              <a:t> goal</a:t>
            </a:r>
            <a:endParaRPr lang="en-US" sz="2400" dirty="0">
              <a:latin typeface="Georgia"/>
              <a:cs typeface="Georgia"/>
            </a:endParaRPr>
          </a:p>
          <a:p>
            <a:pPr marL="709930" lvl="1" indent="-227329">
              <a:lnSpc>
                <a:spcPct val="100000"/>
              </a:lnSpc>
              <a:spcBef>
                <a:spcPts val="325"/>
              </a:spcBef>
              <a:buFont typeface="Arial MT"/>
              <a:buChar char="•"/>
              <a:tabLst>
                <a:tab pos="709930" algn="l"/>
              </a:tabLst>
            </a:pPr>
            <a:r>
              <a:rPr lang="en-US" sz="2400" spc="-10" dirty="0">
                <a:latin typeface="Georgia"/>
                <a:cs typeface="Georgia"/>
              </a:rPr>
              <a:t>Games</a:t>
            </a:r>
            <a:endParaRPr lang="en-US" sz="2400" dirty="0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252729" algn="l"/>
              </a:tabLst>
            </a:pPr>
            <a:r>
              <a:rPr lang="en-US" sz="2800" dirty="0">
                <a:latin typeface="Georgia"/>
                <a:cs typeface="Georgia"/>
              </a:rPr>
              <a:t>The</a:t>
            </a:r>
            <a:r>
              <a:rPr lang="en-US" sz="2800" spc="-90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value</a:t>
            </a:r>
            <a:r>
              <a:rPr lang="en-US" sz="2800" spc="-75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function</a:t>
            </a:r>
            <a:r>
              <a:rPr lang="en-US" sz="2800" spc="-60" dirty="0">
                <a:latin typeface="Georgia"/>
                <a:cs typeface="Georgia"/>
              </a:rPr>
              <a:t> </a:t>
            </a:r>
            <a:r>
              <a:rPr lang="en-US" sz="2800" i="1" spc="-20" dirty="0">
                <a:latin typeface="Georgia"/>
                <a:cs typeface="Georgia"/>
              </a:rPr>
              <a:t>V(s)</a:t>
            </a:r>
            <a:endParaRPr lang="en-US" sz="2800" dirty="0">
              <a:latin typeface="Georgia"/>
              <a:cs typeface="Georgia"/>
            </a:endParaRPr>
          </a:p>
          <a:p>
            <a:pPr marL="710565" lvl="1" indent="-227965">
              <a:lnSpc>
                <a:spcPct val="100000"/>
              </a:lnSpc>
              <a:spcBef>
                <a:spcPts val="340"/>
              </a:spcBef>
              <a:buFont typeface="Arial MT"/>
              <a:buChar char="•"/>
              <a:tabLst>
                <a:tab pos="710565" algn="l"/>
              </a:tabLst>
            </a:pPr>
            <a:r>
              <a:rPr lang="en-US" sz="2400" dirty="0">
                <a:latin typeface="Georgia"/>
                <a:cs typeface="Georgia"/>
              </a:rPr>
              <a:t>Policy</a:t>
            </a:r>
            <a:r>
              <a:rPr lang="en-US" sz="2400" spc="-20" dirty="0">
                <a:latin typeface="Georgia"/>
                <a:cs typeface="Georgia"/>
              </a:rPr>
              <a:t> </a:t>
            </a:r>
            <a:r>
              <a:rPr lang="en-US" sz="2400" dirty="0">
                <a:latin typeface="Symbol"/>
                <a:cs typeface="Symbol"/>
              </a:rPr>
              <a:t></a:t>
            </a:r>
            <a:r>
              <a:rPr lang="en-US" sz="2400" dirty="0">
                <a:latin typeface="Georgia"/>
                <a:cs typeface="Georgia"/>
              </a:rPr>
              <a:t>:</a:t>
            </a:r>
            <a:r>
              <a:rPr lang="en-US" sz="2400" spc="-15" dirty="0">
                <a:latin typeface="Georgia"/>
                <a:cs typeface="Georgia"/>
              </a:rPr>
              <a:t> </a:t>
            </a:r>
            <a:r>
              <a:rPr lang="en-US" sz="2400" i="1" dirty="0">
                <a:latin typeface="Georgia"/>
                <a:cs typeface="Georgia"/>
              </a:rPr>
              <a:t>S</a:t>
            </a:r>
            <a:r>
              <a:rPr lang="en-US" sz="2400" i="1" spc="-10" dirty="0">
                <a:latin typeface="Georgia"/>
                <a:cs typeface="Georgia"/>
              </a:rPr>
              <a:t> </a:t>
            </a:r>
            <a:r>
              <a:rPr lang="en-US" sz="2400" dirty="0">
                <a:latin typeface="Symbol"/>
                <a:cs typeface="Symbol"/>
              </a:rPr>
              <a:t></a:t>
            </a:r>
            <a:r>
              <a:rPr lang="en-US" sz="2400" spc="-60" dirty="0">
                <a:latin typeface="Times New Roman"/>
                <a:cs typeface="Times New Roman"/>
              </a:rPr>
              <a:t> </a:t>
            </a:r>
            <a:r>
              <a:rPr lang="en-US" sz="2400" i="1" spc="-50" dirty="0">
                <a:latin typeface="Georgia"/>
                <a:cs typeface="Georgia"/>
              </a:rPr>
              <a:t>A</a:t>
            </a:r>
            <a:endParaRPr lang="en-US" sz="2400" dirty="0">
              <a:latin typeface="Georgia"/>
              <a:cs typeface="Georgia"/>
            </a:endParaRPr>
          </a:p>
          <a:p>
            <a:pPr marL="709930" lvl="1" indent="-227329">
              <a:lnSpc>
                <a:spcPct val="100000"/>
              </a:lnSpc>
              <a:spcBef>
                <a:spcPts val="320"/>
              </a:spcBef>
              <a:buFont typeface="Arial MT"/>
              <a:buChar char="•"/>
              <a:tabLst>
                <a:tab pos="709930" algn="l"/>
              </a:tabLst>
            </a:pPr>
            <a:r>
              <a:rPr lang="en-US" sz="2400" dirty="0">
                <a:latin typeface="Georgia"/>
                <a:cs typeface="Georgia"/>
              </a:rPr>
              <a:t>Value</a:t>
            </a:r>
            <a:r>
              <a:rPr lang="en-US" sz="2400" spc="-30" dirty="0">
                <a:latin typeface="Georgia"/>
                <a:cs typeface="Georgia"/>
              </a:rPr>
              <a:t> </a:t>
            </a:r>
            <a:r>
              <a:rPr lang="en-US" sz="2400" i="1" dirty="0">
                <a:latin typeface="Georgia"/>
                <a:cs typeface="Georgia"/>
              </a:rPr>
              <a:t>V</a:t>
            </a:r>
            <a:r>
              <a:rPr lang="en-US" sz="2400" i="1" spc="-35" dirty="0">
                <a:latin typeface="Georgia"/>
                <a:cs typeface="Georgia"/>
              </a:rPr>
              <a:t> </a:t>
            </a:r>
            <a:r>
              <a:rPr lang="en-US" sz="2400" baseline="24305" dirty="0">
                <a:latin typeface="Symbol"/>
                <a:cs typeface="Symbol"/>
              </a:rPr>
              <a:t></a:t>
            </a:r>
            <a:r>
              <a:rPr lang="en-US" sz="2400" i="1" dirty="0">
                <a:latin typeface="Georgia"/>
                <a:cs typeface="Georgia"/>
              </a:rPr>
              <a:t>(s) </a:t>
            </a:r>
            <a:r>
              <a:rPr lang="en-US" sz="2400" dirty="0">
                <a:latin typeface="Georgia"/>
                <a:cs typeface="Georgia"/>
              </a:rPr>
              <a:t>:=</a:t>
            </a:r>
            <a:r>
              <a:rPr lang="en-US" sz="2400" spc="-40" dirty="0">
                <a:latin typeface="Georgia"/>
                <a:cs typeface="Georgia"/>
              </a:rPr>
              <a:t> </a:t>
            </a:r>
            <a:r>
              <a:rPr lang="en-US" sz="2400" dirty="0">
                <a:latin typeface="Symbol"/>
                <a:cs typeface="Symbol"/>
              </a:rPr>
              <a:t></a:t>
            </a:r>
            <a:r>
              <a:rPr lang="en-US" sz="2400" baseline="-20833" dirty="0" err="1">
                <a:latin typeface="Georgia"/>
                <a:cs typeface="Georgia"/>
              </a:rPr>
              <a:t>i</a:t>
            </a:r>
            <a:r>
              <a:rPr lang="en-US" sz="2400" spc="262" baseline="-20833" dirty="0">
                <a:latin typeface="Georgia"/>
                <a:cs typeface="Georgia"/>
              </a:rPr>
              <a:t> </a:t>
            </a:r>
            <a:r>
              <a:rPr lang="en-US" sz="2400" dirty="0">
                <a:latin typeface="Symbol"/>
                <a:cs typeface="Symbol"/>
              </a:rPr>
              <a:t></a:t>
            </a:r>
            <a:r>
              <a:rPr lang="en-US" sz="2400" baseline="24305" dirty="0" err="1">
                <a:latin typeface="Georgia"/>
                <a:cs typeface="Georgia"/>
              </a:rPr>
              <a:t>i</a:t>
            </a:r>
            <a:r>
              <a:rPr lang="en-US" sz="2400" spc="7" baseline="24305" dirty="0">
                <a:latin typeface="Georgia"/>
                <a:cs typeface="Georgia"/>
              </a:rPr>
              <a:t> </a:t>
            </a:r>
            <a:r>
              <a:rPr lang="en-US" sz="2400" i="1" spc="-20" dirty="0" err="1">
                <a:latin typeface="Georgia"/>
                <a:cs typeface="Georgia"/>
              </a:rPr>
              <a:t>r</a:t>
            </a:r>
            <a:r>
              <a:rPr lang="en-US" sz="2400" spc="-30" baseline="-20833" dirty="0" err="1">
                <a:latin typeface="Georgia"/>
                <a:cs typeface="Georgia"/>
              </a:rPr>
              <a:t>t+i</a:t>
            </a:r>
            <a:endParaRPr lang="en-US" sz="2400" baseline="-20833" dirty="0">
              <a:latin typeface="Georgia"/>
              <a:cs typeface="Georgia"/>
            </a:endParaRPr>
          </a:p>
          <a:p>
            <a:pPr marL="252729" indent="-227329">
              <a:lnSpc>
                <a:spcPts val="3020"/>
              </a:lnSpc>
              <a:spcBef>
                <a:spcPts val="229"/>
              </a:spcBef>
              <a:buFont typeface="Arial MT"/>
              <a:buChar char="•"/>
              <a:tabLst>
                <a:tab pos="252729" algn="l"/>
              </a:tabLst>
            </a:pPr>
            <a:r>
              <a:rPr lang="en-US" sz="2800" dirty="0">
                <a:latin typeface="Georgia"/>
                <a:cs typeface="Georgia"/>
              </a:rPr>
              <a:t>Find</a:t>
            </a:r>
            <a:r>
              <a:rPr lang="en-US" sz="2800" spc="-60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the</a:t>
            </a:r>
            <a:r>
              <a:rPr lang="en-US" sz="2800" spc="-55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optimal</a:t>
            </a:r>
            <a:r>
              <a:rPr lang="en-US" sz="2800" spc="-50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policy</a:t>
            </a:r>
            <a:r>
              <a:rPr lang="en-US" sz="2800" spc="-30" dirty="0">
                <a:latin typeface="Georgia"/>
                <a:cs typeface="Georgia"/>
              </a:rPr>
              <a:t> </a:t>
            </a:r>
            <a:r>
              <a:rPr lang="en-US" sz="2800" dirty="0">
                <a:latin typeface="Symbol"/>
                <a:cs typeface="Symbol"/>
              </a:rPr>
              <a:t></a:t>
            </a:r>
            <a:r>
              <a:rPr lang="en-US" sz="2775" baseline="25525" dirty="0">
                <a:latin typeface="Symbol"/>
                <a:cs typeface="Symbol"/>
              </a:rPr>
              <a:t></a:t>
            </a:r>
            <a:r>
              <a:rPr lang="en-US" sz="2775" spc="247" baseline="255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Georgia"/>
                <a:cs typeface="Georgia"/>
              </a:rPr>
              <a:t>that</a:t>
            </a:r>
            <a:r>
              <a:rPr lang="en-US" sz="2800" spc="-60" dirty="0">
                <a:latin typeface="Georgia"/>
                <a:cs typeface="Georgia"/>
              </a:rPr>
              <a:t> </a:t>
            </a:r>
            <a:r>
              <a:rPr lang="en-US" sz="2800" spc="-10" dirty="0">
                <a:latin typeface="Georgia"/>
                <a:cs typeface="Georgia"/>
              </a:rPr>
              <a:t>maximizes</a:t>
            </a:r>
            <a:endParaRPr lang="en-US" sz="2800" dirty="0">
              <a:latin typeface="Georgia"/>
              <a:cs typeface="Georgia"/>
            </a:endParaRPr>
          </a:p>
          <a:p>
            <a:pPr marL="254000">
              <a:lnSpc>
                <a:spcPts val="3020"/>
              </a:lnSpc>
              <a:tabLst>
                <a:tab pos="1417955" algn="l"/>
              </a:tabLst>
            </a:pPr>
            <a:r>
              <a:rPr lang="en-US" sz="2800" i="1" dirty="0">
                <a:latin typeface="Georgia"/>
                <a:cs typeface="Georgia"/>
              </a:rPr>
              <a:t>V</a:t>
            </a:r>
            <a:r>
              <a:rPr lang="en-US" sz="2800" i="1" spc="-5" dirty="0">
                <a:latin typeface="Georgia"/>
                <a:cs typeface="Georgia"/>
              </a:rPr>
              <a:t> </a:t>
            </a:r>
            <a:r>
              <a:rPr lang="en-US" sz="2775" spc="-15" baseline="25525" dirty="0">
                <a:latin typeface="Symbol"/>
                <a:cs typeface="Symbol"/>
              </a:rPr>
              <a:t></a:t>
            </a:r>
            <a:r>
              <a:rPr lang="en-US" sz="2800" i="1" spc="-10" dirty="0">
                <a:latin typeface="Georgia"/>
                <a:cs typeface="Georgia"/>
              </a:rPr>
              <a:t>(s)</a:t>
            </a:r>
            <a:r>
              <a:rPr lang="en-US" sz="2800" i="1" dirty="0">
                <a:latin typeface="Georgia"/>
                <a:cs typeface="Georgia"/>
              </a:rPr>
              <a:t>	</a:t>
            </a:r>
            <a:r>
              <a:rPr lang="en-US" sz="2800" dirty="0">
                <a:latin typeface="Georgia"/>
                <a:cs typeface="Georgia"/>
              </a:rPr>
              <a:t>for</a:t>
            </a:r>
            <a:r>
              <a:rPr lang="en-US" sz="2800" spc="-55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all</a:t>
            </a:r>
            <a:r>
              <a:rPr lang="en-US" sz="2800" spc="-65" dirty="0">
                <a:latin typeface="Georgia"/>
                <a:cs typeface="Georgia"/>
              </a:rPr>
              <a:t> </a:t>
            </a:r>
            <a:r>
              <a:rPr lang="en-US" sz="2800" dirty="0">
                <a:latin typeface="Georgia"/>
                <a:cs typeface="Georgia"/>
              </a:rPr>
              <a:t>states</a:t>
            </a:r>
            <a:r>
              <a:rPr lang="en-US" sz="2800" spc="-40" dirty="0">
                <a:latin typeface="Georgia"/>
                <a:cs typeface="Georgia"/>
              </a:rPr>
              <a:t> </a:t>
            </a:r>
            <a:r>
              <a:rPr lang="en-US" sz="2800" i="1" spc="-35" dirty="0">
                <a:latin typeface="Georgia"/>
                <a:cs typeface="Georgia"/>
              </a:rPr>
              <a:t>s</a:t>
            </a:r>
            <a:r>
              <a:rPr lang="en-US" sz="2800" spc="-35" dirty="0">
                <a:latin typeface="Georgia"/>
                <a:cs typeface="Georgia"/>
              </a:rPr>
              <a:t>.</a:t>
            </a:r>
            <a:endParaRPr lang="en-US" sz="2800" dirty="0">
              <a:latin typeface="Georgia"/>
              <a:cs typeface="Georgia"/>
            </a:endParaRPr>
          </a:p>
          <a:p>
            <a:pPr marL="228600" indent="-228600">
              <a:lnSpc>
                <a:spcPct val="110000"/>
              </a:lnSpc>
              <a:spcBef>
                <a:spcPts val="1000"/>
              </a:spcBef>
              <a:buClr>
                <a:schemeClr val="accent2"/>
              </a:buClr>
              <a:buSzPct val="124000"/>
              <a:buFont typeface="Arial" panose="020B0604020202020204" pitchFamily="34" charset="0"/>
              <a:buChar char="•"/>
              <a:tabLst>
                <a:tab pos="252729" algn="l"/>
              </a:tabLst>
            </a:pPr>
            <a:endParaRPr lang="en-US" sz="2800" dirty="0">
              <a:latin typeface="Georgia"/>
              <a:cs typeface="Georgia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5A255074-07A5-3CB3-C6E6-863ACD9BDD1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26884" y="1825625"/>
            <a:ext cx="4472231" cy="4226259"/>
          </a:xfrm>
          <a:prstGeom prst="rect">
            <a:avLst/>
          </a:prstGeom>
          <a:noFill/>
        </p:spPr>
      </p:pic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3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420871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4</a:t>
            </a:fld>
            <a:endParaRPr lang="en-IE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93D09E89-59D0-B57E-359A-409ADB4E91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991" y="606374"/>
            <a:ext cx="10247782" cy="835202"/>
          </a:xfrm>
          <a:prstGeom prst="rect">
            <a:avLst/>
          </a:prstGeom>
        </p:spPr>
        <p:txBody>
          <a:bodyPr vert="horz" wrap="square" lIns="0" tIns="212267" rIns="0" bIns="0" rtlCol="0">
            <a:spAutoFit/>
          </a:bodyPr>
          <a:lstStyle/>
          <a:p>
            <a:pPr marL="2260600">
              <a:lnSpc>
                <a:spcPct val="100000"/>
              </a:lnSpc>
              <a:spcBef>
                <a:spcPts val="95"/>
              </a:spcBef>
            </a:pPr>
            <a:r>
              <a:rPr dirty="0"/>
              <a:t>RL</a:t>
            </a:r>
            <a:r>
              <a:rPr spc="-90" dirty="0"/>
              <a:t> </a:t>
            </a:r>
            <a:r>
              <a:rPr spc="-25" dirty="0"/>
              <a:t>Value</a:t>
            </a:r>
            <a:r>
              <a:rPr spc="-90" dirty="0"/>
              <a:t> </a:t>
            </a:r>
            <a:r>
              <a:rPr dirty="0"/>
              <a:t>Function</a:t>
            </a:r>
            <a:r>
              <a:rPr spc="-95" dirty="0"/>
              <a:t> </a:t>
            </a:r>
            <a:r>
              <a:rPr dirty="0"/>
              <a:t>-</a:t>
            </a:r>
            <a:r>
              <a:rPr spc="-90" dirty="0"/>
              <a:t> </a:t>
            </a:r>
            <a:r>
              <a:rPr spc="-10" dirty="0"/>
              <a:t>Example</a:t>
            </a: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8FD8E1CE-6006-AC00-B3EF-1596762B75BD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59112" y="2828928"/>
            <a:ext cx="2000608" cy="1810496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F3E6BE58-903B-8494-71FA-B2555D3CBE9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26635" y="2819400"/>
            <a:ext cx="2001012" cy="1810512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00BCE3BE-026D-150E-AEA6-AA4402837BAD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36435" y="2828928"/>
            <a:ext cx="2001012" cy="1820025"/>
          </a:xfrm>
          <a:prstGeom prst="rect">
            <a:avLst/>
          </a:prstGeom>
        </p:spPr>
      </p:pic>
      <p:sp>
        <p:nvSpPr>
          <p:cNvPr id="8" name="object 6">
            <a:extLst>
              <a:ext uri="{FF2B5EF4-FFF2-40B4-BE49-F238E27FC236}">
                <a16:creationId xmlns:a16="http://schemas.microsoft.com/office/drawing/2014/main" id="{1E4E5910-7B7F-9CD1-7439-78D3141022D0}"/>
              </a:ext>
            </a:extLst>
          </p:cNvPr>
          <p:cNvSpPr txBox="1"/>
          <p:nvPr/>
        </p:nvSpPr>
        <p:spPr>
          <a:xfrm>
            <a:off x="2235835" y="1976755"/>
            <a:ext cx="50596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minimum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time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to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goal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world</a:t>
            </a:r>
            <a:endParaRPr sz="3200">
              <a:latin typeface="Calibri"/>
              <a:cs typeface="Calibri"/>
            </a:endParaRP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6C8B907D-2963-C98F-C654-6F463864F07B}"/>
              </a:ext>
            </a:extLst>
          </p:cNvPr>
          <p:cNvGraphicFramePr>
            <a:graphicFrameLocks noGrp="1"/>
          </p:cNvGraphicFramePr>
          <p:nvPr/>
        </p:nvGraphicFramePr>
        <p:xfrm>
          <a:off x="2332227" y="4709667"/>
          <a:ext cx="5873115" cy="8312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1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9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57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4795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r>
                        <a:rPr sz="1800" spc="-9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4577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Optimal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 policy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39420" algn="ct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Optimal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1625">
                <a:tc>
                  <a:txBody>
                    <a:bodyPr/>
                    <a:lstStyle/>
                    <a:p>
                      <a:pPr marL="135255">
                        <a:lnSpc>
                          <a:spcPts val="200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random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9575" algn="ctr">
                        <a:lnSpc>
                          <a:spcPts val="2000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function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795">
                <a:tc>
                  <a:txBody>
                    <a:bodyPr/>
                    <a:lstStyle/>
                    <a:p>
                      <a:pPr marL="135255">
                        <a:lnSpc>
                          <a:spcPts val="1989"/>
                        </a:lnSpc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movement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2994792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5</a:t>
            </a:fld>
            <a:endParaRPr lang="en-IE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F6E7800-6DF2-2B8C-D641-4873BED766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991" y="606374"/>
            <a:ext cx="10247782" cy="835202"/>
          </a:xfrm>
          <a:prstGeom prst="rect">
            <a:avLst/>
          </a:prstGeom>
        </p:spPr>
        <p:txBody>
          <a:bodyPr vert="horz" wrap="square" lIns="0" tIns="212267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spc="-20" dirty="0"/>
              <a:t>Markov</a:t>
            </a:r>
            <a:r>
              <a:rPr spc="-150" dirty="0"/>
              <a:t> </a:t>
            </a:r>
            <a:r>
              <a:rPr dirty="0"/>
              <a:t>Decision</a:t>
            </a:r>
            <a:r>
              <a:rPr spc="-165" dirty="0"/>
              <a:t> </a:t>
            </a:r>
            <a:r>
              <a:rPr spc="-10" dirty="0"/>
              <a:t>Processes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F07A858-5EDC-8915-226E-02B48C4B4433}"/>
              </a:ext>
            </a:extLst>
          </p:cNvPr>
          <p:cNvSpPr txBox="1"/>
          <p:nvPr/>
        </p:nvSpPr>
        <p:spPr>
          <a:xfrm>
            <a:off x="979525" y="1534160"/>
            <a:ext cx="9984740" cy="3855085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sz="2400" spc="-10" dirty="0">
                <a:latin typeface="Georgia"/>
                <a:cs typeface="Georgia"/>
              </a:rPr>
              <a:t>Assume:</a:t>
            </a:r>
            <a:endParaRPr sz="2400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Georgia"/>
                <a:cs typeface="Georgia"/>
              </a:rPr>
              <a:t>finite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set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states</a:t>
            </a:r>
            <a:r>
              <a:rPr sz="2400" spc="-1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finite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set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actions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i="1" spc="-50" dirty="0">
                <a:latin typeface="Georgia"/>
                <a:cs typeface="Georgia"/>
              </a:rPr>
              <a:t>A</a:t>
            </a:r>
            <a:endParaRPr sz="2400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Georgia"/>
                <a:cs typeface="Georgia"/>
              </a:rPr>
              <a:t>at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each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discrete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time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agent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observes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state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i="1" baseline="-20833" dirty="0">
                <a:latin typeface="Georgia"/>
                <a:cs typeface="Georgia"/>
              </a:rPr>
              <a:t>t</a:t>
            </a:r>
            <a:r>
              <a:rPr sz="2400" i="1" spc="240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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i="1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chooses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action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baseline="-20833" dirty="0">
                <a:latin typeface="Georgia"/>
                <a:cs typeface="Georgia"/>
              </a:rPr>
              <a:t>t</a:t>
            </a:r>
            <a:r>
              <a:rPr sz="2400" i="1" spc="217" baseline="-20833" dirty="0">
                <a:latin typeface="Georgia"/>
                <a:cs typeface="Georgia"/>
              </a:rPr>
              <a:t> </a:t>
            </a:r>
            <a:r>
              <a:rPr sz="2400" spc="-25" dirty="0">
                <a:latin typeface="Symbol"/>
                <a:cs typeface="Symbol"/>
              </a:rPr>
              <a:t></a:t>
            </a:r>
            <a:r>
              <a:rPr sz="2400" i="1" spc="-25" dirty="0">
                <a:latin typeface="Georgia"/>
                <a:cs typeface="Georgia"/>
              </a:rPr>
              <a:t>A</a:t>
            </a:r>
            <a:endParaRPr sz="2400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Georgia"/>
                <a:cs typeface="Georgia"/>
              </a:rPr>
              <a:t>then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receives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immediate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reward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i="1" spc="-25" dirty="0">
                <a:latin typeface="Georgia"/>
                <a:cs typeface="Georgia"/>
              </a:rPr>
              <a:t>r</a:t>
            </a:r>
            <a:r>
              <a:rPr sz="2400" i="1" spc="-37" baseline="-20833" dirty="0">
                <a:latin typeface="Georgia"/>
                <a:cs typeface="Georgia"/>
              </a:rPr>
              <a:t>t</a:t>
            </a:r>
            <a:endParaRPr sz="2400" baseline="-20833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Georgia"/>
                <a:cs typeface="Georgia"/>
              </a:rPr>
              <a:t>and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state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changes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to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i="1" spc="-20" dirty="0">
                <a:latin typeface="Georgia"/>
                <a:cs typeface="Georgia"/>
              </a:rPr>
              <a:t>s</a:t>
            </a:r>
            <a:r>
              <a:rPr sz="2400" i="1" spc="-30" baseline="-20833" dirty="0">
                <a:latin typeface="Georgia"/>
                <a:cs typeface="Georgia"/>
              </a:rPr>
              <a:t>t+1</a:t>
            </a:r>
            <a:endParaRPr sz="2400" baseline="-20833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Georgia"/>
                <a:cs typeface="Georgia"/>
              </a:rPr>
              <a:t>Markov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assumption: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i="1" baseline="-20833" dirty="0">
                <a:latin typeface="Georgia"/>
                <a:cs typeface="Georgia"/>
              </a:rPr>
              <a:t>t+1</a:t>
            </a:r>
            <a:r>
              <a:rPr sz="2400" i="1" spc="240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=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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i="1" baseline="-20833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baseline="-20833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r</a:t>
            </a:r>
            <a:r>
              <a:rPr sz="2400" i="1" baseline="-20833" dirty="0">
                <a:latin typeface="Georgia"/>
                <a:cs typeface="Georgia"/>
              </a:rPr>
              <a:t>t</a:t>
            </a:r>
            <a:r>
              <a:rPr sz="2400" i="1" spc="-22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=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r(</a:t>
            </a:r>
            <a:r>
              <a:rPr sz="2400" i="1" spc="-10" dirty="0">
                <a:latin typeface="Georgia"/>
                <a:cs typeface="Georgia"/>
              </a:rPr>
              <a:t>s</a:t>
            </a:r>
            <a:r>
              <a:rPr sz="2400" i="1" spc="-15" baseline="-20833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,</a:t>
            </a:r>
            <a:r>
              <a:rPr sz="2400" i="1" spc="-10" dirty="0">
                <a:latin typeface="Georgia"/>
                <a:cs typeface="Georgia"/>
              </a:rPr>
              <a:t>a</a:t>
            </a:r>
            <a:r>
              <a:rPr sz="2400" i="1" spc="-15" baseline="-20833" dirty="0">
                <a:latin typeface="Georgia"/>
                <a:cs typeface="Georgia"/>
              </a:rPr>
              <a:t>t</a:t>
            </a:r>
            <a:r>
              <a:rPr sz="2400" spc="-1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marL="711200" lvl="1" indent="-228600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711200" algn="l"/>
              </a:tabLst>
            </a:pPr>
            <a:r>
              <a:rPr sz="2000" dirty="0">
                <a:latin typeface="Georgia"/>
                <a:cs typeface="Georgia"/>
              </a:rPr>
              <a:t>i.e.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r</a:t>
            </a:r>
            <a:r>
              <a:rPr sz="1950" i="1" baseline="-21367" dirty="0">
                <a:latin typeface="Georgia"/>
                <a:cs typeface="Georgia"/>
              </a:rPr>
              <a:t>t</a:t>
            </a:r>
            <a:r>
              <a:rPr sz="1950" i="1" spc="240" baseline="-21367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s</a:t>
            </a:r>
            <a:r>
              <a:rPr sz="1950" i="1" baseline="-21367" dirty="0">
                <a:latin typeface="Georgia"/>
                <a:cs typeface="Georgia"/>
              </a:rPr>
              <a:t>t+1</a:t>
            </a:r>
            <a:r>
              <a:rPr sz="1950" i="1" spc="232" baseline="-21367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depend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only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on</a:t>
            </a:r>
            <a:r>
              <a:rPr sz="2000" spc="-25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current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state</a:t>
            </a:r>
            <a:r>
              <a:rPr sz="2000" spc="-4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1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action</a:t>
            </a:r>
            <a:endParaRPr sz="2000">
              <a:latin typeface="Georgia"/>
              <a:cs typeface="Georgia"/>
            </a:endParaRPr>
          </a:p>
          <a:p>
            <a:pPr marL="711200" lvl="1" indent="-228600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711200" algn="l"/>
              </a:tabLst>
            </a:pPr>
            <a:r>
              <a:rPr sz="2000" dirty="0">
                <a:latin typeface="Georgia"/>
                <a:cs typeface="Georgia"/>
              </a:rPr>
              <a:t>functions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Symbol"/>
                <a:cs typeface="Symbol"/>
              </a:rPr>
              <a:t>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5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r</a:t>
            </a:r>
            <a:r>
              <a:rPr sz="2000" i="1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may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be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spc="-20" dirty="0">
                <a:latin typeface="Georgia"/>
                <a:cs typeface="Georgia"/>
              </a:rPr>
              <a:t>non-</a:t>
            </a:r>
            <a:r>
              <a:rPr sz="2000" spc="-10" dirty="0">
                <a:latin typeface="Georgia"/>
                <a:cs typeface="Georgia"/>
              </a:rPr>
              <a:t>deterministic</a:t>
            </a:r>
            <a:endParaRPr sz="2000">
              <a:latin typeface="Georgia"/>
              <a:cs typeface="Georgia"/>
            </a:endParaRPr>
          </a:p>
          <a:p>
            <a:pPr marL="711200" lvl="1" indent="-228600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711200" algn="l"/>
              </a:tabLst>
            </a:pPr>
            <a:r>
              <a:rPr sz="2000" dirty="0">
                <a:latin typeface="Georgia"/>
                <a:cs typeface="Georgia"/>
              </a:rPr>
              <a:t>functions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dirty="0">
                <a:latin typeface="Symbol"/>
                <a:cs typeface="Symbol"/>
              </a:rPr>
              <a:t>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Georgia"/>
                <a:cs typeface="Georgia"/>
              </a:rPr>
              <a:t>and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i="1" dirty="0">
                <a:latin typeface="Georgia"/>
                <a:cs typeface="Georgia"/>
              </a:rPr>
              <a:t>r</a:t>
            </a:r>
            <a:r>
              <a:rPr sz="2000" i="1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not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necessarily</a:t>
            </a:r>
            <a:r>
              <a:rPr sz="2000" spc="-2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known</a:t>
            </a:r>
            <a:r>
              <a:rPr sz="2000" spc="-1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to</a:t>
            </a:r>
            <a:r>
              <a:rPr sz="2000" spc="-30" dirty="0">
                <a:latin typeface="Georgia"/>
                <a:cs typeface="Georgia"/>
              </a:rPr>
              <a:t> </a:t>
            </a:r>
            <a:r>
              <a:rPr sz="2000" dirty="0">
                <a:latin typeface="Georgia"/>
                <a:cs typeface="Georgia"/>
              </a:rPr>
              <a:t>the</a:t>
            </a:r>
            <a:r>
              <a:rPr sz="2000" spc="-35" dirty="0">
                <a:latin typeface="Georgia"/>
                <a:cs typeface="Georgia"/>
              </a:rPr>
              <a:t> </a:t>
            </a:r>
            <a:r>
              <a:rPr sz="2000" spc="-10" dirty="0">
                <a:latin typeface="Georgia"/>
                <a:cs typeface="Georgia"/>
              </a:rPr>
              <a:t>agent</a:t>
            </a:r>
            <a:endParaRPr sz="20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2561480313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6</a:t>
            </a:fld>
            <a:endParaRPr lang="en-IE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A6BF31B-5AE6-E510-C1E4-AD00E3962C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991" y="457200"/>
            <a:ext cx="10247782" cy="835202"/>
          </a:xfrm>
          <a:prstGeom prst="rect">
            <a:avLst/>
          </a:prstGeom>
        </p:spPr>
        <p:txBody>
          <a:bodyPr vert="horz" wrap="square" lIns="0" tIns="94995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dirty="0"/>
              <a:t>MDP</a:t>
            </a:r>
            <a:r>
              <a:rPr spc="-8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BB2197B-08FB-BD82-865D-95E2C89CE9EC}"/>
              </a:ext>
            </a:extLst>
          </p:cNvPr>
          <p:cNvSpPr txBox="1"/>
          <p:nvPr/>
        </p:nvSpPr>
        <p:spPr>
          <a:xfrm>
            <a:off x="2900298" y="3973829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r(s,a)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AF4A4095-3144-58A2-6027-D90D8756A5B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800" y="1459991"/>
            <a:ext cx="3581400" cy="2372867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45983C40-FE3D-E207-A864-4321E56F6F96}"/>
              </a:ext>
            </a:extLst>
          </p:cNvPr>
          <p:cNvSpPr txBox="1"/>
          <p:nvPr/>
        </p:nvSpPr>
        <p:spPr>
          <a:xfrm>
            <a:off x="8522334" y="3873754"/>
            <a:ext cx="49593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V*(s)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4F38CBC0-693D-E6B9-34E0-4323A5A7D9D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6488" y="4026408"/>
            <a:ext cx="3108960" cy="2060448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3FF2A1BA-CC3A-E24A-F148-06A39B7775AA}"/>
              </a:ext>
            </a:extLst>
          </p:cNvPr>
          <p:cNvSpPr txBox="1"/>
          <p:nvPr/>
        </p:nvSpPr>
        <p:spPr>
          <a:xfrm>
            <a:off x="7795006" y="5645911"/>
            <a:ext cx="16395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optimal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policy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9" name="object 8">
            <a:extLst>
              <a:ext uri="{FF2B5EF4-FFF2-40B4-BE49-F238E27FC236}">
                <a16:creationId xmlns:a16="http://schemas.microsoft.com/office/drawing/2014/main" id="{1DD98347-F8EB-81AE-C099-A9407D1A8683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23772" y="1383791"/>
            <a:ext cx="3724655" cy="246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99358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7</a:t>
            </a:fld>
            <a:endParaRPr lang="en-IE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30F32DB-5DA3-912A-D4EB-91F244B3C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3400" y="1371600"/>
            <a:ext cx="10247782" cy="835202"/>
          </a:xfrm>
          <a:prstGeom prst="rect">
            <a:avLst/>
          </a:prstGeom>
        </p:spPr>
        <p:txBody>
          <a:bodyPr vert="horz" wrap="square" lIns="0" tIns="212267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25" dirty="0"/>
              <a:t>Q-</a:t>
            </a:r>
            <a:r>
              <a:rPr spc="-10" dirty="0"/>
              <a:t>Function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A735B33-28F2-7349-2067-FDCF6947F3BB}"/>
              </a:ext>
            </a:extLst>
          </p:cNvPr>
          <p:cNvSpPr txBox="1"/>
          <p:nvPr/>
        </p:nvSpPr>
        <p:spPr>
          <a:xfrm>
            <a:off x="560934" y="2299386"/>
            <a:ext cx="5429885" cy="13563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Georgia"/>
                <a:cs typeface="Georgia"/>
              </a:rPr>
              <a:t>Optimal</a:t>
            </a:r>
            <a:r>
              <a:rPr sz="2400" spc="-12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policy:</a:t>
            </a:r>
            <a:endParaRPr sz="2400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Symbol"/>
                <a:cs typeface="Symbol"/>
              </a:rPr>
              <a:t></a:t>
            </a:r>
            <a:r>
              <a:rPr sz="2400" dirty="0">
                <a:latin typeface="Georgia"/>
                <a:cs typeface="Georgia"/>
              </a:rPr>
              <a:t>*(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=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argmax</a:t>
            </a:r>
            <a:r>
              <a:rPr sz="2400" baseline="-20833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[</a:t>
            </a:r>
            <a:r>
              <a:rPr sz="2400" i="1" dirty="0">
                <a:latin typeface="Georgia"/>
                <a:cs typeface="Georgia"/>
              </a:rPr>
              <a:t>r</a:t>
            </a:r>
            <a:r>
              <a:rPr sz="2400" i="1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+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</a:t>
            </a:r>
            <a:r>
              <a:rPr sz="2400" i="1" dirty="0">
                <a:latin typeface="Georgia"/>
                <a:cs typeface="Georgia"/>
              </a:rPr>
              <a:t>V</a:t>
            </a:r>
            <a:r>
              <a:rPr sz="2400" i="1" spc="-4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*(</a:t>
            </a:r>
            <a:r>
              <a:rPr sz="2400" spc="-10" dirty="0">
                <a:latin typeface="Symbol"/>
                <a:cs typeface="Symbol"/>
              </a:rPr>
              <a:t></a:t>
            </a:r>
            <a:r>
              <a:rPr sz="2400" spc="-10" dirty="0">
                <a:latin typeface="Georgia"/>
                <a:cs typeface="Georgia"/>
              </a:rPr>
              <a:t>(</a:t>
            </a:r>
            <a:r>
              <a:rPr sz="2400" i="1" spc="-1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,</a:t>
            </a:r>
            <a:r>
              <a:rPr sz="2400" i="1" spc="-10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))]</a:t>
            </a:r>
            <a:endParaRPr sz="2400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Georgia"/>
                <a:cs typeface="Georgia"/>
              </a:rPr>
              <a:t>Doesn't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work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if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we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don't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know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r</a:t>
            </a:r>
            <a:r>
              <a:rPr sz="2400" i="1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25" dirty="0">
                <a:latin typeface="Symbol"/>
                <a:cs typeface="Symbol"/>
              </a:rPr>
              <a:t></a:t>
            </a:r>
            <a:r>
              <a:rPr sz="2400" spc="-25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2E1A5E8B-55CA-2C01-F673-6DA9C42F407F}"/>
              </a:ext>
            </a:extLst>
          </p:cNvPr>
          <p:cNvSpPr txBox="1"/>
          <p:nvPr/>
        </p:nvSpPr>
        <p:spPr>
          <a:xfrm>
            <a:off x="548234" y="4073576"/>
            <a:ext cx="4368800" cy="135636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10"/>
              </a:spcBef>
            </a:pPr>
            <a:r>
              <a:rPr sz="2400" dirty="0">
                <a:latin typeface="Georgia"/>
                <a:cs typeface="Georgia"/>
              </a:rPr>
              <a:t>The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Q-</a:t>
            </a:r>
            <a:r>
              <a:rPr sz="2400" spc="-10" dirty="0">
                <a:latin typeface="Georgia"/>
                <a:cs typeface="Georgia"/>
              </a:rPr>
              <a:t>function:</a:t>
            </a:r>
            <a:endParaRPr sz="2400">
              <a:latin typeface="Georgia"/>
              <a:cs typeface="Georgia"/>
            </a:endParaRPr>
          </a:p>
          <a:p>
            <a:pPr marL="265430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65430" algn="l"/>
              </a:tabLst>
            </a:pPr>
            <a:r>
              <a:rPr sz="2400" i="1" dirty="0">
                <a:latin typeface="Georgia"/>
                <a:cs typeface="Georgia"/>
              </a:rPr>
              <a:t>Q</a:t>
            </a:r>
            <a:r>
              <a:rPr sz="2400" i="1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:=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r</a:t>
            </a:r>
            <a:r>
              <a:rPr sz="2400" i="1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+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</a:t>
            </a:r>
            <a:r>
              <a:rPr sz="2400" i="1" dirty="0">
                <a:latin typeface="Georgia"/>
                <a:cs typeface="Georgia"/>
              </a:rPr>
              <a:t>V</a:t>
            </a:r>
            <a:r>
              <a:rPr sz="2400" i="1" spc="-1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*(</a:t>
            </a:r>
            <a:r>
              <a:rPr sz="2400" spc="-10" dirty="0">
                <a:latin typeface="Symbol"/>
                <a:cs typeface="Symbol"/>
              </a:rPr>
              <a:t></a:t>
            </a:r>
            <a:r>
              <a:rPr sz="2400" spc="-10" dirty="0">
                <a:latin typeface="Georgia"/>
                <a:cs typeface="Georgia"/>
              </a:rPr>
              <a:t>(</a:t>
            </a:r>
            <a:r>
              <a:rPr sz="2400" i="1" spc="-1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,</a:t>
            </a:r>
            <a:r>
              <a:rPr sz="2400" i="1" spc="-10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))</a:t>
            </a:r>
            <a:endParaRPr sz="2400">
              <a:latin typeface="Georgia"/>
              <a:cs typeface="Georgia"/>
            </a:endParaRPr>
          </a:p>
          <a:p>
            <a:pPr marL="265430" indent="-227329">
              <a:lnSpc>
                <a:spcPct val="100000"/>
              </a:lnSpc>
              <a:spcBef>
                <a:spcPts val="620"/>
              </a:spcBef>
              <a:buFont typeface="Arial MT"/>
              <a:buChar char="•"/>
              <a:tabLst>
                <a:tab pos="265430" algn="l"/>
              </a:tabLst>
            </a:pPr>
            <a:r>
              <a:rPr sz="2400" dirty="0">
                <a:latin typeface="Symbol"/>
                <a:cs typeface="Symbol"/>
              </a:rPr>
              <a:t></a:t>
            </a:r>
            <a:r>
              <a:rPr sz="2400" dirty="0">
                <a:latin typeface="Georgia"/>
                <a:cs typeface="Georgia"/>
              </a:rPr>
              <a:t>*(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=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argmax</a:t>
            </a:r>
            <a:r>
              <a:rPr sz="2400" baseline="-20833" dirty="0">
                <a:latin typeface="Georgia"/>
                <a:cs typeface="Georgia"/>
              </a:rPr>
              <a:t>a</a:t>
            </a:r>
            <a:r>
              <a:rPr sz="2400" i="1" dirty="0">
                <a:latin typeface="Georgia"/>
                <a:cs typeface="Georgia"/>
              </a:rPr>
              <a:t>Q</a:t>
            </a:r>
            <a:r>
              <a:rPr sz="2400" i="1" spc="-45" dirty="0">
                <a:latin typeface="Georgia"/>
                <a:cs typeface="Georgia"/>
              </a:rPr>
              <a:t> </a:t>
            </a:r>
            <a:r>
              <a:rPr sz="2400" spc="-20" dirty="0">
                <a:latin typeface="Georgia"/>
                <a:cs typeface="Georgia"/>
              </a:rPr>
              <a:t>(</a:t>
            </a:r>
            <a:r>
              <a:rPr sz="2400" i="1" spc="-20" dirty="0">
                <a:latin typeface="Georgia"/>
                <a:cs typeface="Georgia"/>
              </a:rPr>
              <a:t>s</a:t>
            </a:r>
            <a:r>
              <a:rPr sz="2400" spc="-20" dirty="0">
                <a:latin typeface="Georgia"/>
                <a:cs typeface="Georgia"/>
              </a:rPr>
              <a:t>,</a:t>
            </a:r>
            <a:r>
              <a:rPr sz="2400" i="1" spc="-20" dirty="0">
                <a:latin typeface="Georgia"/>
                <a:cs typeface="Georgia"/>
              </a:rPr>
              <a:t>a</a:t>
            </a:r>
            <a:r>
              <a:rPr sz="2400" spc="-2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CF6E53BB-ECBD-626C-64EB-0C81749E0BF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67297" y="1202613"/>
            <a:ext cx="3581400" cy="2372868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4FAC8D05-6FCA-1D66-DAAD-CA363E92479F}"/>
              </a:ext>
            </a:extLst>
          </p:cNvPr>
          <p:cNvSpPr txBox="1"/>
          <p:nvPr/>
        </p:nvSpPr>
        <p:spPr>
          <a:xfrm>
            <a:off x="8443215" y="3583229"/>
            <a:ext cx="5035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r(s,a)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7">
            <a:extLst>
              <a:ext uri="{FF2B5EF4-FFF2-40B4-BE49-F238E27FC236}">
                <a16:creationId xmlns:a16="http://schemas.microsoft.com/office/drawing/2014/main" id="{D95C762B-51D9-78EB-3AE1-9C9795394D5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084061" y="4101261"/>
            <a:ext cx="3564636" cy="2363724"/>
          </a:xfrm>
          <a:prstGeom prst="rect">
            <a:avLst/>
          </a:prstGeom>
        </p:spPr>
      </p:pic>
      <p:sp>
        <p:nvSpPr>
          <p:cNvPr id="9" name="object 8">
            <a:extLst>
              <a:ext uri="{FF2B5EF4-FFF2-40B4-BE49-F238E27FC236}">
                <a16:creationId xmlns:a16="http://schemas.microsoft.com/office/drawing/2014/main" id="{4ACE2D57-3DE5-BE36-495F-5D437F0469D4}"/>
              </a:ext>
            </a:extLst>
          </p:cNvPr>
          <p:cNvSpPr txBox="1"/>
          <p:nvPr/>
        </p:nvSpPr>
        <p:spPr>
          <a:xfrm>
            <a:off x="8382890" y="6481851"/>
            <a:ext cx="5784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i="1" spc="-10" dirty="0">
                <a:latin typeface="Calibri"/>
                <a:cs typeface="Calibri"/>
              </a:rPr>
              <a:t>Q(s,a)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2052152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8</a:t>
            </a:fld>
            <a:endParaRPr lang="en-IE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EE961F70-EFE9-5F70-AF2C-E442F0472A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991" y="606374"/>
            <a:ext cx="10247782" cy="835202"/>
          </a:xfrm>
          <a:prstGeom prst="rect">
            <a:avLst/>
          </a:prstGeom>
        </p:spPr>
        <p:txBody>
          <a:bodyPr vert="horz" wrap="square" lIns="0" tIns="212267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95"/>
              </a:spcBef>
            </a:pPr>
            <a:r>
              <a:rPr dirty="0"/>
              <a:t>The</a:t>
            </a:r>
            <a:r>
              <a:rPr spc="-60" dirty="0"/>
              <a:t> </a:t>
            </a:r>
            <a:r>
              <a:rPr spc="-25" dirty="0"/>
              <a:t>Q-</a:t>
            </a:r>
            <a:r>
              <a:rPr spc="-10" dirty="0"/>
              <a:t>Function</a:t>
            </a: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DFBCBD1-0ACE-53AC-4A38-A0D80CEF6283}"/>
              </a:ext>
            </a:extLst>
          </p:cNvPr>
          <p:cNvSpPr txBox="1"/>
          <p:nvPr/>
        </p:nvSpPr>
        <p:spPr>
          <a:xfrm>
            <a:off x="979525" y="1611884"/>
            <a:ext cx="9721215" cy="2938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2729" indent="-227329">
              <a:lnSpc>
                <a:spcPts val="2735"/>
              </a:lnSpc>
              <a:spcBef>
                <a:spcPts val="100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Georgia"/>
                <a:cs typeface="Georgia"/>
              </a:rPr>
              <a:t>Note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Q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V*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closely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related:</a:t>
            </a:r>
            <a:endParaRPr sz="2400">
              <a:latin typeface="Georgia"/>
              <a:cs typeface="Georgia"/>
            </a:endParaRPr>
          </a:p>
          <a:p>
            <a:pPr marL="254000">
              <a:lnSpc>
                <a:spcPts val="2735"/>
              </a:lnSpc>
            </a:pPr>
            <a:r>
              <a:rPr sz="2400" i="1" dirty="0">
                <a:latin typeface="Georgia"/>
                <a:cs typeface="Georgia"/>
              </a:rPr>
              <a:t>V</a:t>
            </a:r>
            <a:r>
              <a:rPr sz="2400" i="1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*(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=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max</a:t>
            </a:r>
            <a:r>
              <a:rPr sz="2400" i="1" baseline="-20833" dirty="0">
                <a:latin typeface="Georgia"/>
                <a:cs typeface="Georgia"/>
              </a:rPr>
              <a:t>a'</a:t>
            </a:r>
            <a:r>
              <a:rPr sz="2400" i="1" spc="-7" baseline="-20833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Q</a:t>
            </a:r>
            <a:r>
              <a:rPr sz="2400" i="1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a'</a:t>
            </a:r>
            <a:r>
              <a:rPr sz="2400" i="1" spc="-3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Georgia"/>
                <a:cs typeface="Georgia"/>
              </a:rPr>
              <a:t>Therefore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Q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can</a:t>
            </a:r>
            <a:r>
              <a:rPr sz="2400" spc="-7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be</a:t>
            </a:r>
            <a:r>
              <a:rPr sz="2400" spc="-6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written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as:</a:t>
            </a:r>
            <a:endParaRPr sz="2400">
              <a:latin typeface="Georgia"/>
              <a:cs typeface="Georgia"/>
            </a:endParaRPr>
          </a:p>
          <a:p>
            <a:pPr marL="254000">
              <a:lnSpc>
                <a:spcPct val="100000"/>
              </a:lnSpc>
              <a:spcBef>
                <a:spcPts val="610"/>
              </a:spcBef>
            </a:pPr>
            <a:r>
              <a:rPr sz="2400" i="1" dirty="0">
                <a:latin typeface="Georgia"/>
                <a:cs typeface="Georgia"/>
              </a:rPr>
              <a:t>Q</a:t>
            </a:r>
            <a:r>
              <a:rPr sz="2400" i="1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1800" i="1" baseline="-20833" dirty="0">
                <a:latin typeface="Georgia"/>
                <a:cs typeface="Georgia"/>
              </a:rPr>
              <a:t>t</a:t>
            </a:r>
            <a:r>
              <a:rPr sz="1800" i="1" spc="-15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1800" i="1" baseline="-20833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:=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r</a:t>
            </a:r>
            <a:r>
              <a:rPr sz="2400" i="1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1800" i="1" baseline="-20833" dirty="0">
                <a:latin typeface="Georgia"/>
                <a:cs typeface="Georgia"/>
              </a:rPr>
              <a:t>t</a:t>
            </a:r>
            <a:r>
              <a:rPr sz="1800" i="1" spc="-15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1800" i="1" baseline="-20833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+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</a:t>
            </a:r>
            <a:r>
              <a:rPr sz="2400" i="1" dirty="0">
                <a:latin typeface="Georgia"/>
                <a:cs typeface="Georgia"/>
              </a:rPr>
              <a:t>V</a:t>
            </a:r>
            <a:r>
              <a:rPr sz="2400" i="1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*(</a:t>
            </a:r>
            <a:r>
              <a:rPr sz="2400" dirty="0">
                <a:latin typeface="Symbol"/>
                <a:cs typeface="Symbol"/>
              </a:rPr>
              <a:t>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1800" i="1" baseline="-20833" dirty="0">
                <a:latin typeface="Georgia"/>
                <a:cs typeface="Georgia"/>
              </a:rPr>
              <a:t>t</a:t>
            </a:r>
            <a:r>
              <a:rPr sz="1800" i="1" spc="22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1800" i="1" baseline="-20833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))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=</a:t>
            </a:r>
            <a:endParaRPr sz="2400">
              <a:latin typeface="Georgia"/>
              <a:cs typeface="Georgia"/>
            </a:endParaRPr>
          </a:p>
          <a:p>
            <a:pPr marL="2146935">
              <a:lnSpc>
                <a:spcPct val="100000"/>
              </a:lnSpc>
              <a:spcBef>
                <a:spcPts val="615"/>
              </a:spcBef>
            </a:pPr>
            <a:r>
              <a:rPr sz="2400" i="1" dirty="0">
                <a:latin typeface="Georgia"/>
                <a:cs typeface="Georgia"/>
              </a:rPr>
              <a:t>r</a:t>
            </a:r>
            <a:r>
              <a:rPr sz="2400" i="1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1800" i="1" baseline="-20833" dirty="0">
                <a:latin typeface="Georgia"/>
                <a:cs typeface="Georgia"/>
              </a:rPr>
              <a:t>t</a:t>
            </a:r>
            <a:r>
              <a:rPr sz="1800" i="1" spc="-15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1800" i="1" baseline="-20833" dirty="0">
                <a:latin typeface="Georgia"/>
                <a:cs typeface="Georgia"/>
              </a:rPr>
              <a:t>t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+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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Georgia"/>
                <a:cs typeface="Georgia"/>
              </a:rPr>
              <a:t>max</a:t>
            </a:r>
            <a:r>
              <a:rPr sz="2400" i="1" baseline="-20833" dirty="0">
                <a:latin typeface="Georgia"/>
                <a:cs typeface="Georgia"/>
              </a:rPr>
              <a:t>a' </a:t>
            </a:r>
            <a:r>
              <a:rPr sz="2400" i="1" dirty="0">
                <a:latin typeface="Georgia"/>
                <a:cs typeface="Georgia"/>
              </a:rPr>
              <a:t>Q</a:t>
            </a:r>
            <a:r>
              <a:rPr sz="2400" i="1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1800" i="1" baseline="-20833" dirty="0">
                <a:latin typeface="Georgia"/>
                <a:cs typeface="Georgia"/>
              </a:rPr>
              <a:t>t+1</a:t>
            </a:r>
            <a:r>
              <a:rPr sz="1800" i="1" spc="-15" baseline="-20833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a'</a:t>
            </a:r>
            <a:r>
              <a:rPr sz="2400" i="1" spc="-3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marL="252729" indent="-227329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252729" algn="l"/>
              </a:tabLst>
            </a:pPr>
            <a:r>
              <a:rPr sz="2400" dirty="0">
                <a:latin typeface="Georgia"/>
                <a:cs typeface="Georgia"/>
              </a:rPr>
              <a:t>If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Q</a:t>
            </a:r>
            <a:r>
              <a:rPr sz="2400" baseline="24305" dirty="0">
                <a:latin typeface="Georgia"/>
                <a:cs typeface="Georgia"/>
              </a:rPr>
              <a:t>^</a:t>
            </a:r>
            <a:r>
              <a:rPr sz="2400" spc="-30" baseline="2430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denote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the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current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approximation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of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Q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then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it</a:t>
            </a:r>
            <a:r>
              <a:rPr sz="2400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can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be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updated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by:</a:t>
            </a:r>
            <a:endParaRPr sz="2400">
              <a:latin typeface="Georgia"/>
              <a:cs typeface="Georgia"/>
            </a:endParaRPr>
          </a:p>
          <a:p>
            <a:pPr marL="254000">
              <a:lnSpc>
                <a:spcPct val="100000"/>
              </a:lnSpc>
              <a:spcBef>
                <a:spcPts val="610"/>
              </a:spcBef>
            </a:pPr>
            <a:r>
              <a:rPr sz="2400" i="1" dirty="0">
                <a:latin typeface="Georgia"/>
                <a:cs typeface="Georgia"/>
              </a:rPr>
              <a:t>Q</a:t>
            </a:r>
            <a:r>
              <a:rPr sz="2400" baseline="24305" dirty="0">
                <a:latin typeface="Georgia"/>
                <a:cs typeface="Georgia"/>
              </a:rPr>
              <a:t>^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:=</a:t>
            </a:r>
            <a:r>
              <a:rPr sz="2400" spc="-2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r</a:t>
            </a:r>
            <a:r>
              <a:rPr sz="2400" i="1" spc="-1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+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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Georgia"/>
                <a:cs typeface="Georgia"/>
              </a:rPr>
              <a:t>max</a:t>
            </a:r>
            <a:r>
              <a:rPr sz="2400" i="1" baseline="-20833" dirty="0">
                <a:latin typeface="Georgia"/>
                <a:cs typeface="Georgia"/>
              </a:rPr>
              <a:t>a'</a:t>
            </a:r>
            <a:r>
              <a:rPr sz="2400" i="1" spc="7" baseline="-20833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Q</a:t>
            </a:r>
            <a:r>
              <a:rPr sz="2400" baseline="24305" dirty="0">
                <a:latin typeface="Georgia"/>
                <a:cs typeface="Georgia"/>
              </a:rPr>
              <a:t>^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s',a'</a:t>
            </a:r>
            <a:r>
              <a:rPr sz="2400" i="1" spc="-4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418938815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 hidden="1">
            <a:extLst>
              <a:ext uri="{FF2B5EF4-FFF2-40B4-BE49-F238E27FC236}">
                <a16:creationId xmlns:a16="http://schemas.microsoft.com/office/drawing/2014/main" id="{D532D150-F722-8EE0-8B23-0D04DC7BC0D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315870" y="6129254"/>
            <a:ext cx="541168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D32FFA9C-ACEC-4B87-9D33-03CFB048E816}" type="slidenum">
              <a:rPr lang="en-IE" smtClean="0"/>
              <a:pPr>
                <a:spcAft>
                  <a:spcPts val="600"/>
                </a:spcAft>
              </a:pPr>
              <a:t>9</a:t>
            </a:fld>
            <a:endParaRPr lang="en-IE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C68271CD-A514-1569-82B5-6C3C30DBC0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1991" y="606374"/>
            <a:ext cx="10247782" cy="835202"/>
          </a:xfrm>
          <a:prstGeom prst="rect">
            <a:avLst/>
          </a:prstGeom>
        </p:spPr>
        <p:txBody>
          <a:bodyPr vert="horz" wrap="square" lIns="0" tIns="249478" rIns="0" bIns="0" rtlCol="0">
            <a:spAutoFit/>
          </a:bodyPr>
          <a:lstStyle/>
          <a:p>
            <a:pPr marL="52705">
              <a:lnSpc>
                <a:spcPct val="100000"/>
              </a:lnSpc>
              <a:spcBef>
                <a:spcPts val="100"/>
              </a:spcBef>
            </a:pPr>
            <a:r>
              <a:rPr sz="3600" spc="-20" dirty="0"/>
              <a:t>Q-</a:t>
            </a:r>
            <a:r>
              <a:rPr sz="3600" dirty="0"/>
              <a:t>Learning</a:t>
            </a:r>
            <a:r>
              <a:rPr sz="3600" spc="-95" dirty="0"/>
              <a:t> </a:t>
            </a:r>
            <a:r>
              <a:rPr sz="3600" dirty="0"/>
              <a:t>for</a:t>
            </a:r>
            <a:r>
              <a:rPr sz="3600" spc="-120" dirty="0"/>
              <a:t> </a:t>
            </a:r>
            <a:r>
              <a:rPr sz="3600" spc="-10" dirty="0"/>
              <a:t>Deterministic</a:t>
            </a:r>
            <a:r>
              <a:rPr sz="3600" spc="-80" dirty="0"/>
              <a:t> </a:t>
            </a:r>
            <a:r>
              <a:rPr sz="3600" spc="-10" dirty="0"/>
              <a:t>Worlds</a:t>
            </a:r>
            <a:endParaRPr sz="360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0FDE16A-E72D-D71C-20B4-7582A3714289}"/>
              </a:ext>
            </a:extLst>
          </p:cNvPr>
          <p:cNvSpPr txBox="1"/>
          <p:nvPr/>
        </p:nvSpPr>
        <p:spPr>
          <a:xfrm>
            <a:off x="941425" y="1534160"/>
            <a:ext cx="6306185" cy="39033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00" marR="30480">
              <a:lnSpc>
                <a:spcPct val="121200"/>
              </a:lnSpc>
              <a:spcBef>
                <a:spcPts val="100"/>
              </a:spcBef>
            </a:pPr>
            <a:r>
              <a:rPr sz="2400" dirty="0">
                <a:latin typeface="Georgia"/>
                <a:cs typeface="Georgia"/>
              </a:rPr>
              <a:t>For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each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initialize</a:t>
            </a:r>
            <a:r>
              <a:rPr sz="2400" spc="-7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table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entry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Q</a:t>
            </a:r>
            <a:r>
              <a:rPr sz="2400" baseline="24305" dirty="0">
                <a:latin typeface="Georgia"/>
                <a:cs typeface="Georgia"/>
              </a:rPr>
              <a:t>^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:=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0. </a:t>
            </a:r>
            <a:r>
              <a:rPr sz="2400" dirty="0">
                <a:latin typeface="Georgia"/>
                <a:cs typeface="Georgia"/>
              </a:rPr>
              <a:t>Observe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current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state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i="1" spc="-25" dirty="0">
                <a:latin typeface="Georgia"/>
                <a:cs typeface="Georgia"/>
              </a:rPr>
              <a:t>s</a:t>
            </a:r>
            <a:r>
              <a:rPr sz="2400" spc="-25" dirty="0">
                <a:latin typeface="Georgia"/>
                <a:cs typeface="Georgia"/>
              </a:rPr>
              <a:t>.</a:t>
            </a:r>
            <a:endParaRPr sz="2400">
              <a:latin typeface="Georgia"/>
              <a:cs typeface="Georgia"/>
            </a:endParaRPr>
          </a:p>
          <a:p>
            <a:pPr marL="63500">
              <a:lnSpc>
                <a:spcPct val="100000"/>
              </a:lnSpc>
              <a:spcBef>
                <a:spcPts val="610"/>
              </a:spcBef>
            </a:pPr>
            <a:r>
              <a:rPr sz="2400" dirty="0">
                <a:latin typeface="Georgia"/>
                <a:cs typeface="Georgia"/>
              </a:rPr>
              <a:t>Do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10" dirty="0">
                <a:latin typeface="Georgia"/>
                <a:cs typeface="Georgia"/>
              </a:rPr>
              <a:t>forever:</a:t>
            </a:r>
            <a:endParaRPr sz="2400">
              <a:latin typeface="Georgia"/>
              <a:cs typeface="Georgia"/>
            </a:endParaRPr>
          </a:p>
          <a:p>
            <a:pPr marL="596900" indent="-53340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596900" algn="l"/>
              </a:tabLst>
            </a:pPr>
            <a:r>
              <a:rPr sz="2400" dirty="0">
                <a:latin typeface="Georgia"/>
                <a:cs typeface="Georgia"/>
              </a:rPr>
              <a:t>Select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action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2400" i="1" spc="-3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and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execute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spc="-25" dirty="0">
                <a:latin typeface="Georgia"/>
                <a:cs typeface="Georgia"/>
              </a:rPr>
              <a:t>it</a:t>
            </a:r>
            <a:endParaRPr sz="2400">
              <a:latin typeface="Georgia"/>
              <a:cs typeface="Georgia"/>
            </a:endParaRPr>
          </a:p>
          <a:p>
            <a:pPr marL="596900" indent="-533400">
              <a:lnSpc>
                <a:spcPct val="100000"/>
              </a:lnSpc>
              <a:spcBef>
                <a:spcPts val="615"/>
              </a:spcBef>
              <a:buAutoNum type="arabicPeriod"/>
              <a:tabLst>
                <a:tab pos="596900" algn="l"/>
              </a:tabLst>
            </a:pPr>
            <a:r>
              <a:rPr sz="2400" dirty="0">
                <a:latin typeface="Georgia"/>
                <a:cs typeface="Georgia"/>
              </a:rPr>
              <a:t>Receive</a:t>
            </a:r>
            <a:r>
              <a:rPr sz="2400" spc="-8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immediate</a:t>
            </a:r>
            <a:r>
              <a:rPr sz="2400" spc="-9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reward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i="1" spc="-50" dirty="0">
                <a:latin typeface="Georgia"/>
                <a:cs typeface="Georgia"/>
              </a:rPr>
              <a:t>r</a:t>
            </a:r>
            <a:endParaRPr sz="2400">
              <a:latin typeface="Georgia"/>
              <a:cs typeface="Georgia"/>
            </a:endParaRPr>
          </a:p>
          <a:p>
            <a:pPr marL="596900" indent="-533400">
              <a:lnSpc>
                <a:spcPct val="100000"/>
              </a:lnSpc>
              <a:spcBef>
                <a:spcPts val="610"/>
              </a:spcBef>
              <a:buAutoNum type="arabicPeriod"/>
              <a:tabLst>
                <a:tab pos="596900" algn="l"/>
              </a:tabLst>
            </a:pPr>
            <a:r>
              <a:rPr sz="2400" dirty="0">
                <a:latin typeface="Georgia"/>
                <a:cs typeface="Georgia"/>
              </a:rPr>
              <a:t>Observe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the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new</a:t>
            </a:r>
            <a:r>
              <a:rPr sz="2400" spc="-6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state</a:t>
            </a:r>
            <a:r>
              <a:rPr sz="2400" spc="-50" dirty="0">
                <a:latin typeface="Georgia"/>
                <a:cs typeface="Georgia"/>
              </a:rPr>
              <a:t> </a:t>
            </a:r>
            <a:r>
              <a:rPr sz="2400" i="1" spc="-25" dirty="0">
                <a:latin typeface="Georgia"/>
                <a:cs typeface="Georgia"/>
              </a:rPr>
              <a:t>s'</a:t>
            </a:r>
            <a:endParaRPr sz="2400">
              <a:latin typeface="Georgia"/>
              <a:cs typeface="Georgia"/>
            </a:endParaRPr>
          </a:p>
          <a:p>
            <a:pPr marL="596900" marR="1090930" indent="-534035">
              <a:lnSpc>
                <a:spcPts val="2590"/>
              </a:lnSpc>
              <a:spcBef>
                <a:spcPts val="945"/>
              </a:spcBef>
              <a:buAutoNum type="arabicPeriod"/>
              <a:tabLst>
                <a:tab pos="977900" algn="l"/>
              </a:tabLst>
            </a:pPr>
            <a:r>
              <a:rPr sz="2400" dirty="0">
                <a:latin typeface="Georgia"/>
                <a:cs typeface="Georgia"/>
              </a:rPr>
              <a:t>Update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the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table</a:t>
            </a:r>
            <a:r>
              <a:rPr sz="2400" spc="-5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entry</a:t>
            </a:r>
            <a:r>
              <a:rPr sz="2400" spc="-45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for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i="1" spc="-10" dirty="0">
                <a:latin typeface="Georgia"/>
                <a:cs typeface="Georgia"/>
              </a:rPr>
              <a:t>Q</a:t>
            </a:r>
            <a:r>
              <a:rPr sz="2400" spc="-15" baseline="24305" dirty="0">
                <a:latin typeface="Georgia"/>
                <a:cs typeface="Georgia"/>
              </a:rPr>
              <a:t>^</a:t>
            </a:r>
            <a:r>
              <a:rPr sz="2400" spc="-10" dirty="0">
                <a:latin typeface="Georgia"/>
                <a:cs typeface="Georgia"/>
              </a:rPr>
              <a:t>(</a:t>
            </a:r>
            <a:r>
              <a:rPr sz="2400" i="1" spc="-10" dirty="0">
                <a:latin typeface="Georgia"/>
                <a:cs typeface="Georgia"/>
              </a:rPr>
              <a:t>s</a:t>
            </a:r>
            <a:r>
              <a:rPr sz="2400" spc="-10" dirty="0">
                <a:latin typeface="Georgia"/>
                <a:cs typeface="Georgia"/>
              </a:rPr>
              <a:t>,</a:t>
            </a:r>
            <a:r>
              <a:rPr sz="2400" i="1" spc="-10" dirty="0">
                <a:latin typeface="Georgia"/>
                <a:cs typeface="Georgia"/>
              </a:rPr>
              <a:t>a</a:t>
            </a:r>
            <a:r>
              <a:rPr sz="2400" spc="-10" dirty="0">
                <a:latin typeface="Georgia"/>
                <a:cs typeface="Georgia"/>
              </a:rPr>
              <a:t>): 	</a:t>
            </a:r>
            <a:r>
              <a:rPr sz="2400" i="1" dirty="0">
                <a:latin typeface="Georgia"/>
                <a:cs typeface="Georgia"/>
              </a:rPr>
              <a:t>Q</a:t>
            </a:r>
            <a:r>
              <a:rPr sz="2400" baseline="24305" dirty="0">
                <a:latin typeface="Georgia"/>
                <a:cs typeface="Georgia"/>
              </a:rPr>
              <a:t>^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</a:t>
            </a:r>
            <a:r>
              <a:rPr sz="2400" dirty="0">
                <a:latin typeface="Georgia"/>
                <a:cs typeface="Georgia"/>
              </a:rPr>
              <a:t>,</a:t>
            </a:r>
            <a:r>
              <a:rPr sz="2400" i="1" dirty="0">
                <a:latin typeface="Georgia"/>
                <a:cs typeface="Georgia"/>
              </a:rPr>
              <a:t>a</a:t>
            </a:r>
            <a:r>
              <a:rPr sz="2400" dirty="0">
                <a:latin typeface="Georgia"/>
                <a:cs typeface="Georgia"/>
              </a:rPr>
              <a:t>)</a:t>
            </a:r>
            <a:r>
              <a:rPr sz="2400" spc="-4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:=</a:t>
            </a:r>
            <a:r>
              <a:rPr sz="2400" spc="-25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r</a:t>
            </a:r>
            <a:r>
              <a:rPr sz="2400" i="1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+</a:t>
            </a:r>
            <a:r>
              <a:rPr sz="2400" spc="-30" dirty="0">
                <a:latin typeface="Georgia"/>
                <a:cs typeface="Georgia"/>
              </a:rPr>
              <a:t> </a:t>
            </a:r>
            <a:r>
              <a:rPr sz="2400" dirty="0">
                <a:latin typeface="Symbol"/>
                <a:cs typeface="Symbol"/>
              </a:rPr>
              <a:t>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Georgia"/>
                <a:cs typeface="Georgia"/>
              </a:rPr>
              <a:t>max</a:t>
            </a:r>
            <a:r>
              <a:rPr sz="2400" i="1" baseline="-20833" dirty="0">
                <a:latin typeface="Georgia"/>
                <a:cs typeface="Georgia"/>
              </a:rPr>
              <a:t>a'</a:t>
            </a:r>
            <a:r>
              <a:rPr sz="2400" i="1" spc="-7" baseline="-20833" dirty="0">
                <a:latin typeface="Georgia"/>
                <a:cs typeface="Georgia"/>
              </a:rPr>
              <a:t> </a:t>
            </a:r>
            <a:r>
              <a:rPr sz="2400" i="1" dirty="0">
                <a:latin typeface="Georgia"/>
                <a:cs typeface="Georgia"/>
              </a:rPr>
              <a:t>Q</a:t>
            </a:r>
            <a:r>
              <a:rPr sz="2400" baseline="24305" dirty="0">
                <a:latin typeface="Georgia"/>
                <a:cs typeface="Georgia"/>
              </a:rPr>
              <a:t>^</a:t>
            </a:r>
            <a:r>
              <a:rPr sz="2400" dirty="0">
                <a:latin typeface="Georgia"/>
                <a:cs typeface="Georgia"/>
              </a:rPr>
              <a:t>(</a:t>
            </a:r>
            <a:r>
              <a:rPr sz="2400" i="1" dirty="0">
                <a:latin typeface="Georgia"/>
                <a:cs typeface="Georgia"/>
              </a:rPr>
              <a:t>s',a'</a:t>
            </a:r>
            <a:r>
              <a:rPr sz="2400" i="1" spc="-50" dirty="0">
                <a:latin typeface="Georgia"/>
                <a:cs typeface="Georgia"/>
              </a:rPr>
              <a:t> </a:t>
            </a:r>
            <a:r>
              <a:rPr sz="2400" spc="-50" dirty="0">
                <a:latin typeface="Georgia"/>
                <a:cs typeface="Georgia"/>
              </a:rPr>
              <a:t>)</a:t>
            </a:r>
            <a:endParaRPr sz="2400">
              <a:latin typeface="Georgia"/>
              <a:cs typeface="Georgia"/>
            </a:endParaRPr>
          </a:p>
          <a:p>
            <a:pPr marL="596900" indent="-533400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596900" algn="l"/>
              </a:tabLst>
            </a:pPr>
            <a:r>
              <a:rPr sz="2400" i="1" dirty="0">
                <a:latin typeface="Georgia"/>
                <a:cs typeface="Georgia"/>
              </a:rPr>
              <a:t>s</a:t>
            </a:r>
            <a:r>
              <a:rPr sz="2400" i="1" spc="-20" dirty="0">
                <a:latin typeface="Georgia"/>
                <a:cs typeface="Georgia"/>
              </a:rPr>
              <a:t> </a:t>
            </a:r>
            <a:r>
              <a:rPr sz="2400" dirty="0">
                <a:latin typeface="Georgia"/>
                <a:cs typeface="Georgia"/>
              </a:rPr>
              <a:t>:=</a:t>
            </a:r>
            <a:r>
              <a:rPr sz="2400" spc="-15" dirty="0">
                <a:latin typeface="Georgia"/>
                <a:cs typeface="Georgia"/>
              </a:rPr>
              <a:t> </a:t>
            </a:r>
            <a:r>
              <a:rPr sz="2400" i="1" spc="-25" dirty="0">
                <a:latin typeface="Georgia"/>
                <a:cs typeface="Georgia"/>
              </a:rPr>
              <a:t>s'</a:t>
            </a:r>
            <a:endParaRPr sz="24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377123228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hemeD4B">
  <a:themeElements>
    <a:clrScheme name="Digital4Business-Master">
      <a:dk1>
        <a:srgbClr val="142A3E"/>
      </a:dk1>
      <a:lt1>
        <a:sysClr val="window" lastClr="FFFFFF"/>
      </a:lt1>
      <a:dk2>
        <a:srgbClr val="360D3B"/>
      </a:dk2>
      <a:lt2>
        <a:srgbClr val="F5F6F8"/>
      </a:lt2>
      <a:accent1>
        <a:srgbClr val="BC0E71"/>
      </a:accent1>
      <a:accent2>
        <a:srgbClr val="7A2982"/>
      </a:accent2>
      <a:accent3>
        <a:srgbClr val="8983BF"/>
      </a:accent3>
      <a:accent4>
        <a:srgbClr val="DD76B3"/>
      </a:accent4>
      <a:accent5>
        <a:srgbClr val="FEC23C"/>
      </a:accent5>
      <a:accent6>
        <a:srgbClr val="499946"/>
      </a:accent6>
      <a:hlink>
        <a:srgbClr val="BC0E71"/>
      </a:hlink>
      <a:folHlink>
        <a:srgbClr val="66003A"/>
      </a:folHlink>
    </a:clrScheme>
    <a:fontScheme name="Digital4Business Master">
      <a:majorFont>
        <a:latin typeface="Blinker SemiBold"/>
        <a:ea typeface=""/>
        <a:cs typeface=""/>
      </a:majorFont>
      <a:minorFont>
        <a:latin typeface="Work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D4B" id="{B89BACDA-3631-4F2B-B848-5332EC8C4183}" vid="{A1180FC6-B7B5-4B71-BFCB-7FEC79178C8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317</TotalTime>
  <Words>766</Words>
  <Application>Microsoft Office PowerPoint</Application>
  <PresentationFormat>Widescreen</PresentationFormat>
  <Paragraphs>112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4" baseType="lpstr">
      <vt:lpstr>Arial</vt:lpstr>
      <vt:lpstr>Arial MT</vt:lpstr>
      <vt:lpstr>Blinker SemiBold</vt:lpstr>
      <vt:lpstr>Calibri</vt:lpstr>
      <vt:lpstr>Calibri Light</vt:lpstr>
      <vt:lpstr>Georgia</vt:lpstr>
      <vt:lpstr>Montserrat</vt:lpstr>
      <vt:lpstr>Symbol</vt:lpstr>
      <vt:lpstr>Times New Roman</vt:lpstr>
      <vt:lpstr>Work Sans</vt:lpstr>
      <vt:lpstr>ThemeD4B</vt:lpstr>
      <vt:lpstr>Reinforcement Learning</vt:lpstr>
      <vt:lpstr>PowerPoint Presentation</vt:lpstr>
      <vt:lpstr>A Reinforcement Learning Problem</vt:lpstr>
      <vt:lpstr>RL Value Function - Example</vt:lpstr>
      <vt:lpstr>Markov Decision Processes</vt:lpstr>
      <vt:lpstr>MDP Example</vt:lpstr>
      <vt:lpstr>The Q-Function</vt:lpstr>
      <vt:lpstr>The Q-Function</vt:lpstr>
      <vt:lpstr>Q-Learning for Deterministic Worlds</vt:lpstr>
      <vt:lpstr>Q-Learning Example</vt:lpstr>
      <vt:lpstr>Q-Learning Continued</vt:lpstr>
      <vt:lpstr>Reinforcement Learning – Neural Networks as Function Approximators</vt:lpstr>
      <vt:lpstr>Reinforcement Learning Neural Networks as Function Approximators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AI and Autonomous Systems  – Reasoning and Search</dc:title>
  <dc:creator>Fredrik Heintz</dc:creator>
  <cp:lastModifiedBy>Katerina Linden</cp:lastModifiedBy>
  <cp:revision>5</cp:revision>
  <dcterms:created xsi:type="dcterms:W3CDTF">2024-05-29T18:01:38Z</dcterms:created>
  <dcterms:modified xsi:type="dcterms:W3CDTF">2024-05-30T13:59:09Z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2022-08-28T00:00:00Z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2024-05-29T00:00:00Z</vt:filetime>
  </property>
</Properties>
</file>