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285" r:id="rId5"/>
    <p:sldId id="2339" r:id="rId6"/>
    <p:sldId id="2340" r:id="rId7"/>
    <p:sldId id="2341" r:id="rId8"/>
    <p:sldId id="2342" r:id="rId9"/>
    <p:sldId id="2343" r:id="rId10"/>
    <p:sldId id="2344" r:id="rId11"/>
    <p:sldId id="2345" r:id="rId12"/>
    <p:sldId id="2346" r:id="rId13"/>
    <p:sldId id="2347" r:id="rId14"/>
    <p:sldId id="2348" r:id="rId15"/>
    <p:sldId id="2349" r:id="rId16"/>
    <p:sldId id="2353" r:id="rId17"/>
    <p:sldId id="2351" r:id="rId18"/>
    <p:sldId id="2354" r:id="rId19"/>
    <p:sldId id="2355" r:id="rId20"/>
    <p:sldId id="2356" r:id="rId21"/>
    <p:sldId id="2357" r:id="rId22"/>
    <p:sldId id="2358" r:id="rId23"/>
    <p:sldId id="2359" r:id="rId24"/>
    <p:sldId id="2360" r:id="rId25"/>
    <p:sldId id="2361" r:id="rId26"/>
    <p:sldId id="2362" r:id="rId27"/>
    <p:sldId id="2363" r:id="rId28"/>
    <p:sldId id="2364" r:id="rId29"/>
    <p:sldId id="2365" r:id="rId30"/>
    <p:sldId id="2366" r:id="rId31"/>
    <p:sldId id="2367" r:id="rId32"/>
    <p:sldId id="2369" r:id="rId33"/>
    <p:sldId id="2370" r:id="rId34"/>
    <p:sldId id="2371" r:id="rId35"/>
    <p:sldId id="2372" r:id="rId36"/>
    <p:sldId id="2373" r:id="rId37"/>
    <p:sldId id="2374" r:id="rId38"/>
    <p:sldId id="2375" r:id="rId39"/>
    <p:sldId id="2376" r:id="rId40"/>
    <p:sldId id="23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00194E-A5FF-D256-AF14-562D669A32A0}" name="Designers Generic" initials="DG" userId="S::designers@matrixinternet.ie::94e93334-1b81-4208-8a34-04a9008f56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A0B"/>
    <a:srgbClr val="FFC289"/>
    <a:srgbClr val="93EF84"/>
    <a:srgbClr val="106266"/>
    <a:srgbClr val="B2F8FB"/>
    <a:srgbClr val="282D82"/>
    <a:srgbClr val="B7BBF4"/>
    <a:srgbClr val="B10064"/>
    <a:srgbClr val="FFB0E0"/>
    <a:srgbClr val="7E3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96345" autoAdjust="0"/>
  </p:normalViewPr>
  <p:slideViewPr>
    <p:cSldViewPr snapToGrid="0">
      <p:cViewPr>
        <p:scale>
          <a:sx n="60" d="100"/>
          <a:sy n="60" d="100"/>
        </p:scale>
        <p:origin x="210" y="21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4" d="100"/>
        <a:sy n="54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D86641-C9C2-9E2C-26E9-F730564AAE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AED50-525B-4505-221E-A0835592E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D54B5-6FCE-4600-8149-57A03059C707}" type="datetimeFigureOut">
              <a:rPr lang="en-IE" smtClean="0"/>
              <a:t>30/05/2024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79482-07C3-CEDE-7EED-7BCD3A5D30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46EFC-9AE9-A78D-DC1F-E8C4EFC637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480E8-0C41-429C-829C-CB9A26C63A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4125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26F3F-C137-41D3-BAEA-043E7C708A3E}" type="datetimeFigureOut">
              <a:rPr lang="en-IE" smtClean="0"/>
              <a:t>30/05/2024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06324-0747-4C1B-9F29-13F9F9776C7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52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F2900216-8CA6-39F2-F92D-D76F16341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19D166-E390-5E99-942C-AE5A610C870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3FA65A-306E-B727-CDF5-F88E0D512D8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13024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1B17AA5D-35B4-7CAE-EADB-E3701224CA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chapter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5486DC-08BB-1EED-5BEE-CD570990F1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08D2F33-F061-C434-94E3-0FC92B1C06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0496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down at a purple arrow&#10;&#10;Description automatically generated">
            <a:extLst>
              <a:ext uri="{FF2B5EF4-FFF2-40B4-BE49-F238E27FC236}">
                <a16:creationId xmlns:a16="http://schemas.microsoft.com/office/drawing/2014/main" id="{C6B7811E-1C17-13CA-D35B-4D2C90D2CC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A279EF3-A776-48CB-8DF7-DFA79928C7B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4C934F-4FE1-CB10-D0A2-C16609D71C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4876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down at a white arrow&#10;&#10;Description automatically generated with medium confidence">
            <a:extLst>
              <a:ext uri="{FF2B5EF4-FFF2-40B4-BE49-F238E27FC236}">
                <a16:creationId xmlns:a16="http://schemas.microsoft.com/office/drawing/2014/main" id="{9EDEB972-1F4E-756D-EB63-66F563379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90FEAD-0534-D606-D361-AF18FCADB6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48" y="6131175"/>
            <a:ext cx="1636820" cy="36519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C821D46-EC3A-CAF4-DFA3-10F08A478A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7314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white background&#10;&#10;Description automatically generated">
            <a:extLst>
              <a:ext uri="{FF2B5EF4-FFF2-40B4-BE49-F238E27FC236}">
                <a16:creationId xmlns:a16="http://schemas.microsoft.com/office/drawing/2014/main" id="{70F4F6D2-FA77-6188-B2FE-205261BA3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2DDB7F-A4E0-207B-8388-73AFF07AD35D}"/>
              </a:ext>
            </a:extLst>
          </p:cNvPr>
          <p:cNvSpPr/>
          <p:nvPr userDrawn="1"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 userDrawn="1"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 userDrawn="1"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AB9A1D-46D2-9B34-62D6-BC4800386A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FDF2A4-9422-AB68-AEEB-46C1A583F3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85E819-BDD2-E421-ABA1-B07AC5EAF49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1507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3DB9D22-35B3-2473-EDFB-A90B2284C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3B10AB-9E1B-E432-CBD2-AFA462BA9E69}"/>
              </a:ext>
            </a:extLst>
          </p:cNvPr>
          <p:cNvSpPr/>
          <p:nvPr userDrawn="1"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role,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02DB-2A2D-74A0-E4D6-ED3B5E269D35}"/>
              </a:ext>
            </a:extLst>
          </p:cNvPr>
          <p:cNvSpPr/>
          <p:nvPr userDrawn="1"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B0014-CEEC-C069-2A16-393E442FD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 userDrawn="1"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C83EA552-9136-1C0A-77D3-315D39C94D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name,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6F93FC-1C5B-BD75-D4F9-225DA349E4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54F1B6-D5B5-5886-89AD-ECD0C37126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55293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white border&#10;&#10;Description automatically generated">
            <a:extLst>
              <a:ext uri="{FF2B5EF4-FFF2-40B4-BE49-F238E27FC236}">
                <a16:creationId xmlns:a16="http://schemas.microsoft.com/office/drawing/2014/main" id="{6C864DF7-FCE3-D0B7-FEE8-E5550CA950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127B4-D331-5869-09FE-21931AA89664}"/>
              </a:ext>
            </a:extLst>
          </p:cNvPr>
          <p:cNvSpPr/>
          <p:nvPr userDrawn="1"/>
        </p:nvSpPr>
        <p:spPr>
          <a:xfrm>
            <a:off x="7563026" y="1621563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74696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5749" y="1322364"/>
            <a:ext cx="3882682" cy="2658793"/>
          </a:xfrm>
        </p:spPr>
        <p:txBody>
          <a:bodyPr wrap="square">
            <a:noAutofit/>
          </a:bodyPr>
          <a:lstStyle>
            <a:lvl1pPr marL="0" indent="0">
              <a:buNone/>
              <a:defRPr lang="en-US" sz="3200" dirty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quote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>
            <a:spLocks/>
          </p:cNvSpPr>
          <p:nvPr userDrawn="1"/>
        </p:nvSpPr>
        <p:spPr>
          <a:xfrm>
            <a:off x="585305" y="737506"/>
            <a:ext cx="1201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“</a:t>
            </a:r>
            <a:endParaRPr lang="en-IE" sz="16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 userDrawn="1"/>
        </p:nvSpPr>
        <p:spPr>
          <a:xfrm>
            <a:off x="2259361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92" y="4974635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name</a:t>
            </a:r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916D6E8-1BA4-BFBF-C1DC-FA0F2E363F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2792" y="5301208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job role</a:t>
            </a:r>
            <a:endParaRPr lang="en-I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FD9A40-EE3E-AED5-BC97-0A55868E3D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88878E-8630-C0F3-7350-182E450458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1569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35D2C4A-859A-59C1-FCF9-58E5DD3BB9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19C0595-FC4F-8A17-32EA-B6FC567827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rgbClr val="536B7E"/>
                </a:solidFill>
              </a:defRPr>
            </a:lvl1pPr>
            <a:lvl2pPr marL="0" indent="0" algn="l">
              <a:buNone/>
              <a:defRPr sz="1200">
                <a:solidFill>
                  <a:srgbClr val="536B7E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</a:t>
            </a:r>
            <a:endParaRPr lang="en-IE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6D0C8D-D0A5-8080-CE2F-810A23A92ED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0A8C70-6AFA-083E-244E-63A33A26FC7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9125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F72340F-4500-D431-B382-4D3E007C9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0" indent="0" algn="l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55A165-5996-72E6-034C-1CC3370725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FEC8DD-0C98-D0A5-6A4D-00ED916D524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77970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061B7B8-DEAC-C354-4CF1-14F97F0EFF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2F9AEE-2D72-BA7A-BFBD-94E0B02CB9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67032-241C-5F65-27B6-2C7457ACB9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62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9158DC9-4870-7F12-8EED-03FA75AB1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D0932F-AB79-DE4B-66DE-ED3FE28001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F617D07-1929-D4DE-4FD8-5E7EFE75F0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D5371E38-340D-B27F-6AE9-FA68741012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1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79B4E3-4D8C-BB9C-71A2-84C194FE7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951854A-34CE-D0A4-B104-FF3A34C00F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286047-C81C-01B1-EBF8-C25B2DBFB1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B2D168-4DA6-EC4D-3B37-A925A9D9C3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32BFCC-2DF9-0EE5-A4EB-609D060EF1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52911-9FBC-FBC9-C77D-2F265DDD56E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663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D951B66-4042-81D4-668B-E7AA064EDB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326951" cy="105900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1409446"/>
            <a:ext cx="5334000" cy="7518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DFB82D7B-074C-FDB1-A67C-7A212FE6202E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864899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8" name="SmartArt Placeholder 5">
            <a:extLst>
              <a:ext uri="{FF2B5EF4-FFF2-40B4-BE49-F238E27FC236}">
                <a16:creationId xmlns:a16="http://schemas.microsoft.com/office/drawing/2014/main" id="{BA17BCE1-2BD0-08AE-1FBD-F59533BFAFC7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>
          <a:xfrm>
            <a:off x="3503712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0" name="SmartArt Placeholder 5">
            <a:extLst>
              <a:ext uri="{FF2B5EF4-FFF2-40B4-BE49-F238E27FC236}">
                <a16:creationId xmlns:a16="http://schemas.microsoft.com/office/drawing/2014/main" id="{004D7ED1-F790-F5A4-16A2-1A7DE0E9885B}"/>
              </a:ext>
            </a:extLst>
          </p:cNvPr>
          <p:cNvSpPr>
            <a:spLocks noGrp="1"/>
          </p:cNvSpPr>
          <p:nvPr>
            <p:ph type="dgm" sz="quarter" idx="22"/>
          </p:nvPr>
        </p:nvSpPr>
        <p:spPr>
          <a:xfrm>
            <a:off x="864899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1" name="SmartArt Placeholder 5">
            <a:extLst>
              <a:ext uri="{FF2B5EF4-FFF2-40B4-BE49-F238E27FC236}">
                <a16:creationId xmlns:a16="http://schemas.microsoft.com/office/drawing/2014/main" id="{450FE0F2-05B0-E19F-D6DF-86D291836CC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3503712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0A0881-B830-13C6-E8C2-D8F8E05BC2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7B84C5-584F-1D4F-9460-2BAA059F0A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211A8066-5A29-0D0F-DE06-8AD4CD7CCD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2FE797-9193-7ED9-2536-F9789FB56F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9A899C-F7C6-08CD-8470-53FB000F7C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8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87A885A-91CF-769F-B384-52A915930C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 userDrawn="1"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AE8675-1C57-2A5D-0B70-31FC598629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55DA862-593B-0268-131D-37013E5903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40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5158C45F-8AA2-37DC-274C-52C6789AF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 userDrawn="1"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D023F40-5F94-C0FA-A716-003F9A2392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12AA2-15E8-6AB5-62CE-8B323D3B2B4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5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6126747-7D16-712C-D78D-795FF5E4CA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 userDrawn="1"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 userDrawn="1"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8A3F91-582E-A816-924F-21FB4A2D3048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0ED62C-2B2A-E90B-4B0F-B5ED9C710A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352055-FAD2-FCB6-8461-EEC4247F50C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57BE48-EE9C-D9D1-E49E-994316F9E3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1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 page with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99180B35-24AB-0CD4-5DA6-319C5E6ACD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2418" y="1988215"/>
            <a:ext cx="6909830" cy="2402176"/>
          </a:xfrm>
        </p:spPr>
        <p:txBody>
          <a:bodyPr anchor="b">
            <a:noAutofit/>
          </a:bodyPr>
          <a:lstStyle>
            <a:lvl1pPr algn="l">
              <a:defRPr sz="166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100%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92418" y="4423160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of people think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</a:t>
            </a:r>
            <a:r>
              <a:rPr lang="it-IT" dirty="0"/>
              <a:t> way to display a </a:t>
            </a:r>
            <a:r>
              <a:rPr lang="it-IT" dirty="0" err="1"/>
              <a:t>statistic</a:t>
            </a:r>
            <a:r>
              <a:rPr lang="it-IT" dirty="0"/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75AA24-1A47-42D0-97B8-618314D5EFA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614D93-5091-8D8B-7703-D756415B365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8378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69092F0-4FD8-251D-4A33-10CEF7B20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2FDCE8-F2EF-4687-56D6-28E8B2AE3C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1151C-23F7-CFA7-18E3-A092F669A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C26-66D8-CA2E-FC88-C596FAEF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D99-FE1E-DAAD-07EE-4EEA2227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EBC14C-3ED6-A716-93C8-B716ADEC2254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B4312-C107-B430-7229-6005FB9FAC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772B-06FB-57F9-A28F-094E4418DB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3812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005217B-E2EE-F73D-012E-DD6C367696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7620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9417D645-894F-D0CC-2D07-7F0AA6A2291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350388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1467EC53-8F53-F5A2-4675-015594CA7D3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6581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0778DA3C-D384-2C37-3795-1A988174A15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381237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C35E82-7043-4DFC-9FF7-2D836B396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696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B92D624-C3B3-BB82-D374-290AEE1B9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032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3B3C918-5FA0-A13B-324B-5CE69C5C5F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765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63B1E-DC17-6B22-867A-EB0290B128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A202C9-2829-CE36-5498-B727CA1740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55796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91F1435-8C07-7CF8-4696-284F5555A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11522075" cy="363644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49D29-51D7-6588-1F37-27A6B490A7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F3094-C4DC-3E24-55CD-CE31FBEADD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04730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D0B9D9F7-094F-FC71-C35B-42604FEB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176B724-EEE3-76A0-35A2-13111038DC0D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34963" y="2203599"/>
            <a:ext cx="11522075" cy="3678237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I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B3A835-88CA-5696-A25A-0001749D3A6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92FE5E-B263-B7CE-4244-3B8E64BCCF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5514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C3E2B1BB-BF10-3613-43F6-9BDBFB0A2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2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1DEFDB7-7C4F-3564-D39C-E08C30E908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43BDE9-9817-B15A-120B-2315C17FE9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BA431E4-671C-4BDF-8B6D-57AD1430EF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8F100E-A1A9-59E1-A0F8-2F2F68B811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F79C8E-0FFE-3FED-29DC-8D200B22BE3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C36A0-51DE-3009-141F-7F9A75F5B74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5439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2FE32F1-E86A-41F8-3571-153A8FC81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AC2314-CA0D-0A0E-230F-64FF9ED6AF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4499C-47AB-17E7-8586-8E5010AD65B1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450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E8937F7-AF0A-7B02-8BBF-6DF3137296E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963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sp>
        <p:nvSpPr>
          <p:cNvPr id="3" name="SmartArt Placeholder 8">
            <a:extLst>
              <a:ext uri="{FF2B5EF4-FFF2-40B4-BE49-F238E27FC236}">
                <a16:creationId xmlns:a16="http://schemas.microsoft.com/office/drawing/2014/main" id="{0F8967A0-6216-EB11-6F28-AFC5B34EF35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624186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2F474-B19B-E878-6BBF-B0535A2CBC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F89634D-9E8B-007F-BDD0-0C9C7000BDD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7233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C6DC200-4372-7715-6F66-7FEAA8E844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26A39-20D5-79F5-309C-519C5903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8822B9-34EE-22FD-BEB2-ABE2A841929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E01E1C-E4F3-2661-777F-86C79E1CBDF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2008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5FDFAF2-506E-8C89-CA6D-D567BDF91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36B5A8-A52F-60F4-8701-0501DEF594B9}"/>
              </a:ext>
            </a:extLst>
          </p:cNvPr>
          <p:cNvSpPr/>
          <p:nvPr userDrawn="1"/>
        </p:nvSpPr>
        <p:spPr>
          <a:xfrm>
            <a:off x="8716708" y="2717560"/>
            <a:ext cx="2606467" cy="260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523214-F44E-D7C3-BB48-BB9258F928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9B4175-9A3B-3092-8121-8388C4E63D06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71FF47-061E-5BE8-2C7A-6096557C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8FEAF-2B00-977E-7797-4FDEDC77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6AB8FD-35BB-8325-6FEA-9861862436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0125" y="2636514"/>
            <a:ext cx="2530475" cy="2530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en-I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D4B010-5631-17FA-F80D-240138C2DCC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6CDDE9-BA30-9BD7-D10B-3A45DAC39B4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80758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71D20-C86A-7803-2AE7-2F94A9CF93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166F3-C102-1213-B421-CDE0F1438503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739311-B514-90C5-10D3-FBE4096066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EE54427-BD21-FFCB-B219-850C35CC584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273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53523F-4C75-923A-9CD3-85B73ED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84476-1886-F6FF-03A3-C5EB84A1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A0B5E15-BCA1-5E34-CF22-8550F388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3DD2FF-85E4-7A43-9095-4BACF4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73746B43-9BD3-E01A-8DD1-8DA8C0A2B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279DBB-8242-EF22-5073-87905E9D14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1DF528-EF44-1F44-038A-671340A40E2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1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67EF2-D871-3F46-99F7-DD48CC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382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33706F-FF5B-5551-3869-9DCA127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CFD05D0-126E-1256-0D30-374D0BF9BF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41055B6-4AD1-26C1-C4F7-CF1328D955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8575FA-D7CA-7679-628D-15533907459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06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4AB5D-7FFD-736C-1623-EA6AA917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02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A63-C463-E641-07AF-7DD8970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E7B4E5C-4B6C-A372-4D7A-60935B229B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10FDE4-5C04-26F8-FAC3-8719DF6C9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A240F8-76A0-1997-B9F3-54F5163092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36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4816DF-A123-97CD-450D-585272E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5CF20F71-09DA-9F91-ABB1-C56A9EC1C0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A9AC594-18B3-6D82-2A11-CF02D40828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FFE5DB-672A-16E9-5D8B-FBCFAFA52A1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52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9D197-7E89-ED45-E75B-9CB55127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29C3-B4F0-6895-7895-5D12747E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2362B973-30A2-9B07-E51E-40B97A58AC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424916-59C6-5E8B-8B88-733C793507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E0C66E4-D439-C240-B041-095D9B0E3F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47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3786B4-0EE8-C08D-1C89-C781979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934AC21F-BC6C-DFBF-81A4-ECA0FD2D33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7F00248-1262-67A7-0B3B-5485F73BA4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39FCFCE-55D4-D8C6-C8AB-476D94FB05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16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1ABC5D01-B57F-C97F-BA95-D087837737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3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B2F9104-F05D-275A-A92B-724DB1DCA6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0D7927-E63F-C024-1212-A9D436462D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5EBB40-5B7F-BE73-695F-DDA910069A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E435BA3-819B-133F-FDA8-C801133ED5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5233FE-AC5E-EB1E-E3BA-C810E643F68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53FE61-4EAA-56B3-9246-61F37D9EEEF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253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53E43E8A-788D-FCC7-A45B-F9066B2C8D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 userDrawn="1"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7A41CB-3213-1242-AA55-3CEDD14E71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4A9373-8C5E-1540-3B7E-6B2514E321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74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6DD5403-554C-F753-1D08-51025BC5F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7E74BA-AFD2-048B-EECC-11EB1BB61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8952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Questions?</a:t>
            </a:r>
            <a:endParaRPr lang="en-I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3311DF-0857-DAB1-8E64-74A54FC43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8952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A2EF07C2-F081-E407-679A-F1F305ABF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0" y="6157781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4262CE2-8F50-7840-CCC9-53FCCA3962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FA68CE-9F73-87AB-AFC0-91B119F254F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44008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057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-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down with a pink arrow&#10;&#10;Description automatically generated">
            <a:extLst>
              <a:ext uri="{FF2B5EF4-FFF2-40B4-BE49-F238E27FC236}">
                <a16:creationId xmlns:a16="http://schemas.microsoft.com/office/drawing/2014/main" id="{6ED33A12-6EAD-544F-1E99-80D767E5F6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4691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Thank you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4691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29009E1D-E3E2-7321-F6B4-74400639E9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36D015-6148-F850-0DBB-FE04B2C0B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CDFBF9-68B2-ADE5-E57B-92349C29660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6781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F0B2CE3-125A-0B73-E4FE-0734662A8E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4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FA998F7-C9FD-75FE-1989-58711110D3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C4852A-BF15-55CF-C1EE-B2A1EE9F8A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C5077F1-3C88-B628-4B01-71ECE53BCA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554C7CE-D57B-EC80-6FBB-DA05B68AE0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A42770-2FED-D5FA-3D0C-9E2772B5E4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77580E0-9F13-97E9-9959-19219A4C23D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2413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B90E8BC-996B-FD64-633B-4AC70E524D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5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82C0BEE-4A33-1E63-CFA8-EB9CBB3B63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AD2FA-1042-B052-7C31-DDD6B5C8E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1D2E51D-3703-6B84-0A5B-A9E8C8F821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7C2B3BD-21FE-18EA-3636-D79431CB9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2F9C81-7A04-2DEC-3945-0C2376B42C5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058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P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03C1D700-F016-387B-C036-FBA31A0CA4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6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E320D7-6F72-4A72-49C7-477F5C30C0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9935E-1B6B-6266-375F-A1AE1571B2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9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037093E4-EF07-27C8-C343-235C3B46F1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34B3C-AF8A-6762-5A3F-69C1E935EE6B}"/>
              </a:ext>
            </a:extLst>
          </p:cNvPr>
          <p:cNvSpPr txBox="1"/>
          <p:nvPr userDrawn="1"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 userDrawn="1"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2045620"/>
            <a:ext cx="4927600" cy="3897312"/>
          </a:xfrm>
        </p:spPr>
        <p:txBody>
          <a:bodyPr>
            <a:normAutofit/>
          </a:bodyPr>
          <a:lstStyle>
            <a:lvl1pPr marL="457200" indent="-457200">
              <a:buSzPct val="150000"/>
              <a:buFont typeface="+mj-lt"/>
              <a:buAutoNum type="arabicPeriod"/>
              <a:defRPr sz="16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  <a:p>
            <a:pPr lvl="0"/>
            <a:r>
              <a:rPr lang="en-US" dirty="0"/>
              <a:t>Click to edit topic 2</a:t>
            </a:r>
          </a:p>
          <a:p>
            <a:pPr lvl="0"/>
            <a:r>
              <a:rPr lang="en-US" dirty="0"/>
              <a:t>Click to edit topic 3</a:t>
            </a:r>
          </a:p>
          <a:p>
            <a:pPr lvl="0"/>
            <a:r>
              <a:rPr lang="en-US" dirty="0"/>
              <a:t>Click to edit topic 4</a:t>
            </a:r>
          </a:p>
          <a:p>
            <a:pPr lvl="0"/>
            <a:r>
              <a:rPr lang="en-US" dirty="0"/>
              <a:t>Click to edit topic 5</a:t>
            </a: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09FA143D-FBAF-5981-664A-6E98CF098F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4AF2A4-B9D8-B63C-54EC-84E9A50FEB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A874517-20A9-FC10-9A9F-5E048C97FEA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48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264323F-1D18-F3FF-A86A-82586A177B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 userDrawn="1"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1612487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037E0-0CB5-84BF-F256-1C8FBDF5BB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724" y="1973346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D2F066-77B6-7665-E81A-9125D4177B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7838" y="292494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E31504-FAFF-1AFF-A235-E9E4DE83D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6724" y="328580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12B05D-8F7E-592C-65FB-9F72A64514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7838" y="436510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DC051-5522-4F20-E853-0D5CA4B14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6724" y="472596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99F-7967-B0AC-59F7-4CECB84FAAB7}"/>
              </a:ext>
            </a:extLst>
          </p:cNvPr>
          <p:cNvSpPr txBox="1"/>
          <p:nvPr userDrawn="1"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E2C6A612-6A5C-ED18-8F33-9591778E83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37AA724-86B6-6989-31D4-7431B91C2E2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C8B27B-71C0-059D-333B-846290369E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95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1C74-1E13-0914-963C-A164BF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4E-50C9-932A-70A1-2FA4FA1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C5C-ECFD-57B3-94B3-7194D08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EBD55-2EB7-CB4A-9153-B7059351148B}" type="datetime2">
              <a:rPr lang="de-DE" smtClean="0"/>
              <a:t>Donnerstag, 30. Mai 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2EF8-9DF0-A655-AE88-6086574A4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EFD5-93E7-57A9-6372-7256BA40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FFA9C-ACEC-4B87-9D33-03CFB048E81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785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12" r:id="rId8"/>
    <p:sldLayoutId id="2147483713" r:id="rId9"/>
    <p:sldLayoutId id="2147483719" r:id="rId10"/>
    <p:sldLayoutId id="2147483720" r:id="rId11"/>
    <p:sldLayoutId id="2147483721" r:id="rId12"/>
    <p:sldLayoutId id="2147483716" r:id="rId13"/>
    <p:sldLayoutId id="2147483717" r:id="rId14"/>
    <p:sldLayoutId id="2147483718" r:id="rId15"/>
    <p:sldLayoutId id="2147483714" r:id="rId16"/>
    <p:sldLayoutId id="2147483722" r:id="rId17"/>
    <p:sldLayoutId id="2147483723" r:id="rId18"/>
    <p:sldLayoutId id="2147483725" r:id="rId19"/>
    <p:sldLayoutId id="2147483732" r:id="rId20"/>
    <p:sldLayoutId id="2147483724" r:id="rId21"/>
    <p:sldLayoutId id="2147483726" r:id="rId22"/>
    <p:sldLayoutId id="2147483727" r:id="rId23"/>
    <p:sldLayoutId id="2147483728" r:id="rId24"/>
    <p:sldLayoutId id="2147483735" r:id="rId25"/>
    <p:sldLayoutId id="2147483652" r:id="rId26"/>
    <p:sldLayoutId id="2147483730" r:id="rId27"/>
    <p:sldLayoutId id="2147483733" r:id="rId28"/>
    <p:sldLayoutId id="2147483734" r:id="rId29"/>
    <p:sldLayoutId id="2147483731" r:id="rId30"/>
    <p:sldLayoutId id="2147483654" r:id="rId31"/>
    <p:sldLayoutId id="2147483683" r:id="rId32"/>
    <p:sldLayoutId id="2147483649" r:id="rId33"/>
    <p:sldLayoutId id="2147483675" r:id="rId34"/>
    <p:sldLayoutId id="2147483676" r:id="rId35"/>
    <p:sldLayoutId id="2147483709" r:id="rId36"/>
    <p:sldLayoutId id="2147483705" r:id="rId37"/>
    <p:sldLayoutId id="2147483704" r:id="rId38"/>
    <p:sldLayoutId id="2147483703" r:id="rId39"/>
    <p:sldLayoutId id="2147483747" r:id="rId40"/>
    <p:sldLayoutId id="2147483700" r:id="rId41"/>
    <p:sldLayoutId id="2147483701" r:id="rId42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124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210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3438CAC-F9AB-FF7A-136E-545D12038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51" y="3235138"/>
            <a:ext cx="5695345" cy="1125749"/>
          </a:xfrm>
        </p:spPr>
        <p:txBody>
          <a:bodyPr/>
          <a:lstStyle/>
          <a:p>
            <a:r>
              <a:rPr lang="en-US" dirty="0"/>
              <a:t>Introduction to natural language processing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8DBAB3C-14DA-767E-9450-B54E93DC4ED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596351" y="2495735"/>
            <a:ext cx="3432240" cy="564253"/>
          </a:xfrm>
        </p:spPr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chemeClr val="bg1"/>
                </a:solidFill>
              </a:rPr>
              <a:t>AI for Business</a:t>
            </a:r>
            <a:endParaRPr lang="de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726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D7ED-287E-2983-217B-0AE2DBDF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word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845920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1DB4-6DFD-A8EE-3CF4-1EAC467F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One-hot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98A92-A31E-3232-B397-27C1210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11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BDA4-BDD0-EC9C-6DF5-F711223333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8"/>
            <a:ext cx="11119100" cy="3285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process words using neural networks, we need to represent them as vectors of numerical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classical way to do this is to use one-hot vectors – vectors in which all components but one are zero.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9ADF3-BB7F-F816-DB27-0E1BED87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569" y="4392592"/>
            <a:ext cx="7571428" cy="1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4618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1DB4-6DFD-A8EE-3CF4-1EAC467F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Word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98A92-A31E-3232-B397-27C1210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12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BDA4-BDD0-EC9C-6DF5-F711223333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8"/>
            <a:ext cx="11119100" cy="3285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Compared to one-hot vectors, </a:t>
            </a:r>
            <a:r>
              <a:rPr lang="en-GB" b="1" dirty="0"/>
              <a:t>word embeddings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are shorter but dense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support a useful notion of similarity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learned from data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D6A60-2142-2026-9E1B-11032627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78" y="4130135"/>
            <a:ext cx="7514286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15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CA14CD-5D17-5170-751D-BC5614F4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13</a:t>
            </a:fld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5FCB2-C8CA-BE17-4091-B118FF9F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07" y="333021"/>
            <a:ext cx="8117736" cy="59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0295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E27-2C5F-7C6F-FD79-413A204E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shall know a word by the company it keeps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AABC8-D215-3E72-0999-95CA0FED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14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4078-96C7-22A9-D163-EA2148C22D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What do the following sentences tell us about </a:t>
            </a:r>
            <a:r>
              <a:rPr lang="en-GB" i="1" dirty="0" err="1"/>
              <a:t>Garrotxa</a:t>
            </a:r>
            <a:r>
              <a:rPr lang="en-GB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Garrotxa</a:t>
            </a:r>
            <a:r>
              <a:rPr lang="en-GB" dirty="0"/>
              <a:t> is made from </a:t>
            </a:r>
            <a:r>
              <a:rPr lang="en-GB" dirty="0">
                <a:highlight>
                  <a:srgbClr val="FFFF00"/>
                </a:highlight>
              </a:rPr>
              <a:t>milk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Garrotxa</a:t>
            </a:r>
            <a:r>
              <a:rPr lang="en-GB" dirty="0"/>
              <a:t> pairs well with crusty country </a:t>
            </a:r>
            <a:r>
              <a:rPr lang="en-GB" dirty="0">
                <a:highlight>
                  <a:srgbClr val="FFFF00"/>
                </a:highlight>
              </a:rPr>
              <a:t>bread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Garrotxa</a:t>
            </a:r>
            <a:r>
              <a:rPr lang="en-GB" dirty="0"/>
              <a:t> is aged in caves to enhance </a:t>
            </a:r>
            <a:r>
              <a:rPr lang="en-GB" dirty="0">
                <a:highlight>
                  <a:srgbClr val="FFFF00"/>
                </a:highlight>
              </a:rPr>
              <a:t>mould </a:t>
            </a:r>
            <a:r>
              <a:rPr lang="en-GB" dirty="0"/>
              <a:t>development.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ED16A6-13C2-5166-1535-9ACF9C7B1DAE}"/>
              </a:ext>
            </a:extLst>
          </p:cNvPr>
          <p:cNvSpPr txBox="1"/>
          <p:nvPr/>
        </p:nvSpPr>
        <p:spPr>
          <a:xfrm>
            <a:off x="363985" y="5233737"/>
            <a:ext cx="60973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Sentences taken from the English Wikipedia</a:t>
            </a:r>
            <a:endParaRPr lang="en-AU" sz="1100" dirty="0"/>
          </a:p>
        </p:txBody>
      </p:sp>
    </p:spTree>
    <p:extLst>
      <p:ext uri="{BB962C8B-B14F-4D97-AF65-F5344CB8AC3E}">
        <p14:creationId xmlns:p14="http://schemas.microsoft.com/office/powerpoint/2010/main" val="211598480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EAF-B5B8-EA6D-A14C-CE932726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distributional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628FE-2A90-0388-2B5E-8363E211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15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648E4-D132-BD4A-9037-10D88AAE6C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8"/>
            <a:ext cx="11119100" cy="34931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distributional hypothesis states that words with similar distributions have similar meanings.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with similar distributions = are used and occur in the same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suggests that we can learn word representations from co-occurrence statistics.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similar co-occurrence distributions = similar meanings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62546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BB52D-14E2-7975-06A7-750D5717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6" y="1825625"/>
            <a:ext cx="10400712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25244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5" name="Picture 4" descr="A white rectangular object with pink text&#10;&#10;Description automatically generated with medium confidence">
            <a:extLst>
              <a:ext uri="{FF2B5EF4-FFF2-40B4-BE49-F238E27FC236}">
                <a16:creationId xmlns:a16="http://schemas.microsoft.com/office/drawing/2014/main" id="{C655FB25-6AB3-399D-E2B8-817503B0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4" y="1825625"/>
            <a:ext cx="10529916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800467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6" name="Picture 5" descr="A grid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9D496BC5-AB92-914F-257D-FA572769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9" y="1825625"/>
            <a:ext cx="10595726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685716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27266-0619-9D79-2A33-E07249706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4" y="1825625"/>
            <a:ext cx="10337295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44146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1FB1-5474-7DFA-89E0-D5D0FC34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natural language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50832-C84F-2CA4-0790-D6D31338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2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72104-D2C4-2D47-1E90-F74020DEEC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9"/>
            <a:ext cx="11119100" cy="33435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Natural language processing develops methods for making human language accessible to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well-known example applications are intelligent search engines, machine translation, and dialogue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These diverse applications are based on a common set of ideas from algorithms, machine learning, and other disciplines.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9485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80B90-9381-EF7A-955E-DB160289D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9" y="1825625"/>
            <a:ext cx="10595726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043578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3CF0EE-1E2F-5AD8-5081-F913E070E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84" y="1825625"/>
            <a:ext cx="10867416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54856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Co-occurrence matrix</a:t>
            </a:r>
          </a:p>
        </p:txBody>
      </p:sp>
      <p:pic>
        <p:nvPicPr>
          <p:cNvPr id="6" name="Picture 5" descr="A grid of numbers and symbols&#10;&#10;Description automatically generated">
            <a:extLst>
              <a:ext uri="{FF2B5EF4-FFF2-40B4-BE49-F238E27FC236}">
                <a16:creationId xmlns:a16="http://schemas.microsoft.com/office/drawing/2014/main" id="{D2E9A941-AC87-2C9F-3749-57679D12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504" y="1825625"/>
            <a:ext cx="7996775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76066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D573-AD3F-56FC-4FE7-3CD84514A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Vector similarity = meaning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036D1-A189-FEBB-0C02-9BD562AC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89" y="1825625"/>
            <a:ext cx="9114606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4E123-B872-58C3-16EF-A8A67B9B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313063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C11C-C29A-54CF-CE77-4185A90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word embeddings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F89C4-D734-21CD-4735-1BB5735E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24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09C60-4DEA-A284-1F98-76C15B950F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Count-based methods: Matrix factorisation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Minimise the difference between the co-occurrence matrix and an approximate reconstruction of it from word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Prediction-based methods: Neural networks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Maximise the likelihood of a corpus under a probability model that is conditioned on the word embeddings.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932982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6C80-647E-BA3A-682A-47287B93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Evaluation of word embeddings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D140-AA98-2D08-DC88-12A187AF2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visualisation of the embedding space</a:t>
            </a:r>
          </a:p>
          <a:p>
            <a:pPr marL="2857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Requires dimensionality reduction (PCA, t-SNE, UMAP)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computing relative similarities</a:t>
            </a:r>
          </a:p>
          <a:p>
            <a:pPr marL="2857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cosine similarity, Euclidean distance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similarity benchmarks</a:t>
            </a:r>
          </a:p>
          <a:p>
            <a:pPr marL="2857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Example: odd one out – breakfast lunch dinner surgery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analogy benchmarks</a:t>
            </a:r>
          </a:p>
          <a:p>
            <a:pPr marL="2857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900" dirty="0"/>
              <a:t>Example: woman is to man as sister is to ?</a:t>
            </a:r>
            <a:endParaRPr lang="en-AU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EF32A-8AFE-B6E2-131D-D66ECC43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759" y="1825625"/>
            <a:ext cx="1566481" cy="435133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83F0B5-3F9C-F826-601E-A069AB0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33558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D7ED-287E-2983-217B-0AE2DBDFB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Large pre-trained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814348506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224E-7900-3AE8-A7DE-FC0039E3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Language modelling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08F09-127B-F941-900D-832909DD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27</a:t>
            </a:fld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79EE162-44AF-9EF6-5DB7-CA96C9168152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Language modelling is the task of predicting which word comes next in a sequence of words.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More formally, given a sequence of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we want to know the probability of the next word,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Here we are assuming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comes from a fixed vocabulary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allows language modelling to be treated as a classification task.</a:t>
                </a:r>
                <a:endParaRPr lang="en-AU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E79EE162-44AF-9EF6-5DB7-CA96C9168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548" t="-1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67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EB38902-8626-24E6-A503-7061B8A5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842" y="534580"/>
            <a:ext cx="7907667" cy="5594674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076BBD-97DC-31B7-8003-E5ADB461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471710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89BE-2B67-7AB5-6716-EEA46700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Pre-training and fine-tuning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5554B-9068-C6BE-F277-C5376ADB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29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081A9-98F6-9F7E-634B-7F40FAA1D7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Transfer learning </a:t>
            </a:r>
            <a:r>
              <a:rPr lang="en-GB" dirty="0"/>
              <a:t>aims to re-use knowledge gained while solving one problem when solving the next problem.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reduce the need for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contemporary NLP, transfer learning is usually implemented through </a:t>
            </a:r>
            <a:r>
              <a:rPr lang="en-GB" b="1" dirty="0"/>
              <a:t>pre-training and fine-tuning</a:t>
            </a:r>
            <a:r>
              <a:rPr lang="en-GB" dirty="0"/>
              <a:t>.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477EE-BC04-7823-AEC2-ED926F40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71" y="4650274"/>
            <a:ext cx="8142857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36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C38B-294F-B517-5602-1AC74AC5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65229-501C-4FA3-8188-F528669A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9D465-6F58-6296-C01E-159678D09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DFA19-FB9C-DE3A-D16D-576E0397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5" y="367207"/>
            <a:ext cx="6531151" cy="2514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712C0B-9169-A6A7-AC4A-C8E725B2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5" y="3429000"/>
            <a:ext cx="8961905" cy="2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01051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187E-782A-173B-8FF6-71BC8F39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Generative pre-training, discriminative fine-tuning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6520F-5EB2-5E84-B0DA-7BC22947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30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AEE7-AE37-62DA-D86B-4C19BD031E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8"/>
            <a:ext cx="11119100" cy="35972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Idea: Combine generative pre-training (language modelling) with discriminative ne-tuning on each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Language modelling is a strong candidate for a pre-training task, as large unlabelled text corpora are abundant.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at least for English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facilitate effective transfer learning, the authors use task-specific input transformations for fine-tuning.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521397-8999-387B-C01F-2285F52F3E85}"/>
              </a:ext>
            </a:extLst>
          </p:cNvPr>
          <p:cNvSpPr txBox="1"/>
          <p:nvPr/>
        </p:nvSpPr>
        <p:spPr>
          <a:xfrm>
            <a:off x="6801853" y="5712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Radford et al. (2018)</a:t>
            </a:r>
          </a:p>
        </p:txBody>
      </p:sp>
    </p:spTree>
    <p:extLst>
      <p:ext uri="{BB962C8B-B14F-4D97-AF65-F5344CB8AC3E}">
        <p14:creationId xmlns:p14="http://schemas.microsoft.com/office/powerpoint/2010/main" val="155849074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E89A-9C01-FA78-F3B2-68A11E3C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GPT as a language model</a:t>
            </a:r>
          </a:p>
        </p:txBody>
      </p:sp>
      <p:pic>
        <p:nvPicPr>
          <p:cNvPr id="6" name="Picture 5" descr="A white text on a blue background&#10;&#10;Description automatically generated">
            <a:extLst>
              <a:ext uri="{FF2B5EF4-FFF2-40B4-BE49-F238E27FC236}">
                <a16:creationId xmlns:a16="http://schemas.microsoft.com/office/drawing/2014/main" id="{6EAA856E-0FA0-B505-1CB6-9191C3852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06" y="1825625"/>
            <a:ext cx="8649571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C5849F-A77A-6D09-4685-51489114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31</a:t>
            </a:fld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B74EC-B8CB-514A-F677-B7ECAA6EB8A1}"/>
              </a:ext>
            </a:extLst>
          </p:cNvPr>
          <p:cNvSpPr txBox="1"/>
          <p:nvPr/>
        </p:nvSpPr>
        <p:spPr>
          <a:xfrm>
            <a:off x="10423401" y="5786917"/>
            <a:ext cx="2326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/>
              <a:t>OpenAI Blog (2019</a:t>
            </a:r>
          </a:p>
        </p:txBody>
      </p:sp>
    </p:spTree>
    <p:extLst>
      <p:ext uri="{BB962C8B-B14F-4D97-AF65-F5344CB8AC3E}">
        <p14:creationId xmlns:p14="http://schemas.microsoft.com/office/powerpoint/2010/main" val="2243972456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7EDE-D5DF-A0CD-8DEA-159E85A2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Model statistics (largest models)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8AC23BD-EEC5-781B-5E10-93966DBBF2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81" y="1825625"/>
            <a:ext cx="8784021" cy="4238291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91EE3-DD30-8037-4C84-E478A9C3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32</a:t>
            </a:fld>
            <a:endParaRPr lang="en-I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4123B-3ED1-B2DA-FAD0-58F1710F7800}"/>
              </a:ext>
            </a:extLst>
          </p:cNvPr>
          <p:cNvSpPr txBox="1"/>
          <p:nvPr/>
        </p:nvSpPr>
        <p:spPr>
          <a:xfrm>
            <a:off x="2486526" y="6129254"/>
            <a:ext cx="792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Radford et al. (2018), Radford et al. (2019), Brown et al. (2020)</a:t>
            </a:r>
          </a:p>
        </p:txBody>
      </p:sp>
    </p:spTree>
    <p:extLst>
      <p:ext uri="{BB962C8B-B14F-4D97-AF65-F5344CB8AC3E}">
        <p14:creationId xmlns:p14="http://schemas.microsoft.com/office/powerpoint/2010/main" val="226315508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test&#10;&#10;Description automatically generated">
            <a:extLst>
              <a:ext uri="{FF2B5EF4-FFF2-40B4-BE49-F238E27FC236}">
                <a16:creationId xmlns:a16="http://schemas.microsoft.com/office/drawing/2014/main" id="{8E7560F8-D66F-2111-915A-3E07B5D28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83" y="538241"/>
            <a:ext cx="8048833" cy="59561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1119-651E-F3F5-E4F3-E37CA54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68476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DCE6-67BA-C686-B1EC-769BDE2F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900446"/>
            <a:ext cx="5326951" cy="1325563"/>
          </a:xfrm>
        </p:spPr>
        <p:txBody>
          <a:bodyPr/>
          <a:lstStyle/>
          <a:p>
            <a:r>
              <a:rPr lang="en-AU" dirty="0"/>
              <a:t>Fine-tuning on classification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00BD9-954B-520C-5899-E8D0A924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34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93F07-BE5D-DA37-A11A-19719B32D0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fine-tuning on classification, the final transformer block’s output is fed into an added linear layer followed by a so max.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transformer is frozen; the only extra parameters introduced in fine-tuning are those of the added linear layer.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89385801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D93A8B-4D71-F23A-2551-CFF37EC1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02" y="341073"/>
            <a:ext cx="8374038" cy="6175854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DDDE6B-3B60-C88B-3CF5-FE637CE7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105272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04EA-D30E-4AAD-5AC5-FFB73C35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Large language models are zero-shot learners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64345-386C-91EC-17F8-ED56F379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36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A46ED-9801-3BA8-DD54-0188B8DDA9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downstream tasks are directly or indirectly ‘demonstrated’ in the text used for training language models.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translation: dictionaries, product manuals written in several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Language models may learn these tasks as a by-product of learning to predict the demonstrating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Large language models can solve downstream tasks without any task-specific fine-tuning; they are </a:t>
            </a:r>
            <a:r>
              <a:rPr lang="en-GB" b="1" dirty="0"/>
              <a:t>zero-shot</a:t>
            </a:r>
            <a:r>
              <a:rPr lang="en-GB" dirty="0"/>
              <a:t> learners.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232372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E4A2-15D3-72E4-13FE-BF601513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27" y="427926"/>
            <a:ext cx="7015384" cy="1325563"/>
          </a:xfrm>
        </p:spPr>
        <p:txBody>
          <a:bodyPr/>
          <a:lstStyle/>
          <a:p>
            <a:r>
              <a:rPr lang="en-AU" dirty="0"/>
              <a:t>Prompting for natural language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5BCD42-8658-BAD6-7E6B-44E5FE74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37</a:t>
            </a:fld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38EFE-DA75-ADF8-A07E-3C95DA51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7" y="1944888"/>
            <a:ext cx="9653294" cy="33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A5D2AB-B916-5FDF-FECC-3F365DA6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845" y="5484501"/>
            <a:ext cx="6190476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397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4ADD-FDE1-E0C2-9301-D8501F83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b="0" i="0" u="none" strike="noStrike" baseline="0"/>
              <a:t>General-purpose linguistic representations</a:t>
            </a:r>
            <a:endParaRPr lang="en-AU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5CD2BB5-51C4-F56E-B6B5-6B13D175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99" y="1825625"/>
            <a:ext cx="7705985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96646A-E2AB-2CEF-B5C5-1F4B7DE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97470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6644-39AA-CCAC-5B9F-B17F73C7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“Natural language processing from scratch”</a:t>
            </a:r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5734546-A720-9342-66BA-19D04EBB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715" y="1825625"/>
            <a:ext cx="7468353" cy="4238291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6B2D4-9175-33BF-C6C7-F0131F2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03170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A3CF-A5D5-6CA3-C96E-2003E9E8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paradigms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7A4C58-6C0E-5780-72A3-01B6DE19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6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51B9C-A7F1-8067-184D-5623BE720A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9"/>
            <a:ext cx="11119100" cy="32437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Linguistic knowledge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Build pipelines of modular components that produce general-purpose representations grounded in linguistic knowledge.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parts-of-speech, dependency trees,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Deep learning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Train end-to-end neural networks that directly transmute raw text into whatever structure the desired application requires.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2129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4C9D-5FEA-0165-F038-EA20D166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Search and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11A60-521A-3663-3594-9E81B7E3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11" y="2056130"/>
            <a:ext cx="5455333" cy="294588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09884-39AD-F2E5-9707-85AEC6C3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42374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7CF6-08AB-B3CF-5648-825381C7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and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6746E-5A69-0A4A-441A-6BD3361E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8</a:t>
            </a:fld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304FC1B-E791-3414-F5F7-A8F0D7A1556A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Search module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search module is responsible for finding the candidate output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sv-SE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with the highest score relative to the input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requires efficient algorithms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Learning module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learning module is responsible for finding the model parameters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that maximise the predictive performance.</a:t>
                </a:r>
              </a:p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 example, using supervised machine learning</a:t>
                </a:r>
                <a:endParaRPr lang="en-AU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304FC1B-E791-3414-F5F7-A8F0D7A15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2"/>
                <a:stretch>
                  <a:fillRect l="-548" t="-14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6634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1DB4-6DFD-A8EE-3CF4-1EAC467F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Language is special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98A92-A31E-3232-B397-27C12102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9</a:t>
            </a:fld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CBDA4-BDD0-EC9C-6DF5-F711223333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2226008"/>
            <a:ext cx="11119100" cy="32853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Unlike images or audio, text data is fundamentally discrete, with meaning created by combinatorial arrangement.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Even though text appears as a sequence, machine learning methods must account for its implicit hierarchical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distribution of linguistic elements follows a power law – algorithms must be robust to unobserved events.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255890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Digital4Business-Master">
      <a:dk1>
        <a:srgbClr val="142A3E"/>
      </a:dk1>
      <a:lt1>
        <a:sysClr val="window" lastClr="FFFFFF"/>
      </a:lt1>
      <a:dk2>
        <a:srgbClr val="360D3B"/>
      </a:dk2>
      <a:lt2>
        <a:srgbClr val="F5F6F8"/>
      </a:lt2>
      <a:accent1>
        <a:srgbClr val="BC0E71"/>
      </a:accent1>
      <a:accent2>
        <a:srgbClr val="7A2982"/>
      </a:accent2>
      <a:accent3>
        <a:srgbClr val="8983BF"/>
      </a:accent3>
      <a:accent4>
        <a:srgbClr val="DD76B3"/>
      </a:accent4>
      <a:accent5>
        <a:srgbClr val="FEC23C"/>
      </a:accent5>
      <a:accent6>
        <a:srgbClr val="499946"/>
      </a:accent6>
      <a:hlink>
        <a:srgbClr val="BC0E71"/>
      </a:hlink>
      <a:folHlink>
        <a:srgbClr val="66003A"/>
      </a:folHlink>
    </a:clrScheme>
    <a:fontScheme name="Digital4Business Master">
      <a:majorFont>
        <a:latin typeface="Blinker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2" id="{7AC63DD4-741E-2A4C-BC61-3C86ADFBBA15}" vid="{371FAC18-BD29-7C44-BA20-70D27DBBC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27B6B85B52A0478A9B783056CEA584" ma:contentTypeVersion="16" ma:contentTypeDescription="Create a new document." ma:contentTypeScope="" ma:versionID="d56f15acdb218cf10dff30cd99e63267">
  <xsd:schema xmlns:xsd="http://www.w3.org/2001/XMLSchema" xmlns:xs="http://www.w3.org/2001/XMLSchema" xmlns:p="http://schemas.microsoft.com/office/2006/metadata/properties" xmlns:ns2="8736dbd5-6fab-46a9-b9cf-982853043190" xmlns:ns3="40ffa953-887a-4910-a51a-011de03b299f" targetNamespace="http://schemas.microsoft.com/office/2006/metadata/properties" ma:root="true" ma:fieldsID="ccc2a235fb27fce1e75b12ef614d2577" ns2:_="" ns3:_="">
    <xsd:import namespace="8736dbd5-6fab-46a9-b9cf-982853043190"/>
    <xsd:import namespace="40ffa953-887a-4910-a51a-011de03b2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FileTyp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36dbd5-6fab-46a9-b9cf-982853043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49399ae-ad03-4ae1-93f3-21fafadf30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FileType" ma:index="18" nillable="true" ma:displayName="File Type" ma:description="All media in this folder is approved for sharing on partner channels" ma:format="Dropdown" ma:internalName="FileTyp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fa953-887a-4910-a51a-011de03b29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0b77f5-fd0a-40af-bb97-a50e469d5028}" ma:internalName="TaxCatchAll" ma:showField="CatchAllData" ma:web="40ffa953-887a-4910-a51a-011de03b29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36dbd5-6fab-46a9-b9cf-982853043190">
      <Terms xmlns="http://schemas.microsoft.com/office/infopath/2007/PartnerControls"/>
    </lcf76f155ced4ddcb4097134ff3c332f>
    <TaxCatchAll xmlns="40ffa953-887a-4910-a51a-011de03b299f" xsi:nil="true"/>
    <FileType xmlns="8736dbd5-6fab-46a9-b9cf-98285304319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D59DAD-AEE4-419A-927F-1A52C61E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36dbd5-6fab-46a9-b9cf-982853043190"/>
    <ds:schemaRef ds:uri="40ffa953-887a-4910-a51a-011de03b29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E4E117-1663-4C8C-8C82-A08DF3ECDA7D}">
  <ds:schemaRefs>
    <ds:schemaRef ds:uri="e2442d10-90f2-49ef-8949-7e5ac17a22bf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8910e70e-56fc-4034-87de-158ef45b3418"/>
    <ds:schemaRef ds:uri="http://purl.org/dc/elements/1.1/"/>
    <ds:schemaRef ds:uri="http://schemas.microsoft.com/office/infopath/2007/PartnerControls"/>
    <ds:schemaRef ds:uri="http://purl.org/dc/dcmitype/"/>
    <ds:schemaRef ds:uri="8736dbd5-6fab-46a9-b9cf-982853043190"/>
    <ds:schemaRef ds:uri="40ffa953-887a-4910-a51a-011de03b299f"/>
  </ds:schemaRefs>
</ds:datastoreItem>
</file>

<file path=customXml/itemProps3.xml><?xml version="1.0" encoding="utf-8"?>
<ds:datastoreItem xmlns:ds="http://schemas.openxmlformats.org/officeDocument/2006/customXml" ds:itemID="{517DA7C4-2F75-49A4-A4FA-DC1E94422C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Digital4Business Academic PPT_Template (1)</Template>
  <TotalTime>206</TotalTime>
  <Words>898</Words>
  <Application>Microsoft Office PowerPoint</Application>
  <PresentationFormat>Widescreen</PresentationFormat>
  <Paragraphs>132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Introduction to natural language processing</vt:lpstr>
      <vt:lpstr>What is natural language processing</vt:lpstr>
      <vt:lpstr>PowerPoint Presentation</vt:lpstr>
      <vt:lpstr>General-purpose linguistic representations</vt:lpstr>
      <vt:lpstr>“Natural language processing from scratch”</vt:lpstr>
      <vt:lpstr>Two paradigms</vt:lpstr>
      <vt:lpstr>Search and learning</vt:lpstr>
      <vt:lpstr>Search and learning</vt:lpstr>
      <vt:lpstr>Language is special</vt:lpstr>
      <vt:lpstr>Introduction to word representations</vt:lpstr>
      <vt:lpstr>One-hot vectors</vt:lpstr>
      <vt:lpstr>Word embeddings</vt:lpstr>
      <vt:lpstr>PowerPoint Presentation</vt:lpstr>
      <vt:lpstr>You shall know a word by the company it keeps</vt:lpstr>
      <vt:lpstr>The distributional hypothesis</vt:lpstr>
      <vt:lpstr>Co-occurrence matrix</vt:lpstr>
      <vt:lpstr>Co-occurrence matrix</vt:lpstr>
      <vt:lpstr>Co-occurrence matrix</vt:lpstr>
      <vt:lpstr>Co-occurrence matrix</vt:lpstr>
      <vt:lpstr>Co-occurrence matrix</vt:lpstr>
      <vt:lpstr>Co-occurrence matrix</vt:lpstr>
      <vt:lpstr>Co-occurrence matrix</vt:lpstr>
      <vt:lpstr>Vector similarity = meaning similarity</vt:lpstr>
      <vt:lpstr>Learning word embeddings</vt:lpstr>
      <vt:lpstr>Evaluation of word embeddings</vt:lpstr>
      <vt:lpstr>Large pre-trained language models</vt:lpstr>
      <vt:lpstr>Language modelling</vt:lpstr>
      <vt:lpstr>PowerPoint Presentation</vt:lpstr>
      <vt:lpstr>Pre-training and fine-tuning</vt:lpstr>
      <vt:lpstr>Generative pre-training, discriminative fine-tuning</vt:lpstr>
      <vt:lpstr>GPT as a language model</vt:lpstr>
      <vt:lpstr>Model statistics (largest models)</vt:lpstr>
      <vt:lpstr>PowerPoint Presentation</vt:lpstr>
      <vt:lpstr>Fine-tuning on classification tasks</vt:lpstr>
      <vt:lpstr>PowerPoint Presentation</vt:lpstr>
      <vt:lpstr>Large language models are zero-shot learners</vt:lpstr>
      <vt:lpstr>Prompting for natural language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natural language processing</dc:title>
  <dc:creator>Andreas Bueff</dc:creator>
  <cp:lastModifiedBy>Andreas Bueff</cp:lastModifiedBy>
  <cp:revision>2</cp:revision>
  <dcterms:created xsi:type="dcterms:W3CDTF">2024-05-28T11:49:08Z</dcterms:created>
  <dcterms:modified xsi:type="dcterms:W3CDTF">2024-05-30T14:03:39Z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0x0101009027B6B85B52A0478A9B783056CEA584</vt:lpwstr>
  </property>
</Properties>
</file>