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376" r:id="rId3"/>
    <p:sldId id="389" r:id="rId4"/>
    <p:sldId id="377" r:id="rId5"/>
    <p:sldId id="320" r:id="rId6"/>
    <p:sldId id="378" r:id="rId7"/>
    <p:sldId id="309" r:id="rId8"/>
    <p:sldId id="349" r:id="rId9"/>
    <p:sldId id="379" r:id="rId10"/>
    <p:sldId id="387" r:id="rId11"/>
    <p:sldId id="353" r:id="rId12"/>
    <p:sldId id="388" r:id="rId13"/>
    <p:sldId id="354" r:id="rId14"/>
    <p:sldId id="355" r:id="rId15"/>
    <p:sldId id="356" r:id="rId16"/>
    <p:sldId id="380" r:id="rId17"/>
    <p:sldId id="359" r:id="rId18"/>
    <p:sldId id="390" r:id="rId19"/>
    <p:sldId id="364" r:id="rId20"/>
    <p:sldId id="365" r:id="rId21"/>
    <p:sldId id="381" r:id="rId22"/>
    <p:sldId id="366" r:id="rId23"/>
    <p:sldId id="375" r:id="rId24"/>
    <p:sldId id="370" r:id="rId25"/>
    <p:sldId id="367" r:id="rId26"/>
    <p:sldId id="383" r:id="rId27"/>
    <p:sldId id="384" r:id="rId28"/>
    <p:sldId id="385" r:id="rId29"/>
    <p:sldId id="32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1" autoAdjust="0"/>
    <p:restoredTop sz="53790" autoAdjust="0"/>
  </p:normalViewPr>
  <p:slideViewPr>
    <p:cSldViewPr snapToGrid="0">
      <p:cViewPr varScale="1">
        <p:scale>
          <a:sx n="79" d="100"/>
          <a:sy n="79" d="100"/>
        </p:scale>
        <p:origin x="19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6F758-C186-42EC-BA72-BF2081FBA600}"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55CB7-4843-4713-A312-E24063EA0C0D}" type="slidenum">
              <a:rPr lang="en-US" smtClean="0"/>
              <a:t>‹#›</a:t>
            </a:fld>
            <a:endParaRPr lang="en-US"/>
          </a:p>
        </p:txBody>
      </p:sp>
    </p:spTree>
    <p:extLst>
      <p:ext uri="{BB962C8B-B14F-4D97-AF65-F5344CB8AC3E}">
        <p14:creationId xmlns:p14="http://schemas.microsoft.com/office/powerpoint/2010/main" val="37944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Ziniu Hu, a Ph.D. student from UCLA. I’m going to share our work: “Generative pre-training of Graph Neural Networks”</a:t>
            </a:r>
          </a:p>
          <a:p>
            <a:endParaRPr lang="en-US" dirty="0"/>
          </a:p>
          <a:p>
            <a:r>
              <a:rPr lang="en-US" dirty="0"/>
              <a:t>This is a joint work with Yuxiao Dong, </a:t>
            </a:r>
            <a:r>
              <a:rPr lang="en-US" dirty="0" err="1"/>
              <a:t>Kuansan</a:t>
            </a:r>
            <a:r>
              <a:rPr lang="en-US" dirty="0"/>
              <a:t> Wang From Microsoft Research Redmond, and Prof. Kai-Wei Chang and </a:t>
            </a:r>
            <a:r>
              <a:rPr lang="en-US" dirty="0" err="1"/>
              <a:t>Yizhou</a:t>
            </a:r>
            <a:r>
              <a:rPr lang="en-US" dirty="0"/>
              <a:t> Sun from UCLA.</a:t>
            </a:r>
          </a:p>
        </p:txBody>
      </p:sp>
      <p:sp>
        <p:nvSpPr>
          <p:cNvPr id="4" name="Slide Number Placeholder 3"/>
          <p:cNvSpPr>
            <a:spLocks noGrp="1"/>
          </p:cNvSpPr>
          <p:nvPr>
            <p:ph type="sldNum" sz="quarter" idx="5"/>
          </p:nvPr>
        </p:nvSpPr>
        <p:spPr/>
        <p:txBody>
          <a:bodyPr/>
          <a:lstStyle/>
          <a:p>
            <a:fld id="{84455CB7-4843-4713-A312-E24063EA0C0D}" type="slidenum">
              <a:rPr lang="en-US" smtClean="0"/>
              <a:t>1</a:t>
            </a:fld>
            <a:endParaRPr lang="en-US"/>
          </a:p>
        </p:txBody>
      </p:sp>
    </p:spTree>
    <p:extLst>
      <p:ext uri="{BB962C8B-B14F-4D97-AF65-F5344CB8AC3E}">
        <p14:creationId xmlns:p14="http://schemas.microsoft.com/office/powerpoint/2010/main" val="14684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we’d like to capture both attribute and structure information, we need to factorize the conditional generative probability for each node into two terms, the attribute and edge generation. </a:t>
            </a:r>
          </a:p>
          <a:p>
            <a:endParaRPr lang="en-US" dirty="0"/>
          </a:p>
          <a:p>
            <a:r>
              <a:rPr lang="en-US" dirty="0"/>
              <a:t>However, a naïve decomposition will neglect the dependency between each node’s attribute with its own edges, which is very essential for GNN modelling.</a:t>
            </a:r>
          </a:p>
        </p:txBody>
      </p:sp>
      <p:sp>
        <p:nvSpPr>
          <p:cNvPr id="4" name="Slide Number Placeholder 3"/>
          <p:cNvSpPr>
            <a:spLocks noGrp="1"/>
          </p:cNvSpPr>
          <p:nvPr>
            <p:ph type="sldNum" sz="quarter" idx="5"/>
          </p:nvPr>
        </p:nvSpPr>
        <p:spPr/>
        <p:txBody>
          <a:bodyPr/>
          <a:lstStyle/>
          <a:p>
            <a:fld id="{D0BF4574-1EA0-4958-9A1E-43FB884609CF}" type="slidenum">
              <a:rPr lang="en-US" smtClean="0"/>
              <a:t>10</a:t>
            </a:fld>
            <a:endParaRPr lang="en-US"/>
          </a:p>
        </p:txBody>
      </p:sp>
    </p:spTree>
    <p:extLst>
      <p:ext uri="{BB962C8B-B14F-4D97-AF65-F5344CB8AC3E}">
        <p14:creationId xmlns:p14="http://schemas.microsoft.com/office/powerpoint/2010/main" val="3726556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to maintain the dependency between attribute and structure, we incorporate a variable to represent observed edges, and decompose the generation into two coupled steps.</a:t>
            </a:r>
          </a:p>
          <a:p>
            <a:endParaRPr lang="en-US" dirty="0"/>
          </a:p>
          <a:p>
            <a:r>
              <a:rPr lang="en-US" dirty="0"/>
              <a:t>In the first step, we are given a set of observed edges, and generate node attributes,</a:t>
            </a:r>
          </a:p>
          <a:p>
            <a:r>
              <a:rPr lang="en-US" dirty="0"/>
              <a:t>In the second step, we leverage the attribute information to generate remaining edges.</a:t>
            </a:r>
          </a:p>
          <a:p>
            <a:endParaRPr lang="en-US" dirty="0"/>
          </a:p>
          <a:p>
            <a:r>
              <a:rPr lang="en-US" dirty="0"/>
              <a:t>We present a concrete example in academic </a:t>
            </a:r>
          </a:p>
        </p:txBody>
      </p:sp>
      <p:sp>
        <p:nvSpPr>
          <p:cNvPr id="4" name="Slide Number Placeholder 3"/>
          <p:cNvSpPr>
            <a:spLocks noGrp="1"/>
          </p:cNvSpPr>
          <p:nvPr>
            <p:ph type="sldNum" sz="quarter" idx="5"/>
          </p:nvPr>
        </p:nvSpPr>
        <p:spPr/>
        <p:txBody>
          <a:bodyPr/>
          <a:lstStyle/>
          <a:p>
            <a:fld id="{D0BF4574-1EA0-4958-9A1E-43FB884609CF}" type="slidenum">
              <a:rPr lang="en-US" smtClean="0"/>
              <a:t>11</a:t>
            </a:fld>
            <a:endParaRPr lang="en-US"/>
          </a:p>
        </p:txBody>
      </p:sp>
    </p:spTree>
    <p:extLst>
      <p:ext uri="{BB962C8B-B14F-4D97-AF65-F5344CB8AC3E}">
        <p14:creationId xmlns:p14="http://schemas.microsoft.com/office/powerpoint/2010/main" val="241951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a concrete example in academic graph here.</a:t>
            </a:r>
          </a:p>
          <a:p>
            <a:endParaRPr lang="en-US" dirty="0"/>
          </a:p>
          <a:p>
            <a:r>
              <a:rPr lang="en-US" dirty="0"/>
              <a:t>Suppose we’d like to generate a new paper node, whose title is considered as attribute, and authors, venue, cited papers are connected edges.</a:t>
            </a:r>
          </a:p>
        </p:txBody>
      </p:sp>
      <p:sp>
        <p:nvSpPr>
          <p:cNvPr id="4" name="Slide Number Placeholder 3"/>
          <p:cNvSpPr>
            <a:spLocks noGrp="1"/>
          </p:cNvSpPr>
          <p:nvPr>
            <p:ph type="sldNum" sz="quarter" idx="5"/>
          </p:nvPr>
        </p:nvSpPr>
        <p:spPr/>
        <p:txBody>
          <a:bodyPr/>
          <a:lstStyle/>
          <a:p>
            <a:fld id="{D0BF4574-1EA0-4958-9A1E-43FB884609CF}" type="slidenum">
              <a:rPr lang="en-US" smtClean="0"/>
              <a:t>12</a:t>
            </a:fld>
            <a:endParaRPr lang="en-US"/>
          </a:p>
        </p:txBody>
      </p:sp>
    </p:spTree>
    <p:extLst>
      <p:ext uri="{BB962C8B-B14F-4D97-AF65-F5344CB8AC3E}">
        <p14:creationId xmlns:p14="http://schemas.microsoft.com/office/powerpoint/2010/main" val="2633695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mask out some edges, and regard the remaining ones as observed edges.</a:t>
            </a:r>
          </a:p>
        </p:txBody>
      </p:sp>
      <p:sp>
        <p:nvSpPr>
          <p:cNvPr id="4" name="Slide Number Placeholder 3"/>
          <p:cNvSpPr>
            <a:spLocks noGrp="1"/>
          </p:cNvSpPr>
          <p:nvPr>
            <p:ph type="sldNum" sz="quarter" idx="5"/>
          </p:nvPr>
        </p:nvSpPr>
        <p:spPr/>
        <p:txBody>
          <a:bodyPr/>
          <a:lstStyle/>
          <a:p>
            <a:fld id="{D0BF4574-1EA0-4958-9A1E-43FB884609CF}" type="slidenum">
              <a:rPr lang="en-US" smtClean="0"/>
              <a:t>13</a:t>
            </a:fld>
            <a:endParaRPr lang="en-US"/>
          </a:p>
        </p:txBody>
      </p:sp>
    </p:spTree>
    <p:extLst>
      <p:ext uri="{BB962C8B-B14F-4D97-AF65-F5344CB8AC3E}">
        <p14:creationId xmlns:p14="http://schemas.microsoft.com/office/powerpoint/2010/main" val="2991539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is to use the remaining edges to predict this paper’s title, which can help capture the dependency between the attribute and neighborhood nodes, such as Data Mining.</a:t>
            </a:r>
          </a:p>
        </p:txBody>
      </p:sp>
      <p:sp>
        <p:nvSpPr>
          <p:cNvPr id="4" name="Slide Number Placeholder 3"/>
          <p:cNvSpPr>
            <a:spLocks noGrp="1"/>
          </p:cNvSpPr>
          <p:nvPr>
            <p:ph type="sldNum" sz="quarter" idx="5"/>
          </p:nvPr>
        </p:nvSpPr>
        <p:spPr/>
        <p:txBody>
          <a:bodyPr/>
          <a:lstStyle/>
          <a:p>
            <a:fld id="{D0BF4574-1EA0-4958-9A1E-43FB884609CF}" type="slidenum">
              <a:rPr lang="en-US" smtClean="0"/>
              <a:t>14</a:t>
            </a:fld>
            <a:endParaRPr lang="en-US"/>
          </a:p>
        </p:txBody>
      </p:sp>
    </p:spTree>
    <p:extLst>
      <p:ext uri="{BB962C8B-B14F-4D97-AF65-F5344CB8AC3E}">
        <p14:creationId xmlns:p14="http://schemas.microsoft.com/office/powerpoint/2010/main" val="1671830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use both the observed edge and generated attribute to predict the remaining edges, such as authors, published venue, citations. In this way, we can also capture the dependency between attribute and masked edges, such as KDD.</a:t>
            </a:r>
          </a:p>
        </p:txBody>
      </p:sp>
      <p:sp>
        <p:nvSpPr>
          <p:cNvPr id="4" name="Slide Number Placeholder 3"/>
          <p:cNvSpPr>
            <a:spLocks noGrp="1"/>
          </p:cNvSpPr>
          <p:nvPr>
            <p:ph type="sldNum" sz="quarter" idx="5"/>
          </p:nvPr>
        </p:nvSpPr>
        <p:spPr/>
        <p:txBody>
          <a:bodyPr/>
          <a:lstStyle/>
          <a:p>
            <a:fld id="{D0BF4574-1EA0-4958-9A1E-43FB884609CF}" type="slidenum">
              <a:rPr lang="en-US" smtClean="0"/>
              <a:t>15</a:t>
            </a:fld>
            <a:endParaRPr lang="en-US"/>
          </a:p>
        </p:txBody>
      </p:sp>
    </p:spTree>
    <p:extLst>
      <p:ext uri="{BB962C8B-B14F-4D97-AF65-F5344CB8AC3E}">
        <p14:creationId xmlns:p14="http://schemas.microsoft.com/office/powerpoint/2010/main" val="298208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we can write down the decomposition. With random masking of the edges, the expectation of our generation task is equivalent to the whole graph distribution.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D0BF4574-1EA0-4958-9A1E-43FB884609CF}" type="slidenum">
              <a:rPr lang="en-US" smtClean="0"/>
              <a:t>16</a:t>
            </a:fld>
            <a:endParaRPr lang="en-US"/>
          </a:p>
        </p:txBody>
      </p:sp>
    </p:spTree>
    <p:extLst>
      <p:ext uri="{BB962C8B-B14F-4D97-AF65-F5344CB8AC3E}">
        <p14:creationId xmlns:p14="http://schemas.microsoft.com/office/powerpoint/2010/main" val="2984400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sake of efficiency, we desire to compute the loss of attribute and edge generations by running GNN only once for each graph.</a:t>
            </a:r>
          </a:p>
          <a:p>
            <a:endParaRPr lang="en-US" dirty="0"/>
          </a:p>
          <a:p>
            <a:r>
              <a:rPr lang="en-US" dirty="0"/>
              <a:t>However, when doing edge generation, we will utilize the attribute information, which will leak to the attribute generation task.</a:t>
            </a:r>
          </a:p>
        </p:txBody>
      </p:sp>
      <p:sp>
        <p:nvSpPr>
          <p:cNvPr id="4" name="Slide Number Placeholder 3"/>
          <p:cNvSpPr>
            <a:spLocks noGrp="1"/>
          </p:cNvSpPr>
          <p:nvPr>
            <p:ph type="sldNum" sz="quarter" idx="5"/>
          </p:nvPr>
        </p:nvSpPr>
        <p:spPr/>
        <p:txBody>
          <a:bodyPr/>
          <a:lstStyle/>
          <a:p>
            <a:fld id="{D0BF4574-1EA0-4958-9A1E-43FB884609CF}" type="slidenum">
              <a:rPr lang="en-US" smtClean="0"/>
              <a:t>17</a:t>
            </a:fld>
            <a:endParaRPr lang="en-US"/>
          </a:p>
        </p:txBody>
      </p:sp>
    </p:spTree>
    <p:extLst>
      <p:ext uri="{BB962C8B-B14F-4D97-AF65-F5344CB8AC3E}">
        <p14:creationId xmlns:p14="http://schemas.microsoft.com/office/powerpoint/2010/main" val="1650404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information leakage, we split each node into two types of nodes: • </a:t>
            </a:r>
          </a:p>
          <a:p>
            <a:endParaRPr lang="en-US" dirty="0"/>
          </a:p>
          <a:p>
            <a:r>
              <a:rPr lang="en-US" dirty="0"/>
              <a:t>Attribute Generation Nodes. We masked out the attributes of these nodes and replace them with a dummy token and learned a shared vector to represent it† . </a:t>
            </a:r>
          </a:p>
          <a:p>
            <a:endParaRPr lang="en-US" dirty="0"/>
          </a:p>
          <a:p>
            <a:r>
              <a:rPr lang="en-US" dirty="0"/>
              <a:t>Edge Generation Nodes. For these nodes, we keep their attributes and put them as input. </a:t>
            </a:r>
          </a:p>
          <a:p>
            <a:endParaRPr lang="en-US" dirty="0"/>
          </a:p>
          <a:p>
            <a:r>
              <a:rPr lang="en-US" dirty="0"/>
              <a:t>After running GNN over the graph, we’ll get the two sets of node representation of each node, which will be used for the two generation tasks.</a:t>
            </a:r>
          </a:p>
        </p:txBody>
      </p:sp>
      <p:sp>
        <p:nvSpPr>
          <p:cNvPr id="4" name="Slide Number Placeholder 3"/>
          <p:cNvSpPr>
            <a:spLocks noGrp="1"/>
          </p:cNvSpPr>
          <p:nvPr>
            <p:ph type="sldNum" sz="quarter" idx="5"/>
          </p:nvPr>
        </p:nvSpPr>
        <p:spPr/>
        <p:txBody>
          <a:bodyPr/>
          <a:lstStyle/>
          <a:p>
            <a:fld id="{D0BF4574-1EA0-4958-9A1E-43FB884609CF}" type="slidenum">
              <a:rPr lang="en-US" smtClean="0"/>
              <a:t>18</a:t>
            </a:fld>
            <a:endParaRPr lang="en-US"/>
          </a:p>
        </p:txBody>
      </p:sp>
    </p:spTree>
    <p:extLst>
      <p:ext uri="{BB962C8B-B14F-4D97-AF65-F5344CB8AC3E}">
        <p14:creationId xmlns:p14="http://schemas.microsoft.com/office/powerpoint/2010/main" val="140992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pre-train GNNs on graphs that are too large to fit into the hardware, we sample subgraphs for training.</a:t>
            </a:r>
          </a:p>
          <a:p>
            <a:endParaRPr lang="en-US" dirty="0"/>
          </a:p>
          <a:p>
            <a:r>
              <a:rPr lang="en-US" dirty="0"/>
              <a:t>To estimate the edge loss, it is required to go over all nodes of the input graph as denominator. However, we only have access to the sampled nodes in a subgraph for estimating this loss, making the (self-)supervision only focus on local signals. </a:t>
            </a:r>
          </a:p>
          <a:p>
            <a:endParaRPr lang="en-US" dirty="0"/>
          </a:p>
          <a:p>
            <a:r>
              <a:rPr lang="en-US" dirty="0"/>
              <a:t>To alleviate this issue, we propose the Adaptive Queue, which stores node representations in previously-sampled subgraphs as negative samples, which can enlarge the negative sample size</a:t>
            </a:r>
          </a:p>
        </p:txBody>
      </p:sp>
      <p:sp>
        <p:nvSpPr>
          <p:cNvPr id="4" name="Slide Number Placeholder 3"/>
          <p:cNvSpPr>
            <a:spLocks noGrp="1"/>
          </p:cNvSpPr>
          <p:nvPr>
            <p:ph type="sldNum" sz="quarter" idx="5"/>
          </p:nvPr>
        </p:nvSpPr>
        <p:spPr/>
        <p:txBody>
          <a:bodyPr/>
          <a:lstStyle/>
          <a:p>
            <a:fld id="{D0BF4574-1EA0-4958-9A1E-43FB884609CF}" type="slidenum">
              <a:rPr lang="en-US" smtClean="0"/>
              <a:t>19</a:t>
            </a:fld>
            <a:endParaRPr lang="en-US"/>
          </a:p>
        </p:txBody>
      </p:sp>
    </p:spTree>
    <p:extLst>
      <p:ext uri="{BB962C8B-B14F-4D97-AF65-F5344CB8AC3E}">
        <p14:creationId xmlns:p14="http://schemas.microsoft.com/office/powerpoint/2010/main" val="91135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success of machine learning is largely relied on data. However, high-quality labeled data is often expensive to obtain, or scarce for training large model. On the contrary, unlabeled data is much easier to access in a large amount, which can be thousand times more than labeled data.</a:t>
            </a:r>
          </a:p>
        </p:txBody>
      </p:sp>
      <p:sp>
        <p:nvSpPr>
          <p:cNvPr id="4" name="Slide Number Placeholder 3"/>
          <p:cNvSpPr>
            <a:spLocks noGrp="1"/>
          </p:cNvSpPr>
          <p:nvPr>
            <p:ph type="sldNum" sz="quarter" idx="5"/>
          </p:nvPr>
        </p:nvSpPr>
        <p:spPr/>
        <p:txBody>
          <a:bodyPr/>
          <a:lstStyle/>
          <a:p>
            <a:fld id="{D0BF4574-1EA0-4958-9A1E-43FB884609CF}" type="slidenum">
              <a:rPr lang="en-US" smtClean="0"/>
              <a:t>2</a:t>
            </a:fld>
            <a:endParaRPr lang="en-US"/>
          </a:p>
        </p:txBody>
      </p:sp>
    </p:spTree>
    <p:extLst>
      <p:ext uri="{BB962C8B-B14F-4D97-AF65-F5344CB8AC3E}">
        <p14:creationId xmlns:p14="http://schemas.microsoft.com/office/powerpoint/2010/main" val="178098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performance of GPT-GNN, we conduct experiments on two large-scale heterogenous graphs. </a:t>
            </a:r>
          </a:p>
          <a:p>
            <a:endParaRPr lang="en-US" dirty="0"/>
          </a:p>
          <a:p>
            <a:r>
              <a:rPr lang="en-US" dirty="0"/>
              <a:t>The first one is Microsoft Academic Graph (OAG),</a:t>
            </a:r>
            <a:r>
              <a:rPr lang="zh-CN" altLang="en-US" dirty="0"/>
              <a:t> </a:t>
            </a:r>
            <a:r>
              <a:rPr lang="en-US" altLang="zh-CN" dirty="0"/>
              <a:t>which</a:t>
            </a:r>
            <a:r>
              <a:rPr lang="zh-CN" altLang="en-US" dirty="0"/>
              <a:t> </a:t>
            </a:r>
            <a:r>
              <a:rPr lang="en-US" dirty="0"/>
              <a:t>contains more than 200 million nodes and 2.3 billion edges. The other is Amazon Recommendation datasets.</a:t>
            </a:r>
          </a:p>
        </p:txBody>
      </p:sp>
      <p:sp>
        <p:nvSpPr>
          <p:cNvPr id="4" name="Slide Number Placeholder 3"/>
          <p:cNvSpPr>
            <a:spLocks noGrp="1"/>
          </p:cNvSpPr>
          <p:nvPr>
            <p:ph type="sldNum" sz="quarter" idx="5"/>
          </p:nvPr>
        </p:nvSpPr>
        <p:spPr/>
        <p:txBody>
          <a:bodyPr/>
          <a:lstStyle/>
          <a:p>
            <a:fld id="{D0BF4574-1EA0-4958-9A1E-43FB884609CF}" type="slidenum">
              <a:rPr lang="en-US" smtClean="0"/>
              <a:t>20</a:t>
            </a:fld>
            <a:endParaRPr lang="en-US"/>
          </a:p>
        </p:txBody>
      </p:sp>
    </p:spTree>
    <p:extLst>
      <p:ext uri="{BB962C8B-B14F-4D97-AF65-F5344CB8AC3E}">
        <p14:creationId xmlns:p14="http://schemas.microsoft.com/office/powerpoint/2010/main" val="4126397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focus on the discussion of Open Academic Graph Datasets.</a:t>
            </a:r>
          </a:p>
          <a:p>
            <a:endParaRPr lang="en-US" altLang="zh-CN" dirty="0"/>
          </a:p>
          <a:p>
            <a:r>
              <a:rPr lang="en-US" altLang="zh-CN" dirty="0"/>
              <a:t>The fine-tuning task is inferring the topic and venue of each paper and author name disambiguation. We mainly utilize Heterogenous Graph Transformer as our base model.</a:t>
            </a:r>
          </a:p>
        </p:txBody>
      </p:sp>
      <p:sp>
        <p:nvSpPr>
          <p:cNvPr id="4" name="Slide Number Placeholder 3"/>
          <p:cNvSpPr>
            <a:spLocks noGrp="1"/>
          </p:cNvSpPr>
          <p:nvPr>
            <p:ph type="sldNum" sz="quarter" idx="5"/>
          </p:nvPr>
        </p:nvSpPr>
        <p:spPr/>
        <p:txBody>
          <a:bodyPr/>
          <a:lstStyle/>
          <a:p>
            <a:fld id="{D0BF4574-1EA0-4958-9A1E-43FB884609CF}" type="slidenum">
              <a:rPr lang="en-US" smtClean="0"/>
              <a:t>21</a:t>
            </a:fld>
            <a:endParaRPr lang="en-US"/>
          </a:p>
        </p:txBody>
      </p:sp>
    </p:spTree>
    <p:extLst>
      <p:ext uri="{BB962C8B-B14F-4D97-AF65-F5344CB8AC3E}">
        <p14:creationId xmlns:p14="http://schemas.microsoft.com/office/powerpoint/2010/main" val="3556524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mimic real-world domain transfer setting, we choose nodes of some specific domains for pre-training, and conduct downstream evaluation to a different domain.</a:t>
            </a:r>
          </a:p>
          <a:p>
            <a:endParaRPr lang="en-US" altLang="zh-CN" dirty="0"/>
          </a:p>
          <a:p>
            <a:r>
              <a:rPr lang="en-US" dirty="0"/>
              <a:t>Specifically, in Field Transfer, we use all the papers except CS for pre-training, and use CS papers for fine-tuning. In Time Transfer, we use CS paper before 2014 for pre-training, and CS papers after 2014 for fine-tuning. </a:t>
            </a:r>
          </a:p>
          <a:p>
            <a:endParaRPr lang="en-US" altLang="zh-CN" dirty="0"/>
          </a:p>
          <a:p>
            <a:r>
              <a:rPr lang="en-US" altLang="zh-CN" dirty="0"/>
              <a:t>We also consider combine the two transfer together, which becomes the most challenging setting.</a:t>
            </a:r>
          </a:p>
        </p:txBody>
      </p:sp>
      <p:sp>
        <p:nvSpPr>
          <p:cNvPr id="4" name="Slide Number Placeholder 3"/>
          <p:cNvSpPr>
            <a:spLocks noGrp="1"/>
          </p:cNvSpPr>
          <p:nvPr>
            <p:ph type="sldNum" sz="quarter" idx="5"/>
          </p:nvPr>
        </p:nvSpPr>
        <p:spPr/>
        <p:txBody>
          <a:bodyPr/>
          <a:lstStyle/>
          <a:p>
            <a:fld id="{D0BF4574-1EA0-4958-9A1E-43FB884609CF}" type="slidenum">
              <a:rPr lang="en-US" smtClean="0"/>
              <a:t>22</a:t>
            </a:fld>
            <a:endParaRPr lang="en-US"/>
          </a:p>
        </p:txBody>
      </p:sp>
    </p:spTree>
    <p:extLst>
      <p:ext uri="{BB962C8B-B14F-4D97-AF65-F5344CB8AC3E}">
        <p14:creationId xmlns:p14="http://schemas.microsoft.com/office/powerpoint/2010/main" val="957305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our proposed GPT-GNN consistently enhances the downstream task performance and outperforms other baselines under different settings, and it achieves performance gain of 9.1%. </a:t>
            </a:r>
          </a:p>
          <a:p>
            <a:endParaRPr lang="en-US" dirty="0"/>
          </a:p>
          <a:p>
            <a:r>
              <a:rPr lang="en-US" dirty="0"/>
              <a:t>The two generation tasks are all helpful, and the combined version is the best pre-training task.</a:t>
            </a:r>
          </a:p>
        </p:txBody>
      </p:sp>
      <p:sp>
        <p:nvSpPr>
          <p:cNvPr id="4" name="Slide Number Placeholder 3"/>
          <p:cNvSpPr>
            <a:spLocks noGrp="1"/>
          </p:cNvSpPr>
          <p:nvPr>
            <p:ph type="sldNum" sz="quarter" idx="5"/>
          </p:nvPr>
        </p:nvSpPr>
        <p:spPr/>
        <p:txBody>
          <a:bodyPr/>
          <a:lstStyle/>
          <a:p>
            <a:fld id="{D0BF4574-1EA0-4958-9A1E-43FB884609CF}" type="slidenum">
              <a:rPr lang="en-US" smtClean="0"/>
              <a:t>23</a:t>
            </a:fld>
            <a:endParaRPr lang="en-US"/>
          </a:p>
        </p:txBody>
      </p:sp>
    </p:spTree>
    <p:extLst>
      <p:ext uri="{BB962C8B-B14F-4D97-AF65-F5344CB8AC3E}">
        <p14:creationId xmlns:p14="http://schemas.microsoft.com/office/powerpoint/2010/main" val="409051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evaluate the promise of our proposed pre-training method under different percentage of labelled data. As is shown, GPT-GNN consistently improve the downstream task performance.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we can see that with-pre-training, the performance with only 20% label data is higher than direct supervised learning with 100% data. This shows the effectiveness of pre-training, especially when the label is scarce.</a:t>
            </a:r>
          </a:p>
          <a:p>
            <a:endParaRPr lang="en-US" dirty="0"/>
          </a:p>
        </p:txBody>
      </p:sp>
      <p:sp>
        <p:nvSpPr>
          <p:cNvPr id="4" name="Slide Number Placeholder 3"/>
          <p:cNvSpPr>
            <a:spLocks noGrp="1"/>
          </p:cNvSpPr>
          <p:nvPr>
            <p:ph type="sldNum" sz="quarter" idx="5"/>
          </p:nvPr>
        </p:nvSpPr>
        <p:spPr/>
        <p:txBody>
          <a:bodyPr/>
          <a:lstStyle/>
          <a:p>
            <a:fld id="{D0BF4574-1EA0-4958-9A1E-43FB884609CF}" type="slidenum">
              <a:rPr lang="en-US" smtClean="0"/>
              <a:t>24</a:t>
            </a:fld>
            <a:endParaRPr lang="en-US"/>
          </a:p>
        </p:txBody>
      </p:sp>
    </p:spTree>
    <p:extLst>
      <p:ext uri="{BB962C8B-B14F-4D97-AF65-F5344CB8AC3E}">
        <p14:creationId xmlns:p14="http://schemas.microsoft.com/office/powerpoint/2010/main" val="784850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show the loss curve with and without pre-training. With pre-training, the model can achieve higher generalization performance and more robust to over-fitting.</a:t>
            </a:r>
          </a:p>
          <a:p>
            <a:endParaRPr lang="en-US" dirty="0"/>
          </a:p>
          <a:p>
            <a:endParaRPr lang="en-US" dirty="0"/>
          </a:p>
        </p:txBody>
      </p:sp>
      <p:sp>
        <p:nvSpPr>
          <p:cNvPr id="4" name="Slide Number Placeholder 3"/>
          <p:cNvSpPr>
            <a:spLocks noGrp="1"/>
          </p:cNvSpPr>
          <p:nvPr>
            <p:ph type="sldNum" sz="quarter" idx="5"/>
          </p:nvPr>
        </p:nvSpPr>
        <p:spPr/>
        <p:txBody>
          <a:bodyPr/>
          <a:lstStyle/>
          <a:p>
            <a:fld id="{84455CB7-4843-4713-A312-E24063EA0C0D}" type="slidenum">
              <a:rPr lang="en-US" smtClean="0"/>
              <a:t>25</a:t>
            </a:fld>
            <a:endParaRPr lang="en-US"/>
          </a:p>
        </p:txBody>
      </p:sp>
    </p:spTree>
    <p:extLst>
      <p:ext uri="{BB962C8B-B14F-4D97-AF65-F5344CB8AC3E}">
        <p14:creationId xmlns:p14="http://schemas.microsoft.com/office/powerpoint/2010/main" val="3672890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show the generated title in our pre-training task. It seems that the model can indeed capture the overall semantic of each paper only utilize their neighborhood.</a:t>
            </a:r>
          </a:p>
        </p:txBody>
      </p:sp>
      <p:sp>
        <p:nvSpPr>
          <p:cNvPr id="4" name="Slide Number Placeholder 3"/>
          <p:cNvSpPr>
            <a:spLocks noGrp="1"/>
          </p:cNvSpPr>
          <p:nvPr>
            <p:ph type="sldNum" sz="quarter" idx="5"/>
          </p:nvPr>
        </p:nvSpPr>
        <p:spPr/>
        <p:txBody>
          <a:bodyPr/>
          <a:lstStyle/>
          <a:p>
            <a:fld id="{84455CB7-4843-4713-A312-E24063EA0C0D}" type="slidenum">
              <a:rPr lang="en-US" smtClean="0"/>
              <a:t>26</a:t>
            </a:fld>
            <a:endParaRPr lang="en-US"/>
          </a:p>
        </p:txBody>
      </p:sp>
    </p:spTree>
    <p:extLst>
      <p:ext uri="{BB962C8B-B14F-4D97-AF65-F5344CB8AC3E}">
        <p14:creationId xmlns:p14="http://schemas.microsoft.com/office/powerpoint/2010/main" val="2828116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show that GPT-GNN can consistently improve the performance for various GNN models, but a more expressive model as HGT can receive higher performance gain.</a:t>
            </a:r>
          </a:p>
          <a:p>
            <a:endParaRPr lang="en-US" dirty="0"/>
          </a:p>
          <a:p>
            <a:endParaRPr lang="en-US" dirty="0"/>
          </a:p>
        </p:txBody>
      </p:sp>
      <p:sp>
        <p:nvSpPr>
          <p:cNvPr id="4" name="Slide Number Placeholder 3"/>
          <p:cNvSpPr>
            <a:spLocks noGrp="1"/>
          </p:cNvSpPr>
          <p:nvPr>
            <p:ph type="sldNum" sz="quarter" idx="5"/>
          </p:nvPr>
        </p:nvSpPr>
        <p:spPr/>
        <p:txBody>
          <a:bodyPr/>
          <a:lstStyle/>
          <a:p>
            <a:fld id="{84455CB7-4843-4713-A312-E24063EA0C0D}" type="slidenum">
              <a:rPr lang="en-US" smtClean="0"/>
              <a:t>27</a:t>
            </a:fld>
            <a:endParaRPr lang="en-US"/>
          </a:p>
        </p:txBody>
      </p:sp>
    </p:spTree>
    <p:extLst>
      <p:ext uri="{BB962C8B-B14F-4D97-AF65-F5344CB8AC3E}">
        <p14:creationId xmlns:p14="http://schemas.microsoft.com/office/powerpoint/2010/main" val="384751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show that GPT-GNN can be utilized for homogenous graphs and get the highest performance gain.</a:t>
            </a:r>
          </a:p>
        </p:txBody>
      </p:sp>
      <p:sp>
        <p:nvSpPr>
          <p:cNvPr id="4" name="Slide Number Placeholder 3"/>
          <p:cNvSpPr>
            <a:spLocks noGrp="1"/>
          </p:cNvSpPr>
          <p:nvPr>
            <p:ph type="sldNum" sz="quarter" idx="5"/>
          </p:nvPr>
        </p:nvSpPr>
        <p:spPr/>
        <p:txBody>
          <a:bodyPr/>
          <a:lstStyle/>
          <a:p>
            <a:fld id="{84455CB7-4843-4713-A312-E24063EA0C0D}" type="slidenum">
              <a:rPr lang="en-US" smtClean="0"/>
              <a:t>28</a:t>
            </a:fld>
            <a:endParaRPr lang="en-US"/>
          </a:p>
        </p:txBody>
      </p:sp>
    </p:spTree>
    <p:extLst>
      <p:ext uri="{BB962C8B-B14F-4D97-AF65-F5344CB8AC3E}">
        <p14:creationId xmlns:p14="http://schemas.microsoft.com/office/powerpoint/2010/main" val="172694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when doing anomaly detection on graph, the malicious account should be annotated by experts, while the size of the whole </a:t>
            </a:r>
            <a:r>
              <a:rPr lang="en-US" dirty="0" err="1"/>
              <a:t>unlabelled</a:t>
            </a:r>
            <a:r>
              <a:rPr lang="en-US" dirty="0"/>
              <a:t> network can be billion-scale.</a:t>
            </a:r>
          </a:p>
        </p:txBody>
      </p:sp>
      <p:sp>
        <p:nvSpPr>
          <p:cNvPr id="4" name="Slide Number Placeholder 3"/>
          <p:cNvSpPr>
            <a:spLocks noGrp="1"/>
          </p:cNvSpPr>
          <p:nvPr>
            <p:ph type="sldNum" sz="quarter" idx="5"/>
          </p:nvPr>
        </p:nvSpPr>
        <p:spPr/>
        <p:txBody>
          <a:bodyPr/>
          <a:lstStyle/>
          <a:p>
            <a:fld id="{D0BF4574-1EA0-4958-9A1E-43FB884609CF}" type="slidenum">
              <a:rPr lang="en-US" smtClean="0"/>
              <a:t>3</a:t>
            </a:fld>
            <a:endParaRPr lang="en-US"/>
          </a:p>
        </p:txBody>
      </p:sp>
    </p:spTree>
    <p:extLst>
      <p:ext uri="{BB962C8B-B14F-4D97-AF65-F5344CB8AC3E}">
        <p14:creationId xmlns:p14="http://schemas.microsoft.com/office/powerpoint/2010/main" val="275036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standard paradigm for learning from unlabeled data is a unsupervised pre-training. Its goal is to allow a machine learning model to initialize its parameters learned from pre-training tasks with abundant unlabeled data. As there exist commonality between the pre-training and the downstream tasks, the pre-trained knowledge can help the model generalize well even with few labeled data.</a:t>
            </a:r>
          </a:p>
        </p:txBody>
      </p:sp>
      <p:sp>
        <p:nvSpPr>
          <p:cNvPr id="4" name="Slide Number Placeholder 3"/>
          <p:cNvSpPr>
            <a:spLocks noGrp="1"/>
          </p:cNvSpPr>
          <p:nvPr>
            <p:ph type="sldNum" sz="quarter" idx="5"/>
          </p:nvPr>
        </p:nvSpPr>
        <p:spPr/>
        <p:txBody>
          <a:bodyPr/>
          <a:lstStyle/>
          <a:p>
            <a:fld id="{D0BF4574-1EA0-4958-9A1E-43FB884609CF}" type="slidenum">
              <a:rPr lang="en-US" smtClean="0"/>
              <a:t>4</a:t>
            </a:fld>
            <a:endParaRPr lang="en-US"/>
          </a:p>
        </p:txBody>
      </p:sp>
    </p:spTree>
    <p:extLst>
      <p:ext uri="{BB962C8B-B14F-4D97-AF65-F5344CB8AC3E}">
        <p14:creationId xmlns:p14="http://schemas.microsoft.com/office/powerpoint/2010/main" val="158038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Pre-training has shown superior in boosting the performance of many applications in natural language processing and computer vision.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NLP domain, the huge success of BERT and its variant has shown that the task to reconstruct the masked input language can help learn very deep transformer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in CV domain, recent work like </a:t>
            </a:r>
            <a:r>
              <a:rPr lang="en-US" dirty="0" err="1"/>
              <a:t>SimCLR</a:t>
            </a:r>
            <a:r>
              <a:rPr lang="en-US" dirty="0"/>
              <a:t> has shown to pre-train </a:t>
            </a:r>
            <a:r>
              <a:rPr lang="en-US" dirty="0" err="1"/>
              <a:t>ResNet</a:t>
            </a:r>
            <a:r>
              <a:rPr lang="en-US" dirty="0"/>
              <a:t> with contrastive task, which is detecting whether two image snippet comes from the same image,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BF4574-1EA0-4958-9A1E-43FB884609CF}" type="slidenum">
              <a:rPr lang="en-US" smtClean="0"/>
              <a:t>5</a:t>
            </a:fld>
            <a:endParaRPr lang="en-US"/>
          </a:p>
        </p:txBody>
      </p:sp>
    </p:spTree>
    <p:extLst>
      <p:ext uri="{BB962C8B-B14F-4D97-AF65-F5344CB8AC3E}">
        <p14:creationId xmlns:p14="http://schemas.microsoft.com/office/powerpoint/2010/main" val="41633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domains, the pre-trained deep model can serve as a backbone model and significantly improve the performance of various downstream tasks, such as question answering, image recognition. These success showed that unlabeled data itself contain rich semantic knowledge, and thus a model that can well capture the data distribution is able to benefit for downstream tasks.</a:t>
            </a:r>
          </a:p>
        </p:txBody>
      </p:sp>
      <p:sp>
        <p:nvSpPr>
          <p:cNvPr id="4" name="Slide Number Placeholder 3"/>
          <p:cNvSpPr>
            <a:spLocks noGrp="1"/>
          </p:cNvSpPr>
          <p:nvPr>
            <p:ph type="sldNum" sz="quarter" idx="5"/>
          </p:nvPr>
        </p:nvSpPr>
        <p:spPr/>
        <p:txBody>
          <a:bodyPr/>
          <a:lstStyle/>
          <a:p>
            <a:fld id="{D0BF4574-1EA0-4958-9A1E-43FB884609CF}" type="slidenum">
              <a:rPr lang="en-US" smtClean="0"/>
              <a:t>6</a:t>
            </a:fld>
            <a:endParaRPr lang="en-US"/>
          </a:p>
        </p:txBody>
      </p:sp>
    </p:spTree>
    <p:extLst>
      <p:ext uri="{BB962C8B-B14F-4D97-AF65-F5344CB8AC3E}">
        <p14:creationId xmlns:p14="http://schemas.microsoft.com/office/powerpoint/2010/main" val="2727175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Inspired by these developments, we propose to pre-train graph neural networks. </a:t>
            </a:r>
          </a:p>
          <a:p>
            <a:endParaRPr lang="en-US" dirty="0"/>
          </a:p>
          <a:p>
            <a:r>
              <a:rPr lang="en-US" dirty="0"/>
              <a:t>The goal of the pre-training is to empower GNNs to capture the intrinsic structural and semantic properties of the graph, so that it can easily generalize to any downstream tasks with few labels.</a:t>
            </a:r>
          </a:p>
          <a:p>
            <a:endParaRPr lang="en-US" dirty="0"/>
          </a:p>
          <a:p>
            <a:r>
              <a:rPr lang="en-US" dirty="0"/>
              <a:t>In this work, we specifically focus on large-scale attributed graphs. </a:t>
            </a:r>
          </a:p>
        </p:txBody>
      </p:sp>
      <p:sp>
        <p:nvSpPr>
          <p:cNvPr id="4" name="Slide Number Placeholder 3"/>
          <p:cNvSpPr>
            <a:spLocks noGrp="1"/>
          </p:cNvSpPr>
          <p:nvPr>
            <p:ph type="sldNum" sz="quarter" idx="5"/>
          </p:nvPr>
        </p:nvSpPr>
        <p:spPr/>
        <p:txBody>
          <a:bodyPr/>
          <a:lstStyle/>
          <a:p>
            <a:fld id="{D0BF4574-1EA0-4958-9A1E-43FB884609CF}" type="slidenum">
              <a:rPr lang="en-US" smtClean="0"/>
              <a:t>7</a:t>
            </a:fld>
            <a:endParaRPr lang="en-US"/>
          </a:p>
        </p:txBody>
      </p:sp>
    </p:spTree>
    <p:extLst>
      <p:ext uri="{BB962C8B-B14F-4D97-AF65-F5344CB8AC3E}">
        <p14:creationId xmlns:p14="http://schemas.microsoft.com/office/powerpoint/2010/main" val="35443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learn a general GNN model without labeled data on a graph, the first question is: how to design a suitable unsupervised learning task over the graph?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propose to Model the graph distribution by directly learning to reconstruct the attributed graph. For example, if we can correctly predict how a Apple’s innovation network is evolved, the pre-trained model should capture the structural and semantic knowledge of this graph, which will be beneficial to related downstream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D0BF4574-1EA0-4958-9A1E-43FB884609CF}" type="slidenum">
              <a:rPr lang="en-US" smtClean="0"/>
              <a:t>8</a:t>
            </a:fld>
            <a:endParaRPr lang="en-US"/>
          </a:p>
        </p:txBody>
      </p:sp>
    </p:spTree>
    <p:extLst>
      <p:ext uri="{BB962C8B-B14F-4D97-AF65-F5344CB8AC3E}">
        <p14:creationId xmlns:p14="http://schemas.microsoft.com/office/powerpoint/2010/main" val="62346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existing discrete generation methods, we autoregressively factorize the probability objective, which means that, the nodes in the graph come in an order, and the links are generated by connecting the new arriving nodes to all existing nodes.</a:t>
            </a:r>
          </a:p>
        </p:txBody>
      </p:sp>
      <p:sp>
        <p:nvSpPr>
          <p:cNvPr id="4" name="Slide Number Placeholder 3"/>
          <p:cNvSpPr>
            <a:spLocks noGrp="1"/>
          </p:cNvSpPr>
          <p:nvPr>
            <p:ph type="sldNum" sz="quarter" idx="5"/>
          </p:nvPr>
        </p:nvSpPr>
        <p:spPr/>
        <p:txBody>
          <a:bodyPr/>
          <a:lstStyle/>
          <a:p>
            <a:fld id="{D0BF4574-1EA0-4958-9A1E-43FB884609CF}" type="slidenum">
              <a:rPr lang="en-US" smtClean="0"/>
              <a:t>9</a:t>
            </a:fld>
            <a:endParaRPr lang="en-US"/>
          </a:p>
        </p:txBody>
      </p:sp>
    </p:spTree>
    <p:extLst>
      <p:ext uri="{BB962C8B-B14F-4D97-AF65-F5344CB8AC3E}">
        <p14:creationId xmlns:p14="http://schemas.microsoft.com/office/powerpoint/2010/main" val="298131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A041-253C-4EE5-8455-143F0DD8E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C17F8-8289-41F3-A072-86E35B38A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A530D-3691-4D00-B22A-DC9D07AD0E18}"/>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0F56FB76-7CB9-4854-9081-4FE6A1C08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DC753-495A-43AF-84D8-38273AE6ED15}"/>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97705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BEF2-C2DA-42B7-A325-ABD3726F4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4AA2F-DD9B-4308-9C32-370916665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613FB-F91D-4EAB-BB4D-397FC7AC8B55}"/>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EC98B196-71E4-4758-A510-85A258D8F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2CFD7-E413-4585-B3E2-A5AF3AA79B4D}"/>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89433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A48C1-EDAE-45AC-BCE1-617BD1680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915ECC-A231-4E16-BF00-D322FD0D1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F397E-AE5F-44D1-A6B1-D358F9BE3D83}"/>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2EA6D8F9-2A61-4868-BA71-519FBF03E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CAC68-327B-4BCF-A972-43414EC09DB4}"/>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348364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36E1-4802-4410-8EF7-22AC05BB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1D411-F83C-48BD-B736-25151AF6D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CDA64-5139-4827-A741-E8A0D9C41FF9}"/>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74C59D54-0162-474C-ABA1-1AFCD98C1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1F8EC-ABA7-4E7B-993F-D4F9E14E290E}"/>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115479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D5E2-8FAB-465E-B7DA-257110C80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94064-7938-4E25-A7A6-03ECD2071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A082B-4478-469D-AE47-AB7D0075E70F}"/>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0F614ECA-E9C8-40E2-9231-5225FF0DE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06B9-0E5B-47ED-B551-CB7825C6293C}"/>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7891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5FB6-AA54-409F-96EA-EA1F55DAF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ED014-5FB8-4E71-851B-8CE9A32BA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EED1E-CD15-4870-B68F-8F8BD18CD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ED4CA-E9BB-4130-913D-28A7B2CA184A}"/>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6" name="Footer Placeholder 5">
            <a:extLst>
              <a:ext uri="{FF2B5EF4-FFF2-40B4-BE49-F238E27FC236}">
                <a16:creationId xmlns:a16="http://schemas.microsoft.com/office/drawing/2014/main" id="{BAAB4755-5DF3-430B-88AF-2ABB6467B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3AB56-15C3-448B-AD28-E65255B56B0D}"/>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97999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B7D6-109E-4579-AF9B-6F887C9D59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8106F4-20D9-4B7A-860D-DE8752C65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CBA46-EEC0-473C-93E8-E5B217334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D24D8-8E78-4AD7-8CE3-82104C5C2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A7DA3-C46C-49DB-A638-DECB37B10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D636D1-B600-40F5-8389-BB44FD380434}"/>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8" name="Footer Placeholder 7">
            <a:extLst>
              <a:ext uri="{FF2B5EF4-FFF2-40B4-BE49-F238E27FC236}">
                <a16:creationId xmlns:a16="http://schemas.microsoft.com/office/drawing/2014/main" id="{3FF7C27A-EA31-4F42-942D-574C81F0E2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C8841-9AFE-4B7F-B406-0D6280C2D153}"/>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38974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68AB-23E1-4489-B06C-9134B76C2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B528C3-A463-48F5-BE52-9B7411516E76}"/>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4" name="Footer Placeholder 3">
            <a:extLst>
              <a:ext uri="{FF2B5EF4-FFF2-40B4-BE49-F238E27FC236}">
                <a16:creationId xmlns:a16="http://schemas.microsoft.com/office/drawing/2014/main" id="{4F67BB91-6CD9-48A4-A862-71BAEBA08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D8766-83FF-4543-9028-2CA1B7FA3A43}"/>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67777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C5DF3-B887-4EC6-8D18-D1F9DFA4200F}"/>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3" name="Footer Placeholder 2">
            <a:extLst>
              <a:ext uri="{FF2B5EF4-FFF2-40B4-BE49-F238E27FC236}">
                <a16:creationId xmlns:a16="http://schemas.microsoft.com/office/drawing/2014/main" id="{3BA82964-F97A-438C-8FBC-B5C5A67714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C2CEDC-4208-4027-82CF-A26BAFF60B81}"/>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13755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46FD-EC32-4761-A6A5-17DF1AF07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ED3F7-AB1A-4FA2-A593-73502E3A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F535EB-C84C-4848-A5D9-A184B8F0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8D7E0-2825-414E-ACB7-1AD940A8B387}"/>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6" name="Footer Placeholder 5">
            <a:extLst>
              <a:ext uri="{FF2B5EF4-FFF2-40B4-BE49-F238E27FC236}">
                <a16:creationId xmlns:a16="http://schemas.microsoft.com/office/drawing/2014/main" id="{2B2D967C-EAC3-4C43-8F60-F93061026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1FCE5-AA15-40E6-BBFE-A2827A27A6E0}"/>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256265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0EBD-4244-4E3A-9DEE-F8BDB84F9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D48D23-5B4B-4537-9272-B2FD4CA00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07BE8-7EDC-4F15-84AF-B4E716B96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1943E-7F8A-4C11-9954-D761397EF3F8}"/>
              </a:ext>
            </a:extLst>
          </p:cNvPr>
          <p:cNvSpPr>
            <a:spLocks noGrp="1"/>
          </p:cNvSpPr>
          <p:nvPr>
            <p:ph type="dt" sz="half" idx="10"/>
          </p:nvPr>
        </p:nvSpPr>
        <p:spPr/>
        <p:txBody>
          <a:bodyPr/>
          <a:lstStyle/>
          <a:p>
            <a:fld id="{56BB585A-029A-4330-B333-81B695C9EB0A}" type="datetimeFigureOut">
              <a:rPr lang="en-US" smtClean="0"/>
              <a:t>7/14/2020</a:t>
            </a:fld>
            <a:endParaRPr lang="en-US"/>
          </a:p>
        </p:txBody>
      </p:sp>
      <p:sp>
        <p:nvSpPr>
          <p:cNvPr id="6" name="Footer Placeholder 5">
            <a:extLst>
              <a:ext uri="{FF2B5EF4-FFF2-40B4-BE49-F238E27FC236}">
                <a16:creationId xmlns:a16="http://schemas.microsoft.com/office/drawing/2014/main" id="{91013538-AD89-48D6-AE89-29AC91A1E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C372C-5E3D-47E7-9925-05860A2FFB5C}"/>
              </a:ext>
            </a:extLst>
          </p:cNvPr>
          <p:cNvSpPr>
            <a:spLocks noGrp="1"/>
          </p:cNvSpPr>
          <p:nvPr>
            <p:ph type="sldNum" sz="quarter" idx="12"/>
          </p:nvPr>
        </p:nvSpPr>
        <p:spPr/>
        <p:txBody>
          <a:bodyPr/>
          <a:lstStyle/>
          <a:p>
            <a:fld id="{82DEB827-5148-4E96-B390-6C5825F72B1F}" type="slidenum">
              <a:rPr lang="en-US" smtClean="0"/>
              <a:t>‹#›</a:t>
            </a:fld>
            <a:endParaRPr lang="en-US"/>
          </a:p>
        </p:txBody>
      </p:sp>
    </p:spTree>
    <p:extLst>
      <p:ext uri="{BB962C8B-B14F-4D97-AF65-F5344CB8AC3E}">
        <p14:creationId xmlns:p14="http://schemas.microsoft.com/office/powerpoint/2010/main" val="18804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2C577-1CE6-4306-945F-DD90E35E5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748DC-96F2-4530-B0C0-2A0B707B1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2D6AE-1DA9-4ACF-B7D0-968C9AEF8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B585A-029A-4330-B333-81B695C9EB0A}" type="datetimeFigureOut">
              <a:rPr lang="en-US" smtClean="0"/>
              <a:t>7/14/2020</a:t>
            </a:fld>
            <a:endParaRPr lang="en-US"/>
          </a:p>
        </p:txBody>
      </p:sp>
      <p:sp>
        <p:nvSpPr>
          <p:cNvPr id="5" name="Footer Placeholder 4">
            <a:extLst>
              <a:ext uri="{FF2B5EF4-FFF2-40B4-BE49-F238E27FC236}">
                <a16:creationId xmlns:a16="http://schemas.microsoft.com/office/drawing/2014/main" id="{FC90204F-AD1A-402C-B157-0E2DA84A1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7B56CB-F8C0-4F6A-A49A-457F3C283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EB827-5148-4E96-B390-6C5825F72B1F}" type="slidenum">
              <a:rPr lang="en-US" smtClean="0"/>
              <a:t>‹#›</a:t>
            </a:fld>
            <a:endParaRPr lang="en-US"/>
          </a:p>
        </p:txBody>
      </p:sp>
    </p:spTree>
    <p:extLst>
      <p:ext uri="{BB962C8B-B14F-4D97-AF65-F5344CB8AC3E}">
        <p14:creationId xmlns:p14="http://schemas.microsoft.com/office/powerpoint/2010/main" val="306655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58" y="1414847"/>
            <a:ext cx="11468100" cy="854169"/>
          </a:xfrm>
        </p:spPr>
        <p:txBody>
          <a:bodyPr>
            <a:normAutofit/>
          </a:bodyPr>
          <a:lstStyle/>
          <a:p>
            <a:r>
              <a:rPr lang="en-US" sz="4400"/>
              <a:t>Generative Pre-Training of Graph Neural Networks</a:t>
            </a:r>
            <a:endParaRPr lang="en-US" sz="4200" dirty="0"/>
          </a:p>
        </p:txBody>
      </p:sp>
      <p:sp>
        <p:nvSpPr>
          <p:cNvPr id="3" name="Title 1">
            <a:extLst>
              <a:ext uri="{FF2B5EF4-FFF2-40B4-BE49-F238E27FC236}">
                <a16:creationId xmlns:a16="http://schemas.microsoft.com/office/drawing/2014/main" id="{EDA36EF5-99DB-4946-8C8F-DB2D9853AC26}"/>
              </a:ext>
            </a:extLst>
          </p:cNvPr>
          <p:cNvSpPr txBox="1">
            <a:spLocks/>
          </p:cNvSpPr>
          <p:nvPr/>
        </p:nvSpPr>
        <p:spPr>
          <a:xfrm>
            <a:off x="427486" y="4897528"/>
            <a:ext cx="11468100" cy="16484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Ziniu Hu</a:t>
            </a:r>
            <a:r>
              <a:rPr lang="en-US" sz="2800" baseline="30000"/>
              <a:t>1</a:t>
            </a:r>
            <a:r>
              <a:rPr lang="en-US" sz="2800"/>
              <a:t>, Yuxiao Dong</a:t>
            </a:r>
            <a:r>
              <a:rPr lang="en-US" sz="2800" baseline="30000"/>
              <a:t>2</a:t>
            </a:r>
            <a:r>
              <a:rPr lang="en-US" sz="2800"/>
              <a:t>, Kuansan Wang</a:t>
            </a:r>
            <a:r>
              <a:rPr lang="en-US" sz="2800" baseline="30000"/>
              <a:t>2</a:t>
            </a:r>
            <a:r>
              <a:rPr lang="en-US" sz="2800"/>
              <a:t>, Kai-Wei Chang</a:t>
            </a:r>
            <a:r>
              <a:rPr lang="en-US" sz="2800" baseline="30000"/>
              <a:t>1</a:t>
            </a:r>
            <a:r>
              <a:rPr lang="en-US" sz="2800"/>
              <a:t>, Yizhou Sun</a:t>
            </a:r>
            <a:r>
              <a:rPr lang="en-US" sz="2800" baseline="30000"/>
              <a:t>1</a:t>
            </a:r>
          </a:p>
          <a:p>
            <a:endParaRPr lang="en-US" sz="2800" baseline="30000"/>
          </a:p>
          <a:p>
            <a:r>
              <a:rPr lang="en-US" sz="2800" baseline="30000"/>
              <a:t>1</a:t>
            </a:r>
            <a:r>
              <a:rPr lang="en-US" sz="2800"/>
              <a:t>University of California, Los Angeles</a:t>
            </a:r>
          </a:p>
          <a:p>
            <a:r>
              <a:rPr lang="en-US" sz="2800" baseline="30000"/>
              <a:t>2</a:t>
            </a:r>
            <a:r>
              <a:rPr lang="en-US" sz="2800"/>
              <a:t>Microsoft Research, Redmond</a:t>
            </a:r>
            <a:endParaRPr lang="en-US" sz="2800" dirty="0"/>
          </a:p>
        </p:txBody>
      </p:sp>
      <p:pic>
        <p:nvPicPr>
          <p:cNvPr id="5" name="Picture 8" descr="Brand Guidelines | Identity | Logos and Marks">
            <a:extLst>
              <a:ext uri="{FF2B5EF4-FFF2-40B4-BE49-F238E27FC236}">
                <a16:creationId xmlns:a16="http://schemas.microsoft.com/office/drawing/2014/main" id="{69EC4583-0553-4847-A673-0E82DF31D5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66" t="26399" r="18816" b="29310"/>
          <a:stretch/>
        </p:blipFill>
        <p:spPr bwMode="auto">
          <a:xfrm>
            <a:off x="2068946" y="3273969"/>
            <a:ext cx="2259724" cy="1106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Oracle Academy on | Microsoft, Microsoft windows, Logos">
            <a:extLst>
              <a:ext uri="{FF2B5EF4-FFF2-40B4-BE49-F238E27FC236}">
                <a16:creationId xmlns:a16="http://schemas.microsoft.com/office/drawing/2014/main" id="{DB729C45-E17E-4985-8F63-26A1E30060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41" t="24107" r="8190" b="24107"/>
          <a:stretch/>
        </p:blipFill>
        <p:spPr bwMode="auto">
          <a:xfrm>
            <a:off x="6653048" y="3397468"/>
            <a:ext cx="3994235" cy="92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100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0C78DB-B8E6-41E6-B3B4-D26A8ECA5D90}"/>
              </a:ext>
            </a:extLst>
          </p:cNvPr>
          <p:cNvSpPr txBox="1"/>
          <p:nvPr/>
        </p:nvSpPr>
        <p:spPr>
          <a:xfrm>
            <a:off x="1246260" y="1627280"/>
            <a:ext cx="10308926"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Model the graph distribution              by learning to reconstruct the attributed graph.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factorize the conditional generative probability of each node into two terms:</a:t>
            </a:r>
          </a:p>
          <a:p>
            <a:pPr marL="800100" lvl="1" indent="-342900">
              <a:buFont typeface="Arial" panose="020B0604020202020204" pitchFamily="34" charset="0"/>
              <a:buChar char="•"/>
            </a:pPr>
            <a:r>
              <a:rPr lang="en-US" sz="2000" b="1" dirty="0">
                <a:solidFill>
                  <a:schemeClr val="accent1"/>
                </a:solidFill>
              </a:rPr>
              <a:t>Attribute (</a:t>
            </a:r>
            <a:r>
              <a:rPr lang="en-US" sz="2000" b="1" i="1" dirty="0">
                <a:solidFill>
                  <a:schemeClr val="accent1"/>
                </a:solidFill>
              </a:rPr>
              <a:t>X</a:t>
            </a:r>
            <a:r>
              <a:rPr lang="en-US" sz="2000" b="1" i="1" baseline="-25000" dirty="0">
                <a:solidFill>
                  <a:schemeClr val="accent1"/>
                </a:solidFill>
              </a:rPr>
              <a:t>i</a:t>
            </a:r>
            <a:r>
              <a:rPr lang="en-US" sz="2000" b="1" dirty="0">
                <a:solidFill>
                  <a:schemeClr val="accent1"/>
                </a:solidFill>
              </a:rPr>
              <a:t>)</a:t>
            </a:r>
            <a:r>
              <a:rPr lang="en-US" sz="2000" dirty="0"/>
              <a:t> Generation</a:t>
            </a:r>
          </a:p>
          <a:p>
            <a:pPr marL="800100" lvl="1" indent="-342900">
              <a:buFont typeface="Arial" panose="020B0604020202020204" pitchFamily="34" charset="0"/>
              <a:buChar char="•"/>
            </a:pPr>
            <a:r>
              <a:rPr lang="en-US" sz="2000" b="1" dirty="0">
                <a:solidFill>
                  <a:schemeClr val="accent1"/>
                </a:solidFill>
              </a:rPr>
              <a:t>Edge (</a:t>
            </a:r>
            <a:r>
              <a:rPr lang="en-US" sz="2000" b="1" i="1" dirty="0" err="1">
                <a:solidFill>
                  <a:schemeClr val="accent1"/>
                </a:solidFill>
              </a:rPr>
              <a:t>E</a:t>
            </a:r>
            <a:r>
              <a:rPr lang="en-US" sz="2000" b="1" i="1" baseline="-25000" dirty="0" err="1">
                <a:solidFill>
                  <a:schemeClr val="accent1"/>
                </a:solidFill>
              </a:rPr>
              <a:t>i</a:t>
            </a:r>
            <a:r>
              <a:rPr lang="en-US" sz="2000" b="1" dirty="0">
                <a:solidFill>
                  <a:schemeClr val="accent1"/>
                </a:solidFill>
              </a:rPr>
              <a:t>)</a:t>
            </a:r>
            <a:r>
              <a:rPr lang="en-US" sz="2000" dirty="0"/>
              <a:t> Generation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endParaRPr lang="en-US" sz="2000" dirty="0"/>
          </a:p>
        </p:txBody>
      </p:sp>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2135702" y="122945"/>
            <a:ext cx="8156548" cy="1118227"/>
          </a:xfrm>
        </p:spPr>
        <p:txBody>
          <a:bodyPr/>
          <a:lstStyle/>
          <a:p>
            <a:r>
              <a:rPr lang="en-US" dirty="0"/>
              <a:t>Pre-Training GNN via Generation</a:t>
            </a:r>
          </a:p>
        </p:txBody>
      </p:sp>
      <p:pic>
        <p:nvPicPr>
          <p:cNvPr id="9" name="Picture 8">
            <a:extLst>
              <a:ext uri="{FF2B5EF4-FFF2-40B4-BE49-F238E27FC236}">
                <a16:creationId xmlns:a16="http://schemas.microsoft.com/office/drawing/2014/main" id="{36A608AD-22FB-4156-97A1-3D34F2E970D9}"/>
              </a:ext>
            </a:extLst>
          </p:cNvPr>
          <p:cNvPicPr>
            <a:picLocks noChangeAspect="1"/>
          </p:cNvPicPr>
          <p:nvPr/>
        </p:nvPicPr>
        <p:blipFill>
          <a:blip r:embed="rId3"/>
          <a:stretch>
            <a:fillRect/>
          </a:stretch>
        </p:blipFill>
        <p:spPr>
          <a:xfrm>
            <a:off x="4732702" y="1673684"/>
            <a:ext cx="652462" cy="314870"/>
          </a:xfrm>
          <a:prstGeom prst="rect">
            <a:avLst/>
          </a:prstGeom>
        </p:spPr>
      </p:pic>
      <p:pic>
        <p:nvPicPr>
          <p:cNvPr id="3" name="Picture 2">
            <a:extLst>
              <a:ext uri="{FF2B5EF4-FFF2-40B4-BE49-F238E27FC236}">
                <a16:creationId xmlns:a16="http://schemas.microsoft.com/office/drawing/2014/main" id="{8ED132F9-D2BF-48F2-8483-781EFEB5D175}"/>
              </a:ext>
            </a:extLst>
          </p:cNvPr>
          <p:cNvPicPr>
            <a:picLocks noChangeAspect="1"/>
          </p:cNvPicPr>
          <p:nvPr/>
        </p:nvPicPr>
        <p:blipFill rotWithShape="1">
          <a:blip r:embed="rId4"/>
          <a:srcRect t="27708"/>
          <a:stretch/>
        </p:blipFill>
        <p:spPr>
          <a:xfrm>
            <a:off x="2261235" y="4307840"/>
            <a:ext cx="7334250" cy="2292985"/>
          </a:xfrm>
          <a:prstGeom prst="rect">
            <a:avLst/>
          </a:prstGeom>
        </p:spPr>
      </p:pic>
      <p:pic>
        <p:nvPicPr>
          <p:cNvPr id="12" name="Picture 11">
            <a:extLst>
              <a:ext uri="{FF2B5EF4-FFF2-40B4-BE49-F238E27FC236}">
                <a16:creationId xmlns:a16="http://schemas.microsoft.com/office/drawing/2014/main" id="{FCF6923F-F8D8-40B5-8CB7-AA3F98755C91}"/>
              </a:ext>
            </a:extLst>
          </p:cNvPr>
          <p:cNvPicPr>
            <a:picLocks noChangeAspect="1"/>
          </p:cNvPicPr>
          <p:nvPr/>
        </p:nvPicPr>
        <p:blipFill rotWithShape="1">
          <a:blip r:embed="rId4"/>
          <a:srcRect b="72292"/>
          <a:stretch/>
        </p:blipFill>
        <p:spPr>
          <a:xfrm>
            <a:off x="2546851" y="2110740"/>
            <a:ext cx="7334250" cy="878840"/>
          </a:xfrm>
          <a:prstGeom prst="rect">
            <a:avLst/>
          </a:prstGeom>
        </p:spPr>
      </p:pic>
      <p:sp>
        <p:nvSpPr>
          <p:cNvPr id="13" name="TextBox 12">
            <a:extLst>
              <a:ext uri="{FF2B5EF4-FFF2-40B4-BE49-F238E27FC236}">
                <a16:creationId xmlns:a16="http://schemas.microsoft.com/office/drawing/2014/main" id="{5341E908-974C-4B01-936A-51FD2B1DE9BC}"/>
              </a:ext>
            </a:extLst>
          </p:cNvPr>
          <p:cNvSpPr txBox="1"/>
          <p:nvPr/>
        </p:nvSpPr>
        <p:spPr>
          <a:xfrm>
            <a:off x="5928360" y="6099211"/>
            <a:ext cx="5017380" cy="400110"/>
          </a:xfrm>
          <a:prstGeom prst="rect">
            <a:avLst/>
          </a:prstGeom>
          <a:noFill/>
        </p:spPr>
        <p:txBody>
          <a:bodyPr wrap="square" rtlCol="0">
            <a:spAutoFit/>
          </a:bodyPr>
          <a:lstStyle/>
          <a:p>
            <a:r>
              <a:rPr lang="en-US" sz="2000" dirty="0"/>
              <a:t>Lose the</a:t>
            </a:r>
            <a:r>
              <a:rPr lang="en-US" sz="2000" b="1" dirty="0">
                <a:solidFill>
                  <a:schemeClr val="accent1"/>
                </a:solidFill>
              </a:rPr>
              <a:t> dependency </a:t>
            </a:r>
            <a:r>
              <a:rPr lang="en-US" sz="2000" dirty="0"/>
              <a:t>between </a:t>
            </a:r>
            <a:r>
              <a:rPr lang="en-US" sz="2000" b="1" i="1" dirty="0">
                <a:solidFill>
                  <a:schemeClr val="accent1"/>
                </a:solidFill>
              </a:rPr>
              <a:t>X</a:t>
            </a:r>
            <a:r>
              <a:rPr lang="en-US" sz="2000" b="1" i="1" baseline="-25000" dirty="0">
                <a:solidFill>
                  <a:schemeClr val="accent1"/>
                </a:solidFill>
              </a:rPr>
              <a:t>i</a:t>
            </a:r>
            <a:r>
              <a:rPr lang="en-US" sz="2000" dirty="0"/>
              <a:t> and </a:t>
            </a:r>
            <a:r>
              <a:rPr lang="en-US" sz="2000" b="1" i="1" dirty="0" err="1">
                <a:solidFill>
                  <a:schemeClr val="accent1"/>
                </a:solidFill>
              </a:rPr>
              <a:t>E</a:t>
            </a:r>
            <a:r>
              <a:rPr lang="en-US" sz="2000" b="1" i="1" baseline="-25000" dirty="0" err="1">
                <a:solidFill>
                  <a:schemeClr val="accent1"/>
                </a:solidFill>
              </a:rPr>
              <a:t>i</a:t>
            </a:r>
            <a:endParaRPr lang="en-US" sz="2000" b="1" i="1" dirty="0">
              <a:solidFill>
                <a:schemeClr val="accent1"/>
              </a:solidFill>
            </a:endParaRPr>
          </a:p>
        </p:txBody>
      </p:sp>
    </p:spTree>
    <p:extLst>
      <p:ext uri="{BB962C8B-B14F-4D97-AF65-F5344CB8AC3E}">
        <p14:creationId xmlns:p14="http://schemas.microsoft.com/office/powerpoint/2010/main" val="3045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
        <p:nvSpPr>
          <p:cNvPr id="9" name="TextBox 8">
            <a:extLst>
              <a:ext uri="{FF2B5EF4-FFF2-40B4-BE49-F238E27FC236}">
                <a16:creationId xmlns:a16="http://schemas.microsoft.com/office/drawing/2014/main" id="{15F553DC-1365-4901-9D70-77DF582F7776}"/>
              </a:ext>
            </a:extLst>
          </p:cNvPr>
          <p:cNvSpPr txBox="1"/>
          <p:nvPr/>
        </p:nvSpPr>
        <p:spPr>
          <a:xfrm>
            <a:off x="1278917" y="1170081"/>
            <a:ext cx="9421739" cy="1261884"/>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maintain the </a:t>
            </a:r>
            <a:r>
              <a:rPr lang="en-US" sz="2000" b="1" dirty="0">
                <a:solidFill>
                  <a:schemeClr val="accent1"/>
                </a:solidFill>
              </a:rPr>
              <a:t>dependency between attribute and structure</a:t>
            </a:r>
            <a:r>
              <a:rPr lang="en-US" sz="2000" dirty="0"/>
              <a:t>, we incorporate </a:t>
            </a:r>
            <a:r>
              <a:rPr lang="en-US" sz="2000" b="1" dirty="0">
                <a:solidFill>
                  <a:schemeClr val="accent1"/>
                </a:solidFill>
              </a:rPr>
              <a:t>observed edges</a:t>
            </a:r>
            <a:r>
              <a:rPr lang="en-US" sz="2000" dirty="0"/>
              <a:t>, and decompose the generation into two coupled steps:</a:t>
            </a:r>
          </a:p>
          <a:p>
            <a:pPr marL="800100" lvl="1" indent="-342900">
              <a:buFont typeface="Arial" panose="020B0604020202020204" pitchFamily="34" charset="0"/>
              <a:buChar char="•"/>
            </a:pPr>
            <a:r>
              <a:rPr lang="en-US" dirty="0"/>
              <a:t>Given observed edges, generate node attributes;</a:t>
            </a:r>
          </a:p>
          <a:p>
            <a:pPr marL="800100" lvl="1" indent="-342900">
              <a:buFont typeface="Arial" panose="020B0604020202020204" pitchFamily="34" charset="0"/>
              <a:buChar char="•"/>
            </a:pPr>
            <a:r>
              <a:rPr lang="en-US" dirty="0"/>
              <a:t>Given observed edges and generated attributes, generate masked edges.</a:t>
            </a:r>
          </a:p>
        </p:txBody>
      </p:sp>
    </p:spTree>
    <p:extLst>
      <p:ext uri="{BB962C8B-B14F-4D97-AF65-F5344CB8AC3E}">
        <p14:creationId xmlns:p14="http://schemas.microsoft.com/office/powerpoint/2010/main" val="133513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
        <p:nvSpPr>
          <p:cNvPr id="9" name="TextBox 8">
            <a:extLst>
              <a:ext uri="{FF2B5EF4-FFF2-40B4-BE49-F238E27FC236}">
                <a16:creationId xmlns:a16="http://schemas.microsoft.com/office/drawing/2014/main" id="{15F553DC-1365-4901-9D70-77DF582F7776}"/>
              </a:ext>
            </a:extLst>
          </p:cNvPr>
          <p:cNvSpPr txBox="1"/>
          <p:nvPr/>
        </p:nvSpPr>
        <p:spPr>
          <a:xfrm>
            <a:off x="1278917" y="1170081"/>
            <a:ext cx="9421739" cy="1261884"/>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maintain the </a:t>
            </a:r>
            <a:r>
              <a:rPr lang="en-US" sz="2000" b="1" dirty="0">
                <a:solidFill>
                  <a:schemeClr val="accent1"/>
                </a:solidFill>
              </a:rPr>
              <a:t>dependency between attribute and structure</a:t>
            </a:r>
            <a:r>
              <a:rPr lang="en-US" sz="2000" dirty="0"/>
              <a:t>, we incorporate </a:t>
            </a:r>
            <a:r>
              <a:rPr lang="en-US" sz="2000" b="1" dirty="0">
                <a:solidFill>
                  <a:schemeClr val="accent1"/>
                </a:solidFill>
              </a:rPr>
              <a:t>observed edges</a:t>
            </a:r>
            <a:r>
              <a:rPr lang="en-US" sz="2000" dirty="0"/>
              <a:t>, and decompose the generation into two coupled steps:</a:t>
            </a:r>
          </a:p>
          <a:p>
            <a:pPr marL="800100" lvl="1" indent="-342900">
              <a:buFont typeface="Arial" panose="020B0604020202020204" pitchFamily="34" charset="0"/>
              <a:buChar char="•"/>
            </a:pPr>
            <a:r>
              <a:rPr lang="en-US" dirty="0"/>
              <a:t>Given observed edges, generate node attributes;</a:t>
            </a:r>
          </a:p>
          <a:p>
            <a:pPr marL="800100" lvl="1" indent="-342900">
              <a:buFont typeface="Arial" panose="020B0604020202020204" pitchFamily="34" charset="0"/>
              <a:buChar char="•"/>
            </a:pPr>
            <a:r>
              <a:rPr lang="en-US" dirty="0"/>
              <a:t>Given observed edges and generated attributes, generate masked edges.</a:t>
            </a:r>
          </a:p>
        </p:txBody>
      </p:sp>
      <p:sp>
        <p:nvSpPr>
          <p:cNvPr id="19" name="Oval 18">
            <a:extLst>
              <a:ext uri="{FF2B5EF4-FFF2-40B4-BE49-F238E27FC236}">
                <a16:creationId xmlns:a16="http://schemas.microsoft.com/office/drawing/2014/main" id="{2DCAAE79-609B-4FF7-A295-D104AAA4886F}"/>
              </a:ext>
            </a:extLst>
          </p:cNvPr>
          <p:cNvSpPr/>
          <p:nvPr/>
        </p:nvSpPr>
        <p:spPr>
          <a:xfrm>
            <a:off x="4384847" y="3195662"/>
            <a:ext cx="2962794"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CFAA3FF-1692-482C-9EDD-FBFBACEA1B1D}"/>
              </a:ext>
            </a:extLst>
          </p:cNvPr>
          <p:cNvGrpSpPr/>
          <p:nvPr/>
        </p:nvGrpSpPr>
        <p:grpSpPr>
          <a:xfrm>
            <a:off x="2590903" y="3142538"/>
            <a:ext cx="1752560" cy="582186"/>
            <a:chOff x="1837306" y="5196717"/>
            <a:chExt cx="1943632" cy="582186"/>
          </a:xfrm>
        </p:grpSpPr>
        <p:sp>
          <p:nvSpPr>
            <p:cNvPr id="21" name="Oval 20">
              <a:extLst>
                <a:ext uri="{FF2B5EF4-FFF2-40B4-BE49-F238E27FC236}">
                  <a16:creationId xmlns:a16="http://schemas.microsoft.com/office/drawing/2014/main" id="{461BC551-76A7-4FB7-99EB-F4DE3A2112FE}"/>
                </a:ext>
              </a:extLst>
            </p:cNvPr>
            <p:cNvSpPr/>
            <p:nvPr/>
          </p:nvSpPr>
          <p:spPr>
            <a:xfrm>
              <a:off x="1876739" y="5196717"/>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2" name="TextBox 21">
              <a:extLst>
                <a:ext uri="{FF2B5EF4-FFF2-40B4-BE49-F238E27FC236}">
                  <a16:creationId xmlns:a16="http://schemas.microsoft.com/office/drawing/2014/main" id="{0D9C97CC-3FCB-495C-A35C-84ABA56B70D0}"/>
                </a:ext>
              </a:extLst>
            </p:cNvPr>
            <p:cNvSpPr txBox="1"/>
            <p:nvPr/>
          </p:nvSpPr>
          <p:spPr>
            <a:xfrm>
              <a:off x="1837306" y="5303144"/>
              <a:ext cx="1943632" cy="369332"/>
            </a:xfrm>
            <a:prstGeom prst="rect">
              <a:avLst/>
            </a:prstGeom>
            <a:noFill/>
          </p:spPr>
          <p:txBody>
            <a:bodyPr wrap="square" rtlCol="0">
              <a:spAutoFit/>
            </a:bodyPr>
            <a:lstStyle/>
            <a:p>
              <a:r>
                <a:rPr lang="en-US" dirty="0"/>
                <a:t>Author 1</a:t>
              </a:r>
            </a:p>
          </p:txBody>
        </p:sp>
      </p:grpSp>
      <p:grpSp>
        <p:nvGrpSpPr>
          <p:cNvPr id="23" name="Group 22">
            <a:extLst>
              <a:ext uri="{FF2B5EF4-FFF2-40B4-BE49-F238E27FC236}">
                <a16:creationId xmlns:a16="http://schemas.microsoft.com/office/drawing/2014/main" id="{B31646BE-E875-4BCC-A3A6-3BD458ADFBA3}"/>
              </a:ext>
            </a:extLst>
          </p:cNvPr>
          <p:cNvGrpSpPr/>
          <p:nvPr/>
        </p:nvGrpSpPr>
        <p:grpSpPr>
          <a:xfrm>
            <a:off x="8127998" y="3153506"/>
            <a:ext cx="664666" cy="582186"/>
            <a:chOff x="1876739" y="5196717"/>
            <a:chExt cx="768641" cy="582186"/>
          </a:xfrm>
        </p:grpSpPr>
        <p:sp>
          <p:nvSpPr>
            <p:cNvPr id="24" name="Oval 23">
              <a:extLst>
                <a:ext uri="{FF2B5EF4-FFF2-40B4-BE49-F238E27FC236}">
                  <a16:creationId xmlns:a16="http://schemas.microsoft.com/office/drawing/2014/main" id="{A08575FD-43E6-440E-B08D-606CE6434E43}"/>
                </a:ext>
              </a:extLst>
            </p:cNvPr>
            <p:cNvSpPr/>
            <p:nvPr/>
          </p:nvSpPr>
          <p:spPr>
            <a:xfrm>
              <a:off x="1876739" y="5196717"/>
              <a:ext cx="768641" cy="582186"/>
            </a:xfrm>
            <a:prstGeom prst="ellipse">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5" name="TextBox 24">
              <a:extLst>
                <a:ext uri="{FF2B5EF4-FFF2-40B4-BE49-F238E27FC236}">
                  <a16:creationId xmlns:a16="http://schemas.microsoft.com/office/drawing/2014/main" id="{A7885296-BB68-440D-9860-6B3A8528ACC8}"/>
                </a:ext>
              </a:extLst>
            </p:cNvPr>
            <p:cNvSpPr txBox="1"/>
            <p:nvPr/>
          </p:nvSpPr>
          <p:spPr>
            <a:xfrm>
              <a:off x="1985828" y="5303144"/>
              <a:ext cx="602027" cy="369332"/>
            </a:xfrm>
            <a:prstGeom prst="rect">
              <a:avLst/>
            </a:prstGeom>
            <a:noFill/>
          </p:spPr>
          <p:txBody>
            <a:bodyPr wrap="square" rtlCol="0">
              <a:spAutoFit/>
            </a:bodyPr>
            <a:lstStyle/>
            <a:p>
              <a:r>
                <a:rPr lang="en-US" dirty="0"/>
                <a:t>DM</a:t>
              </a:r>
            </a:p>
          </p:txBody>
        </p:sp>
      </p:grpSp>
      <p:sp>
        <p:nvSpPr>
          <p:cNvPr id="26" name="Oval 25">
            <a:extLst>
              <a:ext uri="{FF2B5EF4-FFF2-40B4-BE49-F238E27FC236}">
                <a16:creationId xmlns:a16="http://schemas.microsoft.com/office/drawing/2014/main" id="{1E3E99C1-A0F0-46A1-9503-09A7C58CC6F5}"/>
              </a:ext>
            </a:extLst>
          </p:cNvPr>
          <p:cNvSpPr/>
          <p:nvPr/>
        </p:nvSpPr>
        <p:spPr>
          <a:xfrm>
            <a:off x="5497537" y="3667627"/>
            <a:ext cx="974911" cy="582186"/>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7" name="TextBox 26">
            <a:extLst>
              <a:ext uri="{FF2B5EF4-FFF2-40B4-BE49-F238E27FC236}">
                <a16:creationId xmlns:a16="http://schemas.microsoft.com/office/drawing/2014/main" id="{EF68B822-25C5-4375-9094-2549794766F2}"/>
              </a:ext>
            </a:extLst>
          </p:cNvPr>
          <p:cNvSpPr txBox="1"/>
          <p:nvPr/>
        </p:nvSpPr>
        <p:spPr>
          <a:xfrm>
            <a:off x="5526151" y="3774054"/>
            <a:ext cx="1943632" cy="369332"/>
          </a:xfrm>
          <a:prstGeom prst="rect">
            <a:avLst/>
          </a:prstGeom>
          <a:noFill/>
        </p:spPr>
        <p:txBody>
          <a:bodyPr wrap="square" rtlCol="0">
            <a:spAutoFit/>
          </a:bodyPr>
          <a:lstStyle/>
          <a:p>
            <a:r>
              <a:rPr lang="en-US" dirty="0"/>
              <a:t>Paper 1</a:t>
            </a:r>
          </a:p>
        </p:txBody>
      </p:sp>
      <p:cxnSp>
        <p:nvCxnSpPr>
          <p:cNvPr id="28" name="Straight Arrow Connector 27">
            <a:extLst>
              <a:ext uri="{FF2B5EF4-FFF2-40B4-BE49-F238E27FC236}">
                <a16:creationId xmlns:a16="http://schemas.microsoft.com/office/drawing/2014/main" id="{7AC1C5D3-EBB7-481D-A7C2-B630709151DB}"/>
              </a:ext>
            </a:extLst>
          </p:cNvPr>
          <p:cNvCxnSpPr/>
          <p:nvPr/>
        </p:nvCxnSpPr>
        <p:spPr>
          <a:xfrm flipV="1">
            <a:off x="3585984" y="4061933"/>
            <a:ext cx="1916551" cy="9418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4C2CA2-90C4-4D20-A71A-7E5DFF9C8928}"/>
              </a:ext>
            </a:extLst>
          </p:cNvPr>
          <p:cNvCxnSpPr/>
          <p:nvPr/>
        </p:nvCxnSpPr>
        <p:spPr>
          <a:xfrm flipH="1" flipV="1">
            <a:off x="6375288" y="4103181"/>
            <a:ext cx="1766906" cy="686191"/>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EA8000-290C-4F58-8C65-225174D2DD64}"/>
              </a:ext>
            </a:extLst>
          </p:cNvPr>
          <p:cNvCxnSpPr>
            <a:stCxn id="24" idx="2"/>
          </p:cNvCxnSpPr>
          <p:nvPr/>
        </p:nvCxnSpPr>
        <p:spPr>
          <a:xfrm flipH="1">
            <a:off x="6479163" y="3444599"/>
            <a:ext cx="1648835" cy="51412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AE3C625-665D-4BA5-B86E-2D70A0FABCA8}"/>
              </a:ext>
            </a:extLst>
          </p:cNvPr>
          <p:cNvGrpSpPr/>
          <p:nvPr/>
        </p:nvGrpSpPr>
        <p:grpSpPr>
          <a:xfrm>
            <a:off x="8142193" y="4604705"/>
            <a:ext cx="788005" cy="582186"/>
            <a:chOff x="9709467" y="5996777"/>
            <a:chExt cx="788005" cy="582186"/>
          </a:xfrm>
        </p:grpSpPr>
        <p:sp useBgFill="1">
          <p:nvSpPr>
            <p:cNvPr id="32" name="Oval 31">
              <a:extLst>
                <a:ext uri="{FF2B5EF4-FFF2-40B4-BE49-F238E27FC236}">
                  <a16:creationId xmlns:a16="http://schemas.microsoft.com/office/drawing/2014/main" id="{142C3832-22F8-4F5D-BA50-8C2DD59A4E8B}"/>
                </a:ext>
              </a:extLst>
            </p:cNvPr>
            <p:cNvSpPr/>
            <p:nvPr/>
          </p:nvSpPr>
          <p:spPr>
            <a:xfrm>
              <a:off x="9709467" y="5996777"/>
              <a:ext cx="788005" cy="582186"/>
            </a:xfrm>
            <a:prstGeom prst="ellipse">
              <a:avLst/>
            </a:prstGeom>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accent6">
                    <a:lumMod val="75000"/>
                  </a:schemeClr>
                </a:solidFill>
              </a:endParaRPr>
            </a:p>
          </p:txBody>
        </p:sp>
        <p:sp>
          <p:nvSpPr>
            <p:cNvPr id="33" name="TextBox 32">
              <a:extLst>
                <a:ext uri="{FF2B5EF4-FFF2-40B4-BE49-F238E27FC236}">
                  <a16:creationId xmlns:a16="http://schemas.microsoft.com/office/drawing/2014/main" id="{F412D9DD-1BE9-4C61-98E1-451EFD0EB936}"/>
                </a:ext>
              </a:extLst>
            </p:cNvPr>
            <p:cNvSpPr txBox="1"/>
            <p:nvPr/>
          </p:nvSpPr>
          <p:spPr>
            <a:xfrm>
              <a:off x="9813014" y="6103204"/>
              <a:ext cx="676553" cy="369332"/>
            </a:xfrm>
            <a:prstGeom prst="rect">
              <a:avLst/>
            </a:prstGeom>
            <a:noFill/>
          </p:spPr>
          <p:txBody>
            <a:bodyPr wrap="square" rtlCol="0">
              <a:spAutoFit/>
            </a:bodyPr>
            <a:lstStyle/>
            <a:p>
              <a:r>
                <a:rPr lang="en-US" dirty="0"/>
                <a:t>KDD</a:t>
              </a:r>
            </a:p>
          </p:txBody>
        </p:sp>
      </p:grpSp>
      <p:sp>
        <p:nvSpPr>
          <p:cNvPr id="34" name="TextBox 33">
            <a:extLst>
              <a:ext uri="{FF2B5EF4-FFF2-40B4-BE49-F238E27FC236}">
                <a16:creationId xmlns:a16="http://schemas.microsoft.com/office/drawing/2014/main" id="{F0FF141E-F6F9-47F7-9A86-654B50817F33}"/>
              </a:ext>
            </a:extLst>
          </p:cNvPr>
          <p:cNvSpPr txBox="1"/>
          <p:nvPr/>
        </p:nvSpPr>
        <p:spPr>
          <a:xfrm>
            <a:off x="4918287" y="3300138"/>
            <a:ext cx="2592621" cy="369332"/>
          </a:xfrm>
          <a:prstGeom prst="rect">
            <a:avLst/>
          </a:prstGeom>
          <a:noFill/>
        </p:spPr>
        <p:txBody>
          <a:bodyPr wrap="square" rtlCol="0">
            <a:spAutoFit/>
          </a:bodyPr>
          <a:lstStyle/>
          <a:p>
            <a:r>
              <a:rPr lang="en-US" dirty="0"/>
              <a:t>Published at 2012</a:t>
            </a:r>
          </a:p>
        </p:txBody>
      </p:sp>
      <p:grpSp>
        <p:nvGrpSpPr>
          <p:cNvPr id="35" name="Group 34">
            <a:extLst>
              <a:ext uri="{FF2B5EF4-FFF2-40B4-BE49-F238E27FC236}">
                <a16:creationId xmlns:a16="http://schemas.microsoft.com/office/drawing/2014/main" id="{537CEFEA-5CE0-4060-A6AF-4B9BC0AB0E90}"/>
              </a:ext>
            </a:extLst>
          </p:cNvPr>
          <p:cNvGrpSpPr/>
          <p:nvPr/>
        </p:nvGrpSpPr>
        <p:grpSpPr>
          <a:xfrm>
            <a:off x="2592350" y="4789371"/>
            <a:ext cx="1681212" cy="582186"/>
            <a:chOff x="1639848" y="5193979"/>
            <a:chExt cx="1943632" cy="582186"/>
          </a:xfrm>
        </p:grpSpPr>
        <p:sp>
          <p:nvSpPr>
            <p:cNvPr id="36" name="Oval 35">
              <a:extLst>
                <a:ext uri="{FF2B5EF4-FFF2-40B4-BE49-F238E27FC236}">
                  <a16:creationId xmlns:a16="http://schemas.microsoft.com/office/drawing/2014/main" id="{F188794E-9F27-401E-B763-4EE1779A69BE}"/>
                </a:ext>
              </a:extLst>
            </p:cNvPr>
            <p:cNvSpPr/>
            <p:nvPr/>
          </p:nvSpPr>
          <p:spPr>
            <a:xfrm>
              <a:off x="1679281" y="5193979"/>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37" name="TextBox 36">
              <a:extLst>
                <a:ext uri="{FF2B5EF4-FFF2-40B4-BE49-F238E27FC236}">
                  <a16:creationId xmlns:a16="http://schemas.microsoft.com/office/drawing/2014/main" id="{93048BB7-7453-47B8-A43A-194AC964218A}"/>
                </a:ext>
              </a:extLst>
            </p:cNvPr>
            <p:cNvSpPr txBox="1"/>
            <p:nvPr/>
          </p:nvSpPr>
          <p:spPr>
            <a:xfrm>
              <a:off x="1639848" y="5300406"/>
              <a:ext cx="1943632" cy="369332"/>
            </a:xfrm>
            <a:prstGeom prst="rect">
              <a:avLst/>
            </a:prstGeom>
            <a:noFill/>
          </p:spPr>
          <p:txBody>
            <a:bodyPr wrap="square" rtlCol="0">
              <a:spAutoFit/>
            </a:bodyPr>
            <a:lstStyle/>
            <a:p>
              <a:r>
                <a:rPr lang="en-US" dirty="0"/>
                <a:t>Author 2</a:t>
              </a:r>
            </a:p>
          </p:txBody>
        </p:sp>
      </p:grpSp>
      <p:cxnSp>
        <p:nvCxnSpPr>
          <p:cNvPr id="38" name="Straight Arrow Connector 37">
            <a:extLst>
              <a:ext uri="{FF2B5EF4-FFF2-40B4-BE49-F238E27FC236}">
                <a16:creationId xmlns:a16="http://schemas.microsoft.com/office/drawing/2014/main" id="{807EF730-3896-4EF8-9D03-AB2762259691}"/>
              </a:ext>
            </a:extLst>
          </p:cNvPr>
          <p:cNvCxnSpPr>
            <a:endCxn id="26" idx="2"/>
          </p:cNvCxnSpPr>
          <p:nvPr/>
        </p:nvCxnSpPr>
        <p:spPr>
          <a:xfrm>
            <a:off x="3651498" y="3512665"/>
            <a:ext cx="1846039" cy="446055"/>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972C361-6A45-43BB-9DD5-587F20FD23DE}"/>
              </a:ext>
            </a:extLst>
          </p:cNvPr>
          <p:cNvCxnSpPr>
            <a:endCxn id="37" idx="1"/>
          </p:cNvCxnSpPr>
          <p:nvPr/>
        </p:nvCxnSpPr>
        <p:spPr>
          <a:xfrm>
            <a:off x="1578944" y="4488356"/>
            <a:ext cx="1013406" cy="5921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16B032-85C8-4321-ACDC-55C7705D218F}"/>
              </a:ext>
            </a:extLst>
          </p:cNvPr>
          <p:cNvCxnSpPr>
            <a:endCxn id="22" idx="1"/>
          </p:cNvCxnSpPr>
          <p:nvPr/>
        </p:nvCxnSpPr>
        <p:spPr>
          <a:xfrm flipV="1">
            <a:off x="1594860" y="3433631"/>
            <a:ext cx="996043" cy="470114"/>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FEB173-18AF-4881-AA70-3A2BC3B077A0}"/>
              </a:ext>
            </a:extLst>
          </p:cNvPr>
          <p:cNvSpPr/>
          <p:nvPr/>
        </p:nvSpPr>
        <p:spPr>
          <a:xfrm>
            <a:off x="741313" y="3484804"/>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957AB6-5977-4420-9787-81B5145AD705}"/>
              </a:ext>
            </a:extLst>
          </p:cNvPr>
          <p:cNvSpPr txBox="1"/>
          <p:nvPr/>
        </p:nvSpPr>
        <p:spPr>
          <a:xfrm>
            <a:off x="944609" y="3939729"/>
            <a:ext cx="832154" cy="369332"/>
          </a:xfrm>
          <a:prstGeom prst="rect">
            <a:avLst/>
          </a:prstGeom>
          <a:noFill/>
        </p:spPr>
        <p:txBody>
          <a:bodyPr wrap="square" rtlCol="0">
            <a:spAutoFit/>
          </a:bodyPr>
          <a:lstStyle/>
          <a:p>
            <a:r>
              <a:rPr lang="en-US" dirty="0"/>
              <a:t>……</a:t>
            </a:r>
          </a:p>
        </p:txBody>
      </p:sp>
      <p:cxnSp>
        <p:nvCxnSpPr>
          <p:cNvPr id="43" name="Straight Arrow Connector 42">
            <a:extLst>
              <a:ext uri="{FF2B5EF4-FFF2-40B4-BE49-F238E27FC236}">
                <a16:creationId xmlns:a16="http://schemas.microsoft.com/office/drawing/2014/main" id="{86599D37-F570-48F4-9BEF-3309606E8BDC}"/>
              </a:ext>
            </a:extLst>
          </p:cNvPr>
          <p:cNvCxnSpPr/>
          <p:nvPr/>
        </p:nvCxnSpPr>
        <p:spPr>
          <a:xfrm flipH="1">
            <a:off x="8930199" y="4348817"/>
            <a:ext cx="983587" cy="510036"/>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3C39EEA-C643-4D51-8440-E8D121B8E8E1}"/>
              </a:ext>
            </a:extLst>
          </p:cNvPr>
          <p:cNvCxnSpPr/>
          <p:nvPr/>
        </p:nvCxnSpPr>
        <p:spPr>
          <a:xfrm flipH="1" flipV="1">
            <a:off x="8812020" y="3462031"/>
            <a:ext cx="1101766" cy="38526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56E2528-269A-491A-B2A1-11B44DA6F0D9}"/>
              </a:ext>
            </a:extLst>
          </p:cNvPr>
          <p:cNvSpPr/>
          <p:nvPr/>
        </p:nvSpPr>
        <p:spPr>
          <a:xfrm>
            <a:off x="9914461" y="3373092"/>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47631A-58DB-4EF4-A0EE-22DD919C94DF}"/>
              </a:ext>
            </a:extLst>
          </p:cNvPr>
          <p:cNvSpPr txBox="1"/>
          <p:nvPr/>
        </p:nvSpPr>
        <p:spPr>
          <a:xfrm>
            <a:off x="10117757" y="3828017"/>
            <a:ext cx="832154"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067F4F7B-7580-48BC-9BC9-160FF60D0566}"/>
              </a:ext>
            </a:extLst>
          </p:cNvPr>
          <p:cNvSpPr/>
          <p:nvPr/>
        </p:nvSpPr>
        <p:spPr>
          <a:xfrm>
            <a:off x="5596948" y="5347992"/>
            <a:ext cx="776087" cy="50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8" name="Up Arrow 72">
            <a:extLst>
              <a:ext uri="{FF2B5EF4-FFF2-40B4-BE49-F238E27FC236}">
                <a16:creationId xmlns:a16="http://schemas.microsoft.com/office/drawing/2014/main" id="{1453494C-D716-49B6-9AD4-32EF309C23CC}"/>
              </a:ext>
            </a:extLst>
          </p:cNvPr>
          <p:cNvSpPr/>
          <p:nvPr/>
        </p:nvSpPr>
        <p:spPr>
          <a:xfrm>
            <a:off x="5797274" y="4313553"/>
            <a:ext cx="350827" cy="983846"/>
          </a:xfrm>
          <a:prstGeom prst="upArrow">
            <a:avLst>
              <a:gd name="adj1" fmla="val 39048"/>
              <a:gd name="adj2" fmla="val 445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BEF108A1-AB51-40EF-BA29-A154CAF75383}"/>
              </a:ext>
            </a:extLst>
          </p:cNvPr>
          <p:cNvCxnSpPr>
            <a:cxnSpLocks/>
          </p:cNvCxnSpPr>
          <p:nvPr/>
        </p:nvCxnSpPr>
        <p:spPr>
          <a:xfrm flipH="1">
            <a:off x="1637365" y="4004440"/>
            <a:ext cx="3888786" cy="18449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13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
        <p:nvSpPr>
          <p:cNvPr id="19" name="Oval 18">
            <a:extLst>
              <a:ext uri="{FF2B5EF4-FFF2-40B4-BE49-F238E27FC236}">
                <a16:creationId xmlns:a16="http://schemas.microsoft.com/office/drawing/2014/main" id="{2DCAAE79-609B-4FF7-A295-D104AAA4886F}"/>
              </a:ext>
            </a:extLst>
          </p:cNvPr>
          <p:cNvSpPr/>
          <p:nvPr/>
        </p:nvSpPr>
        <p:spPr>
          <a:xfrm>
            <a:off x="4384847" y="3195662"/>
            <a:ext cx="2962794"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CFAA3FF-1692-482C-9EDD-FBFBACEA1B1D}"/>
              </a:ext>
            </a:extLst>
          </p:cNvPr>
          <p:cNvGrpSpPr/>
          <p:nvPr/>
        </p:nvGrpSpPr>
        <p:grpSpPr>
          <a:xfrm>
            <a:off x="2590903" y="3142538"/>
            <a:ext cx="1752560" cy="582186"/>
            <a:chOff x="1837306" y="5196717"/>
            <a:chExt cx="1943632" cy="582186"/>
          </a:xfrm>
        </p:grpSpPr>
        <p:sp>
          <p:nvSpPr>
            <p:cNvPr id="21" name="Oval 20">
              <a:extLst>
                <a:ext uri="{FF2B5EF4-FFF2-40B4-BE49-F238E27FC236}">
                  <a16:creationId xmlns:a16="http://schemas.microsoft.com/office/drawing/2014/main" id="{461BC551-76A7-4FB7-99EB-F4DE3A2112FE}"/>
                </a:ext>
              </a:extLst>
            </p:cNvPr>
            <p:cNvSpPr/>
            <p:nvPr/>
          </p:nvSpPr>
          <p:spPr>
            <a:xfrm>
              <a:off x="1876739" y="5196717"/>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2" name="TextBox 21">
              <a:extLst>
                <a:ext uri="{FF2B5EF4-FFF2-40B4-BE49-F238E27FC236}">
                  <a16:creationId xmlns:a16="http://schemas.microsoft.com/office/drawing/2014/main" id="{0D9C97CC-3FCB-495C-A35C-84ABA56B70D0}"/>
                </a:ext>
              </a:extLst>
            </p:cNvPr>
            <p:cNvSpPr txBox="1"/>
            <p:nvPr/>
          </p:nvSpPr>
          <p:spPr>
            <a:xfrm>
              <a:off x="1837306" y="5303144"/>
              <a:ext cx="1943632" cy="369332"/>
            </a:xfrm>
            <a:prstGeom prst="rect">
              <a:avLst/>
            </a:prstGeom>
            <a:noFill/>
          </p:spPr>
          <p:txBody>
            <a:bodyPr wrap="square" rtlCol="0">
              <a:spAutoFit/>
            </a:bodyPr>
            <a:lstStyle/>
            <a:p>
              <a:r>
                <a:rPr lang="en-US" dirty="0"/>
                <a:t>Author 1</a:t>
              </a:r>
            </a:p>
          </p:txBody>
        </p:sp>
      </p:grpSp>
      <p:grpSp>
        <p:nvGrpSpPr>
          <p:cNvPr id="23" name="Group 22">
            <a:extLst>
              <a:ext uri="{FF2B5EF4-FFF2-40B4-BE49-F238E27FC236}">
                <a16:creationId xmlns:a16="http://schemas.microsoft.com/office/drawing/2014/main" id="{B31646BE-E875-4BCC-A3A6-3BD458ADFBA3}"/>
              </a:ext>
            </a:extLst>
          </p:cNvPr>
          <p:cNvGrpSpPr/>
          <p:nvPr/>
        </p:nvGrpSpPr>
        <p:grpSpPr>
          <a:xfrm>
            <a:off x="8127998" y="3153506"/>
            <a:ext cx="664666" cy="582186"/>
            <a:chOff x="1876739" y="5196717"/>
            <a:chExt cx="768641" cy="582186"/>
          </a:xfrm>
        </p:grpSpPr>
        <p:sp>
          <p:nvSpPr>
            <p:cNvPr id="24" name="Oval 23">
              <a:extLst>
                <a:ext uri="{FF2B5EF4-FFF2-40B4-BE49-F238E27FC236}">
                  <a16:creationId xmlns:a16="http://schemas.microsoft.com/office/drawing/2014/main" id="{A08575FD-43E6-440E-B08D-606CE6434E43}"/>
                </a:ext>
              </a:extLst>
            </p:cNvPr>
            <p:cNvSpPr/>
            <p:nvPr/>
          </p:nvSpPr>
          <p:spPr>
            <a:xfrm>
              <a:off x="1876739" y="5196717"/>
              <a:ext cx="768641" cy="582186"/>
            </a:xfrm>
            <a:prstGeom prst="ellipse">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5" name="TextBox 24">
              <a:extLst>
                <a:ext uri="{FF2B5EF4-FFF2-40B4-BE49-F238E27FC236}">
                  <a16:creationId xmlns:a16="http://schemas.microsoft.com/office/drawing/2014/main" id="{A7885296-BB68-440D-9860-6B3A8528ACC8}"/>
                </a:ext>
              </a:extLst>
            </p:cNvPr>
            <p:cNvSpPr txBox="1"/>
            <p:nvPr/>
          </p:nvSpPr>
          <p:spPr>
            <a:xfrm>
              <a:off x="1985828" y="5303144"/>
              <a:ext cx="602027" cy="369332"/>
            </a:xfrm>
            <a:prstGeom prst="rect">
              <a:avLst/>
            </a:prstGeom>
            <a:noFill/>
          </p:spPr>
          <p:txBody>
            <a:bodyPr wrap="square" rtlCol="0">
              <a:spAutoFit/>
            </a:bodyPr>
            <a:lstStyle/>
            <a:p>
              <a:r>
                <a:rPr lang="en-US" dirty="0"/>
                <a:t>DM</a:t>
              </a:r>
            </a:p>
          </p:txBody>
        </p:sp>
      </p:grpSp>
      <p:sp>
        <p:nvSpPr>
          <p:cNvPr id="26" name="Oval 25">
            <a:extLst>
              <a:ext uri="{FF2B5EF4-FFF2-40B4-BE49-F238E27FC236}">
                <a16:creationId xmlns:a16="http://schemas.microsoft.com/office/drawing/2014/main" id="{1E3E99C1-A0F0-46A1-9503-09A7C58CC6F5}"/>
              </a:ext>
            </a:extLst>
          </p:cNvPr>
          <p:cNvSpPr/>
          <p:nvPr/>
        </p:nvSpPr>
        <p:spPr>
          <a:xfrm>
            <a:off x="5497537" y="3667627"/>
            <a:ext cx="974911" cy="582186"/>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7" name="TextBox 26">
            <a:extLst>
              <a:ext uri="{FF2B5EF4-FFF2-40B4-BE49-F238E27FC236}">
                <a16:creationId xmlns:a16="http://schemas.microsoft.com/office/drawing/2014/main" id="{EF68B822-25C5-4375-9094-2549794766F2}"/>
              </a:ext>
            </a:extLst>
          </p:cNvPr>
          <p:cNvSpPr txBox="1"/>
          <p:nvPr/>
        </p:nvSpPr>
        <p:spPr>
          <a:xfrm>
            <a:off x="5526151" y="3774054"/>
            <a:ext cx="1943632" cy="369332"/>
          </a:xfrm>
          <a:prstGeom prst="rect">
            <a:avLst/>
          </a:prstGeom>
          <a:noFill/>
        </p:spPr>
        <p:txBody>
          <a:bodyPr wrap="square" rtlCol="0">
            <a:spAutoFit/>
          </a:bodyPr>
          <a:lstStyle/>
          <a:p>
            <a:r>
              <a:rPr lang="en-US" dirty="0"/>
              <a:t>Paper 1</a:t>
            </a:r>
          </a:p>
        </p:txBody>
      </p:sp>
      <p:cxnSp>
        <p:nvCxnSpPr>
          <p:cNvPr id="28" name="Straight Arrow Connector 27">
            <a:extLst>
              <a:ext uri="{FF2B5EF4-FFF2-40B4-BE49-F238E27FC236}">
                <a16:creationId xmlns:a16="http://schemas.microsoft.com/office/drawing/2014/main" id="{7AC1C5D3-EBB7-481D-A7C2-B630709151DB}"/>
              </a:ext>
            </a:extLst>
          </p:cNvPr>
          <p:cNvCxnSpPr/>
          <p:nvPr/>
        </p:nvCxnSpPr>
        <p:spPr>
          <a:xfrm flipV="1">
            <a:off x="3585984" y="4061933"/>
            <a:ext cx="1916551" cy="9418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EA8000-290C-4F58-8C65-225174D2DD64}"/>
              </a:ext>
            </a:extLst>
          </p:cNvPr>
          <p:cNvCxnSpPr>
            <a:stCxn id="24" idx="2"/>
          </p:cNvCxnSpPr>
          <p:nvPr/>
        </p:nvCxnSpPr>
        <p:spPr>
          <a:xfrm flipH="1">
            <a:off x="6479163" y="3444599"/>
            <a:ext cx="1648835" cy="51412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AE3C625-665D-4BA5-B86E-2D70A0FABCA8}"/>
              </a:ext>
            </a:extLst>
          </p:cNvPr>
          <p:cNvGrpSpPr/>
          <p:nvPr/>
        </p:nvGrpSpPr>
        <p:grpSpPr>
          <a:xfrm>
            <a:off x="8142193" y="4604705"/>
            <a:ext cx="788005" cy="582186"/>
            <a:chOff x="9709467" y="5996777"/>
            <a:chExt cx="788005" cy="582186"/>
          </a:xfrm>
        </p:grpSpPr>
        <p:sp useBgFill="1">
          <p:nvSpPr>
            <p:cNvPr id="32" name="Oval 31">
              <a:extLst>
                <a:ext uri="{FF2B5EF4-FFF2-40B4-BE49-F238E27FC236}">
                  <a16:creationId xmlns:a16="http://schemas.microsoft.com/office/drawing/2014/main" id="{142C3832-22F8-4F5D-BA50-8C2DD59A4E8B}"/>
                </a:ext>
              </a:extLst>
            </p:cNvPr>
            <p:cNvSpPr/>
            <p:nvPr/>
          </p:nvSpPr>
          <p:spPr>
            <a:xfrm>
              <a:off x="9709467" y="5996777"/>
              <a:ext cx="788005" cy="582186"/>
            </a:xfrm>
            <a:prstGeom prst="ellipse">
              <a:avLst/>
            </a:prstGeom>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accent6">
                    <a:lumMod val="75000"/>
                  </a:schemeClr>
                </a:solidFill>
              </a:endParaRPr>
            </a:p>
          </p:txBody>
        </p:sp>
        <p:sp>
          <p:nvSpPr>
            <p:cNvPr id="33" name="TextBox 32">
              <a:extLst>
                <a:ext uri="{FF2B5EF4-FFF2-40B4-BE49-F238E27FC236}">
                  <a16:creationId xmlns:a16="http://schemas.microsoft.com/office/drawing/2014/main" id="{F412D9DD-1BE9-4C61-98E1-451EFD0EB936}"/>
                </a:ext>
              </a:extLst>
            </p:cNvPr>
            <p:cNvSpPr txBox="1"/>
            <p:nvPr/>
          </p:nvSpPr>
          <p:spPr>
            <a:xfrm>
              <a:off x="9813014" y="6103204"/>
              <a:ext cx="676553" cy="369332"/>
            </a:xfrm>
            <a:prstGeom prst="rect">
              <a:avLst/>
            </a:prstGeom>
            <a:noFill/>
          </p:spPr>
          <p:txBody>
            <a:bodyPr wrap="square" rtlCol="0">
              <a:spAutoFit/>
            </a:bodyPr>
            <a:lstStyle/>
            <a:p>
              <a:r>
                <a:rPr lang="en-US" dirty="0"/>
                <a:t>KDD</a:t>
              </a:r>
            </a:p>
          </p:txBody>
        </p:sp>
      </p:grpSp>
      <p:sp>
        <p:nvSpPr>
          <p:cNvPr id="34" name="TextBox 33">
            <a:extLst>
              <a:ext uri="{FF2B5EF4-FFF2-40B4-BE49-F238E27FC236}">
                <a16:creationId xmlns:a16="http://schemas.microsoft.com/office/drawing/2014/main" id="{F0FF141E-F6F9-47F7-9A86-654B50817F33}"/>
              </a:ext>
            </a:extLst>
          </p:cNvPr>
          <p:cNvSpPr txBox="1"/>
          <p:nvPr/>
        </p:nvSpPr>
        <p:spPr>
          <a:xfrm>
            <a:off x="4918287" y="3300138"/>
            <a:ext cx="2592621" cy="369332"/>
          </a:xfrm>
          <a:prstGeom prst="rect">
            <a:avLst/>
          </a:prstGeom>
          <a:noFill/>
        </p:spPr>
        <p:txBody>
          <a:bodyPr wrap="square" rtlCol="0">
            <a:spAutoFit/>
          </a:bodyPr>
          <a:lstStyle/>
          <a:p>
            <a:r>
              <a:rPr lang="en-US" dirty="0"/>
              <a:t>Published at 2012</a:t>
            </a:r>
          </a:p>
        </p:txBody>
      </p:sp>
      <p:grpSp>
        <p:nvGrpSpPr>
          <p:cNvPr id="35" name="Group 34">
            <a:extLst>
              <a:ext uri="{FF2B5EF4-FFF2-40B4-BE49-F238E27FC236}">
                <a16:creationId xmlns:a16="http://schemas.microsoft.com/office/drawing/2014/main" id="{537CEFEA-5CE0-4060-A6AF-4B9BC0AB0E90}"/>
              </a:ext>
            </a:extLst>
          </p:cNvPr>
          <p:cNvGrpSpPr/>
          <p:nvPr/>
        </p:nvGrpSpPr>
        <p:grpSpPr>
          <a:xfrm>
            <a:off x="2592350" y="4789371"/>
            <a:ext cx="1681212" cy="582186"/>
            <a:chOff x="1639848" y="5193979"/>
            <a:chExt cx="1943632" cy="582186"/>
          </a:xfrm>
        </p:grpSpPr>
        <p:sp>
          <p:nvSpPr>
            <p:cNvPr id="36" name="Oval 35">
              <a:extLst>
                <a:ext uri="{FF2B5EF4-FFF2-40B4-BE49-F238E27FC236}">
                  <a16:creationId xmlns:a16="http://schemas.microsoft.com/office/drawing/2014/main" id="{F188794E-9F27-401E-B763-4EE1779A69BE}"/>
                </a:ext>
              </a:extLst>
            </p:cNvPr>
            <p:cNvSpPr/>
            <p:nvPr/>
          </p:nvSpPr>
          <p:spPr>
            <a:xfrm>
              <a:off x="1679281" y="5193979"/>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37" name="TextBox 36">
              <a:extLst>
                <a:ext uri="{FF2B5EF4-FFF2-40B4-BE49-F238E27FC236}">
                  <a16:creationId xmlns:a16="http://schemas.microsoft.com/office/drawing/2014/main" id="{93048BB7-7453-47B8-A43A-194AC964218A}"/>
                </a:ext>
              </a:extLst>
            </p:cNvPr>
            <p:cNvSpPr txBox="1"/>
            <p:nvPr/>
          </p:nvSpPr>
          <p:spPr>
            <a:xfrm>
              <a:off x="1639848" y="5300406"/>
              <a:ext cx="1943632" cy="369332"/>
            </a:xfrm>
            <a:prstGeom prst="rect">
              <a:avLst/>
            </a:prstGeom>
            <a:noFill/>
          </p:spPr>
          <p:txBody>
            <a:bodyPr wrap="square" rtlCol="0">
              <a:spAutoFit/>
            </a:bodyPr>
            <a:lstStyle/>
            <a:p>
              <a:r>
                <a:rPr lang="en-US" dirty="0"/>
                <a:t>Author 2</a:t>
              </a:r>
            </a:p>
          </p:txBody>
        </p:sp>
      </p:grpSp>
      <p:cxnSp>
        <p:nvCxnSpPr>
          <p:cNvPr id="39" name="Straight Arrow Connector 38">
            <a:extLst>
              <a:ext uri="{FF2B5EF4-FFF2-40B4-BE49-F238E27FC236}">
                <a16:creationId xmlns:a16="http://schemas.microsoft.com/office/drawing/2014/main" id="{7972C361-6A45-43BB-9DD5-587F20FD23DE}"/>
              </a:ext>
            </a:extLst>
          </p:cNvPr>
          <p:cNvCxnSpPr>
            <a:endCxn id="37" idx="1"/>
          </p:cNvCxnSpPr>
          <p:nvPr/>
        </p:nvCxnSpPr>
        <p:spPr>
          <a:xfrm>
            <a:off x="1578944" y="4488356"/>
            <a:ext cx="1013406" cy="5921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16B032-85C8-4321-ACDC-55C7705D218F}"/>
              </a:ext>
            </a:extLst>
          </p:cNvPr>
          <p:cNvCxnSpPr>
            <a:endCxn id="22" idx="1"/>
          </p:cNvCxnSpPr>
          <p:nvPr/>
        </p:nvCxnSpPr>
        <p:spPr>
          <a:xfrm flipV="1">
            <a:off x="1594860" y="3433631"/>
            <a:ext cx="996043" cy="470114"/>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FEB173-18AF-4881-AA70-3A2BC3B077A0}"/>
              </a:ext>
            </a:extLst>
          </p:cNvPr>
          <p:cNvSpPr/>
          <p:nvPr/>
        </p:nvSpPr>
        <p:spPr>
          <a:xfrm>
            <a:off x="741313" y="3484804"/>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957AB6-5977-4420-9787-81B5145AD705}"/>
              </a:ext>
            </a:extLst>
          </p:cNvPr>
          <p:cNvSpPr txBox="1"/>
          <p:nvPr/>
        </p:nvSpPr>
        <p:spPr>
          <a:xfrm>
            <a:off x="944609" y="3939729"/>
            <a:ext cx="832154" cy="369332"/>
          </a:xfrm>
          <a:prstGeom prst="rect">
            <a:avLst/>
          </a:prstGeom>
          <a:noFill/>
        </p:spPr>
        <p:txBody>
          <a:bodyPr wrap="square" rtlCol="0">
            <a:spAutoFit/>
          </a:bodyPr>
          <a:lstStyle/>
          <a:p>
            <a:r>
              <a:rPr lang="en-US" dirty="0"/>
              <a:t>……</a:t>
            </a:r>
          </a:p>
        </p:txBody>
      </p:sp>
      <p:cxnSp>
        <p:nvCxnSpPr>
          <p:cNvPr id="43" name="Straight Arrow Connector 42">
            <a:extLst>
              <a:ext uri="{FF2B5EF4-FFF2-40B4-BE49-F238E27FC236}">
                <a16:creationId xmlns:a16="http://schemas.microsoft.com/office/drawing/2014/main" id="{86599D37-F570-48F4-9BEF-3309606E8BDC}"/>
              </a:ext>
            </a:extLst>
          </p:cNvPr>
          <p:cNvCxnSpPr/>
          <p:nvPr/>
        </p:nvCxnSpPr>
        <p:spPr>
          <a:xfrm flipH="1">
            <a:off x="8930199" y="4348817"/>
            <a:ext cx="983587" cy="510036"/>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3C39EEA-C643-4D51-8440-E8D121B8E8E1}"/>
              </a:ext>
            </a:extLst>
          </p:cNvPr>
          <p:cNvCxnSpPr/>
          <p:nvPr/>
        </p:nvCxnSpPr>
        <p:spPr>
          <a:xfrm flipH="1" flipV="1">
            <a:off x="8812020" y="3462031"/>
            <a:ext cx="1101766" cy="38526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56E2528-269A-491A-B2A1-11B44DA6F0D9}"/>
              </a:ext>
            </a:extLst>
          </p:cNvPr>
          <p:cNvSpPr/>
          <p:nvPr/>
        </p:nvSpPr>
        <p:spPr>
          <a:xfrm>
            <a:off x="9914461" y="3373092"/>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47631A-58DB-4EF4-A0EE-22DD919C94DF}"/>
              </a:ext>
            </a:extLst>
          </p:cNvPr>
          <p:cNvSpPr txBox="1"/>
          <p:nvPr/>
        </p:nvSpPr>
        <p:spPr>
          <a:xfrm>
            <a:off x="10117757" y="3828017"/>
            <a:ext cx="832154"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E14F9337-2534-460B-832D-E2548F4661D6}"/>
              </a:ext>
            </a:extLst>
          </p:cNvPr>
          <p:cNvSpPr/>
          <p:nvPr/>
        </p:nvSpPr>
        <p:spPr>
          <a:xfrm>
            <a:off x="5596948" y="5347992"/>
            <a:ext cx="776087" cy="50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51" name="Straight Arrow Connector 50">
            <a:extLst>
              <a:ext uri="{FF2B5EF4-FFF2-40B4-BE49-F238E27FC236}">
                <a16:creationId xmlns:a16="http://schemas.microsoft.com/office/drawing/2014/main" id="{3F2633B7-0DEA-4D77-AACC-8138BC4E0A3A}"/>
              </a:ext>
            </a:extLst>
          </p:cNvPr>
          <p:cNvCxnSpPr>
            <a:cxnSpLocks/>
            <a:stCxn id="32" idx="1"/>
          </p:cNvCxnSpPr>
          <p:nvPr/>
        </p:nvCxnSpPr>
        <p:spPr>
          <a:xfrm flipH="1" flipV="1">
            <a:off x="6472450" y="4061934"/>
            <a:ext cx="1785144" cy="628030"/>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C1D0DC-F39D-40A3-94FF-8C70E7AAB7C7}"/>
              </a:ext>
            </a:extLst>
          </p:cNvPr>
          <p:cNvCxnSpPr>
            <a:cxnSpLocks/>
            <a:endCxn id="26" idx="2"/>
          </p:cNvCxnSpPr>
          <p:nvPr/>
        </p:nvCxnSpPr>
        <p:spPr>
          <a:xfrm>
            <a:off x="3641005" y="3444599"/>
            <a:ext cx="1856532" cy="514121"/>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82DEB1-41E7-42C2-AAA6-38988D65DB6A}"/>
              </a:ext>
            </a:extLst>
          </p:cNvPr>
          <p:cNvCxnSpPr>
            <a:cxnSpLocks/>
            <a:stCxn id="49" idx="0"/>
            <a:endCxn id="26" idx="4"/>
          </p:cNvCxnSpPr>
          <p:nvPr/>
        </p:nvCxnSpPr>
        <p:spPr>
          <a:xfrm flipV="1">
            <a:off x="5984992" y="4249813"/>
            <a:ext cx="1" cy="1098179"/>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286A2BF-FCBB-4653-9F46-83DB9307805D}"/>
              </a:ext>
            </a:extLst>
          </p:cNvPr>
          <p:cNvSpPr txBox="1"/>
          <p:nvPr/>
        </p:nvSpPr>
        <p:spPr>
          <a:xfrm>
            <a:off x="1278917" y="1170081"/>
            <a:ext cx="9421739" cy="1261884"/>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maintain the </a:t>
            </a:r>
            <a:r>
              <a:rPr lang="en-US" sz="2000" b="1" dirty="0">
                <a:solidFill>
                  <a:schemeClr val="accent1"/>
                </a:solidFill>
              </a:rPr>
              <a:t>dependency between attribute and structure</a:t>
            </a:r>
            <a:r>
              <a:rPr lang="en-US" sz="2000" dirty="0"/>
              <a:t>, we incorporate </a:t>
            </a:r>
            <a:r>
              <a:rPr lang="en-US" sz="2000" b="1" dirty="0">
                <a:solidFill>
                  <a:schemeClr val="accent1"/>
                </a:solidFill>
              </a:rPr>
              <a:t>observed edges</a:t>
            </a:r>
            <a:r>
              <a:rPr lang="en-US" sz="2000" dirty="0"/>
              <a:t>, and decompose the generation into two coupled steps:</a:t>
            </a:r>
          </a:p>
          <a:p>
            <a:pPr marL="800100" lvl="1" indent="-342900">
              <a:buFont typeface="Arial" panose="020B0604020202020204" pitchFamily="34" charset="0"/>
              <a:buChar char="•"/>
            </a:pPr>
            <a:r>
              <a:rPr lang="en-US" dirty="0"/>
              <a:t>Given observed edges, generate node attributes;</a:t>
            </a:r>
          </a:p>
          <a:p>
            <a:pPr marL="800100" lvl="1" indent="-342900">
              <a:buFont typeface="Arial" panose="020B0604020202020204" pitchFamily="34" charset="0"/>
              <a:buChar char="•"/>
            </a:pPr>
            <a:r>
              <a:rPr lang="en-US" dirty="0"/>
              <a:t>Given observed edges and generated attributes, generate masked edges.</a:t>
            </a:r>
          </a:p>
        </p:txBody>
      </p:sp>
      <p:cxnSp>
        <p:nvCxnSpPr>
          <p:cNvPr id="50" name="Straight Arrow Connector 49">
            <a:extLst>
              <a:ext uri="{FF2B5EF4-FFF2-40B4-BE49-F238E27FC236}">
                <a16:creationId xmlns:a16="http://schemas.microsoft.com/office/drawing/2014/main" id="{D6C13BB7-C055-44ED-8589-780A82B69987}"/>
              </a:ext>
            </a:extLst>
          </p:cNvPr>
          <p:cNvCxnSpPr>
            <a:cxnSpLocks/>
          </p:cNvCxnSpPr>
          <p:nvPr/>
        </p:nvCxnSpPr>
        <p:spPr>
          <a:xfrm flipH="1">
            <a:off x="1637365" y="4004440"/>
            <a:ext cx="3888786" cy="18449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90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
        <p:nvSpPr>
          <p:cNvPr id="19" name="Oval 18">
            <a:extLst>
              <a:ext uri="{FF2B5EF4-FFF2-40B4-BE49-F238E27FC236}">
                <a16:creationId xmlns:a16="http://schemas.microsoft.com/office/drawing/2014/main" id="{2DCAAE79-609B-4FF7-A295-D104AAA4886F}"/>
              </a:ext>
            </a:extLst>
          </p:cNvPr>
          <p:cNvSpPr/>
          <p:nvPr/>
        </p:nvSpPr>
        <p:spPr>
          <a:xfrm>
            <a:off x="4384847" y="3195662"/>
            <a:ext cx="2962794"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CFAA3FF-1692-482C-9EDD-FBFBACEA1B1D}"/>
              </a:ext>
            </a:extLst>
          </p:cNvPr>
          <p:cNvGrpSpPr/>
          <p:nvPr/>
        </p:nvGrpSpPr>
        <p:grpSpPr>
          <a:xfrm>
            <a:off x="2590903" y="3142538"/>
            <a:ext cx="1752560" cy="582186"/>
            <a:chOff x="1837306" y="5196717"/>
            <a:chExt cx="1943632" cy="582186"/>
          </a:xfrm>
        </p:grpSpPr>
        <p:sp>
          <p:nvSpPr>
            <p:cNvPr id="21" name="Oval 20">
              <a:extLst>
                <a:ext uri="{FF2B5EF4-FFF2-40B4-BE49-F238E27FC236}">
                  <a16:creationId xmlns:a16="http://schemas.microsoft.com/office/drawing/2014/main" id="{461BC551-76A7-4FB7-99EB-F4DE3A2112FE}"/>
                </a:ext>
              </a:extLst>
            </p:cNvPr>
            <p:cNvSpPr/>
            <p:nvPr/>
          </p:nvSpPr>
          <p:spPr>
            <a:xfrm>
              <a:off x="1876739" y="5196717"/>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2" name="TextBox 21">
              <a:extLst>
                <a:ext uri="{FF2B5EF4-FFF2-40B4-BE49-F238E27FC236}">
                  <a16:creationId xmlns:a16="http://schemas.microsoft.com/office/drawing/2014/main" id="{0D9C97CC-3FCB-495C-A35C-84ABA56B70D0}"/>
                </a:ext>
              </a:extLst>
            </p:cNvPr>
            <p:cNvSpPr txBox="1"/>
            <p:nvPr/>
          </p:nvSpPr>
          <p:spPr>
            <a:xfrm>
              <a:off x="1837306" y="5303144"/>
              <a:ext cx="1943632" cy="369332"/>
            </a:xfrm>
            <a:prstGeom prst="rect">
              <a:avLst/>
            </a:prstGeom>
            <a:noFill/>
          </p:spPr>
          <p:txBody>
            <a:bodyPr wrap="square" rtlCol="0">
              <a:spAutoFit/>
            </a:bodyPr>
            <a:lstStyle/>
            <a:p>
              <a:r>
                <a:rPr lang="en-US" dirty="0"/>
                <a:t>Author 1</a:t>
              </a:r>
            </a:p>
          </p:txBody>
        </p:sp>
      </p:grpSp>
      <p:grpSp>
        <p:nvGrpSpPr>
          <p:cNvPr id="23" name="Group 22">
            <a:extLst>
              <a:ext uri="{FF2B5EF4-FFF2-40B4-BE49-F238E27FC236}">
                <a16:creationId xmlns:a16="http://schemas.microsoft.com/office/drawing/2014/main" id="{B31646BE-E875-4BCC-A3A6-3BD458ADFBA3}"/>
              </a:ext>
            </a:extLst>
          </p:cNvPr>
          <p:cNvGrpSpPr/>
          <p:nvPr/>
        </p:nvGrpSpPr>
        <p:grpSpPr>
          <a:xfrm>
            <a:off x="8127998" y="3153506"/>
            <a:ext cx="664666" cy="582186"/>
            <a:chOff x="1876739" y="5196717"/>
            <a:chExt cx="768641" cy="582186"/>
          </a:xfrm>
        </p:grpSpPr>
        <p:sp>
          <p:nvSpPr>
            <p:cNvPr id="24" name="Oval 23">
              <a:extLst>
                <a:ext uri="{FF2B5EF4-FFF2-40B4-BE49-F238E27FC236}">
                  <a16:creationId xmlns:a16="http://schemas.microsoft.com/office/drawing/2014/main" id="{A08575FD-43E6-440E-B08D-606CE6434E43}"/>
                </a:ext>
              </a:extLst>
            </p:cNvPr>
            <p:cNvSpPr/>
            <p:nvPr/>
          </p:nvSpPr>
          <p:spPr>
            <a:xfrm>
              <a:off x="1876739" y="5196717"/>
              <a:ext cx="768641" cy="582186"/>
            </a:xfrm>
            <a:prstGeom prst="ellipse">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5" name="TextBox 24">
              <a:extLst>
                <a:ext uri="{FF2B5EF4-FFF2-40B4-BE49-F238E27FC236}">
                  <a16:creationId xmlns:a16="http://schemas.microsoft.com/office/drawing/2014/main" id="{A7885296-BB68-440D-9860-6B3A8528ACC8}"/>
                </a:ext>
              </a:extLst>
            </p:cNvPr>
            <p:cNvSpPr txBox="1"/>
            <p:nvPr/>
          </p:nvSpPr>
          <p:spPr>
            <a:xfrm>
              <a:off x="1985828" y="5303144"/>
              <a:ext cx="602027" cy="369332"/>
            </a:xfrm>
            <a:prstGeom prst="rect">
              <a:avLst/>
            </a:prstGeom>
            <a:noFill/>
          </p:spPr>
          <p:txBody>
            <a:bodyPr wrap="square" rtlCol="0">
              <a:spAutoFit/>
            </a:bodyPr>
            <a:lstStyle/>
            <a:p>
              <a:r>
                <a:rPr lang="en-US" dirty="0"/>
                <a:t>DM</a:t>
              </a:r>
            </a:p>
          </p:txBody>
        </p:sp>
      </p:grpSp>
      <p:sp>
        <p:nvSpPr>
          <p:cNvPr id="26" name="Oval 25">
            <a:extLst>
              <a:ext uri="{FF2B5EF4-FFF2-40B4-BE49-F238E27FC236}">
                <a16:creationId xmlns:a16="http://schemas.microsoft.com/office/drawing/2014/main" id="{1E3E99C1-A0F0-46A1-9503-09A7C58CC6F5}"/>
              </a:ext>
            </a:extLst>
          </p:cNvPr>
          <p:cNvSpPr/>
          <p:nvPr/>
        </p:nvSpPr>
        <p:spPr>
          <a:xfrm>
            <a:off x="5497537" y="3667627"/>
            <a:ext cx="974911" cy="582186"/>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7" name="TextBox 26">
            <a:extLst>
              <a:ext uri="{FF2B5EF4-FFF2-40B4-BE49-F238E27FC236}">
                <a16:creationId xmlns:a16="http://schemas.microsoft.com/office/drawing/2014/main" id="{EF68B822-25C5-4375-9094-2549794766F2}"/>
              </a:ext>
            </a:extLst>
          </p:cNvPr>
          <p:cNvSpPr txBox="1"/>
          <p:nvPr/>
        </p:nvSpPr>
        <p:spPr>
          <a:xfrm>
            <a:off x="5526151" y="3774054"/>
            <a:ext cx="1943632" cy="369332"/>
          </a:xfrm>
          <a:prstGeom prst="rect">
            <a:avLst/>
          </a:prstGeom>
          <a:noFill/>
        </p:spPr>
        <p:txBody>
          <a:bodyPr wrap="square" rtlCol="0">
            <a:spAutoFit/>
          </a:bodyPr>
          <a:lstStyle/>
          <a:p>
            <a:r>
              <a:rPr lang="en-US" dirty="0"/>
              <a:t>Paper 1</a:t>
            </a:r>
          </a:p>
        </p:txBody>
      </p:sp>
      <p:cxnSp>
        <p:nvCxnSpPr>
          <p:cNvPr id="28" name="Straight Arrow Connector 27">
            <a:extLst>
              <a:ext uri="{FF2B5EF4-FFF2-40B4-BE49-F238E27FC236}">
                <a16:creationId xmlns:a16="http://schemas.microsoft.com/office/drawing/2014/main" id="{7AC1C5D3-EBB7-481D-A7C2-B630709151DB}"/>
              </a:ext>
            </a:extLst>
          </p:cNvPr>
          <p:cNvCxnSpPr/>
          <p:nvPr/>
        </p:nvCxnSpPr>
        <p:spPr>
          <a:xfrm flipV="1">
            <a:off x="3585984" y="4061933"/>
            <a:ext cx="1916551" cy="9418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EA8000-290C-4F58-8C65-225174D2DD64}"/>
              </a:ext>
            </a:extLst>
          </p:cNvPr>
          <p:cNvCxnSpPr>
            <a:stCxn id="24" idx="2"/>
          </p:cNvCxnSpPr>
          <p:nvPr/>
        </p:nvCxnSpPr>
        <p:spPr>
          <a:xfrm flipH="1">
            <a:off x="6479163" y="3444599"/>
            <a:ext cx="1648835" cy="51412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AE3C625-665D-4BA5-B86E-2D70A0FABCA8}"/>
              </a:ext>
            </a:extLst>
          </p:cNvPr>
          <p:cNvGrpSpPr/>
          <p:nvPr/>
        </p:nvGrpSpPr>
        <p:grpSpPr>
          <a:xfrm>
            <a:off x="8142193" y="4604705"/>
            <a:ext cx="788005" cy="582186"/>
            <a:chOff x="9709467" y="5996777"/>
            <a:chExt cx="788005" cy="582186"/>
          </a:xfrm>
        </p:grpSpPr>
        <p:sp useBgFill="1">
          <p:nvSpPr>
            <p:cNvPr id="32" name="Oval 31">
              <a:extLst>
                <a:ext uri="{FF2B5EF4-FFF2-40B4-BE49-F238E27FC236}">
                  <a16:creationId xmlns:a16="http://schemas.microsoft.com/office/drawing/2014/main" id="{142C3832-22F8-4F5D-BA50-8C2DD59A4E8B}"/>
                </a:ext>
              </a:extLst>
            </p:cNvPr>
            <p:cNvSpPr/>
            <p:nvPr/>
          </p:nvSpPr>
          <p:spPr>
            <a:xfrm>
              <a:off x="9709467" y="5996777"/>
              <a:ext cx="788005" cy="582186"/>
            </a:xfrm>
            <a:prstGeom prst="ellipse">
              <a:avLst/>
            </a:prstGeom>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accent6">
                    <a:lumMod val="75000"/>
                  </a:schemeClr>
                </a:solidFill>
              </a:endParaRPr>
            </a:p>
          </p:txBody>
        </p:sp>
        <p:sp>
          <p:nvSpPr>
            <p:cNvPr id="33" name="TextBox 32">
              <a:extLst>
                <a:ext uri="{FF2B5EF4-FFF2-40B4-BE49-F238E27FC236}">
                  <a16:creationId xmlns:a16="http://schemas.microsoft.com/office/drawing/2014/main" id="{F412D9DD-1BE9-4C61-98E1-451EFD0EB936}"/>
                </a:ext>
              </a:extLst>
            </p:cNvPr>
            <p:cNvSpPr txBox="1"/>
            <p:nvPr/>
          </p:nvSpPr>
          <p:spPr>
            <a:xfrm>
              <a:off x="9813014" y="6103204"/>
              <a:ext cx="676553" cy="369332"/>
            </a:xfrm>
            <a:prstGeom prst="rect">
              <a:avLst/>
            </a:prstGeom>
            <a:noFill/>
          </p:spPr>
          <p:txBody>
            <a:bodyPr wrap="square" rtlCol="0">
              <a:spAutoFit/>
            </a:bodyPr>
            <a:lstStyle/>
            <a:p>
              <a:r>
                <a:rPr lang="en-US" dirty="0"/>
                <a:t>KDD</a:t>
              </a:r>
            </a:p>
          </p:txBody>
        </p:sp>
      </p:grpSp>
      <p:sp>
        <p:nvSpPr>
          <p:cNvPr id="34" name="TextBox 33">
            <a:extLst>
              <a:ext uri="{FF2B5EF4-FFF2-40B4-BE49-F238E27FC236}">
                <a16:creationId xmlns:a16="http://schemas.microsoft.com/office/drawing/2014/main" id="{F0FF141E-F6F9-47F7-9A86-654B50817F33}"/>
              </a:ext>
            </a:extLst>
          </p:cNvPr>
          <p:cNvSpPr txBox="1"/>
          <p:nvPr/>
        </p:nvSpPr>
        <p:spPr>
          <a:xfrm>
            <a:off x="4918287" y="3300138"/>
            <a:ext cx="2592621" cy="369332"/>
          </a:xfrm>
          <a:prstGeom prst="rect">
            <a:avLst/>
          </a:prstGeom>
          <a:noFill/>
        </p:spPr>
        <p:txBody>
          <a:bodyPr wrap="square" rtlCol="0">
            <a:spAutoFit/>
          </a:bodyPr>
          <a:lstStyle/>
          <a:p>
            <a:r>
              <a:rPr lang="en-US" dirty="0"/>
              <a:t>Published at 2012</a:t>
            </a:r>
          </a:p>
        </p:txBody>
      </p:sp>
      <p:grpSp>
        <p:nvGrpSpPr>
          <p:cNvPr id="35" name="Group 34">
            <a:extLst>
              <a:ext uri="{FF2B5EF4-FFF2-40B4-BE49-F238E27FC236}">
                <a16:creationId xmlns:a16="http://schemas.microsoft.com/office/drawing/2014/main" id="{537CEFEA-5CE0-4060-A6AF-4B9BC0AB0E90}"/>
              </a:ext>
            </a:extLst>
          </p:cNvPr>
          <p:cNvGrpSpPr/>
          <p:nvPr/>
        </p:nvGrpSpPr>
        <p:grpSpPr>
          <a:xfrm>
            <a:off x="2592350" y="4789371"/>
            <a:ext cx="1681212" cy="582186"/>
            <a:chOff x="1639848" y="5193979"/>
            <a:chExt cx="1943632" cy="582186"/>
          </a:xfrm>
        </p:grpSpPr>
        <p:sp>
          <p:nvSpPr>
            <p:cNvPr id="36" name="Oval 35">
              <a:extLst>
                <a:ext uri="{FF2B5EF4-FFF2-40B4-BE49-F238E27FC236}">
                  <a16:creationId xmlns:a16="http://schemas.microsoft.com/office/drawing/2014/main" id="{F188794E-9F27-401E-B763-4EE1779A69BE}"/>
                </a:ext>
              </a:extLst>
            </p:cNvPr>
            <p:cNvSpPr/>
            <p:nvPr/>
          </p:nvSpPr>
          <p:spPr>
            <a:xfrm>
              <a:off x="1679281" y="5193979"/>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37" name="TextBox 36">
              <a:extLst>
                <a:ext uri="{FF2B5EF4-FFF2-40B4-BE49-F238E27FC236}">
                  <a16:creationId xmlns:a16="http://schemas.microsoft.com/office/drawing/2014/main" id="{93048BB7-7453-47B8-A43A-194AC964218A}"/>
                </a:ext>
              </a:extLst>
            </p:cNvPr>
            <p:cNvSpPr txBox="1"/>
            <p:nvPr/>
          </p:nvSpPr>
          <p:spPr>
            <a:xfrm>
              <a:off x="1639848" y="5300406"/>
              <a:ext cx="1943632" cy="369332"/>
            </a:xfrm>
            <a:prstGeom prst="rect">
              <a:avLst/>
            </a:prstGeom>
            <a:noFill/>
          </p:spPr>
          <p:txBody>
            <a:bodyPr wrap="square" rtlCol="0">
              <a:spAutoFit/>
            </a:bodyPr>
            <a:lstStyle/>
            <a:p>
              <a:r>
                <a:rPr lang="en-US" dirty="0"/>
                <a:t>Author 2</a:t>
              </a:r>
            </a:p>
          </p:txBody>
        </p:sp>
      </p:grpSp>
      <p:cxnSp>
        <p:nvCxnSpPr>
          <p:cNvPr id="39" name="Straight Arrow Connector 38">
            <a:extLst>
              <a:ext uri="{FF2B5EF4-FFF2-40B4-BE49-F238E27FC236}">
                <a16:creationId xmlns:a16="http://schemas.microsoft.com/office/drawing/2014/main" id="{7972C361-6A45-43BB-9DD5-587F20FD23DE}"/>
              </a:ext>
            </a:extLst>
          </p:cNvPr>
          <p:cNvCxnSpPr>
            <a:endCxn id="37" idx="1"/>
          </p:cNvCxnSpPr>
          <p:nvPr/>
        </p:nvCxnSpPr>
        <p:spPr>
          <a:xfrm>
            <a:off x="1578944" y="4488356"/>
            <a:ext cx="1013406" cy="5921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16B032-85C8-4321-ACDC-55C7705D218F}"/>
              </a:ext>
            </a:extLst>
          </p:cNvPr>
          <p:cNvCxnSpPr>
            <a:endCxn id="22" idx="1"/>
          </p:cNvCxnSpPr>
          <p:nvPr/>
        </p:nvCxnSpPr>
        <p:spPr>
          <a:xfrm flipV="1">
            <a:off x="1594860" y="3433631"/>
            <a:ext cx="996043" cy="470114"/>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FEB173-18AF-4881-AA70-3A2BC3B077A0}"/>
              </a:ext>
            </a:extLst>
          </p:cNvPr>
          <p:cNvSpPr/>
          <p:nvPr/>
        </p:nvSpPr>
        <p:spPr>
          <a:xfrm>
            <a:off x="741313" y="3484804"/>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957AB6-5977-4420-9787-81B5145AD705}"/>
              </a:ext>
            </a:extLst>
          </p:cNvPr>
          <p:cNvSpPr txBox="1"/>
          <p:nvPr/>
        </p:nvSpPr>
        <p:spPr>
          <a:xfrm>
            <a:off x="944609" y="3939729"/>
            <a:ext cx="832154" cy="369332"/>
          </a:xfrm>
          <a:prstGeom prst="rect">
            <a:avLst/>
          </a:prstGeom>
          <a:noFill/>
        </p:spPr>
        <p:txBody>
          <a:bodyPr wrap="square" rtlCol="0">
            <a:spAutoFit/>
          </a:bodyPr>
          <a:lstStyle/>
          <a:p>
            <a:r>
              <a:rPr lang="en-US" dirty="0"/>
              <a:t>……</a:t>
            </a:r>
          </a:p>
        </p:txBody>
      </p:sp>
      <p:cxnSp>
        <p:nvCxnSpPr>
          <p:cNvPr id="43" name="Straight Arrow Connector 42">
            <a:extLst>
              <a:ext uri="{FF2B5EF4-FFF2-40B4-BE49-F238E27FC236}">
                <a16:creationId xmlns:a16="http://schemas.microsoft.com/office/drawing/2014/main" id="{86599D37-F570-48F4-9BEF-3309606E8BDC}"/>
              </a:ext>
            </a:extLst>
          </p:cNvPr>
          <p:cNvCxnSpPr/>
          <p:nvPr/>
        </p:nvCxnSpPr>
        <p:spPr>
          <a:xfrm flipH="1">
            <a:off x="8930199" y="4348817"/>
            <a:ext cx="983587" cy="510036"/>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3C39EEA-C643-4D51-8440-E8D121B8E8E1}"/>
              </a:ext>
            </a:extLst>
          </p:cNvPr>
          <p:cNvCxnSpPr/>
          <p:nvPr/>
        </p:nvCxnSpPr>
        <p:spPr>
          <a:xfrm flipH="1" flipV="1">
            <a:off x="8812020" y="3462031"/>
            <a:ext cx="1101766" cy="38526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56E2528-269A-491A-B2A1-11B44DA6F0D9}"/>
              </a:ext>
            </a:extLst>
          </p:cNvPr>
          <p:cNvSpPr/>
          <p:nvPr/>
        </p:nvSpPr>
        <p:spPr>
          <a:xfrm>
            <a:off x="9914461" y="3373092"/>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47631A-58DB-4EF4-A0EE-22DD919C94DF}"/>
              </a:ext>
            </a:extLst>
          </p:cNvPr>
          <p:cNvSpPr txBox="1"/>
          <p:nvPr/>
        </p:nvSpPr>
        <p:spPr>
          <a:xfrm>
            <a:off x="10117757" y="3828017"/>
            <a:ext cx="832154"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E14F9337-2534-460B-832D-E2548F4661D6}"/>
              </a:ext>
            </a:extLst>
          </p:cNvPr>
          <p:cNvSpPr/>
          <p:nvPr/>
        </p:nvSpPr>
        <p:spPr>
          <a:xfrm>
            <a:off x="5596948" y="5347992"/>
            <a:ext cx="776087" cy="50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51" name="Straight Arrow Connector 50">
            <a:extLst>
              <a:ext uri="{FF2B5EF4-FFF2-40B4-BE49-F238E27FC236}">
                <a16:creationId xmlns:a16="http://schemas.microsoft.com/office/drawing/2014/main" id="{3F2633B7-0DEA-4D77-AACC-8138BC4E0A3A}"/>
              </a:ext>
            </a:extLst>
          </p:cNvPr>
          <p:cNvCxnSpPr>
            <a:cxnSpLocks/>
            <a:stCxn id="32" idx="1"/>
          </p:cNvCxnSpPr>
          <p:nvPr/>
        </p:nvCxnSpPr>
        <p:spPr>
          <a:xfrm flipH="1" flipV="1">
            <a:off x="6472450" y="4061934"/>
            <a:ext cx="1785144" cy="628030"/>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C1D0DC-F39D-40A3-94FF-8C70E7AAB7C7}"/>
              </a:ext>
            </a:extLst>
          </p:cNvPr>
          <p:cNvCxnSpPr>
            <a:cxnSpLocks/>
            <a:endCxn id="26" idx="2"/>
          </p:cNvCxnSpPr>
          <p:nvPr/>
        </p:nvCxnSpPr>
        <p:spPr>
          <a:xfrm>
            <a:off x="3641005" y="3444599"/>
            <a:ext cx="1856532" cy="514121"/>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82DEB1-41E7-42C2-AAA6-38988D65DB6A}"/>
              </a:ext>
            </a:extLst>
          </p:cNvPr>
          <p:cNvCxnSpPr>
            <a:cxnSpLocks/>
          </p:cNvCxnSpPr>
          <p:nvPr/>
        </p:nvCxnSpPr>
        <p:spPr>
          <a:xfrm flipV="1">
            <a:off x="5832774" y="4249813"/>
            <a:ext cx="1" cy="1098179"/>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8" name="Up Arrow 72">
            <a:extLst>
              <a:ext uri="{FF2B5EF4-FFF2-40B4-BE49-F238E27FC236}">
                <a16:creationId xmlns:a16="http://schemas.microsoft.com/office/drawing/2014/main" id="{B375798D-386D-4E03-982B-3F6201F845A0}"/>
              </a:ext>
            </a:extLst>
          </p:cNvPr>
          <p:cNvSpPr/>
          <p:nvPr/>
        </p:nvSpPr>
        <p:spPr>
          <a:xfrm rot="10800000">
            <a:off x="5920586" y="4313553"/>
            <a:ext cx="350827" cy="983846"/>
          </a:xfrm>
          <a:prstGeom prst="upArrow">
            <a:avLst>
              <a:gd name="adj1" fmla="val 39048"/>
              <a:gd name="adj2" fmla="val 4452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DE8D107F-EE74-4584-82A3-7EC7FB21A59A}"/>
              </a:ext>
            </a:extLst>
          </p:cNvPr>
          <p:cNvSpPr txBox="1"/>
          <p:nvPr/>
        </p:nvSpPr>
        <p:spPr>
          <a:xfrm>
            <a:off x="6151746" y="4500708"/>
            <a:ext cx="1592023" cy="646331"/>
          </a:xfrm>
          <a:prstGeom prst="rect">
            <a:avLst/>
          </a:prstGeom>
          <a:noFill/>
        </p:spPr>
        <p:txBody>
          <a:bodyPr wrap="square" rtlCol="0">
            <a:spAutoFit/>
          </a:bodyPr>
          <a:lstStyle/>
          <a:p>
            <a:r>
              <a:rPr lang="en-US" altLang="zh-CN" dirty="0"/>
              <a:t>1:</a:t>
            </a:r>
            <a:r>
              <a:rPr lang="zh-CN" altLang="en-US" dirty="0"/>
              <a:t> </a:t>
            </a:r>
            <a:r>
              <a:rPr lang="en-US" altLang="zh-CN" dirty="0"/>
              <a:t>Generate</a:t>
            </a:r>
            <a:r>
              <a:rPr lang="zh-CN" altLang="en-US" dirty="0"/>
              <a:t> </a:t>
            </a:r>
            <a:r>
              <a:rPr lang="en-US" altLang="zh-CN" dirty="0"/>
              <a:t>Node</a:t>
            </a:r>
            <a:r>
              <a:rPr lang="zh-CN" altLang="en-US" dirty="0"/>
              <a:t> </a:t>
            </a:r>
            <a:r>
              <a:rPr lang="en-US" altLang="zh-CN" dirty="0"/>
              <a:t>Attribute</a:t>
            </a:r>
            <a:endParaRPr lang="en-US" dirty="0"/>
          </a:p>
        </p:txBody>
      </p:sp>
      <p:sp>
        <p:nvSpPr>
          <p:cNvPr id="50" name="TextBox 49">
            <a:extLst>
              <a:ext uri="{FF2B5EF4-FFF2-40B4-BE49-F238E27FC236}">
                <a16:creationId xmlns:a16="http://schemas.microsoft.com/office/drawing/2014/main" id="{C20EE1FF-F9D0-4713-B05B-901890CB2470}"/>
              </a:ext>
            </a:extLst>
          </p:cNvPr>
          <p:cNvSpPr txBox="1"/>
          <p:nvPr/>
        </p:nvSpPr>
        <p:spPr>
          <a:xfrm>
            <a:off x="1278917" y="1170081"/>
            <a:ext cx="9421739" cy="1261884"/>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maintain the </a:t>
            </a:r>
            <a:r>
              <a:rPr lang="en-US" sz="2000" b="1" dirty="0">
                <a:solidFill>
                  <a:schemeClr val="accent1"/>
                </a:solidFill>
              </a:rPr>
              <a:t>dependency between attribute and structure</a:t>
            </a:r>
            <a:r>
              <a:rPr lang="en-US" sz="2000" dirty="0"/>
              <a:t>, we incorporate </a:t>
            </a:r>
            <a:r>
              <a:rPr lang="en-US" sz="2000" b="1" dirty="0">
                <a:solidFill>
                  <a:schemeClr val="accent1"/>
                </a:solidFill>
              </a:rPr>
              <a:t>observed edges</a:t>
            </a:r>
            <a:r>
              <a:rPr lang="en-US" sz="2000" dirty="0"/>
              <a:t>, and decompose the generation into two coupled steps:</a:t>
            </a:r>
          </a:p>
          <a:p>
            <a:pPr marL="800100" lvl="1" indent="-342900">
              <a:buFont typeface="Arial" panose="020B0604020202020204" pitchFamily="34" charset="0"/>
              <a:buChar char="•"/>
            </a:pPr>
            <a:r>
              <a:rPr lang="en-US" dirty="0"/>
              <a:t>Given observed edges, generate node attributes;</a:t>
            </a:r>
          </a:p>
          <a:p>
            <a:pPr marL="800100" lvl="1" indent="-342900">
              <a:buFont typeface="Arial" panose="020B0604020202020204" pitchFamily="34" charset="0"/>
              <a:buChar char="•"/>
            </a:pPr>
            <a:r>
              <a:rPr lang="en-US" dirty="0"/>
              <a:t>Given observed edges and generated attributes, generate masked edges.</a:t>
            </a:r>
          </a:p>
        </p:txBody>
      </p:sp>
      <p:cxnSp>
        <p:nvCxnSpPr>
          <p:cNvPr id="55" name="Straight Arrow Connector 54">
            <a:extLst>
              <a:ext uri="{FF2B5EF4-FFF2-40B4-BE49-F238E27FC236}">
                <a16:creationId xmlns:a16="http://schemas.microsoft.com/office/drawing/2014/main" id="{97EED45C-B8D9-4AEB-BC77-2ECD287C8FE3}"/>
              </a:ext>
            </a:extLst>
          </p:cNvPr>
          <p:cNvCxnSpPr>
            <a:cxnSpLocks/>
          </p:cNvCxnSpPr>
          <p:nvPr/>
        </p:nvCxnSpPr>
        <p:spPr>
          <a:xfrm flipH="1">
            <a:off x="1637365" y="4004440"/>
            <a:ext cx="3888786" cy="18449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4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
        <p:nvSpPr>
          <p:cNvPr id="19" name="Oval 18">
            <a:extLst>
              <a:ext uri="{FF2B5EF4-FFF2-40B4-BE49-F238E27FC236}">
                <a16:creationId xmlns:a16="http://schemas.microsoft.com/office/drawing/2014/main" id="{2DCAAE79-609B-4FF7-A295-D104AAA4886F}"/>
              </a:ext>
            </a:extLst>
          </p:cNvPr>
          <p:cNvSpPr/>
          <p:nvPr/>
        </p:nvSpPr>
        <p:spPr>
          <a:xfrm>
            <a:off x="4384847" y="3195662"/>
            <a:ext cx="2962794"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CFAA3FF-1692-482C-9EDD-FBFBACEA1B1D}"/>
              </a:ext>
            </a:extLst>
          </p:cNvPr>
          <p:cNvGrpSpPr/>
          <p:nvPr/>
        </p:nvGrpSpPr>
        <p:grpSpPr>
          <a:xfrm>
            <a:off x="2590903" y="3142538"/>
            <a:ext cx="1752560" cy="582186"/>
            <a:chOff x="1837306" y="5196717"/>
            <a:chExt cx="1943632" cy="582186"/>
          </a:xfrm>
        </p:grpSpPr>
        <p:sp>
          <p:nvSpPr>
            <p:cNvPr id="21" name="Oval 20">
              <a:extLst>
                <a:ext uri="{FF2B5EF4-FFF2-40B4-BE49-F238E27FC236}">
                  <a16:creationId xmlns:a16="http://schemas.microsoft.com/office/drawing/2014/main" id="{461BC551-76A7-4FB7-99EB-F4DE3A2112FE}"/>
                </a:ext>
              </a:extLst>
            </p:cNvPr>
            <p:cNvSpPr/>
            <p:nvPr/>
          </p:nvSpPr>
          <p:spPr>
            <a:xfrm>
              <a:off x="1876739" y="5196717"/>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2" name="TextBox 21">
              <a:extLst>
                <a:ext uri="{FF2B5EF4-FFF2-40B4-BE49-F238E27FC236}">
                  <a16:creationId xmlns:a16="http://schemas.microsoft.com/office/drawing/2014/main" id="{0D9C97CC-3FCB-495C-A35C-84ABA56B70D0}"/>
                </a:ext>
              </a:extLst>
            </p:cNvPr>
            <p:cNvSpPr txBox="1"/>
            <p:nvPr/>
          </p:nvSpPr>
          <p:spPr>
            <a:xfrm>
              <a:off x="1837306" y="5303144"/>
              <a:ext cx="1943632" cy="369332"/>
            </a:xfrm>
            <a:prstGeom prst="rect">
              <a:avLst/>
            </a:prstGeom>
            <a:noFill/>
          </p:spPr>
          <p:txBody>
            <a:bodyPr wrap="square" rtlCol="0">
              <a:spAutoFit/>
            </a:bodyPr>
            <a:lstStyle/>
            <a:p>
              <a:r>
                <a:rPr lang="en-US" dirty="0"/>
                <a:t>Author 1</a:t>
              </a:r>
            </a:p>
          </p:txBody>
        </p:sp>
      </p:grpSp>
      <p:grpSp>
        <p:nvGrpSpPr>
          <p:cNvPr id="23" name="Group 22">
            <a:extLst>
              <a:ext uri="{FF2B5EF4-FFF2-40B4-BE49-F238E27FC236}">
                <a16:creationId xmlns:a16="http://schemas.microsoft.com/office/drawing/2014/main" id="{B31646BE-E875-4BCC-A3A6-3BD458ADFBA3}"/>
              </a:ext>
            </a:extLst>
          </p:cNvPr>
          <p:cNvGrpSpPr/>
          <p:nvPr/>
        </p:nvGrpSpPr>
        <p:grpSpPr>
          <a:xfrm>
            <a:off x="8127998" y="3153506"/>
            <a:ext cx="664666" cy="582186"/>
            <a:chOff x="1876739" y="5196717"/>
            <a:chExt cx="768641" cy="582186"/>
          </a:xfrm>
        </p:grpSpPr>
        <p:sp>
          <p:nvSpPr>
            <p:cNvPr id="24" name="Oval 23">
              <a:extLst>
                <a:ext uri="{FF2B5EF4-FFF2-40B4-BE49-F238E27FC236}">
                  <a16:creationId xmlns:a16="http://schemas.microsoft.com/office/drawing/2014/main" id="{A08575FD-43E6-440E-B08D-606CE6434E43}"/>
                </a:ext>
              </a:extLst>
            </p:cNvPr>
            <p:cNvSpPr/>
            <p:nvPr/>
          </p:nvSpPr>
          <p:spPr>
            <a:xfrm>
              <a:off x="1876739" y="5196717"/>
              <a:ext cx="768641" cy="582186"/>
            </a:xfrm>
            <a:prstGeom prst="ellipse">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5" name="TextBox 24">
              <a:extLst>
                <a:ext uri="{FF2B5EF4-FFF2-40B4-BE49-F238E27FC236}">
                  <a16:creationId xmlns:a16="http://schemas.microsoft.com/office/drawing/2014/main" id="{A7885296-BB68-440D-9860-6B3A8528ACC8}"/>
                </a:ext>
              </a:extLst>
            </p:cNvPr>
            <p:cNvSpPr txBox="1"/>
            <p:nvPr/>
          </p:nvSpPr>
          <p:spPr>
            <a:xfrm>
              <a:off x="1985828" y="5303144"/>
              <a:ext cx="602027" cy="369332"/>
            </a:xfrm>
            <a:prstGeom prst="rect">
              <a:avLst/>
            </a:prstGeom>
            <a:noFill/>
          </p:spPr>
          <p:txBody>
            <a:bodyPr wrap="square" rtlCol="0">
              <a:spAutoFit/>
            </a:bodyPr>
            <a:lstStyle/>
            <a:p>
              <a:r>
                <a:rPr lang="en-US" dirty="0"/>
                <a:t>DM</a:t>
              </a:r>
            </a:p>
          </p:txBody>
        </p:sp>
      </p:grpSp>
      <p:sp>
        <p:nvSpPr>
          <p:cNvPr id="26" name="Oval 25">
            <a:extLst>
              <a:ext uri="{FF2B5EF4-FFF2-40B4-BE49-F238E27FC236}">
                <a16:creationId xmlns:a16="http://schemas.microsoft.com/office/drawing/2014/main" id="{1E3E99C1-A0F0-46A1-9503-09A7C58CC6F5}"/>
              </a:ext>
            </a:extLst>
          </p:cNvPr>
          <p:cNvSpPr/>
          <p:nvPr/>
        </p:nvSpPr>
        <p:spPr>
          <a:xfrm>
            <a:off x="5497537" y="3667627"/>
            <a:ext cx="974911" cy="582186"/>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27" name="TextBox 26">
            <a:extLst>
              <a:ext uri="{FF2B5EF4-FFF2-40B4-BE49-F238E27FC236}">
                <a16:creationId xmlns:a16="http://schemas.microsoft.com/office/drawing/2014/main" id="{EF68B822-25C5-4375-9094-2549794766F2}"/>
              </a:ext>
            </a:extLst>
          </p:cNvPr>
          <p:cNvSpPr txBox="1"/>
          <p:nvPr/>
        </p:nvSpPr>
        <p:spPr>
          <a:xfrm>
            <a:off x="5526151" y="3774054"/>
            <a:ext cx="1943632" cy="369332"/>
          </a:xfrm>
          <a:prstGeom prst="rect">
            <a:avLst/>
          </a:prstGeom>
          <a:noFill/>
        </p:spPr>
        <p:txBody>
          <a:bodyPr wrap="square" rtlCol="0">
            <a:spAutoFit/>
          </a:bodyPr>
          <a:lstStyle/>
          <a:p>
            <a:r>
              <a:rPr lang="en-US" dirty="0"/>
              <a:t>Paper 1</a:t>
            </a:r>
          </a:p>
        </p:txBody>
      </p:sp>
      <p:cxnSp>
        <p:nvCxnSpPr>
          <p:cNvPr id="28" name="Straight Arrow Connector 27">
            <a:extLst>
              <a:ext uri="{FF2B5EF4-FFF2-40B4-BE49-F238E27FC236}">
                <a16:creationId xmlns:a16="http://schemas.microsoft.com/office/drawing/2014/main" id="{7AC1C5D3-EBB7-481D-A7C2-B630709151DB}"/>
              </a:ext>
            </a:extLst>
          </p:cNvPr>
          <p:cNvCxnSpPr/>
          <p:nvPr/>
        </p:nvCxnSpPr>
        <p:spPr>
          <a:xfrm flipV="1">
            <a:off x="3585984" y="4061933"/>
            <a:ext cx="1916551" cy="9418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BEA8000-290C-4F58-8C65-225174D2DD64}"/>
              </a:ext>
            </a:extLst>
          </p:cNvPr>
          <p:cNvCxnSpPr>
            <a:stCxn id="24" idx="2"/>
          </p:cNvCxnSpPr>
          <p:nvPr/>
        </p:nvCxnSpPr>
        <p:spPr>
          <a:xfrm flipH="1">
            <a:off x="6479163" y="3444599"/>
            <a:ext cx="1648835" cy="51412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AE3C625-665D-4BA5-B86E-2D70A0FABCA8}"/>
              </a:ext>
            </a:extLst>
          </p:cNvPr>
          <p:cNvGrpSpPr/>
          <p:nvPr/>
        </p:nvGrpSpPr>
        <p:grpSpPr>
          <a:xfrm>
            <a:off x="8142193" y="4604705"/>
            <a:ext cx="788005" cy="582186"/>
            <a:chOff x="9709467" y="5996777"/>
            <a:chExt cx="788005" cy="582186"/>
          </a:xfrm>
        </p:grpSpPr>
        <p:sp useBgFill="1">
          <p:nvSpPr>
            <p:cNvPr id="32" name="Oval 31">
              <a:extLst>
                <a:ext uri="{FF2B5EF4-FFF2-40B4-BE49-F238E27FC236}">
                  <a16:creationId xmlns:a16="http://schemas.microsoft.com/office/drawing/2014/main" id="{142C3832-22F8-4F5D-BA50-8C2DD59A4E8B}"/>
                </a:ext>
              </a:extLst>
            </p:cNvPr>
            <p:cNvSpPr/>
            <p:nvPr/>
          </p:nvSpPr>
          <p:spPr>
            <a:xfrm>
              <a:off x="9709467" y="5996777"/>
              <a:ext cx="788005" cy="582186"/>
            </a:xfrm>
            <a:prstGeom prst="ellipse">
              <a:avLst/>
            </a:prstGeom>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accent6">
                    <a:lumMod val="75000"/>
                  </a:schemeClr>
                </a:solidFill>
              </a:endParaRPr>
            </a:p>
          </p:txBody>
        </p:sp>
        <p:sp>
          <p:nvSpPr>
            <p:cNvPr id="33" name="TextBox 32">
              <a:extLst>
                <a:ext uri="{FF2B5EF4-FFF2-40B4-BE49-F238E27FC236}">
                  <a16:creationId xmlns:a16="http://schemas.microsoft.com/office/drawing/2014/main" id="{F412D9DD-1BE9-4C61-98E1-451EFD0EB936}"/>
                </a:ext>
              </a:extLst>
            </p:cNvPr>
            <p:cNvSpPr txBox="1"/>
            <p:nvPr/>
          </p:nvSpPr>
          <p:spPr>
            <a:xfrm>
              <a:off x="9813014" y="6103204"/>
              <a:ext cx="676553" cy="369332"/>
            </a:xfrm>
            <a:prstGeom prst="rect">
              <a:avLst/>
            </a:prstGeom>
            <a:noFill/>
          </p:spPr>
          <p:txBody>
            <a:bodyPr wrap="square" rtlCol="0">
              <a:spAutoFit/>
            </a:bodyPr>
            <a:lstStyle/>
            <a:p>
              <a:r>
                <a:rPr lang="en-US" dirty="0"/>
                <a:t>KDD</a:t>
              </a:r>
            </a:p>
          </p:txBody>
        </p:sp>
      </p:grpSp>
      <p:sp>
        <p:nvSpPr>
          <p:cNvPr id="34" name="TextBox 33">
            <a:extLst>
              <a:ext uri="{FF2B5EF4-FFF2-40B4-BE49-F238E27FC236}">
                <a16:creationId xmlns:a16="http://schemas.microsoft.com/office/drawing/2014/main" id="{F0FF141E-F6F9-47F7-9A86-654B50817F33}"/>
              </a:ext>
            </a:extLst>
          </p:cNvPr>
          <p:cNvSpPr txBox="1"/>
          <p:nvPr/>
        </p:nvSpPr>
        <p:spPr>
          <a:xfrm>
            <a:off x="4918287" y="3300138"/>
            <a:ext cx="2592621" cy="369332"/>
          </a:xfrm>
          <a:prstGeom prst="rect">
            <a:avLst/>
          </a:prstGeom>
          <a:noFill/>
        </p:spPr>
        <p:txBody>
          <a:bodyPr wrap="square" rtlCol="0">
            <a:spAutoFit/>
          </a:bodyPr>
          <a:lstStyle/>
          <a:p>
            <a:r>
              <a:rPr lang="en-US" dirty="0"/>
              <a:t>Published at 2012</a:t>
            </a:r>
          </a:p>
        </p:txBody>
      </p:sp>
      <p:grpSp>
        <p:nvGrpSpPr>
          <p:cNvPr id="35" name="Group 34">
            <a:extLst>
              <a:ext uri="{FF2B5EF4-FFF2-40B4-BE49-F238E27FC236}">
                <a16:creationId xmlns:a16="http://schemas.microsoft.com/office/drawing/2014/main" id="{537CEFEA-5CE0-4060-A6AF-4B9BC0AB0E90}"/>
              </a:ext>
            </a:extLst>
          </p:cNvPr>
          <p:cNvGrpSpPr/>
          <p:nvPr/>
        </p:nvGrpSpPr>
        <p:grpSpPr>
          <a:xfrm>
            <a:off x="2592350" y="4789371"/>
            <a:ext cx="1681212" cy="582186"/>
            <a:chOff x="1639848" y="5193979"/>
            <a:chExt cx="1943632" cy="582186"/>
          </a:xfrm>
        </p:grpSpPr>
        <p:sp>
          <p:nvSpPr>
            <p:cNvPr id="36" name="Oval 35">
              <a:extLst>
                <a:ext uri="{FF2B5EF4-FFF2-40B4-BE49-F238E27FC236}">
                  <a16:creationId xmlns:a16="http://schemas.microsoft.com/office/drawing/2014/main" id="{F188794E-9F27-401E-B763-4EE1779A69BE}"/>
                </a:ext>
              </a:extLst>
            </p:cNvPr>
            <p:cNvSpPr/>
            <p:nvPr/>
          </p:nvSpPr>
          <p:spPr>
            <a:xfrm>
              <a:off x="1679281" y="5193979"/>
              <a:ext cx="1145604" cy="58218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37" name="TextBox 36">
              <a:extLst>
                <a:ext uri="{FF2B5EF4-FFF2-40B4-BE49-F238E27FC236}">
                  <a16:creationId xmlns:a16="http://schemas.microsoft.com/office/drawing/2014/main" id="{93048BB7-7453-47B8-A43A-194AC964218A}"/>
                </a:ext>
              </a:extLst>
            </p:cNvPr>
            <p:cNvSpPr txBox="1"/>
            <p:nvPr/>
          </p:nvSpPr>
          <p:spPr>
            <a:xfrm>
              <a:off x="1639848" y="5300406"/>
              <a:ext cx="1943632" cy="369332"/>
            </a:xfrm>
            <a:prstGeom prst="rect">
              <a:avLst/>
            </a:prstGeom>
            <a:noFill/>
          </p:spPr>
          <p:txBody>
            <a:bodyPr wrap="square" rtlCol="0">
              <a:spAutoFit/>
            </a:bodyPr>
            <a:lstStyle/>
            <a:p>
              <a:r>
                <a:rPr lang="en-US" dirty="0"/>
                <a:t>Author 2</a:t>
              </a:r>
            </a:p>
          </p:txBody>
        </p:sp>
      </p:grpSp>
      <p:cxnSp>
        <p:nvCxnSpPr>
          <p:cNvPr id="39" name="Straight Arrow Connector 38">
            <a:extLst>
              <a:ext uri="{FF2B5EF4-FFF2-40B4-BE49-F238E27FC236}">
                <a16:creationId xmlns:a16="http://schemas.microsoft.com/office/drawing/2014/main" id="{7972C361-6A45-43BB-9DD5-587F20FD23DE}"/>
              </a:ext>
            </a:extLst>
          </p:cNvPr>
          <p:cNvCxnSpPr>
            <a:endCxn id="37" idx="1"/>
          </p:cNvCxnSpPr>
          <p:nvPr/>
        </p:nvCxnSpPr>
        <p:spPr>
          <a:xfrm>
            <a:off x="1578944" y="4488356"/>
            <a:ext cx="1013406" cy="592108"/>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16B032-85C8-4321-ACDC-55C7705D218F}"/>
              </a:ext>
            </a:extLst>
          </p:cNvPr>
          <p:cNvCxnSpPr>
            <a:endCxn id="22" idx="1"/>
          </p:cNvCxnSpPr>
          <p:nvPr/>
        </p:nvCxnSpPr>
        <p:spPr>
          <a:xfrm flipV="1">
            <a:off x="1594860" y="3433631"/>
            <a:ext cx="996043" cy="470114"/>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FEB173-18AF-4881-AA70-3A2BC3B077A0}"/>
              </a:ext>
            </a:extLst>
          </p:cNvPr>
          <p:cNvSpPr/>
          <p:nvPr/>
        </p:nvSpPr>
        <p:spPr>
          <a:xfrm>
            <a:off x="741313" y="3484804"/>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957AB6-5977-4420-9787-81B5145AD705}"/>
              </a:ext>
            </a:extLst>
          </p:cNvPr>
          <p:cNvSpPr txBox="1"/>
          <p:nvPr/>
        </p:nvSpPr>
        <p:spPr>
          <a:xfrm>
            <a:off x="944609" y="3939729"/>
            <a:ext cx="832154" cy="369332"/>
          </a:xfrm>
          <a:prstGeom prst="rect">
            <a:avLst/>
          </a:prstGeom>
          <a:noFill/>
        </p:spPr>
        <p:txBody>
          <a:bodyPr wrap="square" rtlCol="0">
            <a:spAutoFit/>
          </a:bodyPr>
          <a:lstStyle/>
          <a:p>
            <a:r>
              <a:rPr lang="en-US" dirty="0"/>
              <a:t>……</a:t>
            </a:r>
          </a:p>
        </p:txBody>
      </p:sp>
      <p:cxnSp>
        <p:nvCxnSpPr>
          <p:cNvPr id="43" name="Straight Arrow Connector 42">
            <a:extLst>
              <a:ext uri="{FF2B5EF4-FFF2-40B4-BE49-F238E27FC236}">
                <a16:creationId xmlns:a16="http://schemas.microsoft.com/office/drawing/2014/main" id="{86599D37-F570-48F4-9BEF-3309606E8BDC}"/>
              </a:ext>
            </a:extLst>
          </p:cNvPr>
          <p:cNvCxnSpPr/>
          <p:nvPr/>
        </p:nvCxnSpPr>
        <p:spPr>
          <a:xfrm flipH="1">
            <a:off x="8930199" y="4348817"/>
            <a:ext cx="983587" cy="510036"/>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3C39EEA-C643-4D51-8440-E8D121B8E8E1}"/>
              </a:ext>
            </a:extLst>
          </p:cNvPr>
          <p:cNvCxnSpPr/>
          <p:nvPr/>
        </p:nvCxnSpPr>
        <p:spPr>
          <a:xfrm flipH="1" flipV="1">
            <a:off x="8812020" y="3462031"/>
            <a:ext cx="1101766" cy="38526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56E2528-269A-491A-B2A1-11B44DA6F0D9}"/>
              </a:ext>
            </a:extLst>
          </p:cNvPr>
          <p:cNvSpPr/>
          <p:nvPr/>
        </p:nvSpPr>
        <p:spPr>
          <a:xfrm>
            <a:off x="9914461" y="3373092"/>
            <a:ext cx="896051" cy="1338040"/>
          </a:xfrm>
          <a:prstGeom prst="ellipse">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47631A-58DB-4EF4-A0EE-22DD919C94DF}"/>
              </a:ext>
            </a:extLst>
          </p:cNvPr>
          <p:cNvSpPr txBox="1"/>
          <p:nvPr/>
        </p:nvSpPr>
        <p:spPr>
          <a:xfrm>
            <a:off x="10117757" y="3828017"/>
            <a:ext cx="832154"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E14F9337-2534-460B-832D-E2548F4661D6}"/>
              </a:ext>
            </a:extLst>
          </p:cNvPr>
          <p:cNvSpPr/>
          <p:nvPr/>
        </p:nvSpPr>
        <p:spPr>
          <a:xfrm>
            <a:off x="5596948" y="5347992"/>
            <a:ext cx="776087" cy="50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51" name="Straight Arrow Connector 50">
            <a:extLst>
              <a:ext uri="{FF2B5EF4-FFF2-40B4-BE49-F238E27FC236}">
                <a16:creationId xmlns:a16="http://schemas.microsoft.com/office/drawing/2014/main" id="{3F2633B7-0DEA-4D77-AACC-8138BC4E0A3A}"/>
              </a:ext>
            </a:extLst>
          </p:cNvPr>
          <p:cNvCxnSpPr>
            <a:cxnSpLocks/>
            <a:stCxn id="32" idx="1"/>
          </p:cNvCxnSpPr>
          <p:nvPr/>
        </p:nvCxnSpPr>
        <p:spPr>
          <a:xfrm flipH="1" flipV="1">
            <a:off x="6472450" y="4061934"/>
            <a:ext cx="1785144" cy="628030"/>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7C1D0DC-F39D-40A3-94FF-8C70E7AAB7C7}"/>
              </a:ext>
            </a:extLst>
          </p:cNvPr>
          <p:cNvCxnSpPr>
            <a:cxnSpLocks/>
            <a:endCxn id="26" idx="2"/>
          </p:cNvCxnSpPr>
          <p:nvPr/>
        </p:nvCxnSpPr>
        <p:spPr>
          <a:xfrm>
            <a:off x="3641005" y="3444599"/>
            <a:ext cx="1856532" cy="514121"/>
          </a:xfrm>
          <a:prstGeom prst="straightConnector1">
            <a:avLst/>
          </a:prstGeom>
          <a:ln w="25400">
            <a:solidFill>
              <a:schemeClr val="tx2">
                <a:lumMod val="20000"/>
                <a:lumOff val="8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8" name="Up Arrow 72">
            <a:extLst>
              <a:ext uri="{FF2B5EF4-FFF2-40B4-BE49-F238E27FC236}">
                <a16:creationId xmlns:a16="http://schemas.microsoft.com/office/drawing/2014/main" id="{3E8CC2CF-800C-4BB7-837F-5B39EA4F67B6}"/>
              </a:ext>
            </a:extLst>
          </p:cNvPr>
          <p:cNvSpPr/>
          <p:nvPr/>
        </p:nvSpPr>
        <p:spPr>
          <a:xfrm>
            <a:off x="5797274" y="4313553"/>
            <a:ext cx="350827" cy="983846"/>
          </a:xfrm>
          <a:prstGeom prst="upArrow">
            <a:avLst>
              <a:gd name="adj1" fmla="val 39048"/>
              <a:gd name="adj2" fmla="val 4452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72">
            <a:extLst>
              <a:ext uri="{FF2B5EF4-FFF2-40B4-BE49-F238E27FC236}">
                <a16:creationId xmlns:a16="http://schemas.microsoft.com/office/drawing/2014/main" id="{19393BA6-ADBE-4FEC-B07F-3876CE5DA926}"/>
              </a:ext>
            </a:extLst>
          </p:cNvPr>
          <p:cNvSpPr/>
          <p:nvPr/>
        </p:nvSpPr>
        <p:spPr>
          <a:xfrm rot="6591771">
            <a:off x="7151848" y="3529313"/>
            <a:ext cx="227515" cy="1861884"/>
          </a:xfrm>
          <a:prstGeom prst="upArrow">
            <a:avLst>
              <a:gd name="adj1" fmla="val 39048"/>
              <a:gd name="adj2" fmla="val 4452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Up Arrow 72">
            <a:extLst>
              <a:ext uri="{FF2B5EF4-FFF2-40B4-BE49-F238E27FC236}">
                <a16:creationId xmlns:a16="http://schemas.microsoft.com/office/drawing/2014/main" id="{981BFE79-2460-4140-AC50-A6005F0645E5}"/>
              </a:ext>
            </a:extLst>
          </p:cNvPr>
          <p:cNvSpPr/>
          <p:nvPr/>
        </p:nvSpPr>
        <p:spPr>
          <a:xfrm rot="17169387">
            <a:off x="4484098" y="2634956"/>
            <a:ext cx="227515" cy="1861884"/>
          </a:xfrm>
          <a:prstGeom prst="upArrow">
            <a:avLst>
              <a:gd name="adj1" fmla="val 39048"/>
              <a:gd name="adj2" fmla="val 4452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83DCD49-2131-4E3C-B561-A5D548748C2C}"/>
              </a:ext>
            </a:extLst>
          </p:cNvPr>
          <p:cNvSpPr txBox="1"/>
          <p:nvPr/>
        </p:nvSpPr>
        <p:spPr>
          <a:xfrm>
            <a:off x="3641005" y="2653807"/>
            <a:ext cx="1592023" cy="646331"/>
          </a:xfrm>
          <a:prstGeom prst="rect">
            <a:avLst/>
          </a:prstGeom>
          <a:noFill/>
        </p:spPr>
        <p:txBody>
          <a:bodyPr wrap="square" rtlCol="0">
            <a:spAutoFit/>
          </a:bodyPr>
          <a:lstStyle/>
          <a:p>
            <a:r>
              <a:rPr lang="en-US" altLang="zh-CN" dirty="0"/>
              <a:t>2:</a:t>
            </a:r>
            <a:r>
              <a:rPr lang="zh-CN" altLang="en-US" dirty="0"/>
              <a:t> </a:t>
            </a:r>
            <a:r>
              <a:rPr lang="en-US" altLang="zh-CN" dirty="0"/>
              <a:t>Generate</a:t>
            </a:r>
            <a:r>
              <a:rPr lang="zh-CN" altLang="en-US" dirty="0"/>
              <a:t> </a:t>
            </a:r>
            <a:r>
              <a:rPr lang="en-US" altLang="zh-CN" dirty="0"/>
              <a:t>masked edges</a:t>
            </a:r>
            <a:endParaRPr lang="en-US" dirty="0"/>
          </a:p>
        </p:txBody>
      </p:sp>
      <p:sp>
        <p:nvSpPr>
          <p:cNvPr id="47" name="TextBox 46">
            <a:extLst>
              <a:ext uri="{FF2B5EF4-FFF2-40B4-BE49-F238E27FC236}">
                <a16:creationId xmlns:a16="http://schemas.microsoft.com/office/drawing/2014/main" id="{6607B087-9F52-4C04-9B02-D8B9FAE94A76}"/>
              </a:ext>
            </a:extLst>
          </p:cNvPr>
          <p:cNvSpPr txBox="1"/>
          <p:nvPr/>
        </p:nvSpPr>
        <p:spPr>
          <a:xfrm>
            <a:off x="7236528" y="3869491"/>
            <a:ext cx="1592023" cy="646331"/>
          </a:xfrm>
          <a:prstGeom prst="rect">
            <a:avLst/>
          </a:prstGeom>
          <a:noFill/>
        </p:spPr>
        <p:txBody>
          <a:bodyPr wrap="square" rtlCol="0">
            <a:spAutoFit/>
          </a:bodyPr>
          <a:lstStyle/>
          <a:p>
            <a:r>
              <a:rPr lang="en-US" altLang="zh-CN" dirty="0"/>
              <a:t>2:</a:t>
            </a:r>
            <a:r>
              <a:rPr lang="zh-CN" altLang="en-US" dirty="0"/>
              <a:t> </a:t>
            </a:r>
            <a:r>
              <a:rPr lang="en-US" altLang="zh-CN" dirty="0"/>
              <a:t>Generate</a:t>
            </a:r>
            <a:r>
              <a:rPr lang="zh-CN" altLang="en-US" dirty="0"/>
              <a:t> </a:t>
            </a:r>
            <a:r>
              <a:rPr lang="en-US" altLang="zh-CN" dirty="0"/>
              <a:t>masked edges</a:t>
            </a:r>
            <a:endParaRPr lang="en-US" dirty="0"/>
          </a:p>
        </p:txBody>
      </p:sp>
      <p:sp>
        <p:nvSpPr>
          <p:cNvPr id="53" name="TextBox 52">
            <a:extLst>
              <a:ext uri="{FF2B5EF4-FFF2-40B4-BE49-F238E27FC236}">
                <a16:creationId xmlns:a16="http://schemas.microsoft.com/office/drawing/2014/main" id="{D8C7E378-F32D-4C0F-A5DA-AB5A435C899D}"/>
              </a:ext>
            </a:extLst>
          </p:cNvPr>
          <p:cNvSpPr txBox="1"/>
          <p:nvPr/>
        </p:nvSpPr>
        <p:spPr>
          <a:xfrm>
            <a:off x="1278917" y="1170081"/>
            <a:ext cx="9421739" cy="1261884"/>
          </a:xfrm>
          <a:prstGeom prst="rect">
            <a:avLst/>
          </a:prstGeom>
          <a:noFill/>
        </p:spPr>
        <p:txBody>
          <a:bodyPr wrap="square" rtlCol="0">
            <a:spAutoFit/>
          </a:bodyPr>
          <a:lstStyle/>
          <a:p>
            <a:pPr marL="342900" indent="-342900">
              <a:buFont typeface="Arial" panose="020B0604020202020204" pitchFamily="34" charset="0"/>
              <a:buChar char="•"/>
            </a:pPr>
            <a:r>
              <a:rPr lang="en-US" sz="2000" dirty="0"/>
              <a:t>To maintain the </a:t>
            </a:r>
            <a:r>
              <a:rPr lang="en-US" sz="2000" b="1" dirty="0">
                <a:solidFill>
                  <a:schemeClr val="accent1"/>
                </a:solidFill>
              </a:rPr>
              <a:t>dependency between attribute and structure</a:t>
            </a:r>
            <a:r>
              <a:rPr lang="en-US" sz="2000" dirty="0"/>
              <a:t>, we incorporate </a:t>
            </a:r>
            <a:r>
              <a:rPr lang="en-US" sz="2000" b="1" dirty="0">
                <a:solidFill>
                  <a:schemeClr val="accent1"/>
                </a:solidFill>
              </a:rPr>
              <a:t>observed edges</a:t>
            </a:r>
            <a:r>
              <a:rPr lang="en-US" sz="2000" dirty="0"/>
              <a:t>, and decompose the generation into two coupled steps:</a:t>
            </a:r>
          </a:p>
          <a:p>
            <a:pPr marL="800100" lvl="1" indent="-342900">
              <a:buFont typeface="Arial" panose="020B0604020202020204" pitchFamily="34" charset="0"/>
              <a:buChar char="•"/>
            </a:pPr>
            <a:r>
              <a:rPr lang="en-US" dirty="0"/>
              <a:t>Given observed edges, generate node attributes;</a:t>
            </a:r>
          </a:p>
          <a:p>
            <a:pPr marL="800100" lvl="1" indent="-342900">
              <a:buFont typeface="Arial" panose="020B0604020202020204" pitchFamily="34" charset="0"/>
              <a:buChar char="•"/>
            </a:pPr>
            <a:r>
              <a:rPr lang="en-US" dirty="0"/>
              <a:t>Given observed edges and generated attributes, generate masked edges.</a:t>
            </a:r>
          </a:p>
        </p:txBody>
      </p:sp>
      <p:cxnSp>
        <p:nvCxnSpPr>
          <p:cNvPr id="56" name="Straight Arrow Connector 55">
            <a:extLst>
              <a:ext uri="{FF2B5EF4-FFF2-40B4-BE49-F238E27FC236}">
                <a16:creationId xmlns:a16="http://schemas.microsoft.com/office/drawing/2014/main" id="{A23D84D4-25F2-4BC9-977B-1208E4EAA8B7}"/>
              </a:ext>
            </a:extLst>
          </p:cNvPr>
          <p:cNvCxnSpPr>
            <a:cxnSpLocks/>
          </p:cNvCxnSpPr>
          <p:nvPr/>
        </p:nvCxnSpPr>
        <p:spPr>
          <a:xfrm flipH="1">
            <a:off x="1637365" y="4004440"/>
            <a:ext cx="3888786" cy="18449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29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0C78DB-B8E6-41E6-B3B4-D26A8ECA5D90}"/>
              </a:ext>
            </a:extLst>
          </p:cNvPr>
          <p:cNvSpPr txBox="1"/>
          <p:nvPr/>
        </p:nvSpPr>
        <p:spPr>
          <a:xfrm>
            <a:off x="1246260" y="1627280"/>
            <a:ext cx="10308926"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Model the graph distribution              by learning to reconstruct the attributed graph.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factorize the graph likelihood into two terms:</a:t>
            </a:r>
          </a:p>
          <a:p>
            <a:pPr marL="800100" lvl="1" indent="-342900">
              <a:buFont typeface="Arial" panose="020B0604020202020204" pitchFamily="34" charset="0"/>
              <a:buChar char="•"/>
            </a:pPr>
            <a:r>
              <a:rPr lang="en-US" sz="2000" dirty="0"/>
              <a:t>Attribute Generation</a:t>
            </a:r>
          </a:p>
          <a:p>
            <a:pPr marL="800100" lvl="1" indent="-342900">
              <a:buFont typeface="Arial" panose="020B0604020202020204" pitchFamily="34" charset="0"/>
              <a:buChar char="•"/>
            </a:pPr>
            <a:r>
              <a:rPr lang="en-US" sz="2000" dirty="0"/>
              <a:t>Edge Generation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endParaRPr lang="en-US" sz="2000" dirty="0"/>
          </a:p>
        </p:txBody>
      </p:sp>
      <p:pic>
        <p:nvPicPr>
          <p:cNvPr id="9" name="Picture 8">
            <a:extLst>
              <a:ext uri="{FF2B5EF4-FFF2-40B4-BE49-F238E27FC236}">
                <a16:creationId xmlns:a16="http://schemas.microsoft.com/office/drawing/2014/main" id="{36A608AD-22FB-4156-97A1-3D34F2E970D9}"/>
              </a:ext>
            </a:extLst>
          </p:cNvPr>
          <p:cNvPicPr>
            <a:picLocks noChangeAspect="1"/>
          </p:cNvPicPr>
          <p:nvPr/>
        </p:nvPicPr>
        <p:blipFill>
          <a:blip r:embed="rId3"/>
          <a:stretch>
            <a:fillRect/>
          </a:stretch>
        </p:blipFill>
        <p:spPr>
          <a:xfrm>
            <a:off x="4732702" y="1673684"/>
            <a:ext cx="652462" cy="314870"/>
          </a:xfrm>
          <a:prstGeom prst="rect">
            <a:avLst/>
          </a:prstGeom>
        </p:spPr>
      </p:pic>
      <p:pic>
        <p:nvPicPr>
          <p:cNvPr id="4" name="Picture 3">
            <a:extLst>
              <a:ext uri="{FF2B5EF4-FFF2-40B4-BE49-F238E27FC236}">
                <a16:creationId xmlns:a16="http://schemas.microsoft.com/office/drawing/2014/main" id="{AD89DBA8-611B-4A8A-AB18-A1FCC0207EAD}"/>
              </a:ext>
            </a:extLst>
          </p:cNvPr>
          <p:cNvPicPr>
            <a:picLocks noChangeAspect="1"/>
          </p:cNvPicPr>
          <p:nvPr/>
        </p:nvPicPr>
        <p:blipFill>
          <a:blip r:embed="rId4"/>
          <a:stretch>
            <a:fillRect/>
          </a:stretch>
        </p:blipFill>
        <p:spPr>
          <a:xfrm>
            <a:off x="1895475" y="3429000"/>
            <a:ext cx="8401050" cy="3228975"/>
          </a:xfrm>
          <a:prstGeom prst="rect">
            <a:avLst/>
          </a:prstGeom>
        </p:spPr>
      </p:pic>
      <p:sp>
        <p:nvSpPr>
          <p:cNvPr id="10" name="Title 1">
            <a:extLst>
              <a:ext uri="{FF2B5EF4-FFF2-40B4-BE49-F238E27FC236}">
                <a16:creationId xmlns:a16="http://schemas.microsoft.com/office/drawing/2014/main" id="{B937D01C-F06C-470D-B12A-DEBFC1C1A39B}"/>
              </a:ext>
            </a:extLst>
          </p:cNvPr>
          <p:cNvSpPr>
            <a:spLocks noGrp="1"/>
          </p:cNvSpPr>
          <p:nvPr>
            <p:ph type="title"/>
          </p:nvPr>
        </p:nvSpPr>
        <p:spPr>
          <a:xfrm>
            <a:off x="1654629" y="122945"/>
            <a:ext cx="8828315" cy="1118227"/>
          </a:xfrm>
        </p:spPr>
        <p:txBody>
          <a:bodyPr>
            <a:normAutofit fontScale="90000"/>
          </a:bodyPr>
          <a:lstStyle/>
          <a:p>
            <a:r>
              <a:rPr lang="en-US" dirty="0"/>
              <a:t>Factorizing Attributed Graph Generation</a:t>
            </a:r>
          </a:p>
        </p:txBody>
      </p:sp>
    </p:spTree>
    <p:extLst>
      <p:ext uri="{BB962C8B-B14F-4D97-AF65-F5344CB8AC3E}">
        <p14:creationId xmlns:p14="http://schemas.microsoft.com/office/powerpoint/2010/main" val="245851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9421739" cy="1118227"/>
          </a:xfrm>
        </p:spPr>
        <p:txBody>
          <a:bodyPr>
            <a:normAutofit/>
          </a:bodyPr>
          <a:lstStyle/>
          <a:p>
            <a:r>
              <a:rPr lang="en-US" dirty="0"/>
              <a:t>Efficient Parallel Training</a:t>
            </a:r>
          </a:p>
        </p:txBody>
      </p:sp>
      <p:sp>
        <p:nvSpPr>
          <p:cNvPr id="9" name="TextBox 8">
            <a:extLst>
              <a:ext uri="{FF2B5EF4-FFF2-40B4-BE49-F238E27FC236}">
                <a16:creationId xmlns:a16="http://schemas.microsoft.com/office/drawing/2014/main" id="{15F553DC-1365-4901-9D70-77DF582F7776}"/>
              </a:ext>
            </a:extLst>
          </p:cNvPr>
          <p:cNvSpPr txBox="1"/>
          <p:nvPr/>
        </p:nvSpPr>
        <p:spPr>
          <a:xfrm>
            <a:off x="1607506" y="1439747"/>
            <a:ext cx="9026902" cy="1446550"/>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t>We desire to p</a:t>
            </a:r>
            <a:r>
              <a:rPr lang="en-US" sz="2200" dirty="0"/>
              <a:t>arallelize the generation for all the nodes, </a:t>
            </a:r>
            <a:r>
              <a:rPr lang="en-US" sz="2200" b="1" dirty="0">
                <a:solidFill>
                  <a:schemeClr val="accent1"/>
                </a:solidFill>
              </a:rPr>
              <a:t>by running GNN only once for each graph</a:t>
            </a:r>
            <a:r>
              <a:rPr lang="en-US" sz="2200" dirty="0"/>
              <a:t>.</a:t>
            </a:r>
          </a:p>
          <a:p>
            <a:pPr marL="342900" indent="-342900">
              <a:buFont typeface="Arial" panose="020B0604020202020204" pitchFamily="34" charset="0"/>
              <a:buChar char="•"/>
            </a:pPr>
            <a:r>
              <a:rPr lang="en-US" sz="2200" dirty="0"/>
              <a:t>However, Edge Generation requires attribute, which will leak to Attribute Generation.</a:t>
            </a:r>
          </a:p>
        </p:txBody>
      </p:sp>
    </p:spTree>
    <p:extLst>
      <p:ext uri="{BB962C8B-B14F-4D97-AF65-F5344CB8AC3E}">
        <p14:creationId xmlns:p14="http://schemas.microsoft.com/office/powerpoint/2010/main" val="189342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9421739" cy="1118227"/>
          </a:xfrm>
        </p:spPr>
        <p:txBody>
          <a:bodyPr>
            <a:normAutofit/>
          </a:bodyPr>
          <a:lstStyle/>
          <a:p>
            <a:r>
              <a:rPr lang="en-US" dirty="0"/>
              <a:t>Efficient Parallel Training</a:t>
            </a:r>
          </a:p>
        </p:txBody>
      </p:sp>
      <p:sp>
        <p:nvSpPr>
          <p:cNvPr id="9" name="TextBox 8">
            <a:extLst>
              <a:ext uri="{FF2B5EF4-FFF2-40B4-BE49-F238E27FC236}">
                <a16:creationId xmlns:a16="http://schemas.microsoft.com/office/drawing/2014/main" id="{15F553DC-1365-4901-9D70-77DF582F7776}"/>
              </a:ext>
            </a:extLst>
          </p:cNvPr>
          <p:cNvSpPr txBox="1"/>
          <p:nvPr/>
        </p:nvSpPr>
        <p:spPr>
          <a:xfrm>
            <a:off x="1607506" y="1439747"/>
            <a:ext cx="9026902" cy="2800767"/>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t>We desire to p</a:t>
            </a:r>
            <a:r>
              <a:rPr lang="en-US" sz="2200" dirty="0"/>
              <a:t>arallelize the generation for all the nodes, </a:t>
            </a:r>
            <a:r>
              <a:rPr lang="en-US" sz="2200" b="1" dirty="0">
                <a:solidFill>
                  <a:schemeClr val="accent1"/>
                </a:solidFill>
              </a:rPr>
              <a:t>by running GNN only once for each graph</a:t>
            </a:r>
            <a:r>
              <a:rPr lang="en-US" sz="2200" dirty="0"/>
              <a:t>.</a:t>
            </a:r>
          </a:p>
          <a:p>
            <a:pPr marL="342900" indent="-342900">
              <a:buFont typeface="Arial" panose="020B0604020202020204" pitchFamily="34" charset="0"/>
              <a:buChar char="•"/>
            </a:pPr>
            <a:r>
              <a:rPr lang="en-US" sz="2200" dirty="0"/>
              <a:t>However, Edge Generation requires attribute, which will leak to Attribute Generation.</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200" b="1" dirty="0"/>
              <a:t>Our solution: </a:t>
            </a:r>
            <a:r>
              <a:rPr lang="en-US" sz="2200" dirty="0"/>
              <a:t>we split each node into two types: Attribute Generation Nodes and Edge Generation Nodes. For Attribute Generation Nodes, input are replaced by a shared [Mask] token.</a:t>
            </a:r>
          </a:p>
        </p:txBody>
      </p:sp>
      <p:pic>
        <p:nvPicPr>
          <p:cNvPr id="6" name="Picture 5">
            <a:extLst>
              <a:ext uri="{FF2B5EF4-FFF2-40B4-BE49-F238E27FC236}">
                <a16:creationId xmlns:a16="http://schemas.microsoft.com/office/drawing/2014/main" id="{0A176644-FCF3-4F47-ADAA-05E619E75231}"/>
              </a:ext>
            </a:extLst>
          </p:cNvPr>
          <p:cNvPicPr>
            <a:picLocks noChangeAspect="1"/>
          </p:cNvPicPr>
          <p:nvPr/>
        </p:nvPicPr>
        <p:blipFill>
          <a:blip r:embed="rId3"/>
          <a:stretch>
            <a:fillRect/>
          </a:stretch>
        </p:blipFill>
        <p:spPr>
          <a:xfrm>
            <a:off x="2115028" y="4240514"/>
            <a:ext cx="4945570" cy="2060129"/>
          </a:xfrm>
          <a:prstGeom prst="rect">
            <a:avLst/>
          </a:prstGeom>
        </p:spPr>
      </p:pic>
      <p:pic>
        <p:nvPicPr>
          <p:cNvPr id="8" name="Picture 7">
            <a:extLst>
              <a:ext uri="{FF2B5EF4-FFF2-40B4-BE49-F238E27FC236}">
                <a16:creationId xmlns:a16="http://schemas.microsoft.com/office/drawing/2014/main" id="{BE7F610B-963F-4F18-9C64-3BF7C7914EE2}"/>
              </a:ext>
            </a:extLst>
          </p:cNvPr>
          <p:cNvPicPr>
            <a:picLocks noChangeAspect="1"/>
          </p:cNvPicPr>
          <p:nvPr/>
        </p:nvPicPr>
        <p:blipFill rotWithShape="1">
          <a:blip r:embed="rId4"/>
          <a:srcRect t="3545" r="91544"/>
          <a:stretch/>
        </p:blipFill>
        <p:spPr>
          <a:xfrm>
            <a:off x="7367236" y="4638899"/>
            <a:ext cx="594140" cy="531788"/>
          </a:xfrm>
          <a:prstGeom prst="rect">
            <a:avLst/>
          </a:prstGeom>
        </p:spPr>
      </p:pic>
      <p:pic>
        <p:nvPicPr>
          <p:cNvPr id="10" name="Picture 9">
            <a:extLst>
              <a:ext uri="{FF2B5EF4-FFF2-40B4-BE49-F238E27FC236}">
                <a16:creationId xmlns:a16="http://schemas.microsoft.com/office/drawing/2014/main" id="{D2F90944-8218-4798-B3DE-3ACBF7E43F32}"/>
              </a:ext>
            </a:extLst>
          </p:cNvPr>
          <p:cNvPicPr>
            <a:picLocks noChangeAspect="1"/>
          </p:cNvPicPr>
          <p:nvPr/>
        </p:nvPicPr>
        <p:blipFill rotWithShape="1">
          <a:blip r:embed="rId4"/>
          <a:srcRect l="54390"/>
          <a:stretch/>
        </p:blipFill>
        <p:spPr>
          <a:xfrm>
            <a:off x="7305899" y="5334008"/>
            <a:ext cx="3091113" cy="531788"/>
          </a:xfrm>
          <a:prstGeom prst="rect">
            <a:avLst/>
          </a:prstGeom>
        </p:spPr>
      </p:pic>
      <p:pic>
        <p:nvPicPr>
          <p:cNvPr id="11" name="Picture 10">
            <a:extLst>
              <a:ext uri="{FF2B5EF4-FFF2-40B4-BE49-F238E27FC236}">
                <a16:creationId xmlns:a16="http://schemas.microsoft.com/office/drawing/2014/main" id="{CC2D6021-D0E3-4212-B32B-453DFF2E5A32}"/>
              </a:ext>
            </a:extLst>
          </p:cNvPr>
          <p:cNvPicPr>
            <a:picLocks noChangeAspect="1"/>
          </p:cNvPicPr>
          <p:nvPr/>
        </p:nvPicPr>
        <p:blipFill rotWithShape="1">
          <a:blip r:embed="rId4"/>
          <a:srcRect l="10665" t="3545" r="47250"/>
          <a:stretch/>
        </p:blipFill>
        <p:spPr>
          <a:xfrm>
            <a:off x="7985760" y="4616039"/>
            <a:ext cx="2957002" cy="531788"/>
          </a:xfrm>
          <a:prstGeom prst="rect">
            <a:avLst/>
          </a:prstGeom>
        </p:spPr>
      </p:pic>
    </p:spTree>
    <p:extLst>
      <p:ext uri="{BB962C8B-B14F-4D97-AF65-F5344CB8AC3E}">
        <p14:creationId xmlns:p14="http://schemas.microsoft.com/office/powerpoint/2010/main" val="134120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9421739" cy="1118227"/>
          </a:xfrm>
        </p:spPr>
        <p:txBody>
          <a:bodyPr>
            <a:normAutofit/>
          </a:bodyPr>
          <a:lstStyle/>
          <a:p>
            <a:r>
              <a:rPr lang="en-US" dirty="0"/>
              <a:t>Deal with large-scale Graphs</a:t>
            </a:r>
          </a:p>
        </p:txBody>
      </p:sp>
      <p:sp>
        <p:nvSpPr>
          <p:cNvPr id="11" name="TextBox 10">
            <a:extLst>
              <a:ext uri="{FF2B5EF4-FFF2-40B4-BE49-F238E27FC236}">
                <a16:creationId xmlns:a16="http://schemas.microsoft.com/office/drawing/2014/main" id="{8B5865BE-E36E-4A2F-B141-AED044DAEF3C}"/>
              </a:ext>
            </a:extLst>
          </p:cNvPr>
          <p:cNvSpPr txBox="1"/>
          <p:nvPr/>
        </p:nvSpPr>
        <p:spPr>
          <a:xfrm>
            <a:off x="821717" y="1688852"/>
            <a:ext cx="10254651"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t>To pre-train GNNs on graphs that are too large to fit into the hardware, we adopt LADIES sampling algorithm</a:t>
            </a:r>
            <a:r>
              <a:rPr lang="en-US" sz="2200" baseline="30000" dirty="0"/>
              <a:t>1</a:t>
            </a:r>
            <a:r>
              <a:rPr lang="en-US" sz="2200" dirty="0"/>
              <a:t> for mini-batch training.</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However, to estimate the contrastive loss                                                                                              it’s required to go over all nodes.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To enrich the negative samples, we adopt </a:t>
            </a:r>
            <a:r>
              <a:rPr lang="en-US" sz="2200" b="1" dirty="0">
                <a:solidFill>
                  <a:schemeClr val="accent1"/>
                </a:solidFill>
              </a:rPr>
              <a:t>Adaptive Queue</a:t>
            </a:r>
            <a:r>
              <a:rPr lang="en-US" sz="2200" dirty="0"/>
              <a:t>, which stores previously calculated node representations, which can enlarge the negative sample size. </a:t>
            </a:r>
          </a:p>
        </p:txBody>
      </p:sp>
      <p:pic>
        <p:nvPicPr>
          <p:cNvPr id="17" name="Picture 16">
            <a:extLst>
              <a:ext uri="{FF2B5EF4-FFF2-40B4-BE49-F238E27FC236}">
                <a16:creationId xmlns:a16="http://schemas.microsoft.com/office/drawing/2014/main" id="{6F5459E5-2D1B-47D6-A542-4A5894B4EEFC}"/>
              </a:ext>
            </a:extLst>
          </p:cNvPr>
          <p:cNvPicPr>
            <a:picLocks noChangeAspect="1"/>
          </p:cNvPicPr>
          <p:nvPr/>
        </p:nvPicPr>
        <p:blipFill>
          <a:blip r:embed="rId3"/>
          <a:stretch>
            <a:fillRect/>
          </a:stretch>
        </p:blipFill>
        <p:spPr>
          <a:xfrm>
            <a:off x="6096000" y="3261705"/>
            <a:ext cx="4415981" cy="670725"/>
          </a:xfrm>
          <a:prstGeom prst="rect">
            <a:avLst/>
          </a:prstGeom>
        </p:spPr>
      </p:pic>
      <p:sp>
        <p:nvSpPr>
          <p:cNvPr id="5" name="TextBox 4">
            <a:extLst>
              <a:ext uri="{FF2B5EF4-FFF2-40B4-BE49-F238E27FC236}">
                <a16:creationId xmlns:a16="http://schemas.microsoft.com/office/drawing/2014/main" id="{89C6FD31-D025-456D-958E-70BF0C90BF4B}"/>
              </a:ext>
            </a:extLst>
          </p:cNvPr>
          <p:cNvSpPr txBox="1"/>
          <p:nvPr/>
        </p:nvSpPr>
        <p:spPr>
          <a:xfrm>
            <a:off x="523393" y="6192020"/>
            <a:ext cx="11437947" cy="323165"/>
          </a:xfrm>
          <a:prstGeom prst="rect">
            <a:avLst/>
          </a:prstGeom>
          <a:noFill/>
        </p:spPr>
        <p:txBody>
          <a:bodyPr wrap="square" rtlCol="0">
            <a:spAutoFit/>
          </a:bodyPr>
          <a:lstStyle/>
          <a:p>
            <a:pPr marL="342900" indent="-342900">
              <a:buAutoNum type="arabicPeriod"/>
            </a:pPr>
            <a:r>
              <a:rPr lang="en-US" sz="1500" dirty="0" err="1"/>
              <a:t>Difan</a:t>
            </a:r>
            <a:r>
              <a:rPr lang="en-US" sz="1500" dirty="0"/>
              <a:t> Zou et al. Layer-Dependent Importance Sampling for Training Deep and Large Graph Convolutional Networks, NeurIPS’19 </a:t>
            </a:r>
          </a:p>
        </p:txBody>
      </p:sp>
    </p:spTree>
    <p:extLst>
      <p:ext uri="{BB962C8B-B14F-4D97-AF65-F5344CB8AC3E}">
        <p14:creationId xmlns:p14="http://schemas.microsoft.com/office/powerpoint/2010/main" val="43012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169B0E-C7C1-4A8E-93E6-8836CA8B2457}"/>
              </a:ext>
            </a:extLst>
          </p:cNvPr>
          <p:cNvSpPr>
            <a:spLocks noGrp="1"/>
          </p:cNvSpPr>
          <p:nvPr>
            <p:ph type="title"/>
          </p:nvPr>
        </p:nvSpPr>
        <p:spPr>
          <a:xfrm>
            <a:off x="557146" y="365125"/>
            <a:ext cx="11015330" cy="1325563"/>
          </a:xfrm>
        </p:spPr>
        <p:txBody>
          <a:bodyPr/>
          <a:lstStyle/>
          <a:p>
            <a:r>
              <a:rPr lang="en-US" dirty="0"/>
              <a:t>Learning from Unlabeled Data</a:t>
            </a:r>
          </a:p>
        </p:txBody>
      </p:sp>
      <p:pic>
        <p:nvPicPr>
          <p:cNvPr id="1026" name="Picture 2" descr="Sand Beach As A Background Stock Photo, Picture And Royalty Free ...">
            <a:extLst>
              <a:ext uri="{FF2B5EF4-FFF2-40B4-BE49-F238E27FC236}">
                <a16:creationId xmlns:a16="http://schemas.microsoft.com/office/drawing/2014/main" id="{DC49AE2F-4D0D-4210-9A05-F764020512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23" t="-22882" b="-1"/>
          <a:stretch/>
        </p:blipFill>
        <p:spPr bwMode="auto">
          <a:xfrm>
            <a:off x="6500192" y="1233312"/>
            <a:ext cx="4555459" cy="36637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3D0825-427E-457F-AB59-45D4F2C93C02}"/>
              </a:ext>
            </a:extLst>
          </p:cNvPr>
          <p:cNvSpPr txBox="1"/>
          <p:nvPr/>
        </p:nvSpPr>
        <p:spPr>
          <a:xfrm>
            <a:off x="6370983" y="5293368"/>
            <a:ext cx="5530441" cy="954107"/>
          </a:xfrm>
          <a:prstGeom prst="rect">
            <a:avLst/>
          </a:prstGeom>
          <a:noFill/>
        </p:spPr>
        <p:txBody>
          <a:bodyPr wrap="square" rtlCol="0">
            <a:spAutoFit/>
          </a:bodyPr>
          <a:lstStyle/>
          <a:p>
            <a:r>
              <a:rPr lang="en-US" sz="2800" b="1" dirty="0">
                <a:solidFill>
                  <a:schemeClr val="accent1"/>
                </a:solidFill>
              </a:rPr>
              <a:t>Unlabeled Data</a:t>
            </a:r>
          </a:p>
          <a:p>
            <a:r>
              <a:rPr lang="en-US" sz="2800" dirty="0"/>
              <a:t>Accessible, Abundant (1000 X more)</a:t>
            </a:r>
          </a:p>
        </p:txBody>
      </p:sp>
      <p:sp>
        <p:nvSpPr>
          <p:cNvPr id="8" name="TextBox 7">
            <a:extLst>
              <a:ext uri="{FF2B5EF4-FFF2-40B4-BE49-F238E27FC236}">
                <a16:creationId xmlns:a16="http://schemas.microsoft.com/office/drawing/2014/main" id="{4EEA55E8-B31B-48FC-A32D-663DCE70A598}"/>
              </a:ext>
            </a:extLst>
          </p:cNvPr>
          <p:cNvSpPr txBox="1"/>
          <p:nvPr/>
        </p:nvSpPr>
        <p:spPr>
          <a:xfrm>
            <a:off x="846150" y="5293368"/>
            <a:ext cx="4219612" cy="954107"/>
          </a:xfrm>
          <a:prstGeom prst="rect">
            <a:avLst/>
          </a:prstGeom>
          <a:noFill/>
        </p:spPr>
        <p:txBody>
          <a:bodyPr wrap="square" rtlCol="0">
            <a:spAutoFit/>
          </a:bodyPr>
          <a:lstStyle/>
          <a:p>
            <a:r>
              <a:rPr lang="en-US" altLang="zh-CN" sz="2800" b="1" dirty="0">
                <a:solidFill>
                  <a:schemeClr val="accent1"/>
                </a:solidFill>
              </a:rPr>
              <a:t>La</a:t>
            </a:r>
            <a:r>
              <a:rPr lang="en-US" sz="2800" b="1" dirty="0">
                <a:solidFill>
                  <a:schemeClr val="accent1"/>
                </a:solidFill>
              </a:rPr>
              <a:t>beled Data</a:t>
            </a:r>
          </a:p>
          <a:p>
            <a:r>
              <a:rPr lang="en-US" sz="2800" dirty="0"/>
              <a:t>Expensive,</a:t>
            </a:r>
            <a:r>
              <a:rPr lang="zh-CN" altLang="en-US" sz="2800" dirty="0"/>
              <a:t> </a:t>
            </a:r>
            <a:r>
              <a:rPr lang="en-US" sz="2800" dirty="0"/>
              <a:t>Scarce</a:t>
            </a:r>
          </a:p>
        </p:txBody>
      </p:sp>
      <p:pic>
        <p:nvPicPr>
          <p:cNvPr id="1030" name="Picture 6" descr="Gold Price Forecast – Testing Strong Resistance">
            <a:extLst>
              <a:ext uri="{FF2B5EF4-FFF2-40B4-BE49-F238E27FC236}">
                <a16:creationId xmlns:a16="http://schemas.microsoft.com/office/drawing/2014/main" id="{83BB7CB3-BB59-44F9-B693-E4859571B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36" t="10119" r="8404" b="4119"/>
          <a:stretch/>
        </p:blipFill>
        <p:spPr bwMode="auto">
          <a:xfrm>
            <a:off x="846150" y="1960975"/>
            <a:ext cx="4352784" cy="293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8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9421739" cy="1118227"/>
          </a:xfrm>
        </p:spPr>
        <p:txBody>
          <a:bodyPr>
            <a:normAutofit/>
          </a:bodyPr>
          <a:lstStyle/>
          <a:p>
            <a:r>
              <a:rPr lang="en-US" dirty="0"/>
              <a:t>Evaluation Datasets</a:t>
            </a:r>
          </a:p>
        </p:txBody>
      </p:sp>
      <p:sp>
        <p:nvSpPr>
          <p:cNvPr id="5" name="TextBox 4">
            <a:extLst>
              <a:ext uri="{FF2B5EF4-FFF2-40B4-BE49-F238E27FC236}">
                <a16:creationId xmlns:a16="http://schemas.microsoft.com/office/drawing/2014/main" id="{9606528B-C16A-4AC3-A63E-D6A33A4A453A}"/>
              </a:ext>
            </a:extLst>
          </p:cNvPr>
          <p:cNvSpPr txBox="1"/>
          <p:nvPr/>
        </p:nvSpPr>
        <p:spPr>
          <a:xfrm>
            <a:off x="1278917" y="1186845"/>
            <a:ext cx="992248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choose two large-scale heterogeneous graphs as evaluation:</a:t>
            </a:r>
          </a:p>
          <a:p>
            <a:pPr marL="800100" lvl="1" indent="-342900">
              <a:buFont typeface="Arial" panose="020B0604020202020204" pitchFamily="34" charset="0"/>
              <a:buChar char="•"/>
            </a:pPr>
            <a:r>
              <a:rPr lang="en-US" dirty="0"/>
              <a:t>Microsoft Open Academic Graph (OAG)</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Amazon Review Recommendation (Amazon)</a:t>
            </a:r>
          </a:p>
        </p:txBody>
      </p:sp>
      <p:pic>
        <p:nvPicPr>
          <p:cNvPr id="6" name="Picture 5">
            <a:extLst>
              <a:ext uri="{FF2B5EF4-FFF2-40B4-BE49-F238E27FC236}">
                <a16:creationId xmlns:a16="http://schemas.microsoft.com/office/drawing/2014/main" id="{13F49DF2-8B2E-4D9B-8580-1025F75CD6ED}"/>
              </a:ext>
            </a:extLst>
          </p:cNvPr>
          <p:cNvPicPr>
            <a:picLocks noChangeAspect="1"/>
          </p:cNvPicPr>
          <p:nvPr/>
        </p:nvPicPr>
        <p:blipFill rotWithShape="1">
          <a:blip r:embed="rId3"/>
          <a:srcRect t="50633"/>
          <a:stretch/>
        </p:blipFill>
        <p:spPr>
          <a:xfrm>
            <a:off x="9285556" y="2109718"/>
            <a:ext cx="1915844" cy="1698909"/>
          </a:xfrm>
          <a:prstGeom prst="rect">
            <a:avLst/>
          </a:prstGeom>
        </p:spPr>
      </p:pic>
      <p:pic>
        <p:nvPicPr>
          <p:cNvPr id="8" name="Picture 7">
            <a:extLst>
              <a:ext uri="{FF2B5EF4-FFF2-40B4-BE49-F238E27FC236}">
                <a16:creationId xmlns:a16="http://schemas.microsoft.com/office/drawing/2014/main" id="{6D0C0B77-B5E1-478F-95F3-487CCC748313}"/>
              </a:ext>
            </a:extLst>
          </p:cNvPr>
          <p:cNvPicPr>
            <a:picLocks noChangeAspect="1"/>
          </p:cNvPicPr>
          <p:nvPr/>
        </p:nvPicPr>
        <p:blipFill rotWithShape="1">
          <a:blip r:embed="rId3"/>
          <a:srcRect b="49367"/>
          <a:stretch/>
        </p:blipFill>
        <p:spPr>
          <a:xfrm>
            <a:off x="7291533" y="2000126"/>
            <a:ext cx="1915844" cy="1742515"/>
          </a:xfrm>
          <a:prstGeom prst="rect">
            <a:avLst/>
          </a:prstGeom>
        </p:spPr>
      </p:pic>
      <p:pic>
        <p:nvPicPr>
          <p:cNvPr id="9" name="Picture 8">
            <a:extLst>
              <a:ext uri="{FF2B5EF4-FFF2-40B4-BE49-F238E27FC236}">
                <a16:creationId xmlns:a16="http://schemas.microsoft.com/office/drawing/2014/main" id="{51D8B883-4272-42EC-829E-DB412E64524E}"/>
              </a:ext>
            </a:extLst>
          </p:cNvPr>
          <p:cNvPicPr>
            <a:picLocks noChangeAspect="1"/>
          </p:cNvPicPr>
          <p:nvPr/>
        </p:nvPicPr>
        <p:blipFill rotWithShape="1">
          <a:blip r:embed="rId4"/>
          <a:srcRect t="35369"/>
          <a:stretch/>
        </p:blipFill>
        <p:spPr>
          <a:xfrm>
            <a:off x="1986698" y="2113408"/>
            <a:ext cx="5240554" cy="1808501"/>
          </a:xfrm>
          <a:prstGeom prst="rect">
            <a:avLst/>
          </a:prstGeom>
        </p:spPr>
      </p:pic>
      <p:pic>
        <p:nvPicPr>
          <p:cNvPr id="1028" name="Picture 4" descr="Hijacked Reviews on Amazon Can Trick Shoppers - Consumer Reports">
            <a:extLst>
              <a:ext uri="{FF2B5EF4-FFF2-40B4-BE49-F238E27FC236}">
                <a16:creationId xmlns:a16="http://schemas.microsoft.com/office/drawing/2014/main" id="{3629A4C9-CE83-4FDF-A86A-3D15890FFC4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489" b="10356"/>
          <a:stretch/>
        </p:blipFill>
        <p:spPr bwMode="auto">
          <a:xfrm>
            <a:off x="2265221" y="4356944"/>
            <a:ext cx="4683508" cy="22155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3496F7-2E5C-462A-A216-6F0F70AAE888}"/>
              </a:ext>
            </a:extLst>
          </p:cNvPr>
          <p:cNvSpPr/>
          <p:nvPr/>
        </p:nvSpPr>
        <p:spPr>
          <a:xfrm>
            <a:off x="7354335" y="4990118"/>
            <a:ext cx="3847065" cy="923330"/>
          </a:xfrm>
          <a:prstGeom prst="rect">
            <a:avLst/>
          </a:prstGeom>
        </p:spPr>
        <p:txBody>
          <a:bodyPr wrap="square">
            <a:spAutoFit/>
          </a:bodyPr>
          <a:lstStyle/>
          <a:p>
            <a:r>
              <a:rPr lang="en-US" dirty="0"/>
              <a:t>82.8 million reviews</a:t>
            </a:r>
          </a:p>
          <a:p>
            <a:r>
              <a:rPr lang="en-US" dirty="0"/>
              <a:t>20.9 million users</a:t>
            </a:r>
          </a:p>
          <a:p>
            <a:r>
              <a:rPr lang="en-US" dirty="0"/>
              <a:t>9.3   million products. </a:t>
            </a:r>
          </a:p>
        </p:txBody>
      </p:sp>
    </p:spTree>
    <p:extLst>
      <p:ext uri="{BB962C8B-B14F-4D97-AF65-F5344CB8AC3E}">
        <p14:creationId xmlns:p14="http://schemas.microsoft.com/office/powerpoint/2010/main" val="3877873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1654629" y="122945"/>
            <a:ext cx="9421739" cy="1118227"/>
          </a:xfrm>
        </p:spPr>
        <p:txBody>
          <a:bodyPr>
            <a:normAutofit/>
          </a:bodyPr>
          <a:lstStyle/>
          <a:p>
            <a:r>
              <a:rPr lang="en-US" dirty="0"/>
              <a:t>Evaluation Datasets</a:t>
            </a:r>
          </a:p>
        </p:txBody>
      </p:sp>
      <p:pic>
        <p:nvPicPr>
          <p:cNvPr id="4" name="Picture 3">
            <a:extLst>
              <a:ext uri="{FF2B5EF4-FFF2-40B4-BE49-F238E27FC236}">
                <a16:creationId xmlns:a16="http://schemas.microsoft.com/office/drawing/2014/main" id="{A04CF50A-B3D2-4DF7-9813-3B86BF7FA5D6}"/>
              </a:ext>
            </a:extLst>
          </p:cNvPr>
          <p:cNvPicPr>
            <a:picLocks noChangeAspect="1"/>
          </p:cNvPicPr>
          <p:nvPr/>
        </p:nvPicPr>
        <p:blipFill>
          <a:blip r:embed="rId3"/>
          <a:stretch>
            <a:fillRect/>
          </a:stretch>
        </p:blipFill>
        <p:spPr>
          <a:xfrm>
            <a:off x="1376805" y="1632584"/>
            <a:ext cx="9699563" cy="4158615"/>
          </a:xfrm>
          <a:prstGeom prst="rect">
            <a:avLst/>
          </a:prstGeom>
        </p:spPr>
      </p:pic>
      <p:sp>
        <p:nvSpPr>
          <p:cNvPr id="11" name="TextBox 10">
            <a:extLst>
              <a:ext uri="{FF2B5EF4-FFF2-40B4-BE49-F238E27FC236}">
                <a16:creationId xmlns:a16="http://schemas.microsoft.com/office/drawing/2014/main" id="{4C68EA96-15B8-439E-8671-13377ECCB346}"/>
              </a:ext>
            </a:extLst>
          </p:cNvPr>
          <p:cNvSpPr txBox="1"/>
          <p:nvPr/>
        </p:nvSpPr>
        <p:spPr>
          <a:xfrm>
            <a:off x="523393" y="6192020"/>
            <a:ext cx="11437947" cy="323165"/>
          </a:xfrm>
          <a:prstGeom prst="rect">
            <a:avLst/>
          </a:prstGeom>
          <a:noFill/>
        </p:spPr>
        <p:txBody>
          <a:bodyPr wrap="square" rtlCol="0">
            <a:spAutoFit/>
          </a:bodyPr>
          <a:lstStyle/>
          <a:p>
            <a:pPr marL="342900" indent="-342900">
              <a:buAutoNum type="arabicPeriod"/>
            </a:pPr>
            <a:r>
              <a:rPr lang="en-US" sz="1500" dirty="0"/>
              <a:t>Ziniu Hu et al. Heterogeneous Graph Transformer, WWW’20 </a:t>
            </a:r>
          </a:p>
        </p:txBody>
      </p:sp>
    </p:spTree>
    <p:extLst>
      <p:ext uri="{BB962C8B-B14F-4D97-AF65-F5344CB8AC3E}">
        <p14:creationId xmlns:p14="http://schemas.microsoft.com/office/powerpoint/2010/main" val="21169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0EB18EB-019D-4276-A916-A0D014DAF499}"/>
              </a:ext>
            </a:extLst>
          </p:cNvPr>
          <p:cNvPicPr>
            <a:picLocks noChangeAspect="1"/>
          </p:cNvPicPr>
          <p:nvPr/>
        </p:nvPicPr>
        <p:blipFill>
          <a:blip r:embed="rId3"/>
          <a:stretch>
            <a:fillRect/>
          </a:stretch>
        </p:blipFill>
        <p:spPr>
          <a:xfrm>
            <a:off x="1852612" y="1403985"/>
            <a:ext cx="8486775" cy="4781550"/>
          </a:xfrm>
          <a:prstGeom prst="rect">
            <a:avLst/>
          </a:prstGeom>
        </p:spPr>
      </p:pic>
      <p:sp>
        <p:nvSpPr>
          <p:cNvPr id="12" name="Title 1">
            <a:extLst>
              <a:ext uri="{FF2B5EF4-FFF2-40B4-BE49-F238E27FC236}">
                <a16:creationId xmlns:a16="http://schemas.microsoft.com/office/drawing/2014/main" id="{23EBC42D-41C8-4295-B953-F6736A1C03D0}"/>
              </a:ext>
            </a:extLst>
          </p:cNvPr>
          <p:cNvSpPr>
            <a:spLocks noGrp="1"/>
          </p:cNvSpPr>
          <p:nvPr>
            <p:ph type="title"/>
          </p:nvPr>
        </p:nvSpPr>
        <p:spPr>
          <a:xfrm>
            <a:off x="1654629" y="113351"/>
            <a:ext cx="9421739" cy="1118227"/>
          </a:xfrm>
        </p:spPr>
        <p:txBody>
          <a:bodyPr>
            <a:normAutofit/>
          </a:bodyPr>
          <a:lstStyle/>
          <a:p>
            <a:r>
              <a:rPr lang="en-US" dirty="0"/>
              <a:t>Evaluation Datasets </a:t>
            </a:r>
          </a:p>
        </p:txBody>
      </p:sp>
    </p:spTree>
    <p:extLst>
      <p:ext uri="{BB962C8B-B14F-4D97-AF65-F5344CB8AC3E}">
        <p14:creationId xmlns:p14="http://schemas.microsoft.com/office/powerpoint/2010/main" val="215571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0B335-966E-485A-8E9A-489AA91C0A1E}"/>
              </a:ext>
            </a:extLst>
          </p:cNvPr>
          <p:cNvPicPr>
            <a:picLocks noChangeAspect="1"/>
          </p:cNvPicPr>
          <p:nvPr/>
        </p:nvPicPr>
        <p:blipFill>
          <a:blip r:embed="rId3"/>
          <a:stretch>
            <a:fillRect/>
          </a:stretch>
        </p:blipFill>
        <p:spPr>
          <a:xfrm>
            <a:off x="233172" y="244101"/>
            <a:ext cx="6701028" cy="6369798"/>
          </a:xfrm>
          <a:prstGeom prst="rect">
            <a:avLst/>
          </a:prstGeom>
        </p:spPr>
      </p:pic>
      <p:pic>
        <p:nvPicPr>
          <p:cNvPr id="6" name="Picture 5">
            <a:extLst>
              <a:ext uri="{FF2B5EF4-FFF2-40B4-BE49-F238E27FC236}">
                <a16:creationId xmlns:a16="http://schemas.microsoft.com/office/drawing/2014/main" id="{B30F1288-14E4-447A-8C47-25D4EC280173}"/>
              </a:ext>
            </a:extLst>
          </p:cNvPr>
          <p:cNvPicPr>
            <a:picLocks noChangeAspect="1"/>
          </p:cNvPicPr>
          <p:nvPr/>
        </p:nvPicPr>
        <p:blipFill>
          <a:blip r:embed="rId4"/>
          <a:stretch>
            <a:fillRect/>
          </a:stretch>
        </p:blipFill>
        <p:spPr>
          <a:xfrm>
            <a:off x="7086600" y="1036173"/>
            <a:ext cx="5028028" cy="4296467"/>
          </a:xfrm>
          <a:prstGeom prst="rect">
            <a:avLst/>
          </a:prstGeom>
        </p:spPr>
      </p:pic>
      <p:sp>
        <p:nvSpPr>
          <p:cNvPr id="7" name="Rectangle: Rounded Corners 6">
            <a:extLst>
              <a:ext uri="{FF2B5EF4-FFF2-40B4-BE49-F238E27FC236}">
                <a16:creationId xmlns:a16="http://schemas.microsoft.com/office/drawing/2014/main" id="{1152324E-F5A7-4503-BF22-30E9E57F34AC}"/>
              </a:ext>
            </a:extLst>
          </p:cNvPr>
          <p:cNvSpPr/>
          <p:nvPr/>
        </p:nvSpPr>
        <p:spPr>
          <a:xfrm>
            <a:off x="3190618" y="1036173"/>
            <a:ext cx="3417446" cy="207411"/>
          </a:xfrm>
          <a:prstGeom prst="roundRect">
            <a:avLst>
              <a:gd name="adj" fmla="val 6397"/>
            </a:avLst>
          </a:prstGeom>
          <a:solidFill>
            <a:schemeClr val="accent5">
              <a:lumMod val="75000"/>
              <a:alpha val="12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FFAFA77-5686-4066-A893-EAA91FA5E734}"/>
              </a:ext>
            </a:extLst>
          </p:cNvPr>
          <p:cNvSpPr/>
          <p:nvPr/>
        </p:nvSpPr>
        <p:spPr>
          <a:xfrm>
            <a:off x="3196714" y="2615037"/>
            <a:ext cx="3417446" cy="207411"/>
          </a:xfrm>
          <a:prstGeom prst="roundRect">
            <a:avLst>
              <a:gd name="adj" fmla="val 6397"/>
            </a:avLst>
          </a:prstGeom>
          <a:solidFill>
            <a:schemeClr val="accent5">
              <a:lumMod val="75000"/>
              <a:alpha val="12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89B07AF-3C94-48D8-A820-9E6178103F09}"/>
              </a:ext>
            </a:extLst>
          </p:cNvPr>
          <p:cNvSpPr/>
          <p:nvPr/>
        </p:nvSpPr>
        <p:spPr>
          <a:xfrm>
            <a:off x="3196714" y="4218285"/>
            <a:ext cx="3417446" cy="207411"/>
          </a:xfrm>
          <a:prstGeom prst="roundRect">
            <a:avLst>
              <a:gd name="adj" fmla="val 6397"/>
            </a:avLst>
          </a:prstGeom>
          <a:solidFill>
            <a:schemeClr val="accent5">
              <a:lumMod val="75000"/>
              <a:alpha val="12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03D740D-84C4-4165-B63A-F50E71D6DD82}"/>
              </a:ext>
            </a:extLst>
          </p:cNvPr>
          <p:cNvSpPr/>
          <p:nvPr/>
        </p:nvSpPr>
        <p:spPr>
          <a:xfrm>
            <a:off x="3208906" y="6305888"/>
            <a:ext cx="3417446" cy="207411"/>
          </a:xfrm>
          <a:prstGeom prst="roundRect">
            <a:avLst>
              <a:gd name="adj" fmla="val 6397"/>
            </a:avLst>
          </a:prstGeom>
          <a:solidFill>
            <a:schemeClr val="accent5">
              <a:lumMod val="75000"/>
              <a:alpha val="12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10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ADFD3-7E77-403D-BABF-869020CC2936}"/>
              </a:ext>
            </a:extLst>
          </p:cNvPr>
          <p:cNvPicPr>
            <a:picLocks noChangeAspect="1"/>
          </p:cNvPicPr>
          <p:nvPr/>
        </p:nvPicPr>
        <p:blipFill rotWithShape="1">
          <a:blip r:embed="rId3"/>
          <a:srcRect t="1629"/>
          <a:stretch/>
        </p:blipFill>
        <p:spPr>
          <a:xfrm>
            <a:off x="1970805" y="1570892"/>
            <a:ext cx="8250390" cy="4911969"/>
          </a:xfrm>
          <a:prstGeom prst="rect">
            <a:avLst/>
          </a:prstGeom>
        </p:spPr>
      </p:pic>
      <p:sp>
        <p:nvSpPr>
          <p:cNvPr id="9" name="Title 1">
            <a:extLst>
              <a:ext uri="{FF2B5EF4-FFF2-40B4-BE49-F238E27FC236}">
                <a16:creationId xmlns:a16="http://schemas.microsoft.com/office/drawing/2014/main" id="{108F991E-C6C5-4206-A3A9-E50FD6E65A22}"/>
              </a:ext>
            </a:extLst>
          </p:cNvPr>
          <p:cNvSpPr>
            <a:spLocks noGrp="1"/>
          </p:cNvSpPr>
          <p:nvPr>
            <p:ph type="title"/>
          </p:nvPr>
        </p:nvSpPr>
        <p:spPr>
          <a:xfrm>
            <a:off x="1654629" y="113351"/>
            <a:ext cx="9421739" cy="1118227"/>
          </a:xfrm>
        </p:spPr>
        <p:txBody>
          <a:bodyPr>
            <a:normAutofit/>
          </a:bodyPr>
          <a:lstStyle/>
          <a:p>
            <a:r>
              <a:rPr lang="en-US" dirty="0"/>
              <a:t>The Promise of Generative Pre-training</a:t>
            </a:r>
          </a:p>
        </p:txBody>
      </p:sp>
    </p:spTree>
    <p:extLst>
      <p:ext uri="{BB962C8B-B14F-4D97-AF65-F5344CB8AC3E}">
        <p14:creationId xmlns:p14="http://schemas.microsoft.com/office/powerpoint/2010/main" val="213916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440D74-91ED-484E-9DE0-DF6A3605BF81}"/>
              </a:ext>
            </a:extLst>
          </p:cNvPr>
          <p:cNvSpPr>
            <a:spLocks noGrp="1"/>
          </p:cNvSpPr>
          <p:nvPr>
            <p:ph type="title"/>
          </p:nvPr>
        </p:nvSpPr>
        <p:spPr>
          <a:xfrm>
            <a:off x="1654629" y="113351"/>
            <a:ext cx="9421739" cy="1118227"/>
          </a:xfrm>
        </p:spPr>
        <p:txBody>
          <a:bodyPr>
            <a:normAutofit/>
          </a:bodyPr>
          <a:lstStyle/>
          <a:p>
            <a:r>
              <a:rPr lang="en-US" dirty="0"/>
              <a:t>The Promise of Generative Pre-training</a:t>
            </a:r>
          </a:p>
        </p:txBody>
      </p:sp>
      <p:pic>
        <p:nvPicPr>
          <p:cNvPr id="5" name="Picture 4">
            <a:extLst>
              <a:ext uri="{FF2B5EF4-FFF2-40B4-BE49-F238E27FC236}">
                <a16:creationId xmlns:a16="http://schemas.microsoft.com/office/drawing/2014/main" id="{B125A5CF-4545-4218-BFAC-C609B300A227}"/>
              </a:ext>
            </a:extLst>
          </p:cNvPr>
          <p:cNvPicPr>
            <a:picLocks noChangeAspect="1"/>
          </p:cNvPicPr>
          <p:nvPr/>
        </p:nvPicPr>
        <p:blipFill rotWithShape="1">
          <a:blip r:embed="rId3"/>
          <a:srcRect t="-3007" r="33453" b="1"/>
          <a:stretch/>
        </p:blipFill>
        <p:spPr>
          <a:xfrm>
            <a:off x="1979537" y="1231578"/>
            <a:ext cx="7437418" cy="3174096"/>
          </a:xfrm>
          <a:prstGeom prst="rect">
            <a:avLst/>
          </a:prstGeom>
        </p:spPr>
      </p:pic>
    </p:spTree>
    <p:extLst>
      <p:ext uri="{BB962C8B-B14F-4D97-AF65-F5344CB8AC3E}">
        <p14:creationId xmlns:p14="http://schemas.microsoft.com/office/powerpoint/2010/main" val="120790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9D356D-A079-4FA2-9FDC-EE59F4DD9A5C}"/>
              </a:ext>
            </a:extLst>
          </p:cNvPr>
          <p:cNvPicPr>
            <a:picLocks noChangeAspect="1"/>
          </p:cNvPicPr>
          <p:nvPr/>
        </p:nvPicPr>
        <p:blipFill>
          <a:blip r:embed="rId3"/>
          <a:stretch>
            <a:fillRect/>
          </a:stretch>
        </p:blipFill>
        <p:spPr>
          <a:xfrm>
            <a:off x="287215" y="4716097"/>
            <a:ext cx="11617567" cy="1635339"/>
          </a:xfrm>
          <a:prstGeom prst="rect">
            <a:avLst/>
          </a:prstGeom>
        </p:spPr>
      </p:pic>
      <p:sp>
        <p:nvSpPr>
          <p:cNvPr id="4" name="Title 1">
            <a:extLst>
              <a:ext uri="{FF2B5EF4-FFF2-40B4-BE49-F238E27FC236}">
                <a16:creationId xmlns:a16="http://schemas.microsoft.com/office/drawing/2014/main" id="{16440D74-91ED-484E-9DE0-DF6A3605BF81}"/>
              </a:ext>
            </a:extLst>
          </p:cNvPr>
          <p:cNvSpPr>
            <a:spLocks noGrp="1"/>
          </p:cNvSpPr>
          <p:nvPr>
            <p:ph type="title"/>
          </p:nvPr>
        </p:nvSpPr>
        <p:spPr>
          <a:xfrm>
            <a:off x="1654629" y="113351"/>
            <a:ext cx="9421739" cy="1118227"/>
          </a:xfrm>
        </p:spPr>
        <p:txBody>
          <a:bodyPr>
            <a:normAutofit/>
          </a:bodyPr>
          <a:lstStyle/>
          <a:p>
            <a:r>
              <a:rPr lang="en-US" dirty="0"/>
              <a:t>The Promise of Generative Pre-training</a:t>
            </a:r>
          </a:p>
        </p:txBody>
      </p:sp>
      <p:pic>
        <p:nvPicPr>
          <p:cNvPr id="5" name="Picture 4">
            <a:extLst>
              <a:ext uri="{FF2B5EF4-FFF2-40B4-BE49-F238E27FC236}">
                <a16:creationId xmlns:a16="http://schemas.microsoft.com/office/drawing/2014/main" id="{34C86012-C0C8-48E0-AAD5-9BD8AAD4E441}"/>
              </a:ext>
            </a:extLst>
          </p:cNvPr>
          <p:cNvPicPr>
            <a:picLocks noChangeAspect="1"/>
          </p:cNvPicPr>
          <p:nvPr/>
        </p:nvPicPr>
        <p:blipFill rotWithShape="1">
          <a:blip r:embed="rId4"/>
          <a:srcRect t="-3007" r="33453" b="1"/>
          <a:stretch/>
        </p:blipFill>
        <p:spPr>
          <a:xfrm>
            <a:off x="1979537" y="1231578"/>
            <a:ext cx="7437418" cy="3174096"/>
          </a:xfrm>
          <a:prstGeom prst="rect">
            <a:avLst/>
          </a:prstGeom>
        </p:spPr>
      </p:pic>
    </p:spTree>
    <p:extLst>
      <p:ext uri="{BB962C8B-B14F-4D97-AF65-F5344CB8AC3E}">
        <p14:creationId xmlns:p14="http://schemas.microsoft.com/office/powerpoint/2010/main" val="1966668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440D74-91ED-484E-9DE0-DF6A3605BF81}"/>
              </a:ext>
            </a:extLst>
          </p:cNvPr>
          <p:cNvSpPr>
            <a:spLocks noGrp="1"/>
          </p:cNvSpPr>
          <p:nvPr>
            <p:ph type="title"/>
          </p:nvPr>
        </p:nvSpPr>
        <p:spPr>
          <a:xfrm>
            <a:off x="1654629" y="113351"/>
            <a:ext cx="9421739" cy="1118227"/>
          </a:xfrm>
        </p:spPr>
        <p:txBody>
          <a:bodyPr>
            <a:normAutofit/>
          </a:bodyPr>
          <a:lstStyle/>
          <a:p>
            <a:r>
              <a:rPr lang="en-US" dirty="0"/>
              <a:t>The Promise of Generative Pre-training</a:t>
            </a:r>
          </a:p>
        </p:txBody>
      </p:sp>
      <p:pic>
        <p:nvPicPr>
          <p:cNvPr id="5" name="Picture 4">
            <a:extLst>
              <a:ext uri="{FF2B5EF4-FFF2-40B4-BE49-F238E27FC236}">
                <a16:creationId xmlns:a16="http://schemas.microsoft.com/office/drawing/2014/main" id="{F79666F8-B1BD-459A-B22B-5AE55DA84206}"/>
              </a:ext>
            </a:extLst>
          </p:cNvPr>
          <p:cNvPicPr>
            <a:picLocks noChangeAspect="1"/>
          </p:cNvPicPr>
          <p:nvPr/>
        </p:nvPicPr>
        <p:blipFill>
          <a:blip r:embed="rId3"/>
          <a:stretch>
            <a:fillRect/>
          </a:stretch>
        </p:blipFill>
        <p:spPr>
          <a:xfrm>
            <a:off x="484098" y="2105596"/>
            <a:ext cx="5508095" cy="2103225"/>
          </a:xfrm>
          <a:prstGeom prst="rect">
            <a:avLst/>
          </a:prstGeom>
        </p:spPr>
      </p:pic>
      <p:sp>
        <p:nvSpPr>
          <p:cNvPr id="8" name="TextBox 7">
            <a:extLst>
              <a:ext uri="{FF2B5EF4-FFF2-40B4-BE49-F238E27FC236}">
                <a16:creationId xmlns:a16="http://schemas.microsoft.com/office/drawing/2014/main" id="{38438FBA-56EB-411B-B1B8-69194680EC79}"/>
              </a:ext>
            </a:extLst>
          </p:cNvPr>
          <p:cNvSpPr txBox="1"/>
          <p:nvPr/>
        </p:nvSpPr>
        <p:spPr>
          <a:xfrm>
            <a:off x="484098" y="4569350"/>
            <a:ext cx="550082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GPT-GNN can consistently improve performance for various GNN models.</a:t>
            </a:r>
          </a:p>
          <a:p>
            <a:pPr marL="342900" indent="-342900">
              <a:buFont typeface="Arial" panose="020B0604020202020204" pitchFamily="34" charset="0"/>
              <a:buChar char="•"/>
            </a:pPr>
            <a:r>
              <a:rPr lang="en-US" sz="2000" dirty="0"/>
              <a:t>A more expressive GNN model (as HGT) can receive higher performance gain.</a:t>
            </a:r>
            <a:endParaRPr lang="en-US" dirty="0"/>
          </a:p>
        </p:txBody>
      </p:sp>
    </p:spTree>
    <p:extLst>
      <p:ext uri="{BB962C8B-B14F-4D97-AF65-F5344CB8AC3E}">
        <p14:creationId xmlns:p14="http://schemas.microsoft.com/office/powerpoint/2010/main" val="96993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440D74-91ED-484E-9DE0-DF6A3605BF81}"/>
              </a:ext>
            </a:extLst>
          </p:cNvPr>
          <p:cNvSpPr>
            <a:spLocks noGrp="1"/>
          </p:cNvSpPr>
          <p:nvPr>
            <p:ph type="title"/>
          </p:nvPr>
        </p:nvSpPr>
        <p:spPr>
          <a:xfrm>
            <a:off x="1654629" y="113351"/>
            <a:ext cx="9421739" cy="1118227"/>
          </a:xfrm>
        </p:spPr>
        <p:txBody>
          <a:bodyPr>
            <a:normAutofit/>
          </a:bodyPr>
          <a:lstStyle/>
          <a:p>
            <a:r>
              <a:rPr lang="en-US" dirty="0"/>
              <a:t>The Promise of Generative Pre-training</a:t>
            </a:r>
          </a:p>
        </p:txBody>
      </p:sp>
      <p:pic>
        <p:nvPicPr>
          <p:cNvPr id="5" name="Picture 4">
            <a:extLst>
              <a:ext uri="{FF2B5EF4-FFF2-40B4-BE49-F238E27FC236}">
                <a16:creationId xmlns:a16="http://schemas.microsoft.com/office/drawing/2014/main" id="{F79666F8-B1BD-459A-B22B-5AE55DA84206}"/>
              </a:ext>
            </a:extLst>
          </p:cNvPr>
          <p:cNvPicPr>
            <a:picLocks noChangeAspect="1"/>
          </p:cNvPicPr>
          <p:nvPr/>
        </p:nvPicPr>
        <p:blipFill>
          <a:blip r:embed="rId3"/>
          <a:stretch>
            <a:fillRect/>
          </a:stretch>
        </p:blipFill>
        <p:spPr>
          <a:xfrm>
            <a:off x="484098" y="2105596"/>
            <a:ext cx="5508095" cy="2103225"/>
          </a:xfrm>
          <a:prstGeom prst="rect">
            <a:avLst/>
          </a:prstGeom>
        </p:spPr>
      </p:pic>
      <p:pic>
        <p:nvPicPr>
          <p:cNvPr id="3" name="Picture 2">
            <a:extLst>
              <a:ext uri="{FF2B5EF4-FFF2-40B4-BE49-F238E27FC236}">
                <a16:creationId xmlns:a16="http://schemas.microsoft.com/office/drawing/2014/main" id="{ED8F1B0E-4F14-4AE6-A135-125E35247ACA}"/>
              </a:ext>
            </a:extLst>
          </p:cNvPr>
          <p:cNvPicPr>
            <a:picLocks noChangeAspect="1"/>
          </p:cNvPicPr>
          <p:nvPr/>
        </p:nvPicPr>
        <p:blipFill>
          <a:blip r:embed="rId4"/>
          <a:stretch>
            <a:fillRect/>
          </a:stretch>
        </p:blipFill>
        <p:spPr>
          <a:xfrm>
            <a:off x="6663310" y="2043303"/>
            <a:ext cx="5182498" cy="2404419"/>
          </a:xfrm>
          <a:prstGeom prst="rect">
            <a:avLst/>
          </a:prstGeom>
        </p:spPr>
      </p:pic>
      <p:sp>
        <p:nvSpPr>
          <p:cNvPr id="8" name="TextBox 7">
            <a:extLst>
              <a:ext uri="{FF2B5EF4-FFF2-40B4-BE49-F238E27FC236}">
                <a16:creationId xmlns:a16="http://schemas.microsoft.com/office/drawing/2014/main" id="{38438FBA-56EB-411B-B1B8-69194680EC79}"/>
              </a:ext>
            </a:extLst>
          </p:cNvPr>
          <p:cNvSpPr txBox="1"/>
          <p:nvPr/>
        </p:nvSpPr>
        <p:spPr>
          <a:xfrm>
            <a:off x="484098" y="4569350"/>
            <a:ext cx="550082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GPT-GNN can consistently improve performance for various GNN models.</a:t>
            </a:r>
          </a:p>
          <a:p>
            <a:pPr marL="342900" indent="-342900">
              <a:buFont typeface="Arial" panose="020B0604020202020204" pitchFamily="34" charset="0"/>
              <a:buChar char="•"/>
            </a:pPr>
            <a:r>
              <a:rPr lang="en-US" sz="2000" dirty="0"/>
              <a:t>A more expressive GNN model (as HGT) can receive higher performance gain.</a:t>
            </a:r>
            <a:endParaRPr lang="en-US" dirty="0"/>
          </a:p>
        </p:txBody>
      </p:sp>
      <p:sp>
        <p:nvSpPr>
          <p:cNvPr id="9" name="TextBox 8">
            <a:extLst>
              <a:ext uri="{FF2B5EF4-FFF2-40B4-BE49-F238E27FC236}">
                <a16:creationId xmlns:a16="http://schemas.microsoft.com/office/drawing/2014/main" id="{36422495-2D1D-4331-8672-55D709029C4E}"/>
              </a:ext>
            </a:extLst>
          </p:cNvPr>
          <p:cNvSpPr txBox="1"/>
          <p:nvPr/>
        </p:nvSpPr>
        <p:spPr>
          <a:xfrm>
            <a:off x="6504147" y="4808249"/>
            <a:ext cx="550082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GPT-GNN can also be utilized for homogeneous graphs and get the highest performance gain.</a:t>
            </a:r>
            <a:endParaRPr lang="en-US" dirty="0"/>
          </a:p>
        </p:txBody>
      </p:sp>
    </p:spTree>
    <p:extLst>
      <p:ext uri="{BB962C8B-B14F-4D97-AF65-F5344CB8AC3E}">
        <p14:creationId xmlns:p14="http://schemas.microsoft.com/office/powerpoint/2010/main" val="3132284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DE54-1112-414C-A6F6-F9F6F260ABDD}"/>
              </a:ext>
            </a:extLst>
          </p:cNvPr>
          <p:cNvSpPr>
            <a:spLocks noGrp="1"/>
          </p:cNvSpPr>
          <p:nvPr>
            <p:ph type="title"/>
          </p:nvPr>
        </p:nvSpPr>
        <p:spPr>
          <a:xfrm>
            <a:off x="2723989" y="835233"/>
            <a:ext cx="6804212" cy="1325563"/>
          </a:xfrm>
        </p:spPr>
        <p:txBody>
          <a:bodyPr/>
          <a:lstStyle/>
          <a:p>
            <a:pPr algn="ctr"/>
            <a:r>
              <a:rPr lang="en-US" dirty="0">
                <a:latin typeface="Arial Rounded MT Bold" panose="020F0704030504030204" pitchFamily="34" charset="0"/>
              </a:rPr>
              <a:t>Thanks for listening!</a:t>
            </a:r>
          </a:p>
        </p:txBody>
      </p:sp>
      <p:pic>
        <p:nvPicPr>
          <p:cNvPr id="6146" name="Picture 2">
            <a:extLst>
              <a:ext uri="{FF2B5EF4-FFF2-40B4-BE49-F238E27FC236}">
                <a16:creationId xmlns:a16="http://schemas.microsoft.com/office/drawing/2014/main" id="{CA1050A8-841B-4FE6-ADEA-225F50427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845" y="318439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769C4CB-5DAA-4190-97D7-E682EC007CBC}"/>
              </a:ext>
            </a:extLst>
          </p:cNvPr>
          <p:cNvSpPr txBox="1">
            <a:spLocks/>
          </p:cNvSpPr>
          <p:nvPr/>
        </p:nvSpPr>
        <p:spPr>
          <a:xfrm>
            <a:off x="2723989" y="3474117"/>
            <a:ext cx="47383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mn-lt"/>
              </a:rPr>
              <a:t>Code and Dataset</a:t>
            </a:r>
          </a:p>
          <a:p>
            <a:pPr algn="ctr"/>
            <a:r>
              <a:rPr lang="en-US" sz="3600" dirty="0">
                <a:latin typeface="+mn-lt"/>
              </a:rPr>
              <a:t>are available:</a:t>
            </a:r>
          </a:p>
        </p:txBody>
      </p:sp>
    </p:spTree>
    <p:extLst>
      <p:ext uri="{BB962C8B-B14F-4D97-AF65-F5344CB8AC3E}">
        <p14:creationId xmlns:p14="http://schemas.microsoft.com/office/powerpoint/2010/main" val="408699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169B0E-C7C1-4A8E-93E6-8836CA8B2457}"/>
              </a:ext>
            </a:extLst>
          </p:cNvPr>
          <p:cNvSpPr>
            <a:spLocks noGrp="1"/>
          </p:cNvSpPr>
          <p:nvPr>
            <p:ph type="title"/>
          </p:nvPr>
        </p:nvSpPr>
        <p:spPr>
          <a:xfrm>
            <a:off x="557146" y="365125"/>
            <a:ext cx="11015330" cy="1325563"/>
          </a:xfrm>
        </p:spPr>
        <p:txBody>
          <a:bodyPr/>
          <a:lstStyle/>
          <a:p>
            <a:r>
              <a:rPr lang="en-US" dirty="0"/>
              <a:t>Learning from Unlabeled Data</a:t>
            </a:r>
          </a:p>
        </p:txBody>
      </p:sp>
      <p:pic>
        <p:nvPicPr>
          <p:cNvPr id="11266" name="Picture 2" descr="Network Behavior Anomaly Detection">
            <a:extLst>
              <a:ext uri="{FF2B5EF4-FFF2-40B4-BE49-F238E27FC236}">
                <a16:creationId xmlns:a16="http://schemas.microsoft.com/office/drawing/2014/main" id="{96392105-8BB8-4E3B-836F-F97809472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25" y="1325610"/>
            <a:ext cx="6141003" cy="33812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669F778-4E29-48EC-9C3E-DC58F949498D}"/>
              </a:ext>
            </a:extLst>
          </p:cNvPr>
          <p:cNvSpPr txBox="1"/>
          <p:nvPr/>
        </p:nvSpPr>
        <p:spPr>
          <a:xfrm>
            <a:off x="2586586" y="4932225"/>
            <a:ext cx="7018827" cy="1200329"/>
          </a:xfrm>
          <a:prstGeom prst="rect">
            <a:avLst/>
          </a:prstGeom>
          <a:noFill/>
        </p:spPr>
        <p:txBody>
          <a:bodyPr wrap="square" rtlCol="0">
            <a:spAutoFit/>
          </a:bodyPr>
          <a:lstStyle/>
          <a:p>
            <a:r>
              <a:rPr lang="en-US" sz="2800" dirty="0"/>
              <a:t>     Anomaly Detection on Graph:</a:t>
            </a:r>
          </a:p>
          <a:p>
            <a:pPr marL="800100" lvl="1" indent="-342900">
              <a:buFont typeface="Arial" panose="020B0604020202020204" pitchFamily="34" charset="0"/>
              <a:buChar char="•"/>
            </a:pPr>
            <a:r>
              <a:rPr lang="en-US" sz="2200" dirty="0"/>
              <a:t>Labeled Nodes: Malicious Account (scarce)</a:t>
            </a:r>
          </a:p>
          <a:p>
            <a:pPr marL="800100" lvl="1" indent="-342900">
              <a:buFont typeface="Arial" panose="020B0604020202020204" pitchFamily="34" charset="0"/>
              <a:buChar char="•"/>
            </a:pPr>
            <a:r>
              <a:rPr lang="en-US" sz="2200" dirty="0"/>
              <a:t>Unlabeled Nodes: The whole Graph (abundant)</a:t>
            </a:r>
          </a:p>
        </p:txBody>
      </p:sp>
    </p:spTree>
    <p:extLst>
      <p:ext uri="{BB962C8B-B14F-4D97-AF65-F5344CB8AC3E}">
        <p14:creationId xmlns:p14="http://schemas.microsoft.com/office/powerpoint/2010/main" val="10437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169B0E-C7C1-4A8E-93E6-8836CA8B2457}"/>
              </a:ext>
            </a:extLst>
          </p:cNvPr>
          <p:cNvSpPr>
            <a:spLocks noGrp="1"/>
          </p:cNvSpPr>
          <p:nvPr>
            <p:ph type="title"/>
          </p:nvPr>
        </p:nvSpPr>
        <p:spPr>
          <a:xfrm>
            <a:off x="557146" y="365125"/>
            <a:ext cx="11015330" cy="1325563"/>
          </a:xfrm>
        </p:spPr>
        <p:txBody>
          <a:bodyPr/>
          <a:lstStyle/>
          <a:p>
            <a:r>
              <a:rPr lang="en-US" dirty="0"/>
              <a:t>Unsupervised Pre-Training</a:t>
            </a:r>
          </a:p>
        </p:txBody>
      </p:sp>
      <p:pic>
        <p:nvPicPr>
          <p:cNvPr id="7" name="Picture 6">
            <a:extLst>
              <a:ext uri="{FF2B5EF4-FFF2-40B4-BE49-F238E27FC236}">
                <a16:creationId xmlns:a16="http://schemas.microsoft.com/office/drawing/2014/main" id="{E39B9022-F877-4BBF-8DD1-4003B5B16DD9}"/>
              </a:ext>
            </a:extLst>
          </p:cNvPr>
          <p:cNvPicPr>
            <a:picLocks noChangeAspect="1"/>
          </p:cNvPicPr>
          <p:nvPr/>
        </p:nvPicPr>
        <p:blipFill rotWithShape="1">
          <a:blip r:embed="rId3"/>
          <a:srcRect l="9651" t="33480" r="20435"/>
          <a:stretch/>
        </p:blipFill>
        <p:spPr>
          <a:xfrm>
            <a:off x="2846175" y="3318014"/>
            <a:ext cx="6066690" cy="2990807"/>
          </a:xfrm>
          <a:prstGeom prst="rect">
            <a:avLst/>
          </a:prstGeom>
        </p:spPr>
      </p:pic>
      <p:pic>
        <p:nvPicPr>
          <p:cNvPr id="9" name="Picture 2" descr="Sand Beach As A Background Stock Photo, Picture And Royalty Free ...">
            <a:extLst>
              <a:ext uri="{FF2B5EF4-FFF2-40B4-BE49-F238E27FC236}">
                <a16:creationId xmlns:a16="http://schemas.microsoft.com/office/drawing/2014/main" id="{A176B5C9-0645-4749-9172-63AEC43FCB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23" t="-22882" b="-1"/>
          <a:stretch/>
        </p:blipFill>
        <p:spPr bwMode="auto">
          <a:xfrm>
            <a:off x="773715" y="2217918"/>
            <a:ext cx="2027030" cy="16302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Gold Price Forecast – Testing Strong Resistance">
            <a:extLst>
              <a:ext uri="{FF2B5EF4-FFF2-40B4-BE49-F238E27FC236}">
                <a16:creationId xmlns:a16="http://schemas.microsoft.com/office/drawing/2014/main" id="{1D7A44AC-8D7E-4F16-9E03-3BDD2374F7E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36" t="10119" r="8404" b="4119"/>
          <a:stretch/>
        </p:blipFill>
        <p:spPr bwMode="auto">
          <a:xfrm>
            <a:off x="8788103" y="2456756"/>
            <a:ext cx="2176392" cy="14680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94E0EC-128D-42C0-B705-07CB45686CE6}"/>
              </a:ext>
            </a:extLst>
          </p:cNvPr>
          <p:cNvSpPr txBox="1"/>
          <p:nvPr/>
        </p:nvSpPr>
        <p:spPr>
          <a:xfrm>
            <a:off x="3103817" y="2305234"/>
            <a:ext cx="2540405" cy="830997"/>
          </a:xfrm>
          <a:prstGeom prst="rect">
            <a:avLst/>
          </a:prstGeom>
          <a:noFill/>
        </p:spPr>
        <p:txBody>
          <a:bodyPr wrap="square" rtlCol="0">
            <a:spAutoFit/>
          </a:bodyPr>
          <a:lstStyle/>
          <a:p>
            <a:r>
              <a:rPr lang="en-US" sz="2400" b="1" dirty="0">
                <a:solidFill>
                  <a:schemeClr val="accent1"/>
                </a:solidFill>
              </a:rPr>
              <a:t>w/ Abundant</a:t>
            </a:r>
          </a:p>
          <a:p>
            <a:r>
              <a:rPr lang="en-US" sz="2400" b="1" dirty="0">
                <a:solidFill>
                  <a:schemeClr val="accent1"/>
                </a:solidFill>
              </a:rPr>
              <a:t>Unlabeled Data</a:t>
            </a:r>
            <a:endParaRPr lang="en-US" sz="2400" dirty="0">
              <a:solidFill>
                <a:schemeClr val="accent1"/>
              </a:solidFill>
            </a:endParaRPr>
          </a:p>
        </p:txBody>
      </p:sp>
      <p:sp>
        <p:nvSpPr>
          <p:cNvPr id="13" name="TextBox 12">
            <a:extLst>
              <a:ext uri="{FF2B5EF4-FFF2-40B4-BE49-F238E27FC236}">
                <a16:creationId xmlns:a16="http://schemas.microsoft.com/office/drawing/2014/main" id="{0B026CC6-2E34-4AAB-A340-FA0A2847F88F}"/>
              </a:ext>
            </a:extLst>
          </p:cNvPr>
          <p:cNvSpPr txBox="1"/>
          <p:nvPr/>
        </p:nvSpPr>
        <p:spPr>
          <a:xfrm>
            <a:off x="6473167" y="2308536"/>
            <a:ext cx="2201850" cy="830997"/>
          </a:xfrm>
          <a:prstGeom prst="rect">
            <a:avLst/>
          </a:prstGeom>
          <a:noFill/>
        </p:spPr>
        <p:txBody>
          <a:bodyPr wrap="square" rtlCol="0">
            <a:spAutoFit/>
          </a:bodyPr>
          <a:lstStyle/>
          <a:p>
            <a:r>
              <a:rPr lang="en-US" altLang="zh-CN" sz="2400" b="1" dirty="0">
                <a:solidFill>
                  <a:schemeClr val="accent1"/>
                </a:solidFill>
              </a:rPr>
              <a:t>w/ Few</a:t>
            </a:r>
          </a:p>
          <a:p>
            <a:r>
              <a:rPr lang="en-US" altLang="zh-CN" sz="2400" b="1" dirty="0">
                <a:solidFill>
                  <a:schemeClr val="accent1"/>
                </a:solidFill>
              </a:rPr>
              <a:t>La</a:t>
            </a:r>
            <a:r>
              <a:rPr lang="en-US" sz="2400" b="1" dirty="0">
                <a:solidFill>
                  <a:schemeClr val="accent1"/>
                </a:solidFill>
              </a:rPr>
              <a:t>beled Data</a:t>
            </a:r>
          </a:p>
        </p:txBody>
      </p:sp>
      <p:sp>
        <p:nvSpPr>
          <p:cNvPr id="2" name="Rectangle: Rounded Corners 1">
            <a:extLst>
              <a:ext uri="{FF2B5EF4-FFF2-40B4-BE49-F238E27FC236}">
                <a16:creationId xmlns:a16="http://schemas.microsoft.com/office/drawing/2014/main" id="{3E8D4EFE-C3A2-4E56-B667-B2F436A07499}"/>
              </a:ext>
            </a:extLst>
          </p:cNvPr>
          <p:cNvSpPr/>
          <p:nvPr/>
        </p:nvSpPr>
        <p:spPr>
          <a:xfrm>
            <a:off x="557146" y="1949116"/>
            <a:ext cx="4945296" cy="2374231"/>
          </a:xfrm>
          <a:prstGeom prst="round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AF82261-ABAB-4AB5-B639-002945E950B2}"/>
              </a:ext>
            </a:extLst>
          </p:cNvPr>
          <p:cNvSpPr/>
          <p:nvPr/>
        </p:nvSpPr>
        <p:spPr>
          <a:xfrm>
            <a:off x="6305253" y="1949116"/>
            <a:ext cx="4896641" cy="2374231"/>
          </a:xfrm>
          <a:prstGeom prst="round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06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rotWithShape="1">
          <a:blip r:embed="rId3"/>
          <a:srcRect l="11858"/>
          <a:stretch/>
        </p:blipFill>
        <p:spPr>
          <a:xfrm>
            <a:off x="332654" y="3175858"/>
            <a:ext cx="7070250" cy="2285508"/>
          </a:xfrm>
          <a:prstGeom prst="rect">
            <a:avLst/>
          </a:prstGeom>
        </p:spPr>
      </p:pic>
      <p:sp>
        <p:nvSpPr>
          <p:cNvPr id="34" name="TextBox 33"/>
          <p:cNvSpPr txBox="1"/>
          <p:nvPr/>
        </p:nvSpPr>
        <p:spPr>
          <a:xfrm>
            <a:off x="743262" y="1490852"/>
            <a:ext cx="9982404"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t>Recent progress of pre-training in NLP and CV shows that we can train </a:t>
            </a:r>
            <a:r>
              <a:rPr lang="en-US" sz="2200" b="1" dirty="0">
                <a:solidFill>
                  <a:schemeClr val="accent1"/>
                </a:solidFill>
              </a:rPr>
              <a:t>very deep models </a:t>
            </a:r>
            <a:r>
              <a:rPr lang="en-US" sz="2200" dirty="0"/>
              <a:t>(Transformer, </a:t>
            </a:r>
            <a:r>
              <a:rPr lang="en-US" sz="2200" dirty="0" err="1"/>
              <a:t>ResNet</a:t>
            </a:r>
            <a:r>
              <a:rPr lang="en-US" sz="2200" dirty="0"/>
              <a:t>) with </a:t>
            </a:r>
            <a:r>
              <a:rPr lang="en-US" sz="2200" b="1" dirty="0">
                <a:solidFill>
                  <a:schemeClr val="accent1"/>
                </a:solidFill>
              </a:rPr>
              <a:t>unlabeled data </a:t>
            </a:r>
            <a:r>
              <a:rPr lang="en-US" sz="2200" dirty="0"/>
              <a:t>to learn generic knowledge.</a:t>
            </a:r>
          </a:p>
        </p:txBody>
      </p:sp>
      <p:sp>
        <p:nvSpPr>
          <p:cNvPr id="4" name="Title 1">
            <a:extLst>
              <a:ext uri="{FF2B5EF4-FFF2-40B4-BE49-F238E27FC236}">
                <a16:creationId xmlns:a16="http://schemas.microsoft.com/office/drawing/2014/main" id="{84169B0E-C7C1-4A8E-93E6-8836CA8B2457}"/>
              </a:ext>
            </a:extLst>
          </p:cNvPr>
          <p:cNvSpPr>
            <a:spLocks noGrp="1"/>
          </p:cNvSpPr>
          <p:nvPr>
            <p:ph type="title"/>
          </p:nvPr>
        </p:nvSpPr>
        <p:spPr>
          <a:xfrm>
            <a:off x="557146" y="365125"/>
            <a:ext cx="11342246" cy="1325563"/>
          </a:xfrm>
        </p:spPr>
        <p:txBody>
          <a:bodyPr/>
          <a:lstStyle/>
          <a:p>
            <a:r>
              <a:rPr lang="en-US" dirty="0"/>
              <a:t>Unsupervised Pre-Training in NLP and CV</a:t>
            </a:r>
          </a:p>
        </p:txBody>
      </p:sp>
      <p:sp>
        <p:nvSpPr>
          <p:cNvPr id="10" name="TextBox 9">
            <a:extLst>
              <a:ext uri="{FF2B5EF4-FFF2-40B4-BE49-F238E27FC236}">
                <a16:creationId xmlns:a16="http://schemas.microsoft.com/office/drawing/2014/main" id="{69DAA54E-144D-43B1-A21C-DC09E5B76CE5}"/>
              </a:ext>
            </a:extLst>
          </p:cNvPr>
          <p:cNvSpPr txBox="1"/>
          <p:nvPr/>
        </p:nvSpPr>
        <p:spPr>
          <a:xfrm>
            <a:off x="342161" y="5969598"/>
            <a:ext cx="7645391" cy="553998"/>
          </a:xfrm>
          <a:prstGeom prst="rect">
            <a:avLst/>
          </a:prstGeom>
          <a:noFill/>
        </p:spPr>
        <p:txBody>
          <a:bodyPr wrap="square" rtlCol="0">
            <a:spAutoFit/>
          </a:bodyPr>
          <a:lstStyle/>
          <a:p>
            <a:pPr marL="342900" indent="-342900">
              <a:buAutoNum type="arabicPeriod"/>
            </a:pPr>
            <a:r>
              <a:rPr lang="en-US" sz="1500" dirty="0" err="1"/>
              <a:t>Yinhan</a:t>
            </a:r>
            <a:r>
              <a:rPr lang="en-US" sz="1500" dirty="0"/>
              <a:t> Liu et al.  </a:t>
            </a:r>
            <a:r>
              <a:rPr lang="en-US" sz="1500" dirty="0" err="1"/>
              <a:t>RoBERTa</a:t>
            </a:r>
            <a:r>
              <a:rPr lang="en-US" sz="1500" dirty="0"/>
              <a:t>: A Robustly Optimized BERT Pretraining Approach </a:t>
            </a:r>
          </a:p>
          <a:p>
            <a:pPr marL="342900" indent="-342900">
              <a:buAutoNum type="arabicPeriod"/>
            </a:pPr>
            <a:r>
              <a:rPr lang="en-US" sz="1500" dirty="0"/>
              <a:t>Ting Chen et al.  A Simple Framework for Contrastive Learning of Visual Representations</a:t>
            </a:r>
          </a:p>
        </p:txBody>
      </p:sp>
      <p:pic>
        <p:nvPicPr>
          <p:cNvPr id="11" name="Picture 10">
            <a:extLst>
              <a:ext uri="{FF2B5EF4-FFF2-40B4-BE49-F238E27FC236}">
                <a16:creationId xmlns:a16="http://schemas.microsoft.com/office/drawing/2014/main" id="{F4988F61-0BAF-48E5-871F-6B0FE3A5F686}"/>
              </a:ext>
            </a:extLst>
          </p:cNvPr>
          <p:cNvPicPr>
            <a:picLocks noChangeAspect="1"/>
          </p:cNvPicPr>
          <p:nvPr/>
        </p:nvPicPr>
        <p:blipFill>
          <a:blip r:embed="rId4"/>
          <a:stretch>
            <a:fillRect/>
          </a:stretch>
        </p:blipFill>
        <p:spPr>
          <a:xfrm>
            <a:off x="7806319" y="2520001"/>
            <a:ext cx="3959687" cy="4051665"/>
          </a:xfrm>
          <a:prstGeom prst="rect">
            <a:avLst/>
          </a:prstGeom>
        </p:spPr>
      </p:pic>
    </p:spTree>
    <p:extLst>
      <p:ext uri="{BB962C8B-B14F-4D97-AF65-F5344CB8AC3E}">
        <p14:creationId xmlns:p14="http://schemas.microsoft.com/office/powerpoint/2010/main" val="107281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743262" y="1490852"/>
            <a:ext cx="9982404"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Recent progress of pre-training in NLP and CV shows that we can train </a:t>
            </a:r>
            <a:r>
              <a:rPr lang="en-US" sz="2200" b="1" dirty="0">
                <a:solidFill>
                  <a:schemeClr val="accent1"/>
                </a:solidFill>
              </a:rPr>
              <a:t>very deep models </a:t>
            </a:r>
            <a:r>
              <a:rPr lang="en-US" sz="2200" dirty="0"/>
              <a:t>(Transformer, </a:t>
            </a:r>
            <a:r>
              <a:rPr lang="en-US" sz="2200" dirty="0" err="1"/>
              <a:t>ResNet</a:t>
            </a:r>
            <a:r>
              <a:rPr lang="en-US" sz="2200" dirty="0"/>
              <a:t>) with </a:t>
            </a:r>
            <a:r>
              <a:rPr lang="en-US" sz="2200" b="1" dirty="0">
                <a:solidFill>
                  <a:schemeClr val="accent1"/>
                </a:solidFill>
              </a:rPr>
              <a:t>unlabeled data </a:t>
            </a:r>
            <a:r>
              <a:rPr lang="en-US" sz="2200" dirty="0"/>
              <a:t>to learn generic knowledge.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deep pre-trained model can be applied and benefit various downstream tasks </a:t>
            </a:r>
            <a:r>
              <a:rPr lang="en-US" sz="2200" b="1" dirty="0">
                <a:solidFill>
                  <a:schemeClr val="accent1"/>
                </a:solidFill>
              </a:rPr>
              <a:t>with few labeled data</a:t>
            </a:r>
            <a:r>
              <a:rPr lang="en-US" sz="2200" dirty="0"/>
              <a:t>.</a:t>
            </a:r>
          </a:p>
        </p:txBody>
      </p:sp>
      <p:pic>
        <p:nvPicPr>
          <p:cNvPr id="3" name="Picture 2">
            <a:extLst>
              <a:ext uri="{FF2B5EF4-FFF2-40B4-BE49-F238E27FC236}">
                <a16:creationId xmlns:a16="http://schemas.microsoft.com/office/drawing/2014/main" id="{1A6C24C5-1CC1-4DE5-8023-56B09FFACCC9}"/>
              </a:ext>
            </a:extLst>
          </p:cNvPr>
          <p:cNvPicPr>
            <a:picLocks noChangeAspect="1"/>
          </p:cNvPicPr>
          <p:nvPr/>
        </p:nvPicPr>
        <p:blipFill rotWithShape="1">
          <a:blip r:embed="rId3"/>
          <a:srcRect t="17064" r="12163" b="43114"/>
          <a:stretch/>
        </p:blipFill>
        <p:spPr>
          <a:xfrm>
            <a:off x="259145" y="4054755"/>
            <a:ext cx="5989255" cy="1991194"/>
          </a:xfrm>
          <a:prstGeom prst="rect">
            <a:avLst/>
          </a:prstGeom>
        </p:spPr>
      </p:pic>
      <p:grpSp>
        <p:nvGrpSpPr>
          <p:cNvPr id="11" name="Group 10">
            <a:extLst>
              <a:ext uri="{FF2B5EF4-FFF2-40B4-BE49-F238E27FC236}">
                <a16:creationId xmlns:a16="http://schemas.microsoft.com/office/drawing/2014/main" id="{BBA54A85-6011-47EB-9F6F-CF6E71218D02}"/>
              </a:ext>
            </a:extLst>
          </p:cNvPr>
          <p:cNvGrpSpPr/>
          <p:nvPr/>
        </p:nvGrpSpPr>
        <p:grpSpPr>
          <a:xfrm>
            <a:off x="6441440" y="4070594"/>
            <a:ext cx="5542215" cy="1975355"/>
            <a:chOff x="7128984" y="3221439"/>
            <a:chExt cx="5113816" cy="1822665"/>
          </a:xfrm>
        </p:grpSpPr>
        <p:pic>
          <p:nvPicPr>
            <p:cNvPr id="7" name="Picture 6">
              <a:extLst>
                <a:ext uri="{FF2B5EF4-FFF2-40B4-BE49-F238E27FC236}">
                  <a16:creationId xmlns:a16="http://schemas.microsoft.com/office/drawing/2014/main" id="{85443698-ABCD-45C5-A251-7B6BCF43FFD3}"/>
                </a:ext>
              </a:extLst>
            </p:cNvPr>
            <p:cNvPicPr>
              <a:picLocks noChangeAspect="1"/>
            </p:cNvPicPr>
            <p:nvPr/>
          </p:nvPicPr>
          <p:blipFill rotWithShape="1">
            <a:blip r:embed="rId4"/>
            <a:srcRect r="18527"/>
            <a:stretch/>
          </p:blipFill>
          <p:spPr>
            <a:xfrm>
              <a:off x="7179784" y="3221439"/>
              <a:ext cx="5063016" cy="921437"/>
            </a:xfrm>
            <a:prstGeom prst="rect">
              <a:avLst/>
            </a:prstGeom>
          </p:spPr>
        </p:pic>
        <p:pic>
          <p:nvPicPr>
            <p:cNvPr id="9" name="Picture 8">
              <a:extLst>
                <a:ext uri="{FF2B5EF4-FFF2-40B4-BE49-F238E27FC236}">
                  <a16:creationId xmlns:a16="http://schemas.microsoft.com/office/drawing/2014/main" id="{E706B17D-98B8-43D3-8142-282F0BA13833}"/>
                </a:ext>
              </a:extLst>
            </p:cNvPr>
            <p:cNvPicPr>
              <a:picLocks noChangeAspect="1"/>
            </p:cNvPicPr>
            <p:nvPr/>
          </p:nvPicPr>
          <p:blipFill>
            <a:blip r:embed="rId5"/>
            <a:stretch>
              <a:fillRect/>
            </a:stretch>
          </p:blipFill>
          <p:spPr>
            <a:xfrm>
              <a:off x="7128984" y="4247795"/>
              <a:ext cx="5063016" cy="796309"/>
            </a:xfrm>
            <a:prstGeom prst="rect">
              <a:avLst/>
            </a:prstGeom>
          </p:spPr>
        </p:pic>
      </p:grpSp>
      <p:sp>
        <p:nvSpPr>
          <p:cNvPr id="16" name="TextBox 15">
            <a:extLst>
              <a:ext uri="{FF2B5EF4-FFF2-40B4-BE49-F238E27FC236}">
                <a16:creationId xmlns:a16="http://schemas.microsoft.com/office/drawing/2014/main" id="{92F4BFFD-F07D-42F5-874D-1CEF20ED3BCC}"/>
              </a:ext>
            </a:extLst>
          </p:cNvPr>
          <p:cNvSpPr txBox="1"/>
          <p:nvPr/>
        </p:nvSpPr>
        <p:spPr>
          <a:xfrm>
            <a:off x="1691541" y="3542893"/>
            <a:ext cx="3124462" cy="400110"/>
          </a:xfrm>
          <a:prstGeom prst="rect">
            <a:avLst/>
          </a:prstGeom>
          <a:noFill/>
        </p:spPr>
        <p:txBody>
          <a:bodyPr wrap="square" rtlCol="0">
            <a:spAutoFit/>
          </a:bodyPr>
          <a:lstStyle/>
          <a:p>
            <a:r>
              <a:rPr lang="en-US" sz="2000" dirty="0"/>
              <a:t>Leaderboard of </a:t>
            </a:r>
            <a:r>
              <a:rPr lang="en-US" sz="2000" b="1" dirty="0" err="1"/>
              <a:t>Squard</a:t>
            </a:r>
            <a:r>
              <a:rPr lang="en-US" sz="2000" b="1" dirty="0"/>
              <a:t> 2.0</a:t>
            </a:r>
          </a:p>
        </p:txBody>
      </p:sp>
      <p:sp>
        <p:nvSpPr>
          <p:cNvPr id="17" name="TextBox 16">
            <a:extLst>
              <a:ext uri="{FF2B5EF4-FFF2-40B4-BE49-F238E27FC236}">
                <a16:creationId xmlns:a16="http://schemas.microsoft.com/office/drawing/2014/main" id="{EA7F2BA3-F246-4984-ACCE-A5DFF9440515}"/>
              </a:ext>
            </a:extLst>
          </p:cNvPr>
          <p:cNvSpPr txBox="1"/>
          <p:nvPr/>
        </p:nvSpPr>
        <p:spPr>
          <a:xfrm>
            <a:off x="7568286" y="3542893"/>
            <a:ext cx="3343578" cy="400110"/>
          </a:xfrm>
          <a:prstGeom prst="rect">
            <a:avLst/>
          </a:prstGeom>
          <a:noFill/>
        </p:spPr>
        <p:txBody>
          <a:bodyPr wrap="square" rtlCol="0">
            <a:spAutoFit/>
          </a:bodyPr>
          <a:lstStyle/>
          <a:p>
            <a:r>
              <a:rPr lang="en-US" altLang="zh-CN" sz="2000" dirty="0" err="1"/>
              <a:t>SimCLR</a:t>
            </a:r>
            <a:r>
              <a:rPr lang="en-US" altLang="zh-CN" sz="2000" dirty="0"/>
              <a:t> r</a:t>
            </a:r>
            <a:r>
              <a:rPr lang="en-US" sz="2000" dirty="0"/>
              <a:t>esults on </a:t>
            </a:r>
            <a:r>
              <a:rPr lang="en-US" sz="2000" b="1" dirty="0"/>
              <a:t>ImageNet</a:t>
            </a:r>
          </a:p>
        </p:txBody>
      </p:sp>
      <p:sp>
        <p:nvSpPr>
          <p:cNvPr id="21" name="Title 1">
            <a:extLst>
              <a:ext uri="{FF2B5EF4-FFF2-40B4-BE49-F238E27FC236}">
                <a16:creationId xmlns:a16="http://schemas.microsoft.com/office/drawing/2014/main" id="{8442937B-9C39-40F5-BBA0-9708DCDDE249}"/>
              </a:ext>
            </a:extLst>
          </p:cNvPr>
          <p:cNvSpPr>
            <a:spLocks noGrp="1"/>
          </p:cNvSpPr>
          <p:nvPr>
            <p:ph type="title"/>
          </p:nvPr>
        </p:nvSpPr>
        <p:spPr>
          <a:xfrm>
            <a:off x="557146" y="365125"/>
            <a:ext cx="11342246" cy="1325563"/>
          </a:xfrm>
        </p:spPr>
        <p:txBody>
          <a:bodyPr/>
          <a:lstStyle/>
          <a:p>
            <a:r>
              <a:rPr lang="en-US" dirty="0"/>
              <a:t>Unsupervised Pre-Training in NLP and CV</a:t>
            </a:r>
          </a:p>
        </p:txBody>
      </p:sp>
    </p:spTree>
    <p:extLst>
      <p:ext uri="{BB962C8B-B14F-4D97-AF65-F5344CB8AC3E}">
        <p14:creationId xmlns:p14="http://schemas.microsoft.com/office/powerpoint/2010/main" val="100008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0C78DB-B8E6-41E6-B3B4-D26A8ECA5D90}"/>
              </a:ext>
            </a:extLst>
          </p:cNvPr>
          <p:cNvSpPr txBox="1"/>
          <p:nvPr/>
        </p:nvSpPr>
        <p:spPr>
          <a:xfrm>
            <a:off x="1141913" y="1482192"/>
            <a:ext cx="10144125" cy="1538883"/>
          </a:xfrm>
          <a:prstGeom prst="rect">
            <a:avLst/>
          </a:prstGeom>
          <a:noFill/>
        </p:spPr>
        <p:txBody>
          <a:bodyPr wrap="square" rtlCol="0">
            <a:spAutoFit/>
          </a:bodyPr>
          <a:lstStyle/>
          <a:p>
            <a:pPr marL="342900" indent="-342900">
              <a:buFont typeface="Arial" panose="020B0604020202020204" pitchFamily="34" charset="0"/>
              <a:buChar char="•"/>
            </a:pPr>
            <a:r>
              <a:rPr lang="en-US" sz="2800" dirty="0"/>
              <a:t>GPT-GNN: Generative Pretraining of Graph Neural Networks:</a:t>
            </a:r>
          </a:p>
          <a:p>
            <a:pPr marL="800100" lvl="1" indent="-342900">
              <a:buFont typeface="Arial" panose="020B0604020202020204" pitchFamily="34" charset="0"/>
              <a:buChar char="•"/>
            </a:pPr>
            <a:r>
              <a:rPr lang="en-US" sz="2200" dirty="0"/>
              <a:t>Pre-train from</a:t>
            </a:r>
            <a:r>
              <a:rPr lang="en-US" sz="2200" b="1" dirty="0">
                <a:solidFill>
                  <a:schemeClr val="accent1"/>
                </a:solidFill>
              </a:rPr>
              <a:t> large-scale attributed graphs</a:t>
            </a:r>
          </a:p>
          <a:p>
            <a:pPr marL="800100" lvl="1" indent="-342900">
              <a:buFont typeface="Arial" panose="020B0604020202020204" pitchFamily="34" charset="0"/>
              <a:buChar char="•"/>
            </a:pPr>
            <a:r>
              <a:rPr lang="en-US" sz="2200" dirty="0"/>
              <a:t>Fine-tune for unseen tasks on the </a:t>
            </a:r>
            <a:r>
              <a:rPr lang="en-US" sz="2200" b="1" dirty="0">
                <a:solidFill>
                  <a:schemeClr val="accent1"/>
                </a:solidFill>
              </a:rPr>
              <a:t>graphs of the similar domain</a:t>
            </a:r>
            <a:r>
              <a:rPr lang="en-US" sz="2200" dirty="0"/>
              <a:t>.</a:t>
            </a:r>
          </a:p>
          <a:p>
            <a:pPr marL="800100" lvl="1" indent="-342900">
              <a:buFont typeface="Arial" panose="020B0604020202020204" pitchFamily="34" charset="0"/>
              <a:buChar char="•"/>
            </a:pPr>
            <a:r>
              <a:rPr lang="en-US" sz="2200" dirty="0"/>
              <a:t>Pre-training task: reconstruct both the </a:t>
            </a:r>
            <a:r>
              <a:rPr lang="en-US" sz="2200" b="1" dirty="0">
                <a:solidFill>
                  <a:schemeClr val="accent1"/>
                </a:solidFill>
              </a:rPr>
              <a:t>structure and attributes </a:t>
            </a:r>
            <a:r>
              <a:rPr lang="en-US" sz="2200" dirty="0"/>
              <a:t>of the graphs.</a:t>
            </a:r>
          </a:p>
        </p:txBody>
      </p:sp>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2135702" y="122945"/>
            <a:ext cx="8156548" cy="1118227"/>
          </a:xfrm>
        </p:spPr>
        <p:txBody>
          <a:bodyPr/>
          <a:lstStyle/>
          <a:p>
            <a:r>
              <a:rPr lang="en-US" dirty="0"/>
              <a:t>Can we pre-train GNN on graphs?</a:t>
            </a:r>
          </a:p>
        </p:txBody>
      </p:sp>
      <p:pic>
        <p:nvPicPr>
          <p:cNvPr id="2" name="Picture 1">
            <a:extLst>
              <a:ext uri="{FF2B5EF4-FFF2-40B4-BE49-F238E27FC236}">
                <a16:creationId xmlns:a16="http://schemas.microsoft.com/office/drawing/2014/main" id="{1F90BC00-8C10-4424-8DCC-5ACC675776BA}"/>
              </a:ext>
            </a:extLst>
          </p:cNvPr>
          <p:cNvPicPr>
            <a:picLocks noChangeAspect="1"/>
          </p:cNvPicPr>
          <p:nvPr/>
        </p:nvPicPr>
        <p:blipFill>
          <a:blip r:embed="rId3"/>
          <a:stretch>
            <a:fillRect/>
          </a:stretch>
        </p:blipFill>
        <p:spPr>
          <a:xfrm>
            <a:off x="2486297" y="3262095"/>
            <a:ext cx="6813776" cy="3135847"/>
          </a:xfrm>
          <a:prstGeom prst="rect">
            <a:avLst/>
          </a:prstGeom>
        </p:spPr>
      </p:pic>
    </p:spTree>
    <p:extLst>
      <p:ext uri="{BB962C8B-B14F-4D97-AF65-F5344CB8AC3E}">
        <p14:creationId xmlns:p14="http://schemas.microsoft.com/office/powerpoint/2010/main" val="46090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0C78DB-B8E6-41E6-B3B4-D26A8ECA5D90}"/>
              </a:ext>
            </a:extLst>
          </p:cNvPr>
          <p:cNvSpPr txBox="1"/>
          <p:nvPr/>
        </p:nvSpPr>
        <p:spPr>
          <a:xfrm>
            <a:off x="1246260" y="1627280"/>
            <a:ext cx="10308926"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t>Model the </a:t>
            </a:r>
            <a:r>
              <a:rPr lang="en-US" sz="2200" b="1" dirty="0">
                <a:solidFill>
                  <a:schemeClr val="accent1"/>
                </a:solidFill>
              </a:rPr>
              <a:t>graph distribution              </a:t>
            </a:r>
            <a:r>
              <a:rPr lang="en-US" sz="2200" dirty="0"/>
              <a:t>by learning to reconstruct the attributed graph.</a:t>
            </a:r>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endParaRPr lang="en-US" sz="2200" dirty="0"/>
          </a:p>
          <a:p>
            <a:endParaRPr lang="en-US" sz="2200" dirty="0"/>
          </a:p>
        </p:txBody>
      </p:sp>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2135702" y="24091"/>
            <a:ext cx="8156548" cy="1118227"/>
          </a:xfrm>
        </p:spPr>
        <p:txBody>
          <a:bodyPr/>
          <a:lstStyle/>
          <a:p>
            <a:r>
              <a:rPr lang="en-US" dirty="0"/>
              <a:t>Pre-Training GNN via Generation</a:t>
            </a:r>
          </a:p>
        </p:txBody>
      </p:sp>
      <p:pic>
        <p:nvPicPr>
          <p:cNvPr id="5" name="Picture 2" descr="The largest components in Apple's inventor network over a 6-year period">
            <a:extLst>
              <a:ext uri="{FF2B5EF4-FFF2-40B4-BE49-F238E27FC236}">
                <a16:creationId xmlns:a16="http://schemas.microsoft.com/office/drawing/2014/main" id="{3F7E7E68-CBA9-440C-B283-C82CAA4240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7" b="3231"/>
          <a:stretch/>
        </p:blipFill>
        <p:spPr bwMode="auto">
          <a:xfrm>
            <a:off x="2135852" y="2327823"/>
            <a:ext cx="7920296" cy="37452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B7F91F-914A-4B9B-976A-C281BAE9CB75}"/>
              </a:ext>
            </a:extLst>
          </p:cNvPr>
          <p:cNvSpPr txBox="1"/>
          <p:nvPr/>
        </p:nvSpPr>
        <p:spPr>
          <a:xfrm>
            <a:off x="4118825" y="6328725"/>
            <a:ext cx="3954350" cy="369332"/>
          </a:xfrm>
          <a:prstGeom prst="rect">
            <a:avLst/>
          </a:prstGeom>
          <a:noFill/>
        </p:spPr>
        <p:txBody>
          <a:bodyPr wrap="square" rtlCol="0">
            <a:spAutoFit/>
          </a:bodyPr>
          <a:lstStyle/>
          <a:p>
            <a:r>
              <a:rPr lang="en-US" dirty="0"/>
              <a:t>Apple’s Internal Innovation Network</a:t>
            </a:r>
          </a:p>
        </p:txBody>
      </p:sp>
      <p:pic>
        <p:nvPicPr>
          <p:cNvPr id="9" name="Picture 8">
            <a:extLst>
              <a:ext uri="{FF2B5EF4-FFF2-40B4-BE49-F238E27FC236}">
                <a16:creationId xmlns:a16="http://schemas.microsoft.com/office/drawing/2014/main" id="{36A608AD-22FB-4156-97A1-3D34F2E970D9}"/>
              </a:ext>
            </a:extLst>
          </p:cNvPr>
          <p:cNvPicPr>
            <a:picLocks noChangeAspect="1"/>
          </p:cNvPicPr>
          <p:nvPr/>
        </p:nvPicPr>
        <p:blipFill>
          <a:blip r:embed="rId4"/>
          <a:stretch>
            <a:fillRect/>
          </a:stretch>
        </p:blipFill>
        <p:spPr>
          <a:xfrm>
            <a:off x="5062545" y="1649296"/>
            <a:ext cx="800377" cy="386252"/>
          </a:xfrm>
          <a:prstGeom prst="rect">
            <a:avLst/>
          </a:prstGeom>
        </p:spPr>
      </p:pic>
    </p:spTree>
    <p:extLst>
      <p:ext uri="{BB962C8B-B14F-4D97-AF65-F5344CB8AC3E}">
        <p14:creationId xmlns:p14="http://schemas.microsoft.com/office/powerpoint/2010/main" val="127943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0C78DB-B8E6-41E6-B3B4-D26A8ECA5D90}"/>
              </a:ext>
            </a:extLst>
          </p:cNvPr>
          <p:cNvSpPr txBox="1"/>
          <p:nvPr/>
        </p:nvSpPr>
        <p:spPr>
          <a:xfrm>
            <a:off x="1246260" y="1627280"/>
            <a:ext cx="10308926"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Model the graph distribution              by learning to reconstruct the attributed graph.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endParaRPr lang="en-US" sz="2000" dirty="0"/>
          </a:p>
        </p:txBody>
      </p:sp>
      <p:sp>
        <p:nvSpPr>
          <p:cNvPr id="7" name="Title 1">
            <a:extLst>
              <a:ext uri="{FF2B5EF4-FFF2-40B4-BE49-F238E27FC236}">
                <a16:creationId xmlns:a16="http://schemas.microsoft.com/office/drawing/2014/main" id="{84169B0E-C7C1-4A8E-93E6-8836CA8B2457}"/>
              </a:ext>
            </a:extLst>
          </p:cNvPr>
          <p:cNvSpPr>
            <a:spLocks noGrp="1"/>
          </p:cNvSpPr>
          <p:nvPr>
            <p:ph type="title"/>
          </p:nvPr>
        </p:nvSpPr>
        <p:spPr>
          <a:xfrm>
            <a:off x="2135702" y="122945"/>
            <a:ext cx="8156548" cy="1118227"/>
          </a:xfrm>
        </p:spPr>
        <p:txBody>
          <a:bodyPr/>
          <a:lstStyle/>
          <a:p>
            <a:r>
              <a:rPr lang="en-US" dirty="0"/>
              <a:t>Pre-Training GNN via Generation</a:t>
            </a:r>
          </a:p>
        </p:txBody>
      </p:sp>
      <p:pic>
        <p:nvPicPr>
          <p:cNvPr id="9" name="Picture 8">
            <a:extLst>
              <a:ext uri="{FF2B5EF4-FFF2-40B4-BE49-F238E27FC236}">
                <a16:creationId xmlns:a16="http://schemas.microsoft.com/office/drawing/2014/main" id="{36A608AD-22FB-4156-97A1-3D34F2E970D9}"/>
              </a:ext>
            </a:extLst>
          </p:cNvPr>
          <p:cNvPicPr>
            <a:picLocks noChangeAspect="1"/>
          </p:cNvPicPr>
          <p:nvPr/>
        </p:nvPicPr>
        <p:blipFill>
          <a:blip r:embed="rId3"/>
          <a:stretch>
            <a:fillRect/>
          </a:stretch>
        </p:blipFill>
        <p:spPr>
          <a:xfrm>
            <a:off x="4732702" y="1673684"/>
            <a:ext cx="652462" cy="314870"/>
          </a:xfrm>
          <a:prstGeom prst="rect">
            <a:avLst/>
          </a:prstGeom>
        </p:spPr>
      </p:pic>
      <p:pic>
        <p:nvPicPr>
          <p:cNvPr id="12" name="Picture 11">
            <a:extLst>
              <a:ext uri="{FF2B5EF4-FFF2-40B4-BE49-F238E27FC236}">
                <a16:creationId xmlns:a16="http://schemas.microsoft.com/office/drawing/2014/main" id="{FCF6923F-F8D8-40B5-8CB7-AA3F98755C91}"/>
              </a:ext>
            </a:extLst>
          </p:cNvPr>
          <p:cNvPicPr>
            <a:picLocks noChangeAspect="1"/>
          </p:cNvPicPr>
          <p:nvPr/>
        </p:nvPicPr>
        <p:blipFill rotWithShape="1">
          <a:blip r:embed="rId4"/>
          <a:srcRect b="72292"/>
          <a:stretch/>
        </p:blipFill>
        <p:spPr>
          <a:xfrm>
            <a:off x="2546851" y="2110740"/>
            <a:ext cx="7334250" cy="878840"/>
          </a:xfrm>
          <a:prstGeom prst="rect">
            <a:avLst/>
          </a:prstGeom>
        </p:spPr>
      </p:pic>
    </p:spTree>
    <p:extLst>
      <p:ext uri="{BB962C8B-B14F-4D97-AF65-F5344CB8AC3E}">
        <p14:creationId xmlns:p14="http://schemas.microsoft.com/office/powerpoint/2010/main" val="2406591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2506</Words>
  <Application>Microsoft Office PowerPoint</Application>
  <PresentationFormat>Widescreen</PresentationFormat>
  <Paragraphs>298</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Rounded MT Bold</vt:lpstr>
      <vt:lpstr>Calibri</vt:lpstr>
      <vt:lpstr>Calibri Light</vt:lpstr>
      <vt:lpstr>Office Theme</vt:lpstr>
      <vt:lpstr>Generative Pre-Training of Graph Neural Networks</vt:lpstr>
      <vt:lpstr>Learning from Unlabeled Data</vt:lpstr>
      <vt:lpstr>Learning from Unlabeled Data</vt:lpstr>
      <vt:lpstr>Unsupervised Pre-Training</vt:lpstr>
      <vt:lpstr>Unsupervised Pre-Training in NLP and CV</vt:lpstr>
      <vt:lpstr>Unsupervised Pre-Training in NLP and CV</vt:lpstr>
      <vt:lpstr>Can we pre-train GNN on graphs?</vt:lpstr>
      <vt:lpstr>Pre-Training GNN via Generation</vt:lpstr>
      <vt:lpstr>Pre-Training GNN via Generation</vt:lpstr>
      <vt:lpstr>Pre-Training GNN via Generation</vt:lpstr>
      <vt:lpstr>Factorizing Attributed Graph Generation</vt:lpstr>
      <vt:lpstr>Factorizing Attributed Graph Generation</vt:lpstr>
      <vt:lpstr>Factorizing Attributed Graph Generation</vt:lpstr>
      <vt:lpstr>Factorizing Attributed Graph Generation</vt:lpstr>
      <vt:lpstr>Factorizing Attributed Graph Generation</vt:lpstr>
      <vt:lpstr>Factorizing Attributed Graph Generation</vt:lpstr>
      <vt:lpstr>Efficient Parallel Training</vt:lpstr>
      <vt:lpstr>Efficient Parallel Training</vt:lpstr>
      <vt:lpstr>Deal with large-scale Graphs</vt:lpstr>
      <vt:lpstr>Evaluation Datasets</vt:lpstr>
      <vt:lpstr>Evaluation Datasets</vt:lpstr>
      <vt:lpstr>Evaluation Datasets </vt:lpstr>
      <vt:lpstr>PowerPoint Presentation</vt:lpstr>
      <vt:lpstr>The Promise of Generative Pre-training</vt:lpstr>
      <vt:lpstr>The Promise of Generative Pre-training</vt:lpstr>
      <vt:lpstr>The Promise of Generative Pre-training</vt:lpstr>
      <vt:lpstr>The Promise of Generative Pre-training</vt:lpstr>
      <vt:lpstr>The Promise of Generative Pre-training</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Pre-Training of Graph Neural Networks</dc:title>
  <dc:creator>Ziniu Hu</dc:creator>
  <cp:lastModifiedBy>Ziniu Hu</cp:lastModifiedBy>
  <cp:revision>28</cp:revision>
  <dcterms:created xsi:type="dcterms:W3CDTF">2020-07-14T20:45:09Z</dcterms:created>
  <dcterms:modified xsi:type="dcterms:W3CDTF">2020-07-15T06:31:28Z</dcterms:modified>
</cp:coreProperties>
</file>