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8" r:id="rId5"/>
    <p:sldId id="261" r:id="rId6"/>
    <p:sldId id="272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7" d="100"/>
          <a:sy n="77" d="100"/>
        </p:scale>
        <p:origin x="65" y="5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45AF-7F72-4B3C-9A64-F30C3FA5D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FFCC1-43CD-4C52-878C-57C6D1093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FFDA-4B30-4FF3-BB92-7B886460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04B3-822B-45F4-A9B5-25D22FA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29EB-93B2-4EAE-ADCD-8C5BA731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DFA4-B63C-4B2C-A6BD-C32B4D7F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5C3A-B380-4A98-8552-F298CF2BF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1992-4703-4C0B-8A0D-3E8A9069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1380-E1E7-4939-A3AE-1F19353D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6007-563C-495A-8891-9DA6C798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513E1-C227-483B-85C7-8523FD4D2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98132-2CFB-48C6-9838-ECC40F122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422C-C5FF-4F2E-8209-58924702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E746-F1DC-4ADA-B4B4-36A595B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7495-7FE5-454E-9796-8D66E19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E16E-A116-4692-AA51-914A69E0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F6F7-0225-41F7-9FE7-6ED714F8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4A0A-68E8-4D74-9A9C-CDAA1D54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7075-835E-4B86-B28E-CDC590D5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0C31-130A-4AC7-B07E-9A357A72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D755-B22F-4978-B9A7-AC729708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48721-90AD-4268-8DD9-91038A17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69B0-96EF-4056-82D2-B1BEEE4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FE7A-E80D-45B1-8615-3C8FF1B7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BF0-5D01-4A43-ABEA-7531810C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FB9-0A88-49DE-956E-B1B6495D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3098-DB5E-498E-A133-998DED814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CEE8-B63D-4354-8F44-3EBBFAF8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A6274-EA6D-4134-8806-E6583459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CE31-A550-4B9F-BD4D-DE83B061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18E1-BDC8-48C0-8920-1CAE5C4C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A346-E37C-4C1E-A72A-629CBBB7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2181C-45AE-4603-8327-F4B8CAE1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1C600-3364-4EB5-9574-8DBB9F85F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3995A-EBC3-4DA2-865F-F1764883B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437C0-9B5B-4B8E-9D2C-969ED566A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98FBF-0652-4E6D-A80C-47CF611D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73781-1EF2-4BBC-90F0-78CBB2C8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F4880-1FCA-4BF6-80E8-71E4DAFE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B6D2-3F8C-4653-AC3F-8A363992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2EFD7-E038-4820-8DF4-4AEF174E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0F4D7-26C1-46E8-94A2-EC125D8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6BE3-1D2E-4D6E-82EF-63B62C32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492A-3013-4C48-BCF6-0801E520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3EE74-89C8-4A04-ACCA-19EF169A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0F1D-75AF-4957-AC62-4ACB3804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013E-1E9D-4A2F-9688-5D11CE93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5942-76EA-4801-AFB9-C10DF3AA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A22E-B5C1-47E7-817E-E4654B255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4B4E4-3531-45BC-AE0D-E632C899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470F-AE38-49E8-9469-D7FD890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00CB-3680-4DF2-AEC9-B18AE5C6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6E4B-501C-432E-8924-A9A7F838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8921C-FB3E-4D28-A22D-2A11AF21E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6A5B8-7614-4141-8213-D372E320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F2C9A-9821-4BB3-8651-08D6B86A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0291-B4FE-4F2A-B00D-BBD731A8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E322-02AD-4EF2-BC6C-05E9097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F5AA1-59DD-4F83-B4AA-715A933A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A067-9140-4E5A-86E9-96DF9397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B7C5-0119-4811-8AB4-15C5AE5E6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27BE-9413-4872-B8E7-B327540B02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84DA-68A7-4DE9-8EB1-EB27B76D2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C54F-CDFA-4F24-AA62-9396D6CD6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4BED-6326-44F8-8046-2C7271579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acbull/pyHG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F9CB-7EDF-47FC-9C03-1190719A5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Heterogeneous Graph Transformer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4D0FE-3FF8-49F5-A0D5-FE67557D9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Ziniu Hu</a:t>
            </a:r>
            <a:r>
              <a:rPr lang="en-US" baseline="30000" dirty="0"/>
              <a:t>1</a:t>
            </a:r>
            <a:r>
              <a:rPr lang="en-US" dirty="0"/>
              <a:t>,  </a:t>
            </a:r>
            <a:r>
              <a:rPr lang="en-US" dirty="0" err="1"/>
              <a:t>Yuxiao</a:t>
            </a:r>
            <a:r>
              <a:rPr lang="en-US" dirty="0"/>
              <a:t> Dong</a:t>
            </a:r>
            <a:r>
              <a:rPr lang="en-US" baseline="30000" dirty="0"/>
              <a:t>2</a:t>
            </a:r>
            <a:r>
              <a:rPr lang="en-US" dirty="0"/>
              <a:t>,  </a:t>
            </a:r>
            <a:r>
              <a:rPr lang="en-US" dirty="0" err="1"/>
              <a:t>Kuansan</a:t>
            </a:r>
            <a:r>
              <a:rPr lang="en-US" dirty="0"/>
              <a:t> Wang</a:t>
            </a:r>
            <a:r>
              <a:rPr lang="en-US" baseline="30000" dirty="0"/>
              <a:t>2</a:t>
            </a:r>
            <a:r>
              <a:rPr lang="en-US" dirty="0"/>
              <a:t>,  </a:t>
            </a:r>
            <a:r>
              <a:rPr lang="en-US" dirty="0" err="1"/>
              <a:t>Yizhou</a:t>
            </a:r>
            <a:r>
              <a:rPr lang="en-US" dirty="0"/>
              <a:t> Sun</a:t>
            </a:r>
            <a:r>
              <a:rPr lang="en-US" baseline="30000" dirty="0"/>
              <a:t>1</a:t>
            </a:r>
          </a:p>
          <a:p>
            <a:endParaRPr lang="en-US" baseline="30000" dirty="0"/>
          </a:p>
          <a:p>
            <a:r>
              <a:rPr lang="en-US" baseline="30000" dirty="0"/>
              <a:t>1</a:t>
            </a:r>
            <a:r>
              <a:rPr lang="en-US" dirty="0"/>
              <a:t>University of California, Los Angeles</a:t>
            </a:r>
          </a:p>
          <a:p>
            <a:r>
              <a:rPr lang="en-US" baseline="30000" dirty="0"/>
              <a:t>2</a:t>
            </a:r>
            <a:r>
              <a:rPr lang="en-US" dirty="0"/>
              <a:t>Microsoft Research, Redmond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Relative Temporal Encoding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F34A7-36D8-494B-AB97-4BCA6F37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0" y="1917034"/>
            <a:ext cx="6849642" cy="44738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7950AF-AE96-477B-A8C3-4D7B1138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086" y="1589723"/>
            <a:ext cx="4917499" cy="4903152"/>
          </a:xfrm>
        </p:spPr>
        <p:txBody>
          <a:bodyPr>
            <a:normAutofit/>
          </a:bodyPr>
          <a:lstStyle/>
          <a:p>
            <a:r>
              <a:rPr lang="en-US" dirty="0"/>
              <a:t>To handle graph dynamics:</a:t>
            </a:r>
          </a:p>
          <a:p>
            <a:pPr lvl="1"/>
            <a:r>
              <a:rPr lang="en-US" dirty="0"/>
              <a:t>Instead of slicing the input graph into different timestamp</a:t>
            </a:r>
          </a:p>
          <a:p>
            <a:pPr lvl="1"/>
            <a:r>
              <a:rPr lang="en-US" dirty="0"/>
              <a:t>We propose to maintain all edges in different times and adopt RTE to encode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FF3A1-8A30-463A-AEDE-7035251B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97" y="4248319"/>
            <a:ext cx="4584904" cy="1557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DED93-6BAA-4338-8F09-98E2A5880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863" y="5752404"/>
            <a:ext cx="3944722" cy="6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5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Evaluation on Open Academic Graph (OAG)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8E151-C4A4-48AA-ACD3-6209A795F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57"/>
          <a:stretch/>
        </p:blipFill>
        <p:spPr>
          <a:xfrm>
            <a:off x="1621477" y="4721419"/>
            <a:ext cx="9742483" cy="17755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5D852-5568-4173-BCF2-013329A2A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2768"/>
            <a:ext cx="6321260" cy="276657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We evaluate on OAG, the largest publicly available heterogeneous academic dataset.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lvl="1"/>
            <a:r>
              <a:rPr lang="en-US" dirty="0"/>
              <a:t>We propose an efficient </a:t>
            </a:r>
            <a:r>
              <a:rPr lang="en-US" b="1" i="1" dirty="0"/>
              <a:t>Heterogeneous Mini-Batch Graph Sampling algorithm </a:t>
            </a:r>
            <a:r>
              <a:rPr lang="en-US" dirty="0"/>
              <a:t>to enable both HGT and traditional GNNs handle Web-scale heterogeneous graph.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EB98C9-341A-4E28-A5E4-C9E59506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80" y="2243234"/>
            <a:ext cx="5655628" cy="17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Evaluation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FE2AB-C6C1-48F0-AF3E-F9FD4A0C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2887687"/>
            <a:ext cx="10703560" cy="376053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C5DD6C-923D-4D0F-BB12-98782719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" y="1876516"/>
            <a:ext cx="10434320" cy="276657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proposed HGT model consistently outperforms all the state-of-the-art GNN baselines by 9%–21% on various downstream tasks.</a:t>
            </a:r>
          </a:p>
        </p:txBody>
      </p:sp>
    </p:spTree>
    <p:extLst>
      <p:ext uri="{BB962C8B-B14F-4D97-AF65-F5344CB8AC3E}">
        <p14:creationId xmlns:p14="http://schemas.microsoft.com/office/powerpoint/2010/main" val="83168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Case Studies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26D46-B43D-4424-B445-4989F951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1" y="1778595"/>
            <a:ext cx="5062930" cy="34260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A6FF07-E1DE-4396-BEC9-EA68931FBB2D}"/>
              </a:ext>
            </a:extLst>
          </p:cNvPr>
          <p:cNvSpPr/>
          <p:nvPr/>
        </p:nvSpPr>
        <p:spPr>
          <a:xfrm>
            <a:off x="296266" y="5373826"/>
            <a:ext cx="5455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Conferences’ topics changed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relative temporal encoding can help capture this temporal evolution.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309D39-4E76-476F-892A-B6432FD1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77" y="1672459"/>
            <a:ext cx="5518562" cy="35130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08286C-6536-4952-A3A6-D469771AD96B}"/>
              </a:ext>
            </a:extLst>
          </p:cNvPr>
          <p:cNvSpPr/>
          <p:nvPr/>
        </p:nvSpPr>
        <p:spPr>
          <a:xfrm>
            <a:off x="6439816" y="5368015"/>
            <a:ext cx="5455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HGT can implicitly extract meta paths for specific downstream tasks, without manual customization.</a:t>
            </a:r>
          </a:p>
        </p:txBody>
      </p:sp>
    </p:spTree>
    <p:extLst>
      <p:ext uri="{BB962C8B-B14F-4D97-AF65-F5344CB8AC3E}">
        <p14:creationId xmlns:p14="http://schemas.microsoft.com/office/powerpoint/2010/main" val="91791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9502" cy="1325563"/>
          </a:xfrm>
        </p:spPr>
        <p:txBody>
          <a:bodyPr>
            <a:normAutofit/>
          </a:bodyPr>
          <a:lstStyle/>
          <a:p>
            <a:r>
              <a:rPr lang="en-US" sz="4200" dirty="0"/>
              <a:t>Contribution of Heterogeneous Graph Transformer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7F67AF-D06B-421E-B0B7-CA0F7822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30" y="2117408"/>
            <a:ext cx="10084184" cy="4202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handle graph </a:t>
            </a:r>
            <a:r>
              <a:rPr lang="en-US" i="1" dirty="0"/>
              <a:t>heterogeneity</a:t>
            </a:r>
          </a:p>
          <a:p>
            <a:pPr lvl="1"/>
            <a:r>
              <a:rPr lang="en-US" dirty="0"/>
              <a:t>We use meta-relation-triplet to parametrize weights</a:t>
            </a:r>
          </a:p>
          <a:p>
            <a:pPr lvl="1"/>
            <a:r>
              <a:rPr lang="en-US" dirty="0"/>
              <a:t>Model can automatically detect useful meta paths without manual design</a:t>
            </a:r>
          </a:p>
          <a:p>
            <a:endParaRPr lang="en-US" dirty="0"/>
          </a:p>
          <a:p>
            <a:r>
              <a:rPr lang="en-US" dirty="0"/>
              <a:t>To handle graph </a:t>
            </a:r>
            <a:r>
              <a:rPr lang="en-US" i="1" dirty="0"/>
              <a:t>dynamics </a:t>
            </a:r>
            <a:r>
              <a:rPr lang="en-US" dirty="0"/>
              <a:t>and </a:t>
            </a:r>
            <a:r>
              <a:rPr lang="en-US" i="1" dirty="0"/>
              <a:t>large-scale</a:t>
            </a:r>
          </a:p>
          <a:p>
            <a:pPr lvl="1"/>
            <a:r>
              <a:rPr lang="en-US" dirty="0"/>
              <a:t>We design </a:t>
            </a:r>
            <a:r>
              <a:rPr lang="en-US" altLang="zh-CN" i="1" dirty="0"/>
              <a:t>R</a:t>
            </a:r>
            <a:r>
              <a:rPr lang="en-US" i="1" dirty="0"/>
              <a:t>elative </a:t>
            </a:r>
            <a:r>
              <a:rPr lang="en-US" altLang="zh-CN" i="1" dirty="0"/>
              <a:t>T</a:t>
            </a:r>
            <a:r>
              <a:rPr lang="en-US" i="1" dirty="0"/>
              <a:t>emporal Encoding </a:t>
            </a:r>
            <a:r>
              <a:rPr lang="en-US" dirty="0"/>
              <a:t>to represent dynamic graph</a:t>
            </a:r>
          </a:p>
          <a:p>
            <a:pPr lvl="1"/>
            <a:endParaRPr lang="en-US" dirty="0"/>
          </a:p>
          <a:p>
            <a:r>
              <a:rPr lang="en-US" dirty="0"/>
              <a:t>To handle </a:t>
            </a:r>
            <a:r>
              <a:rPr lang="en-US" i="1" dirty="0"/>
              <a:t>large-scale </a:t>
            </a:r>
            <a:r>
              <a:rPr lang="en-US" dirty="0"/>
              <a:t>graph</a:t>
            </a:r>
          </a:p>
          <a:p>
            <a:pPr lvl="1"/>
            <a:r>
              <a:rPr lang="en-US" dirty="0"/>
              <a:t>We design </a:t>
            </a:r>
            <a:r>
              <a:rPr lang="en-US" i="1" dirty="0"/>
              <a:t>Heterogeneous Mini-Batch Graph Sampling algorithm </a:t>
            </a:r>
            <a:r>
              <a:rPr lang="en-US" dirty="0"/>
              <a:t>to conduct efficient training on billion-scale heterogeneous 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9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A59398-4814-419C-86DC-E926877D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560" y="2155825"/>
            <a:ext cx="9179560" cy="178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100" dirty="0"/>
              <a:t>Thanks for Listening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905DA3-FE45-4F9B-8376-061A938CAEAF}"/>
              </a:ext>
            </a:extLst>
          </p:cNvPr>
          <p:cNvSpPr/>
          <p:nvPr/>
        </p:nvSpPr>
        <p:spPr>
          <a:xfrm>
            <a:off x="645973" y="4804866"/>
            <a:ext cx="9558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code and dataset is available at: </a:t>
            </a:r>
            <a:r>
              <a:rPr lang="en-US" sz="2400" dirty="0">
                <a:hlinkClick r:id="rId2"/>
              </a:rPr>
              <a:t>https://github.com/acbull/pyHGT</a:t>
            </a:r>
            <a:r>
              <a:rPr lang="en-US" sz="2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63C39-993D-46B3-A83B-C1D26537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878" y="4297680"/>
            <a:ext cx="1284242" cy="12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1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78600" cy="1325563"/>
          </a:xfrm>
        </p:spPr>
        <p:txBody>
          <a:bodyPr/>
          <a:lstStyle/>
          <a:p>
            <a:r>
              <a:rPr lang="en-US" dirty="0"/>
              <a:t>Heterogeneous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831F-9922-4660-B14B-5AD5AA40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80" y="1556975"/>
            <a:ext cx="10515600" cy="2013722"/>
          </a:xfrm>
        </p:spPr>
        <p:txBody>
          <a:bodyPr>
            <a:normAutofit/>
          </a:bodyPr>
          <a:lstStyle/>
          <a:p>
            <a:r>
              <a:rPr lang="en-US" dirty="0"/>
              <a:t>Heterogeneous graphs can model complex systems</a:t>
            </a:r>
          </a:p>
          <a:p>
            <a:pPr lvl="1"/>
            <a:r>
              <a:rPr lang="en-US" dirty="0"/>
              <a:t>Nodes are labeled with multiple </a:t>
            </a:r>
            <a:r>
              <a:rPr lang="en-US" b="1" dirty="0"/>
              <a:t>types</a:t>
            </a:r>
          </a:p>
          <a:p>
            <a:pPr lvl="1"/>
            <a:r>
              <a:rPr lang="en-US" dirty="0"/>
              <a:t>Edges between nodes have multiple </a:t>
            </a:r>
            <a:r>
              <a:rPr lang="en-US" b="1" dirty="0"/>
              <a:t>relationships</a:t>
            </a:r>
          </a:p>
          <a:p>
            <a:pPr lvl="1"/>
            <a:r>
              <a:rPr lang="en-US" dirty="0"/>
              <a:t>It’s flexible to capture rich semantic knowledge.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4E71A2-CCB0-4826-837F-2695EAF66D90}"/>
              </a:ext>
            </a:extLst>
          </p:cNvPr>
          <p:cNvSpPr/>
          <p:nvPr/>
        </p:nvSpPr>
        <p:spPr>
          <a:xfrm rot="16200000">
            <a:off x="9809728" y="786057"/>
            <a:ext cx="516948" cy="49585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aseline="-25000" dirty="0">
              <a:solidFill>
                <a:schemeClr val="accent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DA507E-637C-42B3-BA53-137C6E088A52}"/>
              </a:ext>
            </a:extLst>
          </p:cNvPr>
          <p:cNvGrpSpPr/>
          <p:nvPr/>
        </p:nvGrpSpPr>
        <p:grpSpPr>
          <a:xfrm>
            <a:off x="8772734" y="772694"/>
            <a:ext cx="2629558" cy="2100437"/>
            <a:chOff x="8772734" y="772694"/>
            <a:chExt cx="2629558" cy="2100437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13E40B85-6C5B-4203-B2DC-703E28C44A12}"/>
                </a:ext>
              </a:extLst>
            </p:cNvPr>
            <p:cNvSpPr/>
            <p:nvPr/>
          </p:nvSpPr>
          <p:spPr>
            <a:xfrm rot="16200000">
              <a:off x="8761824" y="2349331"/>
              <a:ext cx="534710" cy="51288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1ECFFD1-63F9-4787-AE3C-79EF0585C549}"/>
                </a:ext>
              </a:extLst>
            </p:cNvPr>
            <p:cNvSpPr/>
            <p:nvPr/>
          </p:nvSpPr>
          <p:spPr>
            <a:xfrm rot="16200000">
              <a:off x="10950047" y="2414479"/>
              <a:ext cx="461665" cy="44282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D04F70A-15D6-43B3-87C6-41D434D03BF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 flipV="1">
              <a:off x="10316128" y="1290727"/>
              <a:ext cx="864752" cy="1114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354BDF-A24B-40A3-B619-8AFFA2C14992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029180" y="1290727"/>
              <a:ext cx="791096" cy="1047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C5998D-EE70-482F-B4B1-E9AFB333FBEF}"/>
                    </a:ext>
                  </a:extLst>
                </p:cNvPr>
                <p:cNvSpPr txBox="1"/>
                <p:nvPr/>
              </p:nvSpPr>
              <p:spPr>
                <a:xfrm>
                  <a:off x="9944097" y="772694"/>
                  <a:ext cx="248209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3000" i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C5998D-EE70-482F-B4B1-E9AFB333F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97" y="772694"/>
                  <a:ext cx="24820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A8D3243-068F-4929-96B3-D65E1949FFA3}"/>
                    </a:ext>
                  </a:extLst>
                </p:cNvPr>
                <p:cNvSpPr txBox="1"/>
                <p:nvPr/>
              </p:nvSpPr>
              <p:spPr>
                <a:xfrm>
                  <a:off x="10969289" y="2379186"/>
                  <a:ext cx="43300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 i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A8D3243-068F-4929-96B3-D65E1949F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9289" y="2379186"/>
                  <a:ext cx="433003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EF397BC-D227-42A5-942E-6DF5DEE19B6A}"/>
                    </a:ext>
                  </a:extLst>
                </p:cNvPr>
                <p:cNvSpPr txBox="1"/>
                <p:nvPr/>
              </p:nvSpPr>
              <p:spPr>
                <a:xfrm>
                  <a:off x="8817134" y="2323269"/>
                  <a:ext cx="424090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 i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EF397BC-D227-42A5-942E-6DF5DEE19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134" y="2323269"/>
                  <a:ext cx="42409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C1464EC-E7EE-4ED1-952E-E3622B697E71}"/>
              </a:ext>
            </a:extLst>
          </p:cNvPr>
          <p:cNvSpPr/>
          <p:nvPr/>
        </p:nvSpPr>
        <p:spPr>
          <a:xfrm>
            <a:off x="9650921" y="346995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E68DE1-6428-4E39-AECA-F0F1868703F3}"/>
              </a:ext>
            </a:extLst>
          </p:cNvPr>
          <p:cNvSpPr/>
          <p:nvPr/>
        </p:nvSpPr>
        <p:spPr>
          <a:xfrm>
            <a:off x="8597009" y="289787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0E50F6-12C4-4FB5-9572-33F695BDC0A9}"/>
              </a:ext>
            </a:extLst>
          </p:cNvPr>
          <p:cNvSpPr/>
          <p:nvPr/>
        </p:nvSpPr>
        <p:spPr>
          <a:xfrm>
            <a:off x="10819911" y="2886295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D85321-76E3-48A6-AA68-FA028AE8BAF4}"/>
              </a:ext>
            </a:extLst>
          </p:cNvPr>
          <p:cNvSpPr txBox="1"/>
          <p:nvPr/>
        </p:nvSpPr>
        <p:spPr>
          <a:xfrm>
            <a:off x="10755616" y="1469133"/>
            <a:ext cx="5482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DA4C17-CC79-4CEF-A42C-97A1C4ED398B}"/>
              </a:ext>
            </a:extLst>
          </p:cNvPr>
          <p:cNvSpPr txBox="1"/>
          <p:nvPr/>
        </p:nvSpPr>
        <p:spPr>
          <a:xfrm>
            <a:off x="8715280" y="1469133"/>
            <a:ext cx="7125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rite</a:t>
            </a:r>
          </a:p>
        </p:txBody>
      </p:sp>
    </p:spTree>
    <p:extLst>
      <p:ext uri="{BB962C8B-B14F-4D97-AF65-F5344CB8AC3E}">
        <p14:creationId xmlns:p14="http://schemas.microsoft.com/office/powerpoint/2010/main" val="94697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78600" cy="1325563"/>
          </a:xfrm>
        </p:spPr>
        <p:txBody>
          <a:bodyPr/>
          <a:lstStyle/>
          <a:p>
            <a:r>
              <a:rPr lang="en-US" dirty="0"/>
              <a:t>Heterogeneous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831F-9922-4660-B14B-5AD5AA40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80" y="1556975"/>
            <a:ext cx="10515600" cy="2013722"/>
          </a:xfrm>
        </p:spPr>
        <p:txBody>
          <a:bodyPr>
            <a:normAutofit/>
          </a:bodyPr>
          <a:lstStyle/>
          <a:p>
            <a:r>
              <a:rPr lang="en-US" dirty="0"/>
              <a:t>Heterogeneous graphs can model complex systems</a:t>
            </a:r>
          </a:p>
          <a:p>
            <a:pPr lvl="1"/>
            <a:r>
              <a:rPr lang="en-US" dirty="0"/>
              <a:t>Nodes are labeled with multiple </a:t>
            </a:r>
            <a:r>
              <a:rPr lang="en-US" b="1" dirty="0"/>
              <a:t>types</a:t>
            </a:r>
          </a:p>
          <a:p>
            <a:pPr lvl="1"/>
            <a:r>
              <a:rPr lang="en-US" dirty="0"/>
              <a:t>Edges between nodes have multiple </a:t>
            </a:r>
            <a:r>
              <a:rPr lang="en-US" b="1" dirty="0"/>
              <a:t>relationships</a:t>
            </a:r>
          </a:p>
          <a:p>
            <a:pPr lvl="1"/>
            <a:r>
              <a:rPr lang="en-US" dirty="0"/>
              <a:t>It’s flexible to capture rich semantic knowledge.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951261-CEB9-4FEC-880D-DCD02FC3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8" y="4124960"/>
            <a:ext cx="4307741" cy="273304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8BB6B0A-CAB6-408D-AFA4-EB4D526622D9}"/>
              </a:ext>
            </a:extLst>
          </p:cNvPr>
          <p:cNvSpPr txBox="1">
            <a:spLocks/>
          </p:cNvSpPr>
          <p:nvPr/>
        </p:nvSpPr>
        <p:spPr>
          <a:xfrm>
            <a:off x="1055603" y="3551228"/>
            <a:ext cx="4150035" cy="53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Example: Academic Graph</a:t>
            </a:r>
          </a:p>
        </p:txBody>
      </p:sp>
      <p:pic>
        <p:nvPicPr>
          <p:cNvPr id="1026" name="Picture 2" descr="graphli">
            <a:extLst>
              <a:ext uri="{FF2B5EF4-FFF2-40B4-BE49-F238E27FC236}">
                <a16:creationId xmlns:a16="http://schemas.microsoft.com/office/drawing/2014/main" id="{DBB5660A-B12C-4733-9FC0-E449ACCF0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" t="9568" r="694" b="2565"/>
          <a:stretch/>
        </p:blipFill>
        <p:spPr bwMode="auto">
          <a:xfrm>
            <a:off x="6670059" y="3949939"/>
            <a:ext cx="4624043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46FA8B2-C5A7-42B1-BE9B-C4356DA27B7D}"/>
              </a:ext>
            </a:extLst>
          </p:cNvPr>
          <p:cNvSpPr txBox="1">
            <a:spLocks/>
          </p:cNvSpPr>
          <p:nvPr/>
        </p:nvSpPr>
        <p:spPr>
          <a:xfrm>
            <a:off x="6661528" y="3551228"/>
            <a:ext cx="6126330" cy="53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Example: LinkedIn Economic Graph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A21EDE-9DC2-4FA1-A5CE-7B4EC0FE6477}"/>
              </a:ext>
            </a:extLst>
          </p:cNvPr>
          <p:cNvSpPr/>
          <p:nvPr/>
        </p:nvSpPr>
        <p:spPr>
          <a:xfrm rot="16200000">
            <a:off x="9809728" y="786057"/>
            <a:ext cx="516948" cy="49585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aseline="-25000" dirty="0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785BE-2B7A-4D5D-AEE2-470535AF2E47}"/>
              </a:ext>
            </a:extLst>
          </p:cNvPr>
          <p:cNvGrpSpPr/>
          <p:nvPr/>
        </p:nvGrpSpPr>
        <p:grpSpPr>
          <a:xfrm>
            <a:off x="8772734" y="772694"/>
            <a:ext cx="2629558" cy="2100437"/>
            <a:chOff x="8772734" y="772694"/>
            <a:chExt cx="2629558" cy="2100437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3D2C1BEF-4026-4946-9DCE-6F75566EB778}"/>
                </a:ext>
              </a:extLst>
            </p:cNvPr>
            <p:cNvSpPr/>
            <p:nvPr/>
          </p:nvSpPr>
          <p:spPr>
            <a:xfrm rot="16200000">
              <a:off x="8761824" y="2349331"/>
              <a:ext cx="534710" cy="51288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F5A89E8-8840-49FC-B59C-9D6BCF72456A}"/>
                </a:ext>
              </a:extLst>
            </p:cNvPr>
            <p:cNvSpPr/>
            <p:nvPr/>
          </p:nvSpPr>
          <p:spPr>
            <a:xfrm rot="16200000">
              <a:off x="10950047" y="2414479"/>
              <a:ext cx="461665" cy="44282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4FA2DA-CF6E-45F1-BC0F-0ADFC9DCE90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H="1" flipV="1">
              <a:off x="10316128" y="1290727"/>
              <a:ext cx="864752" cy="1114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E0D564-59A1-43DC-A306-6A2774F86CEC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9029180" y="1290727"/>
              <a:ext cx="791096" cy="1047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8DE9BB-563A-4ECB-B4B4-37501570E61D}"/>
                    </a:ext>
                  </a:extLst>
                </p:cNvPr>
                <p:cNvSpPr txBox="1"/>
                <p:nvPr/>
              </p:nvSpPr>
              <p:spPr>
                <a:xfrm>
                  <a:off x="9944097" y="772694"/>
                  <a:ext cx="248209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3000" i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8DE9BB-563A-4ECB-B4B4-37501570E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97" y="772694"/>
                  <a:ext cx="24820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4F3F7CF-923B-4F67-9B8D-98733B1B5D66}"/>
                    </a:ext>
                  </a:extLst>
                </p:cNvPr>
                <p:cNvSpPr txBox="1"/>
                <p:nvPr/>
              </p:nvSpPr>
              <p:spPr>
                <a:xfrm>
                  <a:off x="10969289" y="2379186"/>
                  <a:ext cx="43300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 i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4F3F7CF-923B-4F67-9B8D-98733B1B5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9289" y="2379186"/>
                  <a:ext cx="43300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D4436E2-4DF6-4BE6-AEAF-72456D18CC83}"/>
                    </a:ext>
                  </a:extLst>
                </p:cNvPr>
                <p:cNvSpPr txBox="1"/>
                <p:nvPr/>
              </p:nvSpPr>
              <p:spPr>
                <a:xfrm>
                  <a:off x="8817134" y="2323269"/>
                  <a:ext cx="424090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 i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D4436E2-4DF6-4BE6-AEAF-72456D18C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134" y="2323269"/>
                  <a:ext cx="42409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A170A05-99C8-464E-B061-23BEE934CFAB}"/>
              </a:ext>
            </a:extLst>
          </p:cNvPr>
          <p:cNvSpPr/>
          <p:nvPr/>
        </p:nvSpPr>
        <p:spPr>
          <a:xfrm>
            <a:off x="9650921" y="346995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208AE2-6CF7-4053-85CE-AE7BCCE9C861}"/>
              </a:ext>
            </a:extLst>
          </p:cNvPr>
          <p:cNvSpPr/>
          <p:nvPr/>
        </p:nvSpPr>
        <p:spPr>
          <a:xfrm>
            <a:off x="8597009" y="289787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E4E702-FBDD-40E9-A361-AECF31DF8D85}"/>
              </a:ext>
            </a:extLst>
          </p:cNvPr>
          <p:cNvSpPr/>
          <p:nvPr/>
        </p:nvSpPr>
        <p:spPr>
          <a:xfrm>
            <a:off x="10819911" y="2886295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4C8873-333E-4F1C-B06C-F912577FC67F}"/>
              </a:ext>
            </a:extLst>
          </p:cNvPr>
          <p:cNvSpPr txBox="1"/>
          <p:nvPr/>
        </p:nvSpPr>
        <p:spPr>
          <a:xfrm>
            <a:off x="10755616" y="1469133"/>
            <a:ext cx="5482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4A79A1-BE19-4A56-9ADE-8712E3EA2500}"/>
              </a:ext>
            </a:extLst>
          </p:cNvPr>
          <p:cNvSpPr txBox="1"/>
          <p:nvPr/>
        </p:nvSpPr>
        <p:spPr>
          <a:xfrm>
            <a:off x="8715280" y="1469133"/>
            <a:ext cx="7125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rite</a:t>
            </a:r>
          </a:p>
        </p:txBody>
      </p:sp>
    </p:spTree>
    <p:extLst>
      <p:ext uri="{BB962C8B-B14F-4D97-AF65-F5344CB8AC3E}">
        <p14:creationId xmlns:p14="http://schemas.microsoft.com/office/powerpoint/2010/main" val="137741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D4773C-DE6C-4AEA-B52A-A21920893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8" b="5017"/>
          <a:stretch/>
        </p:blipFill>
        <p:spPr>
          <a:xfrm>
            <a:off x="1859280" y="3223421"/>
            <a:ext cx="9083040" cy="3452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Graph Neural Networks (GNNs)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7F67AF-D06B-421E-B0B7-CA0F7822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517709"/>
            <a:ext cx="10417810" cy="1548668"/>
          </a:xfrm>
        </p:spPr>
        <p:txBody>
          <a:bodyPr>
            <a:normAutofit/>
          </a:bodyPr>
          <a:lstStyle/>
          <a:p>
            <a:r>
              <a:rPr lang="en-US" b="1" dirty="0"/>
              <a:t>Key Idea</a:t>
            </a:r>
            <a:r>
              <a:rPr lang="en-US" dirty="0"/>
              <a:t>: Each node aggregates information from its neighborhood to get contextualized node</a:t>
            </a:r>
            <a:r>
              <a:rPr lang="zh-CN" altLang="en-US" dirty="0"/>
              <a:t> </a:t>
            </a:r>
            <a:r>
              <a:rPr lang="en-US" dirty="0"/>
              <a:t>embedding.</a:t>
            </a:r>
          </a:p>
          <a:p>
            <a:r>
              <a:rPr lang="en-US" b="1" dirty="0"/>
              <a:t>Limitation</a:t>
            </a:r>
            <a:r>
              <a:rPr lang="en-US" dirty="0"/>
              <a:t>: Most GNNs focus on homogeneous graph.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246992CF-CF66-4BD9-8A70-2BEC937B37D8}"/>
              </a:ext>
            </a:extLst>
          </p:cNvPr>
          <p:cNvSpPr/>
          <p:nvPr/>
        </p:nvSpPr>
        <p:spPr>
          <a:xfrm>
            <a:off x="4810125" y="5903595"/>
            <a:ext cx="2571750" cy="772160"/>
          </a:xfrm>
          <a:prstGeom prst="wedgeEllipseCallout">
            <a:avLst>
              <a:gd name="adj1" fmla="val 29446"/>
              <a:gd name="adj2" fmla="val -84869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Neural Transformation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A6380422-DB26-48B0-A39B-2207A58FEA75}"/>
              </a:ext>
            </a:extLst>
          </p:cNvPr>
          <p:cNvSpPr/>
          <p:nvPr/>
        </p:nvSpPr>
        <p:spPr>
          <a:xfrm>
            <a:off x="4978400" y="3466632"/>
            <a:ext cx="3454400" cy="731251"/>
          </a:xfrm>
          <a:prstGeom prst="wedgeEllipseCallout">
            <a:avLst>
              <a:gd name="adj1" fmla="val 39902"/>
              <a:gd name="adj2" fmla="val 6791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Aggregate neighbor’s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08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Challenges for handling heterogeneous graph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7F67AF-D06B-421E-B0B7-CA0F7822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30" y="2117408"/>
            <a:ext cx="10703560" cy="4202112"/>
          </a:xfrm>
        </p:spPr>
        <p:txBody>
          <a:bodyPr>
            <a:normAutofit/>
          </a:bodyPr>
          <a:lstStyle/>
          <a:p>
            <a:r>
              <a:rPr lang="en-US" dirty="0"/>
              <a:t>Different types of nodes/edges have own feature distribution</a:t>
            </a:r>
          </a:p>
          <a:p>
            <a:pPr lvl="1"/>
            <a:r>
              <a:rPr lang="en-US" dirty="0"/>
              <a:t>Node: Papers have text features, while authors have affiliation features</a:t>
            </a:r>
          </a:p>
          <a:p>
            <a:pPr lvl="1"/>
            <a:r>
              <a:rPr lang="en-US" dirty="0"/>
              <a:t>Edge:  Co-authorship is different with citation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6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Challenges for handling heterogeneous graph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7F67AF-D06B-421E-B0B7-CA0F7822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30" y="2117408"/>
            <a:ext cx="10105449" cy="4202112"/>
          </a:xfrm>
        </p:spPr>
        <p:txBody>
          <a:bodyPr>
            <a:normAutofit/>
          </a:bodyPr>
          <a:lstStyle/>
          <a:p>
            <a:r>
              <a:rPr lang="en-US" dirty="0"/>
              <a:t>Different </a:t>
            </a:r>
            <a:r>
              <a:rPr lang="en-US" i="1" dirty="0"/>
              <a:t>types</a:t>
            </a:r>
            <a:r>
              <a:rPr lang="en-US" dirty="0"/>
              <a:t> of nodes/edges have own feature distribution</a:t>
            </a:r>
          </a:p>
          <a:p>
            <a:pPr lvl="1"/>
            <a:r>
              <a:rPr lang="en-US" dirty="0"/>
              <a:t>Node: Papers have text features, while authors have affiliation features</a:t>
            </a:r>
          </a:p>
          <a:p>
            <a:pPr lvl="1"/>
            <a:r>
              <a:rPr lang="en-US" dirty="0"/>
              <a:t>Edge:  Co-authorship is different with citation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Graph can be </a:t>
            </a:r>
            <a:r>
              <a:rPr lang="en-US" i="1" dirty="0"/>
              <a:t>dynamic</a:t>
            </a:r>
            <a:r>
              <a:rPr lang="en-US" dirty="0"/>
              <a:t> and </a:t>
            </a:r>
            <a:r>
              <a:rPr lang="en-US" i="1" dirty="0"/>
              <a:t>large-scale</a:t>
            </a:r>
          </a:p>
          <a:p>
            <a:pPr lvl="1"/>
            <a:r>
              <a:rPr lang="en-US" dirty="0"/>
              <a:t>KDD in 1990 is more related to database, but it’s closer to machine learning in recent years</a:t>
            </a:r>
          </a:p>
          <a:p>
            <a:pPr lvl="1"/>
            <a:r>
              <a:rPr lang="en-US" dirty="0"/>
              <a:t>The number of papers doubles every 12 years, and now reaches billion</a:t>
            </a:r>
          </a:p>
        </p:txBody>
      </p:sp>
    </p:spTree>
    <p:extLst>
      <p:ext uri="{BB962C8B-B14F-4D97-AF65-F5344CB8AC3E}">
        <p14:creationId xmlns:p14="http://schemas.microsoft.com/office/powerpoint/2010/main" val="293838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Meta-Relation-based Parametrization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D58C8F-F9ED-465F-83B3-26D00682B423}"/>
              </a:ext>
            </a:extLst>
          </p:cNvPr>
          <p:cNvSpPr txBox="1"/>
          <p:nvPr/>
        </p:nvSpPr>
        <p:spPr>
          <a:xfrm>
            <a:off x="1172494" y="4589976"/>
            <a:ext cx="31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&lt;</a:t>
            </a:r>
            <a:r>
              <a:rPr lang="en-US" sz="2400" baseline="-25000" dirty="0">
                <a:solidFill>
                  <a:srgbClr val="ED7D31"/>
                </a:solidFill>
              </a:rPr>
              <a:t>Author</a:t>
            </a:r>
            <a:r>
              <a:rPr lang="en-US" sz="2400" baseline="-25000" dirty="0"/>
              <a:t>, </a:t>
            </a:r>
            <a:r>
              <a:rPr lang="en-US" sz="2400" baseline="-25000" dirty="0">
                <a:solidFill>
                  <a:schemeClr val="accent2">
                    <a:lumMod val="75000"/>
                  </a:schemeClr>
                </a:solidFill>
              </a:rPr>
              <a:t>Write</a:t>
            </a:r>
            <a:r>
              <a:rPr lang="en-US" sz="2400" baseline="-25000" dirty="0"/>
              <a:t>, </a:t>
            </a:r>
            <a:r>
              <a:rPr lang="en-US" sz="2400" baseline="-25000" dirty="0">
                <a:solidFill>
                  <a:srgbClr val="0070C0"/>
                </a:solidFill>
              </a:rPr>
              <a:t>Paper</a:t>
            </a:r>
            <a:r>
              <a:rPr lang="en-US" sz="2400" baseline="-25000" dirty="0"/>
              <a:t>&gt;</a:t>
            </a:r>
          </a:p>
          <a:p>
            <a:r>
              <a:rPr lang="en-US" sz="2400" dirty="0"/>
              <a:t>=</a:t>
            </a:r>
            <a:r>
              <a:rPr lang="en-US" altLang="zh-CN" sz="2400" dirty="0" err="1">
                <a:solidFill>
                  <a:srgbClr val="ED7D31"/>
                </a:solidFill>
              </a:rPr>
              <a:t>W</a:t>
            </a:r>
            <a:r>
              <a:rPr lang="en-US" altLang="zh-CN" sz="2400" baseline="-25000" dirty="0" err="1">
                <a:solidFill>
                  <a:srgbClr val="ED7D31"/>
                </a:solidFill>
              </a:rPr>
              <a:t>A</a:t>
            </a:r>
            <a:r>
              <a:rPr lang="en-US" sz="2400" baseline="-25000" dirty="0" err="1">
                <a:solidFill>
                  <a:srgbClr val="ED7D31"/>
                </a:solidFill>
              </a:rPr>
              <a:t>uthor</a:t>
            </a:r>
            <a:r>
              <a:rPr lang="en-US" sz="2400" dirty="0"/>
              <a:t>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rite</a:t>
            </a:r>
            <a:r>
              <a:rPr lang="en-US" sz="2400" dirty="0"/>
              <a:t>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400" baseline="-25000" dirty="0" err="1">
                <a:solidFill>
                  <a:schemeClr val="accent5">
                    <a:lumMod val="75000"/>
                  </a:schemeClr>
                </a:solidFill>
              </a:rPr>
              <a:t>aper</a:t>
            </a:r>
            <a:endParaRPr lang="en-US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15F5E53-1770-41A7-BC62-9DA2986F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99" y="1690687"/>
            <a:ext cx="10135362" cy="1750223"/>
          </a:xfrm>
        </p:spPr>
        <p:txBody>
          <a:bodyPr>
            <a:normAutofit/>
          </a:bodyPr>
          <a:lstStyle/>
          <a:p>
            <a:r>
              <a:rPr lang="en-US" dirty="0"/>
              <a:t>Introduce node- and edge- dependent attention</a:t>
            </a:r>
          </a:p>
          <a:p>
            <a:pPr lvl="1"/>
            <a:r>
              <a:rPr lang="en-US" dirty="0"/>
              <a:t>Leverage meta relation &lt;</a:t>
            </a:r>
            <a:r>
              <a:rPr lang="en-US" i="1" dirty="0"/>
              <a:t>source node type</a:t>
            </a:r>
            <a:r>
              <a:rPr lang="en-US" dirty="0"/>
              <a:t>, </a:t>
            </a:r>
            <a:r>
              <a:rPr lang="en-US" i="1" dirty="0"/>
              <a:t>edge type</a:t>
            </a:r>
            <a:r>
              <a:rPr lang="en-US" dirty="0"/>
              <a:t>, </a:t>
            </a:r>
            <a:r>
              <a:rPr lang="en-US" i="1" dirty="0"/>
              <a:t>target node type</a:t>
            </a:r>
            <a:r>
              <a:rPr lang="en-US" dirty="0"/>
              <a:t>&gt; to parameterize attention and message passing weight.</a:t>
            </a:r>
          </a:p>
          <a:p>
            <a:pPr lvl="1"/>
            <a:r>
              <a:rPr lang="en-US" dirty="0"/>
              <a:t>Can automatically learn and extract meaningful “meta paths”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64FDBC-4CAC-44F4-8495-445F417F497C}"/>
              </a:ext>
            </a:extLst>
          </p:cNvPr>
          <p:cNvSpPr txBox="1"/>
          <p:nvPr/>
        </p:nvSpPr>
        <p:spPr>
          <a:xfrm>
            <a:off x="7208651" y="4684819"/>
            <a:ext cx="3518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&lt;</a:t>
            </a:r>
            <a:r>
              <a:rPr lang="en-US" sz="2400" baseline="-25000" dirty="0">
                <a:solidFill>
                  <a:srgbClr val="0070C0"/>
                </a:solidFill>
              </a:rPr>
              <a:t>Paper</a:t>
            </a:r>
            <a:r>
              <a:rPr lang="en-US" sz="2400" baseline="-25000" dirty="0"/>
              <a:t>, 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accent5">
                    <a:lumMod val="50000"/>
                  </a:schemeClr>
                </a:solidFill>
              </a:rPr>
              <a:t>ite</a:t>
            </a:r>
            <a:r>
              <a:rPr lang="en-US" sz="2400" baseline="-25000" dirty="0"/>
              <a:t>, 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P</a:t>
            </a:r>
            <a:r>
              <a:rPr lang="en-US" sz="2400" baseline="-25000" dirty="0">
                <a:solidFill>
                  <a:srgbClr val="0070C0"/>
                </a:solidFill>
              </a:rPr>
              <a:t>aper</a:t>
            </a:r>
            <a:r>
              <a:rPr lang="en-US" sz="2400" baseline="-25000" dirty="0"/>
              <a:t>&gt;</a:t>
            </a:r>
          </a:p>
          <a:p>
            <a:r>
              <a:rPr lang="en-US" sz="2400" dirty="0"/>
              <a:t>=</a:t>
            </a:r>
            <a:r>
              <a:rPr lang="en-US" altLang="zh-CN" sz="2400" dirty="0" err="1">
                <a:solidFill>
                  <a:srgbClr val="2E75B6"/>
                </a:solidFill>
              </a:rPr>
              <a:t>W</a:t>
            </a:r>
            <a:r>
              <a:rPr lang="en-US" altLang="zh-CN" sz="2400" baseline="-25000" dirty="0" err="1">
                <a:solidFill>
                  <a:srgbClr val="2E75B6"/>
                </a:solidFill>
              </a:rPr>
              <a:t>Paper</a:t>
            </a:r>
            <a:r>
              <a:rPr lang="en-US" sz="2400" dirty="0"/>
              <a:t> 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50000"/>
                  </a:schemeClr>
                </a:solidFill>
              </a:rPr>
              <a:t>Cite</a:t>
            </a:r>
            <a:r>
              <a:rPr lang="en-US" sz="2400" dirty="0"/>
              <a:t>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400" baseline="-25000" dirty="0" err="1">
                <a:solidFill>
                  <a:schemeClr val="accent5">
                    <a:lumMod val="75000"/>
                  </a:schemeClr>
                </a:solidFill>
              </a:rPr>
              <a:t>aper</a:t>
            </a:r>
            <a:endParaRPr lang="en-US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AF89DF4-1CC9-4BE1-A5FD-9B61A21D9D86}"/>
              </a:ext>
            </a:extLst>
          </p:cNvPr>
          <p:cNvSpPr/>
          <p:nvPr/>
        </p:nvSpPr>
        <p:spPr>
          <a:xfrm rot="16200000">
            <a:off x="5275048" y="4071801"/>
            <a:ext cx="516948" cy="49585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aseline="-25000" dirty="0">
              <a:solidFill>
                <a:schemeClr val="accent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8D3E82-F981-40EB-80FA-B3447DA93FFD}"/>
              </a:ext>
            </a:extLst>
          </p:cNvPr>
          <p:cNvGrpSpPr/>
          <p:nvPr/>
        </p:nvGrpSpPr>
        <p:grpSpPr>
          <a:xfrm>
            <a:off x="4238054" y="4576471"/>
            <a:ext cx="2629558" cy="1582404"/>
            <a:chOff x="8772734" y="1290727"/>
            <a:chExt cx="2629558" cy="1582404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EBE66760-AEC7-4B9E-AC22-20BD0125AD06}"/>
                </a:ext>
              </a:extLst>
            </p:cNvPr>
            <p:cNvSpPr/>
            <p:nvPr/>
          </p:nvSpPr>
          <p:spPr>
            <a:xfrm rot="16200000">
              <a:off x="8761824" y="2349331"/>
              <a:ext cx="534710" cy="51288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D044F67-7703-45D3-A360-CFD3BB0F22AD}"/>
                </a:ext>
              </a:extLst>
            </p:cNvPr>
            <p:cNvSpPr/>
            <p:nvPr/>
          </p:nvSpPr>
          <p:spPr>
            <a:xfrm rot="16200000">
              <a:off x="10950047" y="2414479"/>
              <a:ext cx="461665" cy="44282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CB1C23-E678-4602-B2C0-A3857995364D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10316128" y="1290727"/>
              <a:ext cx="864752" cy="1114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59CEA9-93EC-4EF7-A71B-419A77E98953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9029180" y="1290727"/>
              <a:ext cx="791096" cy="1047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572324-38F8-4A44-8F2E-73EFE4BA6D0F}"/>
                    </a:ext>
                  </a:extLst>
                </p:cNvPr>
                <p:cNvSpPr txBox="1"/>
                <p:nvPr/>
              </p:nvSpPr>
              <p:spPr>
                <a:xfrm>
                  <a:off x="10969289" y="2379186"/>
                  <a:ext cx="43300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 i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572324-38F8-4A44-8F2E-73EFE4BA6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9289" y="2379186"/>
                  <a:ext cx="433003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B87FEEC-E552-4CD1-A4E4-04D21B0F713D}"/>
                    </a:ext>
                  </a:extLst>
                </p:cNvPr>
                <p:cNvSpPr txBox="1"/>
                <p:nvPr/>
              </p:nvSpPr>
              <p:spPr>
                <a:xfrm>
                  <a:off x="8817134" y="2323269"/>
                  <a:ext cx="424090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 i="1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B87FEEC-E552-4CD1-A4E4-04D21B0F7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134" y="2323269"/>
                  <a:ext cx="42409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D724A36-31F1-49A7-89A0-46E5E73CEE97}"/>
              </a:ext>
            </a:extLst>
          </p:cNvPr>
          <p:cNvSpPr/>
          <p:nvPr/>
        </p:nvSpPr>
        <p:spPr>
          <a:xfrm>
            <a:off x="5116241" y="363273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181FA0-636E-4B98-8B93-9DEF7EC87994}"/>
              </a:ext>
            </a:extLst>
          </p:cNvPr>
          <p:cNvSpPr/>
          <p:nvPr/>
        </p:nvSpPr>
        <p:spPr>
          <a:xfrm>
            <a:off x="4062329" y="618361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40C71C-1F68-42D6-8C12-C07C3D826F35}"/>
              </a:ext>
            </a:extLst>
          </p:cNvPr>
          <p:cNvSpPr/>
          <p:nvPr/>
        </p:nvSpPr>
        <p:spPr>
          <a:xfrm>
            <a:off x="6285231" y="617203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4DFC9D-2F42-4E0A-97B5-35872081BC7A}"/>
              </a:ext>
            </a:extLst>
          </p:cNvPr>
          <p:cNvSpPr txBox="1"/>
          <p:nvPr/>
        </p:nvSpPr>
        <p:spPr>
          <a:xfrm>
            <a:off x="6220936" y="4754877"/>
            <a:ext cx="5482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D1E57E-DF99-4B9D-BAEB-C01C68640C0A}"/>
              </a:ext>
            </a:extLst>
          </p:cNvPr>
          <p:cNvSpPr txBox="1"/>
          <p:nvPr/>
        </p:nvSpPr>
        <p:spPr>
          <a:xfrm>
            <a:off x="4180600" y="4754877"/>
            <a:ext cx="7125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08CECB-CDC8-49C1-93BA-EADC41B1BCE6}"/>
                  </a:ext>
                </a:extLst>
              </p:cNvPr>
              <p:cNvSpPr txBox="1"/>
              <p:nvPr/>
            </p:nvSpPr>
            <p:spPr>
              <a:xfrm>
                <a:off x="5409417" y="4063387"/>
                <a:ext cx="24820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08CECB-CDC8-49C1-93BA-EADC41B1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17" y="4063387"/>
                <a:ext cx="2482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41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8D85B-3324-4070-ADB8-7A8636D73903}"/>
              </a:ext>
            </a:extLst>
          </p:cNvPr>
          <p:cNvCxnSpPr>
            <a:cxnSpLocks/>
          </p:cNvCxnSpPr>
          <p:nvPr/>
        </p:nvCxnSpPr>
        <p:spPr>
          <a:xfrm>
            <a:off x="9612764" y="3832112"/>
            <a:ext cx="747131" cy="0"/>
          </a:xfrm>
          <a:prstGeom prst="straightConnector1">
            <a:avLst/>
          </a:prstGeom>
          <a:ln w="5715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34BFFF0-15BE-4D66-9E7C-06AD35BA0B2D}"/>
              </a:ext>
            </a:extLst>
          </p:cNvPr>
          <p:cNvSpPr/>
          <p:nvPr/>
        </p:nvSpPr>
        <p:spPr>
          <a:xfrm>
            <a:off x="8389974" y="3445036"/>
            <a:ext cx="1348263" cy="770121"/>
          </a:xfrm>
          <a:prstGeom prst="rect">
            <a:avLst/>
          </a:prstGeom>
          <a:solidFill>
            <a:schemeClr val="bg1"/>
          </a:solidFill>
          <a:ln w="57150">
            <a:gradFill>
              <a:gsLst>
                <a:gs pos="0">
                  <a:srgbClr val="00B0F0">
                    <a:alpha val="30000"/>
                  </a:srgbClr>
                </a:gs>
                <a:gs pos="43000">
                  <a:srgbClr val="00B0F0">
                    <a:alpha val="30000"/>
                  </a:srgbClr>
                </a:gs>
                <a:gs pos="100000">
                  <a:srgbClr val="2F5597">
                    <a:alpha val="30000"/>
                  </a:srgbClr>
                </a:gs>
                <a:gs pos="53000">
                  <a:schemeClr val="accent1">
                    <a:lumMod val="50000"/>
                    <a:alpha val="30000"/>
                  </a:schemeClr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F05BA6-7D89-4E42-97D2-0FED75DC4F5A}"/>
              </a:ext>
            </a:extLst>
          </p:cNvPr>
          <p:cNvSpPr/>
          <p:nvPr/>
        </p:nvSpPr>
        <p:spPr>
          <a:xfrm>
            <a:off x="8272597" y="3534834"/>
            <a:ext cx="1348263" cy="770121"/>
          </a:xfrm>
          <a:prstGeom prst="rect">
            <a:avLst/>
          </a:prstGeom>
          <a:solidFill>
            <a:schemeClr val="bg1"/>
          </a:solidFill>
          <a:ln w="57150">
            <a:gradFill>
              <a:gsLst>
                <a:gs pos="0">
                  <a:srgbClr val="00B0F0">
                    <a:alpha val="60000"/>
                  </a:srgbClr>
                </a:gs>
                <a:gs pos="59000">
                  <a:srgbClr val="002060">
                    <a:alpha val="60000"/>
                  </a:srgbClr>
                </a:gs>
                <a:gs pos="49000">
                  <a:srgbClr val="00B0F0">
                    <a:alpha val="60000"/>
                  </a:srgbClr>
                </a:gs>
                <a:gs pos="100000">
                  <a:srgbClr val="002060">
                    <a:alpha val="60000"/>
                  </a:srgbClr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A62CBC-F60C-4F9A-92B0-D8D9976AFC66}"/>
              </a:ext>
            </a:extLst>
          </p:cNvPr>
          <p:cNvSpPr/>
          <p:nvPr/>
        </p:nvSpPr>
        <p:spPr>
          <a:xfrm>
            <a:off x="8149125" y="3615894"/>
            <a:ext cx="1348263" cy="770121"/>
          </a:xfrm>
          <a:prstGeom prst="rect">
            <a:avLst/>
          </a:prstGeom>
          <a:solidFill>
            <a:schemeClr val="bg1"/>
          </a:solidFill>
          <a:ln w="57150">
            <a:gradFill>
              <a:gsLst>
                <a:gs pos="0">
                  <a:srgbClr val="00B0F0"/>
                </a:gs>
                <a:gs pos="48000">
                  <a:srgbClr val="00B0F0"/>
                </a:gs>
                <a:gs pos="64000">
                  <a:srgbClr val="002060"/>
                </a:gs>
                <a:gs pos="100000">
                  <a:srgbClr val="002060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150124-0A13-40D3-911A-0E195AA2DFF3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5624890" y="5862300"/>
            <a:ext cx="2545239" cy="30699"/>
          </a:xfrm>
          <a:prstGeom prst="straightConnector1">
            <a:avLst/>
          </a:prstGeom>
          <a:ln w="57150">
            <a:solidFill>
              <a:srgbClr val="ED7D3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9B1F744-1140-4A12-B6D0-79B13EE9C665}"/>
              </a:ext>
            </a:extLst>
          </p:cNvPr>
          <p:cNvSpPr/>
          <p:nvPr/>
        </p:nvSpPr>
        <p:spPr>
          <a:xfrm rot="5400000">
            <a:off x="4318964" y="4736453"/>
            <a:ext cx="645521" cy="2125954"/>
          </a:xfrm>
          <a:prstGeom prst="rect">
            <a:avLst/>
          </a:prstGeom>
          <a:solidFill>
            <a:schemeClr val="bg1"/>
          </a:solidFill>
          <a:ln w="57150">
            <a:solidFill>
              <a:srgbClr val="ED7D31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5DCDE67-AA89-4ADA-BAA5-9BB12111CF41}"/>
              </a:ext>
            </a:extLst>
          </p:cNvPr>
          <p:cNvSpPr/>
          <p:nvPr/>
        </p:nvSpPr>
        <p:spPr>
          <a:xfrm rot="5400000">
            <a:off x="4234372" y="4793712"/>
            <a:ext cx="645522" cy="2155054"/>
          </a:xfrm>
          <a:prstGeom prst="rect">
            <a:avLst/>
          </a:prstGeom>
          <a:solidFill>
            <a:schemeClr val="bg1"/>
          </a:solidFill>
          <a:ln w="57150">
            <a:solidFill>
              <a:srgbClr val="ED7D31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64133C-AA94-46D0-BC9E-A6D8AF219DC1}"/>
              </a:ext>
            </a:extLst>
          </p:cNvPr>
          <p:cNvSpPr/>
          <p:nvPr/>
        </p:nvSpPr>
        <p:spPr>
          <a:xfrm rot="5400000">
            <a:off x="4159279" y="4865521"/>
            <a:ext cx="645523" cy="2155054"/>
          </a:xfrm>
          <a:prstGeom prst="rect">
            <a:avLst/>
          </a:prstGeom>
          <a:solidFill>
            <a:schemeClr val="bg1"/>
          </a:solidFill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3D6A93-8F41-44ED-A714-80B0AB227E0B}"/>
              </a:ext>
            </a:extLst>
          </p:cNvPr>
          <p:cNvSpPr/>
          <p:nvPr/>
        </p:nvSpPr>
        <p:spPr>
          <a:xfrm rot="16200000" flipV="1">
            <a:off x="4386629" y="1432989"/>
            <a:ext cx="601638" cy="20684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9AE12-999A-4788-AD7C-9E2D99A9E5E7}"/>
              </a:ext>
            </a:extLst>
          </p:cNvPr>
          <p:cNvSpPr/>
          <p:nvPr/>
        </p:nvSpPr>
        <p:spPr>
          <a:xfrm rot="16200000" flipV="1">
            <a:off x="4299590" y="1505125"/>
            <a:ext cx="601638" cy="206849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34C3FB-EEF4-4519-BAC4-7F63157CCAC6}"/>
              </a:ext>
            </a:extLst>
          </p:cNvPr>
          <p:cNvSpPr/>
          <p:nvPr/>
        </p:nvSpPr>
        <p:spPr>
          <a:xfrm rot="16200000" flipV="1">
            <a:off x="4213037" y="1581103"/>
            <a:ext cx="601638" cy="206849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37260B-1C18-4577-B80D-FE9BA1A1D967}"/>
              </a:ext>
            </a:extLst>
          </p:cNvPr>
          <p:cNvCxnSpPr>
            <a:cxnSpLocks/>
          </p:cNvCxnSpPr>
          <p:nvPr/>
        </p:nvCxnSpPr>
        <p:spPr>
          <a:xfrm>
            <a:off x="9555788" y="5749459"/>
            <a:ext cx="804107" cy="0"/>
          </a:xfrm>
          <a:prstGeom prst="straightConnector1">
            <a:avLst/>
          </a:prstGeom>
          <a:ln w="5715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D87F29C-70A6-48A3-9F6C-35301B8176F5}"/>
              </a:ext>
            </a:extLst>
          </p:cNvPr>
          <p:cNvSpPr/>
          <p:nvPr/>
        </p:nvSpPr>
        <p:spPr>
          <a:xfrm>
            <a:off x="8410978" y="5344749"/>
            <a:ext cx="1291034" cy="754783"/>
          </a:xfrm>
          <a:prstGeom prst="rect">
            <a:avLst/>
          </a:prstGeom>
          <a:solidFill>
            <a:schemeClr val="bg1"/>
          </a:solidFill>
          <a:ln w="57150">
            <a:gradFill>
              <a:gsLst>
                <a:gs pos="0">
                  <a:srgbClr val="ED7D31">
                    <a:alpha val="30000"/>
                  </a:srgbClr>
                </a:gs>
                <a:gs pos="43000">
                  <a:srgbClr val="ED7D31">
                    <a:alpha val="30000"/>
                  </a:srgbClr>
                </a:gs>
                <a:gs pos="100000">
                  <a:srgbClr val="2F5597">
                    <a:alpha val="30000"/>
                  </a:srgbClr>
                </a:gs>
                <a:gs pos="53000">
                  <a:schemeClr val="accent1">
                    <a:lumMod val="50000"/>
                    <a:alpha val="30000"/>
                  </a:schemeClr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B31D027-92F7-40BC-A52F-8E12331E3B09}"/>
              </a:ext>
            </a:extLst>
          </p:cNvPr>
          <p:cNvSpPr/>
          <p:nvPr/>
        </p:nvSpPr>
        <p:spPr>
          <a:xfrm>
            <a:off x="8293601" y="5420476"/>
            <a:ext cx="1291034" cy="754783"/>
          </a:xfrm>
          <a:prstGeom prst="rect">
            <a:avLst/>
          </a:prstGeom>
          <a:solidFill>
            <a:schemeClr val="bg1"/>
          </a:solidFill>
          <a:ln w="57150">
            <a:gradFill>
              <a:gsLst>
                <a:gs pos="0">
                  <a:srgbClr val="ED7D31">
                    <a:alpha val="60000"/>
                  </a:srgbClr>
                </a:gs>
                <a:gs pos="59000">
                  <a:srgbClr val="002060">
                    <a:alpha val="60000"/>
                  </a:srgbClr>
                </a:gs>
                <a:gs pos="49000">
                  <a:srgbClr val="ED7D31">
                    <a:alpha val="60000"/>
                  </a:srgbClr>
                </a:gs>
                <a:gs pos="100000">
                  <a:srgbClr val="002060">
                    <a:alpha val="60000"/>
                  </a:srgbClr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1399E2A-1253-40EB-83CE-9D02A2E25D39}"/>
              </a:ext>
            </a:extLst>
          </p:cNvPr>
          <p:cNvSpPr/>
          <p:nvPr/>
        </p:nvSpPr>
        <p:spPr>
          <a:xfrm>
            <a:off x="8170129" y="5515607"/>
            <a:ext cx="1291034" cy="754783"/>
          </a:xfrm>
          <a:prstGeom prst="rect">
            <a:avLst/>
          </a:prstGeom>
          <a:solidFill>
            <a:schemeClr val="bg1"/>
          </a:solidFill>
          <a:ln w="57150">
            <a:gradFill>
              <a:gsLst>
                <a:gs pos="0">
                  <a:srgbClr val="ED7D31"/>
                </a:gs>
                <a:gs pos="48000">
                  <a:srgbClr val="ED7D31"/>
                </a:gs>
                <a:gs pos="64000">
                  <a:srgbClr val="002060"/>
                </a:gs>
                <a:gs pos="100000">
                  <a:srgbClr val="002060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F9BEA3-FC37-415B-9298-19D28C8326A2}"/>
              </a:ext>
            </a:extLst>
          </p:cNvPr>
          <p:cNvSpPr txBox="1"/>
          <p:nvPr/>
        </p:nvSpPr>
        <p:spPr>
          <a:xfrm>
            <a:off x="8754296" y="4428806"/>
            <a:ext cx="80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B824705-C7EF-4BA2-BF4F-2612FD550F4F}"/>
              </a:ext>
            </a:extLst>
          </p:cNvPr>
          <p:cNvCxnSpPr>
            <a:cxnSpLocks/>
          </p:cNvCxnSpPr>
          <p:nvPr/>
        </p:nvCxnSpPr>
        <p:spPr>
          <a:xfrm>
            <a:off x="5561829" y="4188954"/>
            <a:ext cx="257364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7E2E62C-06C1-400A-B592-2A967F022DF3}"/>
              </a:ext>
            </a:extLst>
          </p:cNvPr>
          <p:cNvSpPr txBox="1"/>
          <p:nvPr/>
        </p:nvSpPr>
        <p:spPr>
          <a:xfrm>
            <a:off x="3987936" y="4724857"/>
            <a:ext cx="107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4C74AF-0406-4CDD-84C4-B3674FAC0634}"/>
              </a:ext>
            </a:extLst>
          </p:cNvPr>
          <p:cNvSpPr/>
          <p:nvPr/>
        </p:nvSpPr>
        <p:spPr>
          <a:xfrm rot="5400000">
            <a:off x="4375262" y="3072191"/>
            <a:ext cx="627955" cy="20810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A61539-1CF8-42AA-A701-4BC8A233CEAE}"/>
              </a:ext>
            </a:extLst>
          </p:cNvPr>
          <p:cNvSpPr/>
          <p:nvPr/>
        </p:nvSpPr>
        <p:spPr>
          <a:xfrm rot="5400000">
            <a:off x="4294701" y="3143999"/>
            <a:ext cx="627955" cy="20810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BD44734-43FB-463F-A338-E65360D12E0A}"/>
              </a:ext>
            </a:extLst>
          </p:cNvPr>
          <p:cNvSpPr/>
          <p:nvPr/>
        </p:nvSpPr>
        <p:spPr>
          <a:xfrm rot="5400000">
            <a:off x="4205851" y="3215807"/>
            <a:ext cx="627955" cy="20810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1C4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3B99F46-61C1-4549-9CD0-2B01B00A3EB0}"/>
                  </a:ext>
                </a:extLst>
              </p:cNvPr>
              <p:cNvSpPr txBox="1"/>
              <p:nvPr/>
            </p:nvSpPr>
            <p:spPr>
              <a:xfrm>
                <a:off x="8135476" y="3692783"/>
                <a:ext cx="1375559" cy="549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𝐶𝑖𝑡𝑒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𝐴𝑇𝑇</m:t>
                          </m:r>
                        </m:sup>
                      </m:sSubSup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3B99F46-61C1-4549-9CD0-2B01B00A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476" y="3692783"/>
                <a:ext cx="1375559" cy="549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950044F-EBC4-4AB7-9599-43826A3F1D5F}"/>
                  </a:ext>
                </a:extLst>
              </p:cNvPr>
              <p:cNvSpPr txBox="1"/>
              <p:nvPr/>
            </p:nvSpPr>
            <p:spPr>
              <a:xfrm>
                <a:off x="8185672" y="5556868"/>
                <a:ext cx="1317172" cy="548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𝐴𝑇𝑇</m:t>
                          </m:r>
                        </m:sup>
                      </m:sSubSup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950044F-EBC4-4AB7-9599-43826A3F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672" y="5556868"/>
                <a:ext cx="1317172" cy="548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035518-163C-451B-B775-710F5FA5C78F}"/>
                  </a:ext>
                </a:extLst>
              </p:cNvPr>
              <p:cNvSpPr txBox="1"/>
              <p:nvPr/>
            </p:nvSpPr>
            <p:spPr>
              <a:xfrm>
                <a:off x="3595915" y="2379541"/>
                <a:ext cx="1842603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Q-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Linea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𝑃𝑎𝑝𝑒𝑟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035518-163C-451B-B775-710F5FA5C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15" y="2379541"/>
                <a:ext cx="1842603" cy="397866"/>
              </a:xfrm>
              <a:prstGeom prst="rect">
                <a:avLst/>
              </a:prstGeom>
              <a:blipFill>
                <a:blip r:embed="rId4"/>
                <a:stretch>
                  <a:fillRect l="-10265" t="-21212" r="-3311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0BC3BCD-941F-4AC4-9D83-9309874FB72E}"/>
                  </a:ext>
                </a:extLst>
              </p:cNvPr>
              <p:cNvSpPr txBox="1"/>
              <p:nvPr/>
            </p:nvSpPr>
            <p:spPr>
              <a:xfrm>
                <a:off x="3566159" y="4026016"/>
                <a:ext cx="194646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K</a:t>
                </a:r>
                <a:r>
                  <a:rPr lang="en-US" sz="2400" b="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Linea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𝑃𝑎𝑝𝑒𝑟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0BC3BCD-941F-4AC4-9D83-9309874F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59" y="4026016"/>
                <a:ext cx="1946462" cy="397866"/>
              </a:xfrm>
              <a:prstGeom prst="rect">
                <a:avLst/>
              </a:prstGeom>
              <a:blipFill>
                <a:blip r:embed="rId5"/>
                <a:stretch>
                  <a:fillRect l="-9404" t="-21212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A233175-7358-4B52-8EB1-2788CFA44B0E}"/>
                  </a:ext>
                </a:extLst>
              </p:cNvPr>
              <p:cNvSpPr txBox="1"/>
              <p:nvPr/>
            </p:nvSpPr>
            <p:spPr>
              <a:xfrm>
                <a:off x="3496527" y="5790271"/>
                <a:ext cx="20015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K</a:t>
                </a:r>
                <a:r>
                  <a:rPr lang="en-US" sz="2400" b="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Linea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A233175-7358-4B52-8EB1-2788CFA44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27" y="5790271"/>
                <a:ext cx="2001598" cy="369332"/>
              </a:xfrm>
              <a:prstGeom prst="rect">
                <a:avLst/>
              </a:prstGeom>
              <a:blipFill>
                <a:blip r:embed="rId6"/>
                <a:stretch>
                  <a:fillRect l="-9451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CECDF3F-5E3E-4C56-A0D8-F50DA8C61D4E}"/>
              </a:ext>
            </a:extLst>
          </p:cNvPr>
          <p:cNvSpPr/>
          <p:nvPr/>
        </p:nvSpPr>
        <p:spPr>
          <a:xfrm>
            <a:off x="5704702" y="2610140"/>
            <a:ext cx="2417127" cy="1163649"/>
          </a:xfrm>
          <a:custGeom>
            <a:avLst/>
            <a:gdLst>
              <a:gd name="connsiteX0" fmla="*/ 0 w 4076700"/>
              <a:gd name="connsiteY0" fmla="*/ 0 h 2514600"/>
              <a:gd name="connsiteX1" fmla="*/ 1619250 w 4076700"/>
              <a:gd name="connsiteY1" fmla="*/ 1924050 h 2514600"/>
              <a:gd name="connsiteX2" fmla="*/ 4076700 w 4076700"/>
              <a:gd name="connsiteY2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6700" h="2514600">
                <a:moveTo>
                  <a:pt x="0" y="0"/>
                </a:moveTo>
                <a:cubicBezTo>
                  <a:pt x="469900" y="752475"/>
                  <a:pt x="939800" y="1504950"/>
                  <a:pt x="1619250" y="1924050"/>
                </a:cubicBezTo>
                <a:cubicBezTo>
                  <a:pt x="2298700" y="2343150"/>
                  <a:pt x="3187700" y="2428875"/>
                  <a:pt x="4076700" y="2514600"/>
                </a:cubicBezTo>
              </a:path>
            </a:pathLst>
          </a:custGeom>
          <a:noFill/>
          <a:ln w="57150">
            <a:solidFill>
              <a:srgbClr val="2F5597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8AC4F406-BA8D-485E-8896-2FE61088042B}"/>
              </a:ext>
            </a:extLst>
          </p:cNvPr>
          <p:cNvSpPr/>
          <p:nvPr/>
        </p:nvSpPr>
        <p:spPr>
          <a:xfrm>
            <a:off x="5671577" y="2610139"/>
            <a:ext cx="2469464" cy="3046305"/>
          </a:xfrm>
          <a:custGeom>
            <a:avLst/>
            <a:gdLst>
              <a:gd name="connsiteX0" fmla="*/ 0 w 4038600"/>
              <a:gd name="connsiteY0" fmla="*/ 0 h 5257800"/>
              <a:gd name="connsiteX1" fmla="*/ 1581150 w 4038600"/>
              <a:gd name="connsiteY1" fmla="*/ 3619500 h 5257800"/>
              <a:gd name="connsiteX2" fmla="*/ 4038600 w 4038600"/>
              <a:gd name="connsiteY2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0" h="5257800">
                <a:moveTo>
                  <a:pt x="0" y="0"/>
                </a:moveTo>
                <a:cubicBezTo>
                  <a:pt x="454025" y="1371600"/>
                  <a:pt x="908050" y="2743200"/>
                  <a:pt x="1581150" y="3619500"/>
                </a:cubicBezTo>
                <a:cubicBezTo>
                  <a:pt x="2254250" y="4495800"/>
                  <a:pt x="3146425" y="4876800"/>
                  <a:pt x="4038600" y="5257800"/>
                </a:cubicBezTo>
              </a:path>
            </a:pathLst>
          </a:custGeom>
          <a:noFill/>
          <a:ln w="57150">
            <a:solidFill>
              <a:srgbClr val="2F5597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82A452B-C956-4888-86C4-F968D21B1806}"/>
                  </a:ext>
                </a:extLst>
              </p:cNvPr>
              <p:cNvSpPr txBox="1"/>
              <p:nvPr/>
            </p:nvSpPr>
            <p:spPr>
              <a:xfrm>
                <a:off x="6695561" y="3062599"/>
                <a:ext cx="641970" cy="375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𝑄𝑢𝑒𝑟𝑦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82A452B-C956-4888-86C4-F968D21B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61" y="3062599"/>
                <a:ext cx="641970" cy="375101"/>
              </a:xfrm>
              <a:prstGeom prst="rect">
                <a:avLst/>
              </a:prstGeom>
              <a:blipFill>
                <a:blip r:embed="rId7"/>
                <a:stretch>
                  <a:fillRect l="-21698" r="-10754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7FBB79E-15FD-4CC7-ADA5-DD77EE4E8F3E}"/>
                  </a:ext>
                </a:extLst>
              </p:cNvPr>
              <p:cNvSpPr txBox="1"/>
              <p:nvPr/>
            </p:nvSpPr>
            <p:spPr>
              <a:xfrm>
                <a:off x="6844564" y="3748542"/>
                <a:ext cx="792272" cy="375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𝐾𝑒𝑦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7FBB79E-15FD-4CC7-ADA5-DD77EE4E8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564" y="3748542"/>
                <a:ext cx="792272" cy="375101"/>
              </a:xfrm>
              <a:prstGeom prst="rect">
                <a:avLst/>
              </a:prstGeom>
              <a:blipFill>
                <a:blip r:embed="rId8"/>
                <a:stretch>
                  <a:fillRect l="-17692" r="-4692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BD930C4-AC75-43A9-BB0F-3926CFEC2120}"/>
                  </a:ext>
                </a:extLst>
              </p:cNvPr>
              <p:cNvSpPr txBox="1"/>
              <p:nvPr/>
            </p:nvSpPr>
            <p:spPr>
              <a:xfrm>
                <a:off x="6845930" y="4604120"/>
                <a:ext cx="641970" cy="375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𝑄𝑢𝑒𝑟𝑦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BD930C4-AC75-43A9-BB0F-3926CFEC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930" y="4604120"/>
                <a:ext cx="641970" cy="375101"/>
              </a:xfrm>
              <a:prstGeom prst="rect">
                <a:avLst/>
              </a:prstGeom>
              <a:blipFill>
                <a:blip r:embed="rId9"/>
                <a:stretch>
                  <a:fillRect l="-21905" r="-109524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4D31E5A-3EC1-4C74-8BA7-FBEC5DCB530F}"/>
                  </a:ext>
                </a:extLst>
              </p:cNvPr>
              <p:cNvSpPr txBox="1"/>
              <p:nvPr/>
            </p:nvSpPr>
            <p:spPr>
              <a:xfrm>
                <a:off x="6958614" y="5934640"/>
                <a:ext cx="799521" cy="375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𝐾𝑒𝑦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4D31E5A-3EC1-4C74-8BA7-FBEC5DCB5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14" y="5934640"/>
                <a:ext cx="799521" cy="375101"/>
              </a:xfrm>
              <a:prstGeom prst="rect">
                <a:avLst/>
              </a:prstGeom>
              <a:blipFill>
                <a:blip r:embed="rId10"/>
                <a:stretch>
                  <a:fillRect l="-17557" r="-4656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498F177-20B6-46DF-A269-2B5912722CC6}"/>
              </a:ext>
            </a:extLst>
          </p:cNvPr>
          <p:cNvSpPr/>
          <p:nvPr/>
        </p:nvSpPr>
        <p:spPr>
          <a:xfrm rot="16200000">
            <a:off x="1442568" y="2369131"/>
            <a:ext cx="516948" cy="49585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aseline="-25000" dirty="0">
              <a:solidFill>
                <a:schemeClr val="accent2"/>
              </a:solidFill>
            </a:endParaRPr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8A87FF00-65BE-4E98-A345-FBE50E48548C}"/>
              </a:ext>
            </a:extLst>
          </p:cNvPr>
          <p:cNvSpPr/>
          <p:nvPr/>
        </p:nvSpPr>
        <p:spPr>
          <a:xfrm rot="16200000">
            <a:off x="718295" y="5668777"/>
            <a:ext cx="537555" cy="512889"/>
          </a:xfrm>
          <a:prstGeom prst="hexagon">
            <a:avLst/>
          </a:prstGeom>
          <a:solidFill>
            <a:schemeClr val="bg1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aseline="-25000" dirty="0">
              <a:solidFill>
                <a:schemeClr val="accent2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42967C3-94EC-4852-83BE-9AEC1833572A}"/>
              </a:ext>
            </a:extLst>
          </p:cNvPr>
          <p:cNvSpPr/>
          <p:nvPr/>
        </p:nvSpPr>
        <p:spPr>
          <a:xfrm rot="16200000">
            <a:off x="2102692" y="4100883"/>
            <a:ext cx="461665" cy="4428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aseline="-25000" dirty="0">
              <a:solidFill>
                <a:schemeClr val="accent2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96B1972-86BE-433E-A9A3-B1D88FA5C219}"/>
              </a:ext>
            </a:extLst>
          </p:cNvPr>
          <p:cNvCxnSpPr>
            <a:cxnSpLocks/>
          </p:cNvCxnSpPr>
          <p:nvPr/>
        </p:nvCxnSpPr>
        <p:spPr>
          <a:xfrm flipH="1" flipV="1">
            <a:off x="1948842" y="2869681"/>
            <a:ext cx="346842" cy="122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0F0E386-C9BF-4C1E-A389-19CDE28F2A19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987073" y="2869681"/>
            <a:ext cx="464584" cy="2786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142B40A-38D9-4B87-8EB6-BE72E9121D75}"/>
                  </a:ext>
                </a:extLst>
              </p:cNvPr>
              <p:cNvSpPr txBox="1"/>
              <p:nvPr/>
            </p:nvSpPr>
            <p:spPr>
              <a:xfrm>
                <a:off x="2121934" y="4024950"/>
                <a:ext cx="43300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142B40A-38D9-4B87-8EB6-BE72E912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34" y="4024950"/>
                <a:ext cx="43300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F70BA36-FD44-4A31-90F4-3161314A602C}"/>
                  </a:ext>
                </a:extLst>
              </p:cNvPr>
              <p:cNvSpPr txBox="1"/>
              <p:nvPr/>
            </p:nvSpPr>
            <p:spPr>
              <a:xfrm>
                <a:off x="775027" y="5641293"/>
                <a:ext cx="42409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F70BA36-FD44-4A31-90F4-3161314A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27" y="5641293"/>
                <a:ext cx="42409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EC3514A5-B166-42D9-B6B0-1F20CAFA36CC}"/>
              </a:ext>
            </a:extLst>
          </p:cNvPr>
          <p:cNvSpPr/>
          <p:nvPr/>
        </p:nvSpPr>
        <p:spPr>
          <a:xfrm>
            <a:off x="1283761" y="197070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51418DD-EC41-466C-A12F-80AF6EC57EA1}"/>
              </a:ext>
            </a:extLst>
          </p:cNvPr>
          <p:cNvSpPr/>
          <p:nvPr/>
        </p:nvSpPr>
        <p:spPr>
          <a:xfrm>
            <a:off x="554902" y="620915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888E007-5A9C-4C91-8455-63F607B819B9}"/>
              </a:ext>
            </a:extLst>
          </p:cNvPr>
          <p:cNvSpPr/>
          <p:nvPr/>
        </p:nvSpPr>
        <p:spPr>
          <a:xfrm>
            <a:off x="1963406" y="449955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07C4943-4F67-428C-90A3-575F8816DF12}"/>
              </a:ext>
            </a:extLst>
          </p:cNvPr>
          <p:cNvSpPr txBox="1"/>
          <p:nvPr/>
        </p:nvSpPr>
        <p:spPr>
          <a:xfrm>
            <a:off x="2248769" y="3350168"/>
            <a:ext cx="5482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55F9B2-D4E9-4538-9385-0465A02D81C1}"/>
              </a:ext>
            </a:extLst>
          </p:cNvPr>
          <p:cNvSpPr txBox="1"/>
          <p:nvPr/>
        </p:nvSpPr>
        <p:spPr>
          <a:xfrm>
            <a:off x="523970" y="3372446"/>
            <a:ext cx="7125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BCF54BE-F9D3-44FA-8F40-B5C3B82B3977}"/>
              </a:ext>
            </a:extLst>
          </p:cNvPr>
          <p:cNvCxnSpPr>
            <a:cxnSpLocks/>
          </p:cNvCxnSpPr>
          <p:nvPr/>
        </p:nvCxnSpPr>
        <p:spPr>
          <a:xfrm flipV="1">
            <a:off x="1252297" y="5912591"/>
            <a:ext cx="2131898" cy="11209"/>
          </a:xfrm>
          <a:prstGeom prst="straightConnector1">
            <a:avLst/>
          </a:prstGeom>
          <a:ln w="57150">
            <a:solidFill>
              <a:srgbClr val="ED7D3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92DB75F-A791-488F-BC08-524B4252A98A}"/>
              </a:ext>
            </a:extLst>
          </p:cNvPr>
          <p:cNvCxnSpPr>
            <a:cxnSpLocks/>
            <a:stCxn id="157" idx="3"/>
            <a:endCxn id="103" idx="2"/>
          </p:cNvCxnSpPr>
          <p:nvPr/>
        </p:nvCxnSpPr>
        <p:spPr>
          <a:xfrm>
            <a:off x="2554937" y="4255783"/>
            <a:ext cx="924350" cy="566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5E1EC23-7D60-4864-AA3B-F4BCF2674AE0}"/>
              </a:ext>
            </a:extLst>
          </p:cNvPr>
          <p:cNvCxnSpPr>
            <a:cxnSpLocks/>
            <a:stCxn id="150" idx="2"/>
            <a:endCxn id="85" idx="2"/>
          </p:cNvCxnSpPr>
          <p:nvPr/>
        </p:nvCxnSpPr>
        <p:spPr>
          <a:xfrm flipV="1">
            <a:off x="1948968" y="2615352"/>
            <a:ext cx="1530639" cy="17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815E040-8A77-416E-9404-A9BCC0A12B27}"/>
                  </a:ext>
                </a:extLst>
              </p:cNvPr>
              <p:cNvSpPr txBox="1"/>
              <p:nvPr/>
            </p:nvSpPr>
            <p:spPr>
              <a:xfrm>
                <a:off x="10359895" y="3615894"/>
                <a:ext cx="1628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𝐴𝑡𝑡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815E040-8A77-416E-9404-A9BCC0A1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95" y="3615894"/>
                <a:ext cx="1628776" cy="369332"/>
              </a:xfrm>
              <a:prstGeom prst="rect">
                <a:avLst/>
              </a:prstGeom>
              <a:blipFill>
                <a:blip r:embed="rId1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9EFE10B-1CD2-44A9-854F-38679FFD2CA4}"/>
                  </a:ext>
                </a:extLst>
              </p:cNvPr>
              <p:cNvSpPr txBox="1"/>
              <p:nvPr/>
            </p:nvSpPr>
            <p:spPr>
              <a:xfrm>
                <a:off x="10412839" y="5556868"/>
                <a:ext cx="15561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𝐴𝑡𝑡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9EFE10B-1CD2-44A9-854F-38679FFD2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39" y="5556868"/>
                <a:ext cx="1556103" cy="369332"/>
              </a:xfrm>
              <a:prstGeom prst="rect">
                <a:avLst/>
              </a:prstGeom>
              <a:blipFill>
                <a:blip r:embed="rId1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itle 1">
            <a:extLst>
              <a:ext uri="{FF2B5EF4-FFF2-40B4-BE49-F238E27FC236}">
                <a16:creationId xmlns:a16="http://schemas.microsoft.com/office/drawing/2014/main" id="{5F24D04A-2BF1-4810-A7BA-4B73F88A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Heterogeneous Mutual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68421DC-FAC0-44D4-A716-B3A22CB72630}"/>
                  </a:ext>
                </a:extLst>
              </p:cNvPr>
              <p:cNvSpPr txBox="1"/>
              <p:nvPr/>
            </p:nvSpPr>
            <p:spPr>
              <a:xfrm>
                <a:off x="1574759" y="2422458"/>
                <a:ext cx="24820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68421DC-FAC0-44D4-A716-B3A22CB7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759" y="2422458"/>
                <a:ext cx="24820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14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C6AA-77DE-4499-B214-CB25935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US" dirty="0"/>
              <a:t>Heterogeneous Graph Transformer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3AF7C-F95F-437E-B9DC-85D92B26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2" y="1504482"/>
            <a:ext cx="11557896" cy="51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587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Heterogeneous Graph Transformer </vt:lpstr>
      <vt:lpstr>Heterogeneous Graph</vt:lpstr>
      <vt:lpstr>Heterogeneous Graph</vt:lpstr>
      <vt:lpstr>Graph Neural Networks (GNNs)</vt:lpstr>
      <vt:lpstr>Challenges for handling heterogeneous graph</vt:lpstr>
      <vt:lpstr>Challenges for handling heterogeneous graph</vt:lpstr>
      <vt:lpstr>Meta-Relation-based Parametrization</vt:lpstr>
      <vt:lpstr>Heterogeneous Mutual Attention</vt:lpstr>
      <vt:lpstr>Heterogeneous Graph Transformer</vt:lpstr>
      <vt:lpstr>Relative Temporal Encoding</vt:lpstr>
      <vt:lpstr>Evaluation on Open Academic Graph (OAG)</vt:lpstr>
      <vt:lpstr>Evaluation Results</vt:lpstr>
      <vt:lpstr>Case Studies</vt:lpstr>
      <vt:lpstr>Contribution of Heterogeneous Graph Transformer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Graph Transformer </dc:title>
  <dc:creator>ziniu Hu</dc:creator>
  <cp:lastModifiedBy>ziniu hu</cp:lastModifiedBy>
  <cp:revision>22</cp:revision>
  <dcterms:created xsi:type="dcterms:W3CDTF">2020-04-17T04:55:06Z</dcterms:created>
  <dcterms:modified xsi:type="dcterms:W3CDTF">2020-04-21T15:17:02Z</dcterms:modified>
</cp:coreProperties>
</file>