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e8d33ece3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1e8d33ece3_1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e8d33ece3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1e8d33ece3_1_4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e8d33ece3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1e8d33ece3_1_5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e8d33ece3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1e8d33ece3_1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e8d33ece3_1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1e8d33ece3_1_5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a7cc0049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1a7cc0049d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a7cc004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a7cc004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a7cc004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a7cc004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" showMasterSp="0">
  <p:cSld name="Couvertur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 rot="8100000">
            <a:off x="613074" y="2989260"/>
            <a:ext cx="3641240" cy="4032099"/>
          </a:xfrm>
          <a:custGeom>
            <a:rect b="b" l="l" r="r" t="t"/>
            <a:pathLst>
              <a:path extrusionOk="0" h="4029858" w="3639216">
                <a:moveTo>
                  <a:pt x="0" y="4029858"/>
                </a:moveTo>
                <a:lnTo>
                  <a:pt x="0" y="2386471"/>
                </a:lnTo>
                <a:lnTo>
                  <a:pt x="0" y="0"/>
                </a:lnTo>
                <a:lnTo>
                  <a:pt x="3639216" y="3639216"/>
                </a:lnTo>
                <a:lnTo>
                  <a:pt x="3248574" y="40298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 rot="8100000">
            <a:off x="-2102320" y="-475682"/>
            <a:ext cx="6496336" cy="3248168"/>
          </a:xfrm>
          <a:custGeom>
            <a:rect b="b" l="l" r="r" t="t"/>
            <a:pathLst>
              <a:path extrusionOk="0" h="3246363" w="6492725">
                <a:moveTo>
                  <a:pt x="3244147" y="3244147"/>
                </a:moveTo>
                <a:lnTo>
                  <a:pt x="0" y="0"/>
                </a:lnTo>
                <a:lnTo>
                  <a:pt x="3244147" y="0"/>
                </a:lnTo>
                <a:close/>
                <a:moveTo>
                  <a:pt x="3246363" y="3246363"/>
                </a:moveTo>
                <a:lnTo>
                  <a:pt x="3244148" y="3244148"/>
                </a:lnTo>
                <a:lnTo>
                  <a:pt x="3244148" y="0"/>
                </a:lnTo>
                <a:lnTo>
                  <a:pt x="64927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 rot="2700000">
            <a:off x="4979231" y="-217406"/>
            <a:ext cx="5215938" cy="6467162"/>
          </a:xfrm>
          <a:custGeom>
            <a:rect b="b" l="l" r="r" t="t"/>
            <a:pathLst>
              <a:path extrusionOk="0" h="6463568" w="5213039">
                <a:moveTo>
                  <a:pt x="0" y="1576035"/>
                </a:moveTo>
                <a:lnTo>
                  <a:pt x="1576035" y="0"/>
                </a:lnTo>
                <a:lnTo>
                  <a:pt x="5213039" y="3637004"/>
                </a:lnTo>
                <a:lnTo>
                  <a:pt x="3642725" y="5207318"/>
                </a:lnTo>
                <a:lnTo>
                  <a:pt x="2386474" y="6463568"/>
                </a:lnTo>
                <a:lnTo>
                  <a:pt x="0" y="6463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203577" y="688180"/>
            <a:ext cx="52515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1" sz="3400" cap="none">
                <a:solidFill>
                  <a:schemeClr val="lt1"/>
                </a:solidFill>
              </a:defRPr>
            </a:lvl1pPr>
            <a:lvl2pPr indent="-2286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0" sz="3400" cap="none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logo_couv_1.pdf"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6754" y="507900"/>
            <a:ext cx="1944000" cy="114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 showMasterSp="0">
  <p:cSld name="Sommair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145383" y="0"/>
            <a:ext cx="7998617" cy="5143500"/>
          </a:xfrm>
          <a:custGeom>
            <a:rect b="b" l="l" r="r" t="t"/>
            <a:pathLst>
              <a:path extrusionOk="0" h="5143500" w="7998617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2664618"/>
            <a:ext cx="3624265" cy="2478882"/>
          </a:xfrm>
          <a:custGeom>
            <a:rect b="b" l="l" r="r" t="t"/>
            <a:pathLst>
              <a:path extrusionOk="0" h="2478882" w="3624265">
                <a:moveTo>
                  <a:pt x="1145383" y="0"/>
                </a:moveTo>
                <a:lnTo>
                  <a:pt x="3624265" y="2478882"/>
                </a:lnTo>
                <a:lnTo>
                  <a:pt x="0" y="2478882"/>
                </a:lnTo>
                <a:lnTo>
                  <a:pt x="0" y="1145383"/>
                </a:lnTo>
                <a:lnTo>
                  <a:pt x="11453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0" y="736380"/>
            <a:ext cx="38829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3375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Arial"/>
              <a:buAutoNum type="arabicPeriod"/>
              <a:defRPr b="1" sz="1650" cap="none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  <a:defRPr b="0" sz="1200" cap="none">
                <a:solidFill>
                  <a:schemeClr val="accent3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539552" y="656897"/>
            <a:ext cx="2658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sz="25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_couv_1.pdf" id="74" name="Google Shape;7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3953662"/>
            <a:ext cx="1224000" cy="72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itre" showMasterSp="0">
  <p:cSld name="Chapitr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0"/>
            <a:ext cx="3810001" cy="2664618"/>
          </a:xfrm>
          <a:custGeom>
            <a:rect b="b" l="l" r="r" t="t"/>
            <a:pathLst>
              <a:path extrusionOk="0" h="2664618" w="3810001">
                <a:moveTo>
                  <a:pt x="0" y="0"/>
                </a:moveTo>
                <a:lnTo>
                  <a:pt x="3810001" y="0"/>
                </a:lnTo>
                <a:lnTo>
                  <a:pt x="1145383" y="2664618"/>
                </a:lnTo>
                <a:lnTo>
                  <a:pt x="0" y="1519236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145383" y="0"/>
            <a:ext cx="7998617" cy="5143500"/>
          </a:xfrm>
          <a:custGeom>
            <a:rect b="b" l="l" r="r" t="t"/>
            <a:pathLst>
              <a:path extrusionOk="0" h="5143500" w="7998617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373189" y="688180"/>
            <a:ext cx="70818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0" sz="3400" cap="none">
                <a:solidFill>
                  <a:schemeClr val="lt1"/>
                </a:solidFill>
              </a:defRPr>
            </a:lvl1pPr>
            <a:lvl2pPr indent="-2286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1" sz="3400" cap="none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logo_couv_1.pdf" id="82" name="Google Shape;8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3953662"/>
            <a:ext cx="1224000" cy="72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visuel">
  <p:cSld name="Titre et contenu visue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>
            <p:ph idx="2" type="pic"/>
          </p:nvPr>
        </p:nvSpPr>
        <p:spPr>
          <a:xfrm>
            <a:off x="396000" y="1116000"/>
            <a:ext cx="3816000" cy="30600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body"/>
          </p:nvPr>
        </p:nvSpPr>
        <p:spPr>
          <a:xfrm>
            <a:off x="4572000" y="1054800"/>
            <a:ext cx="38829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visuel &amp; logo">
  <p:cSld name="Titre et contenu visuel &amp; log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>
            <p:ph idx="2" type="pic"/>
          </p:nvPr>
        </p:nvSpPr>
        <p:spPr>
          <a:xfrm>
            <a:off x="396000" y="1116000"/>
            <a:ext cx="3816000" cy="3060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3" type="body"/>
          </p:nvPr>
        </p:nvSpPr>
        <p:spPr>
          <a:xfrm>
            <a:off x="4572000" y="1054800"/>
            <a:ext cx="38829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8"/>
          <p:cNvSpPr/>
          <p:nvPr>
            <p:ph idx="4" type="pic"/>
          </p:nvPr>
        </p:nvSpPr>
        <p:spPr>
          <a:xfrm>
            <a:off x="7627938" y="4565650"/>
            <a:ext cx="608100" cy="2667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2 colonnes">
  <p:cSld name="Titre et contenu 2 colonne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96000" y="442800"/>
            <a:ext cx="72324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396000" y="1055688"/>
            <a:ext cx="38880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3" type="body"/>
          </p:nvPr>
        </p:nvSpPr>
        <p:spPr>
          <a:xfrm>
            <a:off x="4572000" y="1055688"/>
            <a:ext cx="38829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2 colonnes &amp; logo">
  <p:cSld name="Titre et contenu 2 colonnes &amp; log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96000" y="442800"/>
            <a:ext cx="72324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396000" y="1054800"/>
            <a:ext cx="38880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3" type="body"/>
          </p:nvPr>
        </p:nvSpPr>
        <p:spPr>
          <a:xfrm>
            <a:off x="4572000" y="1055688"/>
            <a:ext cx="38829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0"/>
          <p:cNvSpPr/>
          <p:nvPr>
            <p:ph idx="4" type="pic"/>
          </p:nvPr>
        </p:nvSpPr>
        <p:spPr>
          <a:xfrm>
            <a:off x="7627938" y="4565650"/>
            <a:ext cx="608100" cy="2667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96000" y="443550"/>
            <a:ext cx="7231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396000" y="1055689"/>
            <a:ext cx="83592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&amp; logo">
  <p:cSld name="Titre et contenu &amp; logo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96000" y="443550"/>
            <a:ext cx="7231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396000" y="1055689"/>
            <a:ext cx="83592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3" type="pic"/>
          </p:nvPr>
        </p:nvSpPr>
        <p:spPr>
          <a:xfrm>
            <a:off x="7627938" y="4565650"/>
            <a:ext cx="608100" cy="2667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96000" y="1056085"/>
            <a:ext cx="83661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►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logo_couv_1.pdf"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3675" y="4433896"/>
            <a:ext cx="856801" cy="5048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363350" y="38875"/>
            <a:ext cx="56682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fr"/>
              <a:t>Développement web avec Flask</a:t>
            </a:r>
            <a:endParaRPr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fr"/>
              <a:t>OurWhats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-4165850" y="3677050"/>
            <a:ext cx="84852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t/>
            </a:r>
            <a:endParaRPr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fr" sz="1700"/>
              <a:t>CHEKER BURIHAN André; SAMSON Luca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/>
              <a:t>Le livrable : OurWhats</a:t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5499" l="11995" r="14230" t="0"/>
          <a:stretch/>
        </p:blipFill>
        <p:spPr>
          <a:xfrm>
            <a:off x="396000" y="1092050"/>
            <a:ext cx="1697875" cy="24364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725" y="1092050"/>
            <a:ext cx="1631500" cy="24364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275" y="1226161"/>
            <a:ext cx="4758976" cy="216824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24"/>
          <p:cNvSpPr txBox="1"/>
          <p:nvPr/>
        </p:nvSpPr>
        <p:spPr>
          <a:xfrm>
            <a:off x="319800" y="3414025"/>
            <a:ext cx="13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Login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2379825" y="3414025"/>
            <a:ext cx="13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Sign up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5981925" y="3321450"/>
            <a:ext cx="17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 groupes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/>
              <a:t>Le livrable : </a:t>
            </a:r>
            <a:r>
              <a:rPr lang="fr"/>
              <a:t>OurWhats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400" y="858275"/>
            <a:ext cx="4353675" cy="26969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400" y="3830675"/>
            <a:ext cx="4328375" cy="11438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00" y="858275"/>
            <a:ext cx="4353676" cy="269744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62" y="3867150"/>
            <a:ext cx="4328354" cy="10953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" sz="2000"/>
              <a:t>CHOIX TECHNOLOGIQUES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idx="2" type="body"/>
          </p:nvPr>
        </p:nvSpPr>
        <p:spPr>
          <a:xfrm>
            <a:off x="396000" y="1055689"/>
            <a:ext cx="83592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</a:pPr>
            <a:r>
              <a:rPr lang="fr"/>
              <a:t>Flask framework web application (serveur local)</a:t>
            </a:r>
            <a:endParaRPr/>
          </a:p>
          <a:p>
            <a:pPr indent="-17526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Python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HTML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CSS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Javascript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Bootstrap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SQLAlchemy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JQuery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96000" y="68125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" sz="2000"/>
              <a:t>PRINCIPALE DIFFICULTÉ</a:t>
            </a:r>
            <a:endParaRPr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3" name="Google Shape;173;p27"/>
          <p:cNvSpPr txBox="1"/>
          <p:nvPr>
            <p:ph idx="2" type="body"/>
          </p:nvPr>
        </p:nvSpPr>
        <p:spPr>
          <a:xfrm>
            <a:off x="392400" y="647150"/>
            <a:ext cx="8359200" cy="3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526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66700" lvl="3" marL="2667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Concevoir quelles données doivent être conservées dans chaque modèle de la base de données et les organisez pour effectuer des calculs comme celui du tableau de bord s'avérerait difficile.</a:t>
            </a:r>
            <a:endParaRPr>
              <a:solidFill>
                <a:schemeClr val="accent6"/>
              </a:solidFill>
            </a:endParaRPr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Le style était considérablement difficile, même avec bootstrap. Des aides comme modèles ont été utilisées.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On ne peut pas accéder à la base de données directement depuis javascript, il nous faut un intermédiaire : des requêtes json envoyées vers app.py.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Garder des données en mémoire dans le fichier html pour limiter les appels json.</a:t>
            </a:r>
            <a:endParaRPr/>
          </a:p>
          <a:p>
            <a:pPr indent="-266700" lvl="3" marL="2667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Connexions entre les pages et forms HTML/Jinja et l’application Flask sont lourdes, nécessitant un fichier javascript pour chaque page.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" sz="2000"/>
              <a:t>CHOIX TECHNOLOGIQUES</a:t>
            </a:r>
            <a:endParaRPr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50" y="2153475"/>
            <a:ext cx="1350801" cy="135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73" y="797888"/>
            <a:ext cx="714252" cy="10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4000" y="2452192"/>
            <a:ext cx="1457925" cy="157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6">
            <a:alphaModFix/>
          </a:blip>
          <a:srcRect b="0" l="23907" r="19840" t="0"/>
          <a:stretch/>
        </p:blipFill>
        <p:spPr>
          <a:xfrm>
            <a:off x="5723823" y="2452200"/>
            <a:ext cx="1577477" cy="157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1300" y="695575"/>
            <a:ext cx="1457926" cy="145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8"/>
          <p:cNvCxnSpPr>
            <a:stCxn id="180" idx="0"/>
            <a:endCxn id="182" idx="0"/>
          </p:cNvCxnSpPr>
          <p:nvPr/>
        </p:nvCxnSpPr>
        <p:spPr>
          <a:xfrm flipH="1" rot="-5400000">
            <a:off x="2295700" y="944925"/>
            <a:ext cx="298800" cy="2715900"/>
          </a:xfrm>
          <a:prstGeom prst="curvedConnector3">
            <a:avLst>
              <a:gd fmla="val -79694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>
            <a:stCxn id="182" idx="2"/>
          </p:cNvCxnSpPr>
          <p:nvPr/>
        </p:nvCxnSpPr>
        <p:spPr>
          <a:xfrm flipH="1" rot="5400000">
            <a:off x="2086363" y="2313051"/>
            <a:ext cx="1152300" cy="2280900"/>
          </a:xfrm>
          <a:prstGeom prst="curvedConnector4">
            <a:avLst>
              <a:gd fmla="val -20665" name="adj1"/>
              <a:gd fmla="val 65980" name="adj2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 flipH="1" rot="-5400000">
            <a:off x="16525" y="1860900"/>
            <a:ext cx="755700" cy="344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8"/>
          <p:cNvCxnSpPr>
            <a:endCxn id="183" idx="2"/>
          </p:cNvCxnSpPr>
          <p:nvPr/>
        </p:nvCxnSpPr>
        <p:spPr>
          <a:xfrm>
            <a:off x="4221461" y="3954351"/>
            <a:ext cx="2291100" cy="75300"/>
          </a:xfrm>
          <a:prstGeom prst="curvedConnector4">
            <a:avLst>
              <a:gd fmla="val 32787" name="adj1"/>
              <a:gd fmla="val 416235" name="adj2"/>
            </a:avLst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8"/>
          <p:cNvCxnSpPr>
            <a:stCxn id="183" idx="0"/>
          </p:cNvCxnSpPr>
          <p:nvPr/>
        </p:nvCxnSpPr>
        <p:spPr>
          <a:xfrm rot="5400000">
            <a:off x="4965611" y="1763550"/>
            <a:ext cx="858300" cy="2235600"/>
          </a:xfrm>
          <a:prstGeom prst="curvedConnector4">
            <a:avLst>
              <a:gd fmla="val -27744" name="adj1"/>
              <a:gd fmla="val 67640" name="adj2"/>
            </a:avLst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8"/>
          <p:cNvCxnSpPr/>
          <p:nvPr/>
        </p:nvCxnSpPr>
        <p:spPr>
          <a:xfrm flipH="1">
            <a:off x="6921000" y="1977425"/>
            <a:ext cx="1521900" cy="1255500"/>
          </a:xfrm>
          <a:prstGeom prst="curvedConnector3">
            <a:avLst>
              <a:gd fmla="val 3650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8"/>
          <p:cNvCxnSpPr/>
          <p:nvPr/>
        </p:nvCxnSpPr>
        <p:spPr>
          <a:xfrm rot="-5400000">
            <a:off x="6359863" y="1460875"/>
            <a:ext cx="1699800" cy="755400"/>
          </a:xfrm>
          <a:prstGeom prst="curvedConnector3">
            <a:avLst>
              <a:gd fmla="val 93462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8"/>
          <p:cNvSpPr txBox="1"/>
          <p:nvPr/>
        </p:nvSpPr>
        <p:spPr>
          <a:xfrm>
            <a:off x="-64425" y="1909725"/>
            <a:ext cx="5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style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1593400" y="1488700"/>
            <a:ext cx="17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événements, value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 rot="784033">
            <a:off x="1733100" y="4141741"/>
            <a:ext cx="1703717" cy="400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écriture, hide/show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4731400" y="4280025"/>
            <a:ext cx="15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ajax post request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 rot="-663342">
            <a:off x="4504226" y="1861762"/>
            <a:ext cx="1896089" cy="4001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get request : </a:t>
            </a:r>
            <a:r>
              <a:rPr lang="fr"/>
              <a:t>jsonify 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 rot="-1218703">
            <a:off x="7439744" y="2911824"/>
            <a:ext cx="1358579" cy="400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requêtes SQL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 rot="-1295">
            <a:off x="6308800" y="759036"/>
            <a:ext cx="79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écriture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commit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214677" y="1077005"/>
            <a:ext cx="5251500" cy="3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Test de </a:t>
            </a:r>
            <a:endParaRPr sz="4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l’application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5299026" y="1199200"/>
            <a:ext cx="3633600" cy="3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Merci pour </a:t>
            </a:r>
            <a:r>
              <a:rPr lang="fr" sz="4800"/>
              <a:t>votre </a:t>
            </a:r>
            <a:r>
              <a:rPr lang="fr" sz="4800"/>
              <a:t>attention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T Atlantique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