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1" r:id="rId2"/>
  </p:sldMasterIdLst>
  <p:notesMasterIdLst>
    <p:notesMasterId r:id="rId9"/>
  </p:notesMasterIdLst>
  <p:sldIdLst>
    <p:sldId id="273" r:id="rId3"/>
    <p:sldId id="412" r:id="rId4"/>
    <p:sldId id="385" r:id="rId5"/>
    <p:sldId id="413" r:id="rId6"/>
    <p:sldId id="414" r:id="rId7"/>
    <p:sldId id="3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3E1"/>
    <a:srgbClr val="E06CCF"/>
    <a:srgbClr val="F7EDF4"/>
    <a:srgbClr val="FFFFCC"/>
    <a:srgbClr val="ADBD79"/>
    <a:srgbClr val="224042"/>
    <a:srgbClr val="6FCDC0"/>
    <a:srgbClr val="E5A963"/>
    <a:srgbClr val="062F0B"/>
    <a:srgbClr val="057E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0" autoAdjust="0"/>
    <p:restoredTop sz="94434" autoAdjust="0"/>
  </p:normalViewPr>
  <p:slideViewPr>
    <p:cSldViewPr snapToGrid="0">
      <p:cViewPr varScale="1">
        <p:scale>
          <a:sx n="90" d="100"/>
          <a:sy n="90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E7F0F-D232-4AE1-A802-613B4265CB1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0495310-F0F4-4A85-B890-6936DBC39F77}">
      <dgm:prSet phldrT="[Text]" custT="1"/>
      <dgm:spPr/>
      <dgm:t>
        <a:bodyPr/>
        <a:lstStyle/>
        <a:p>
          <a:r>
            <a:rPr lang="en-US" sz="1200" dirty="0" smtClean="0"/>
            <a:t>3. Data Preparation/ Transformation</a:t>
          </a:r>
          <a:endParaRPr lang="nl-NL" sz="1200" dirty="0"/>
        </a:p>
      </dgm:t>
    </dgm:pt>
    <dgm:pt modelId="{60E02B62-4B15-41AB-87EB-D64E32D863D5}" type="parTrans" cxnId="{7234A320-D16F-45A8-9C1F-97C24224A5B3}">
      <dgm:prSet/>
      <dgm:spPr/>
      <dgm:t>
        <a:bodyPr/>
        <a:lstStyle/>
        <a:p>
          <a:endParaRPr lang="nl-NL"/>
        </a:p>
      </dgm:t>
    </dgm:pt>
    <dgm:pt modelId="{FA3B6968-7A03-47D0-AEB3-58A62B101981}" type="sibTrans" cxnId="{7234A320-D16F-45A8-9C1F-97C24224A5B3}">
      <dgm:prSet/>
      <dgm:spPr/>
      <dgm:t>
        <a:bodyPr/>
        <a:lstStyle/>
        <a:p>
          <a:endParaRPr lang="nl-NL"/>
        </a:p>
      </dgm:t>
    </dgm:pt>
    <dgm:pt modelId="{0A1A5074-282C-4F3C-8B73-CC913421500C}">
      <dgm:prSet phldrT="[Text]" custT="1"/>
      <dgm:spPr/>
      <dgm:t>
        <a:bodyPr/>
        <a:lstStyle/>
        <a:p>
          <a:r>
            <a:rPr lang="en-US" sz="1200" dirty="0" smtClean="0"/>
            <a:t>4. Data Analytics</a:t>
          </a:r>
          <a:endParaRPr lang="nl-NL" sz="1200" dirty="0"/>
        </a:p>
      </dgm:t>
    </dgm:pt>
    <dgm:pt modelId="{B248A5EB-9918-41BA-AC8A-7065DBB0C364}" type="parTrans" cxnId="{1000F9E8-5167-403E-B4B9-AD14ABD75956}">
      <dgm:prSet/>
      <dgm:spPr/>
      <dgm:t>
        <a:bodyPr/>
        <a:lstStyle/>
        <a:p>
          <a:endParaRPr lang="nl-NL"/>
        </a:p>
      </dgm:t>
    </dgm:pt>
    <dgm:pt modelId="{ADF022EB-EFA2-43B6-B732-6EFBFEDC3B93}" type="sibTrans" cxnId="{1000F9E8-5167-403E-B4B9-AD14ABD75956}">
      <dgm:prSet/>
      <dgm:spPr/>
      <dgm:t>
        <a:bodyPr/>
        <a:lstStyle/>
        <a:p>
          <a:endParaRPr lang="nl-NL"/>
        </a:p>
      </dgm:t>
    </dgm:pt>
    <dgm:pt modelId="{47E27089-60B5-4FB3-B4E0-62DAB75792B2}">
      <dgm:prSet phldrT="[Text]" custT="1"/>
      <dgm:spPr/>
      <dgm:t>
        <a:bodyPr/>
        <a:lstStyle/>
        <a:p>
          <a:r>
            <a:rPr lang="en-US" sz="1200" dirty="0" smtClean="0"/>
            <a:t>5. Data Visualization</a:t>
          </a:r>
          <a:endParaRPr lang="nl-NL" sz="1200" dirty="0"/>
        </a:p>
      </dgm:t>
    </dgm:pt>
    <dgm:pt modelId="{40FF3098-E213-4B51-A21F-F14676E3EE09}" type="parTrans" cxnId="{AD39B1C1-C65D-4DB1-B700-9CD29383265E}">
      <dgm:prSet/>
      <dgm:spPr/>
      <dgm:t>
        <a:bodyPr/>
        <a:lstStyle/>
        <a:p>
          <a:endParaRPr lang="nl-NL"/>
        </a:p>
      </dgm:t>
    </dgm:pt>
    <dgm:pt modelId="{3E525BCE-0BE5-4505-A6E7-A3E797221BDD}" type="sibTrans" cxnId="{AD39B1C1-C65D-4DB1-B700-9CD29383265E}">
      <dgm:prSet/>
      <dgm:spPr/>
      <dgm:t>
        <a:bodyPr/>
        <a:lstStyle/>
        <a:p>
          <a:endParaRPr lang="nl-NL"/>
        </a:p>
      </dgm:t>
    </dgm:pt>
    <dgm:pt modelId="{A75F4D93-AA90-4C8E-836B-3171312E6569}" type="pres">
      <dgm:prSet presAssocID="{CEEE7F0F-D232-4AE1-A802-613B4265CB1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2141B98B-DD0B-4409-8774-480DF38B6D72}" type="pres">
      <dgm:prSet presAssocID="{10495310-F0F4-4A85-B890-6936DBC39F77}" presName="parTxOnly" presStyleLbl="node1" presStyleIdx="0" presStyleCnt="3" custLinFactNeighborX="-23208" custLinFactNeighborY="-340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8F1EACC-13C0-4735-AFD0-8615F3386285}" type="pres">
      <dgm:prSet presAssocID="{FA3B6968-7A03-47D0-AEB3-58A62B101981}" presName="parTxOnlySpace" presStyleCnt="0"/>
      <dgm:spPr/>
    </dgm:pt>
    <dgm:pt modelId="{DF6360FF-730C-4416-8841-E2F5050CE5CA}" type="pres">
      <dgm:prSet presAssocID="{0A1A5074-282C-4F3C-8B73-CC913421500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622F003-63F4-4CC7-B599-8529D97D890D}" type="pres">
      <dgm:prSet presAssocID="{ADF022EB-EFA2-43B6-B732-6EFBFEDC3B93}" presName="parTxOnlySpace" presStyleCnt="0"/>
      <dgm:spPr/>
    </dgm:pt>
    <dgm:pt modelId="{83E5743E-BC01-477E-B061-17ED48332C54}" type="pres">
      <dgm:prSet presAssocID="{47E27089-60B5-4FB3-B4E0-62DAB75792B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6E40D018-5C5F-48B0-A4A1-F572DC4D8D07}" type="presOf" srcId="{0A1A5074-282C-4F3C-8B73-CC913421500C}" destId="{DF6360FF-730C-4416-8841-E2F5050CE5CA}" srcOrd="0" destOrd="0" presId="urn:microsoft.com/office/officeart/2005/8/layout/chevron1"/>
    <dgm:cxn modelId="{A64FE985-032F-4BDA-BFC4-4EF1D8A80055}" type="presOf" srcId="{10495310-F0F4-4A85-B890-6936DBC39F77}" destId="{2141B98B-DD0B-4409-8774-480DF38B6D72}" srcOrd="0" destOrd="0" presId="urn:microsoft.com/office/officeart/2005/8/layout/chevron1"/>
    <dgm:cxn modelId="{1000F9E8-5167-403E-B4B9-AD14ABD75956}" srcId="{CEEE7F0F-D232-4AE1-A802-613B4265CB1D}" destId="{0A1A5074-282C-4F3C-8B73-CC913421500C}" srcOrd="1" destOrd="0" parTransId="{B248A5EB-9918-41BA-AC8A-7065DBB0C364}" sibTransId="{ADF022EB-EFA2-43B6-B732-6EFBFEDC3B93}"/>
    <dgm:cxn modelId="{66D6E92E-B513-481B-8326-55F2EAD38BC0}" type="presOf" srcId="{CEEE7F0F-D232-4AE1-A802-613B4265CB1D}" destId="{A75F4D93-AA90-4C8E-836B-3171312E6569}" srcOrd="0" destOrd="0" presId="urn:microsoft.com/office/officeart/2005/8/layout/chevron1"/>
    <dgm:cxn modelId="{7234A320-D16F-45A8-9C1F-97C24224A5B3}" srcId="{CEEE7F0F-D232-4AE1-A802-613B4265CB1D}" destId="{10495310-F0F4-4A85-B890-6936DBC39F77}" srcOrd="0" destOrd="0" parTransId="{60E02B62-4B15-41AB-87EB-D64E32D863D5}" sibTransId="{FA3B6968-7A03-47D0-AEB3-58A62B101981}"/>
    <dgm:cxn modelId="{AD39B1C1-C65D-4DB1-B700-9CD29383265E}" srcId="{CEEE7F0F-D232-4AE1-A802-613B4265CB1D}" destId="{47E27089-60B5-4FB3-B4E0-62DAB75792B2}" srcOrd="2" destOrd="0" parTransId="{40FF3098-E213-4B51-A21F-F14676E3EE09}" sibTransId="{3E525BCE-0BE5-4505-A6E7-A3E797221BDD}"/>
    <dgm:cxn modelId="{772E8CB5-E790-402D-8AD2-050BA5609A3C}" type="presOf" srcId="{47E27089-60B5-4FB3-B4E0-62DAB75792B2}" destId="{83E5743E-BC01-477E-B061-17ED48332C54}" srcOrd="0" destOrd="0" presId="urn:microsoft.com/office/officeart/2005/8/layout/chevron1"/>
    <dgm:cxn modelId="{12B99894-453A-419D-AA1D-11948057CB8F}" type="presParOf" srcId="{A75F4D93-AA90-4C8E-836B-3171312E6569}" destId="{2141B98B-DD0B-4409-8774-480DF38B6D72}" srcOrd="0" destOrd="0" presId="urn:microsoft.com/office/officeart/2005/8/layout/chevron1"/>
    <dgm:cxn modelId="{28F42B8E-E00C-4A21-94CE-6DC1B156EBFA}" type="presParOf" srcId="{A75F4D93-AA90-4C8E-836B-3171312E6569}" destId="{58F1EACC-13C0-4735-AFD0-8615F3386285}" srcOrd="1" destOrd="0" presId="urn:microsoft.com/office/officeart/2005/8/layout/chevron1"/>
    <dgm:cxn modelId="{42DD3516-5B3D-4785-985D-4539C3289224}" type="presParOf" srcId="{A75F4D93-AA90-4C8E-836B-3171312E6569}" destId="{DF6360FF-730C-4416-8841-E2F5050CE5CA}" srcOrd="2" destOrd="0" presId="urn:microsoft.com/office/officeart/2005/8/layout/chevron1"/>
    <dgm:cxn modelId="{98A7AAE2-D3BE-4FB3-B18A-D2EF3EB58FE4}" type="presParOf" srcId="{A75F4D93-AA90-4C8E-836B-3171312E6569}" destId="{2622F003-63F4-4CC7-B599-8529D97D890D}" srcOrd="3" destOrd="0" presId="urn:microsoft.com/office/officeart/2005/8/layout/chevron1"/>
    <dgm:cxn modelId="{50474864-6FAE-49B9-81A9-0FBE04517CC5}" type="presParOf" srcId="{A75F4D93-AA90-4C8E-836B-3171312E6569}" destId="{83E5743E-BC01-477E-B061-17ED48332C5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1B98B-DD0B-4409-8774-480DF38B6D72}">
      <dsp:nvSpPr>
        <dsp:cNvPr id="0" name=""/>
        <dsp:cNvSpPr/>
      </dsp:nvSpPr>
      <dsp:spPr>
        <a:xfrm>
          <a:off x="0" y="0"/>
          <a:ext cx="3403759" cy="923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3. Data Preparation/ Transformation</a:t>
          </a:r>
          <a:endParaRPr lang="nl-NL" sz="1200" kern="1200" dirty="0"/>
        </a:p>
      </dsp:txBody>
      <dsp:txXfrm>
        <a:off x="461963" y="0"/>
        <a:ext cx="2479834" cy="923925"/>
      </dsp:txXfrm>
    </dsp:sp>
    <dsp:sp modelId="{DF6360FF-730C-4416-8841-E2F5050CE5CA}">
      <dsp:nvSpPr>
        <dsp:cNvPr id="0" name=""/>
        <dsp:cNvSpPr/>
      </dsp:nvSpPr>
      <dsp:spPr>
        <a:xfrm>
          <a:off x="3066176" y="0"/>
          <a:ext cx="3403759" cy="923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4. Data Analytics</a:t>
          </a:r>
          <a:endParaRPr lang="nl-NL" sz="1200" kern="1200" dirty="0"/>
        </a:p>
      </dsp:txBody>
      <dsp:txXfrm>
        <a:off x="3528139" y="0"/>
        <a:ext cx="2479834" cy="923925"/>
      </dsp:txXfrm>
    </dsp:sp>
    <dsp:sp modelId="{83E5743E-BC01-477E-B061-17ED48332C54}">
      <dsp:nvSpPr>
        <dsp:cNvPr id="0" name=""/>
        <dsp:cNvSpPr/>
      </dsp:nvSpPr>
      <dsp:spPr>
        <a:xfrm>
          <a:off x="6129560" y="0"/>
          <a:ext cx="3403759" cy="923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5. Data Visualization</a:t>
          </a:r>
          <a:endParaRPr lang="nl-NL" sz="1200" kern="1200" dirty="0"/>
        </a:p>
      </dsp:txBody>
      <dsp:txXfrm>
        <a:off x="6591523" y="0"/>
        <a:ext cx="2479834" cy="923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38F90-0C67-4AF3-9DB2-EEE2FBD6F506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C617-9A24-4B23-8E3F-7A28EFF33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30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.xml"/><Relationship Id="rId7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Relationship Id="rId9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Whit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5"/>
          <a:ext cx="211667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"/>
                        <a:ext cx="211667" cy="158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auto">
          <a:xfrm>
            <a:off x="611716" y="2557999"/>
            <a:ext cx="6653613" cy="94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777" i="0" dirty="0">
                <a:solidFill>
                  <a:schemeClr val="bg1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auto">
          <a:xfrm>
            <a:off x="615958" y="3501010"/>
            <a:ext cx="5480049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26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03" y="418759"/>
            <a:ext cx="353511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8556855" y="2462765"/>
            <a:ext cx="3083504" cy="2066544"/>
            <a:chOff x="5659332" y="620688"/>
            <a:chExt cx="3074395" cy="2060440"/>
          </a:xfrm>
        </p:grpSpPr>
        <p:sp>
          <p:nvSpPr>
            <p:cNvPr id="13" name="Freeform 8"/>
            <p:cNvSpPr/>
            <p:nvPr userDrawn="1"/>
          </p:nvSpPr>
          <p:spPr>
            <a:xfrm>
              <a:off x="6121920" y="620688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CA" sz="1351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332" y="1453505"/>
              <a:ext cx="3074395" cy="251999"/>
            </a:xfrm>
            <a:prstGeom prst="rect">
              <a:avLst/>
            </a:prstGeom>
          </p:spPr>
        </p:pic>
      </p:grpSp>
      <p:pic>
        <p:nvPicPr>
          <p:cNvPr id="15" name="Picture 2"/>
          <p:cNvPicPr>
            <a:picLocks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0967" y="6254368"/>
            <a:ext cx="3740871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20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A549-A40A-4B25-80B6-204C979A7E1B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0DB3-FB89-4635-B1A5-FC45580A8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A549-A40A-4B25-80B6-204C979A7E1B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0DB3-FB89-4635-B1A5-FC45580A8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8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A549-A40A-4B25-80B6-204C979A7E1B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0DB3-FB89-4635-B1A5-FC45580A8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7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A549-A40A-4B25-80B6-204C979A7E1B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0DB3-FB89-4635-B1A5-FC45580A8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8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A549-A40A-4B25-80B6-204C979A7E1B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0DB3-FB89-4635-B1A5-FC45580A8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2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A549-A40A-4B25-80B6-204C979A7E1B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0DB3-FB89-4635-B1A5-FC45580A8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2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A549-A40A-4B25-80B6-204C979A7E1B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0DB3-FB89-4635-B1A5-FC45580A8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0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A549-A40A-4B25-80B6-204C979A7E1B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0DB3-FB89-4635-B1A5-FC45580A8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A549-A40A-4B25-80B6-204C979A7E1B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0DB3-FB89-4635-B1A5-FC45580A8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0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A549-A40A-4B25-80B6-204C979A7E1B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0DB3-FB89-4635-B1A5-FC45580A8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1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8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A549-A40A-4B25-80B6-204C979A7E1B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0DB3-FB89-4635-B1A5-FC45580A8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7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9"/>
          <p:cNvSpPr>
            <a:spLocks noGrp="1"/>
          </p:cNvSpPr>
          <p:nvPr>
            <p:ph type="title"/>
          </p:nvPr>
        </p:nvSpPr>
        <p:spPr>
          <a:xfrm>
            <a:off x="6" y="0"/>
            <a:ext cx="12191999" cy="109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82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4423" y="4"/>
            <a:ext cx="10937924" cy="110229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5320" y="1157726"/>
            <a:ext cx="11261360" cy="5335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497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465320" y="1162050"/>
            <a:ext cx="11261360" cy="5329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1" b="1">
                <a:solidFill>
                  <a:schemeClr val="accent2"/>
                </a:solidFill>
              </a:defRPr>
            </a:lvl1pPr>
            <a:lvl2pPr marL="0" indent="-172874">
              <a:buFont typeface="Arial" pitchFamily="34" charset="0"/>
              <a:buChar char="•"/>
              <a:defRPr/>
            </a:lvl2pPr>
            <a:lvl3pPr marL="343047" indent="-172874">
              <a:buFont typeface="Arial" pitchFamily="34" charset="0"/>
              <a:buChar char="–"/>
              <a:defRPr/>
            </a:lvl3pPr>
            <a:lvl4pPr marL="515921" indent="-170173">
              <a:buFont typeface="Arial" pitchFamily="34" charset="0"/>
              <a:buChar char="•"/>
              <a:defRPr/>
            </a:lvl4pPr>
            <a:lvl5pPr marL="686093" indent="-172874"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320" y="4"/>
            <a:ext cx="11261360" cy="110229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9501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_Sk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5"/>
          <a:ext cx="211667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"/>
                        <a:ext cx="211667" cy="158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624424" y="1443042"/>
            <a:ext cx="10943167" cy="1323975"/>
          </a:xfrm>
          <a:prstGeom prst="rect">
            <a:avLst/>
          </a:prstGeom>
        </p:spPr>
        <p:txBody>
          <a:bodyPr wrap="square" lIns="0" tIns="0" rIns="0" bIns="95983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1" b="1" i="0">
                <a:solidFill>
                  <a:srgbClr val="FFB500"/>
                </a:solidFill>
                <a:latin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Inhaltsplatzhalter 13"/>
          <p:cNvSpPr txBox="1">
            <a:spLocks/>
          </p:cNvSpPr>
          <p:nvPr userDrawn="1"/>
        </p:nvSpPr>
        <p:spPr>
          <a:xfrm>
            <a:off x="11046588" y="6508172"/>
            <a:ext cx="528985" cy="227014"/>
          </a:xfrm>
          <a:prstGeom prst="rect">
            <a:avLst/>
          </a:prstGeom>
        </p:spPr>
        <p:txBody>
          <a:bodyPr lIns="0" tIns="36004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 defTabSz="914539">
              <a:defRPr/>
            </a:pPr>
            <a:fld id="{EB578BD5-E3A8-4354-91BC-79CE4598B8D1}" type="slidenum">
              <a:rPr lang="en-US" sz="825" smtClean="0">
                <a:solidFill>
                  <a:prstClr val="white"/>
                </a:solidFill>
                <a:cs typeface="Arial" pitchFamily="34" charset="0"/>
              </a:rPr>
              <a:pPr algn="r" defTabSz="914539">
                <a:defRPr/>
              </a:pPr>
              <a:t>‹#›</a:t>
            </a:fld>
            <a:endParaRPr lang="de-DE" sz="825" dirty="0">
              <a:solidFill>
                <a:prstClr val="whit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8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_I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769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405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6EA549-A40A-4B25-80B6-204C979A7E1B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300DB3-FB89-4635-B1A5-FC45580A8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6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1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3"/>
          <p:cNvSpPr txBox="1">
            <a:spLocks/>
          </p:cNvSpPr>
          <p:nvPr/>
        </p:nvSpPr>
        <p:spPr>
          <a:xfrm>
            <a:off x="11033364" y="6627440"/>
            <a:ext cx="528985" cy="227014"/>
          </a:xfrm>
          <a:prstGeom prst="rect">
            <a:avLst/>
          </a:prstGeom>
        </p:spPr>
        <p:txBody>
          <a:bodyPr lIns="0" tIns="36004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 defTabSz="914539">
              <a:defRPr/>
            </a:pPr>
            <a:fld id="{EB578BD5-E3A8-4354-91BC-79CE4598B8D1}" type="slidenum">
              <a:rPr lang="en-US" sz="675" smtClean="0">
                <a:solidFill>
                  <a:srgbClr val="666666"/>
                </a:solidFill>
                <a:cs typeface="Arial" pitchFamily="34" charset="0"/>
              </a:rPr>
              <a:pPr algn="r" defTabSz="914539">
                <a:defRPr/>
              </a:pPr>
              <a:t>‹#›</a:t>
            </a:fld>
            <a:endParaRPr lang="en-US" sz="675" dirty="0">
              <a:solidFill>
                <a:srgbClr val="666666"/>
              </a:solidFill>
              <a:cs typeface="Arial" pitchFamily="34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65320" y="1157321"/>
            <a:ext cx="11261360" cy="5335557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5320" y="123703"/>
            <a:ext cx="11261360" cy="790698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92053" y="6617468"/>
            <a:ext cx="5414433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675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charset="0"/>
              </a:rPr>
              <a:t>Copyright © 2017 Accenture  All rights reserved.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5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86" r:id="rId7"/>
    <p:sldLayoutId id="2147483690" r:id="rId8"/>
    <p:sldLayoutId id="2147483693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401" b="1" kern="1200" dirty="0">
          <a:solidFill>
            <a:srgbClr val="FFFF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26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26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26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26" b="1">
          <a:solidFill>
            <a:schemeClr val="tx1"/>
          </a:solidFill>
          <a:latin typeface="Arial" charset="0"/>
        </a:defRPr>
      </a:lvl5pPr>
      <a:lvl6pPr marL="45727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539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809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9079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74652" indent="-174652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•"/>
        <a:defRPr sz="1576" kern="1200">
          <a:solidFill>
            <a:schemeClr val="bg1"/>
          </a:solidFill>
          <a:latin typeface="+mn-lt"/>
          <a:ea typeface="+mn-ea"/>
          <a:cs typeface="+mn-cs"/>
        </a:defRPr>
      </a:lvl1pPr>
      <a:lvl2pPr marL="363594" indent="-188942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–"/>
        <a:defRPr sz="1426" kern="1200">
          <a:solidFill>
            <a:schemeClr val="bg1"/>
          </a:solidFill>
          <a:latin typeface="+mn-lt"/>
          <a:ea typeface="+mn-ea"/>
          <a:cs typeface="+mn-cs"/>
        </a:defRPr>
      </a:lvl2pPr>
      <a:lvl3pPr marL="538245" indent="-174652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3pPr>
      <a:lvl4pPr marL="712897" indent="-174652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–"/>
        <a:defRPr sz="1124" kern="1200">
          <a:solidFill>
            <a:schemeClr val="bg1"/>
          </a:solidFill>
          <a:latin typeface="+mn-lt"/>
          <a:ea typeface="+mn-ea"/>
          <a:cs typeface="+mn-cs"/>
        </a:defRPr>
      </a:lvl4pPr>
      <a:lvl5pPr marL="901838" indent="-188942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•"/>
        <a:defRPr sz="1124" kern="1200">
          <a:solidFill>
            <a:schemeClr val="bg1"/>
          </a:solidFill>
          <a:latin typeface="+mn-lt"/>
          <a:ea typeface="+mn-ea"/>
          <a:cs typeface="+mn-cs"/>
        </a:defRPr>
      </a:lvl5pPr>
      <a:lvl6pPr marL="2514985" indent="-228635" algn="l" defTabSz="914539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6pPr>
      <a:lvl7pPr marL="2972254" indent="-228635" algn="l" defTabSz="914539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7pPr>
      <a:lvl8pPr marL="3429524" indent="-228635" algn="l" defTabSz="914539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8pPr>
      <a:lvl9pPr marL="3886794" indent="-228635" algn="l" defTabSz="914539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5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70" algn="l" defTabSz="9145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539" algn="l" defTabSz="9145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809" algn="l" defTabSz="9145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079" algn="l" defTabSz="9145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350" algn="l" defTabSz="9145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618" algn="l" defTabSz="9145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888" algn="l" defTabSz="9145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159" algn="l" defTabSz="91453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EA549-A40A-4B25-80B6-204C979A7E1B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0DB3-FB89-4635-B1A5-FC45580A8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9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atasciencetoolbox.org/" TargetMode="External"/><Relationship Id="rId13" Type="http://schemas.openxmlformats.org/officeDocument/2006/relationships/hyperlink" Target="https://en.wikipedia.org/wiki/Cross_Industry_Standard_Process_for_Data_Mining" TargetMode="External"/><Relationship Id="rId18" Type="http://schemas.openxmlformats.org/officeDocument/2006/relationships/hyperlink" Target="https://aws.amazon.com/blogs/big-data/running-an-external-zeppelin-instance-using-s3-backed-notebooks-with-spark-on-amazon-emr/" TargetMode="External"/><Relationship Id="rId3" Type="http://schemas.openxmlformats.org/officeDocument/2006/relationships/hyperlink" Target="http://dataiku.com/" TargetMode="External"/><Relationship Id="rId7" Type="http://schemas.openxmlformats.org/officeDocument/2006/relationships/hyperlink" Target="http://getdatajoy.com/" TargetMode="External"/><Relationship Id="rId12" Type="http://schemas.openxmlformats.org/officeDocument/2006/relationships/hyperlink" Target="https://github.com/GoogleCloudPlatform/cloudml-samples/" TargetMode="External"/><Relationship Id="rId17" Type="http://schemas.openxmlformats.org/officeDocument/2006/relationships/hyperlink" Target="https://cran.r-project.org/web/views/HighPerformanceComputing.html" TargetMode="External"/><Relationship Id="rId2" Type="http://schemas.openxmlformats.org/officeDocument/2006/relationships/hyperlink" Target="https://thomaswdinsmore.com/2017/02/28/gartner-looks-at-data-science-platforms/" TargetMode="External"/><Relationship Id="rId16" Type="http://schemas.openxmlformats.org/officeDocument/2006/relationships/hyperlink" Target="https://www.analyticsvidhya.com/blog/2015/09/scalable-data-science-cloud-python-r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dominodatalabs.com/" TargetMode="External"/><Relationship Id="rId11" Type="http://schemas.openxmlformats.org/officeDocument/2006/relationships/hyperlink" Target="https://github.com/Azure-Readiness/hol-azure-machine-learning.git" TargetMode="External"/><Relationship Id="rId5" Type="http://schemas.openxmlformats.org/officeDocument/2006/relationships/hyperlink" Target="https://www.knime.org/files/knime_data_science_lab_architecture.pdf" TargetMode="External"/><Relationship Id="rId15" Type="http://schemas.openxmlformats.org/officeDocument/2006/relationships/hyperlink" Target="https://www.simple-talk.com/sql/database-administration/setting-up-a-data-science-laboratory/" TargetMode="External"/><Relationship Id="rId10" Type="http://schemas.openxmlformats.org/officeDocument/2006/relationships/hyperlink" Target="https://github.com/rhiever/Data-Analysis-and-Machine-Learning-Projects" TargetMode="External"/><Relationship Id="rId19" Type="http://schemas.openxmlformats.org/officeDocument/2006/relationships/hyperlink" Target="https://bigdatauniversity.com/" TargetMode="External"/><Relationship Id="rId4" Type="http://schemas.openxmlformats.org/officeDocument/2006/relationships/hyperlink" Target="https://docs.microsoft.com/en-us/azure/machine-learning/machine-learning-data-science-provision-vm" TargetMode="External"/><Relationship Id="rId9" Type="http://schemas.openxmlformats.org/officeDocument/2006/relationships/hyperlink" Target="https://datascientistworkbench.com/" TargetMode="External"/><Relationship Id="rId14" Type="http://schemas.openxmlformats.org/officeDocument/2006/relationships/hyperlink" Target="ftp://ftp.software.ibm.com/software/analytics/spss/support/Modeler/Documentation/14/UserManual/CRISP-D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www.csrbusiness.com/site/images/solutions/solutionb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41644" y="4632290"/>
            <a:ext cx="11646040" cy="13476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Accenture </a:t>
            </a:r>
            <a:r>
              <a:rPr lang="en-US" b="1" i="1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Kaggle</a:t>
            </a:r>
            <a:r>
              <a:rPr lang="en-US" b="1" i="1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 Science Lab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599" y="373286"/>
            <a:ext cx="1666285" cy="1125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684" y="373286"/>
            <a:ext cx="2551990" cy="81930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1451" y="5764156"/>
            <a:ext cx="11796764" cy="912973"/>
          </a:xfrm>
          <a:prstGeom prst="rect">
            <a:avLst/>
          </a:prstGeom>
          <a:solidFill>
            <a:srgbClr val="07080B">
              <a:alpha val="0"/>
            </a:srgbClr>
          </a:solidFill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solidFill>
                  <a:srgbClr val="1AB157"/>
                </a:solidFill>
                <a:latin typeface="Segoe Script" panose="020B050402000000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Science Lab – 2017-06-27</a:t>
            </a:r>
          </a:p>
        </p:txBody>
      </p:sp>
    </p:spTree>
    <p:extLst>
      <p:ext uri="{BB962C8B-B14F-4D97-AF65-F5344CB8AC3E}">
        <p14:creationId xmlns:p14="http://schemas.microsoft.com/office/powerpoint/2010/main" val="11634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 – Predict animal shelter outcomes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Why:</a:t>
            </a:r>
          </a:p>
          <a:p>
            <a:pPr lvl="1"/>
            <a:r>
              <a:rPr lang="en-US" sz="1650" dirty="0"/>
              <a:t>Relevant and interesting </a:t>
            </a:r>
            <a:r>
              <a:rPr lang="en-US" sz="1650" dirty="0" smtClean="0"/>
              <a:t>type of projects for data science clients</a:t>
            </a:r>
          </a:p>
          <a:p>
            <a:pPr lvl="1"/>
            <a:r>
              <a:rPr lang="en-US" sz="1650" dirty="0" smtClean="0"/>
              <a:t>Learning by doing</a:t>
            </a:r>
          </a:p>
          <a:p>
            <a:pPr lvl="1"/>
            <a:r>
              <a:rPr lang="en-US" sz="1650" dirty="0" err="1" smtClean="0"/>
              <a:t>Kaggle</a:t>
            </a:r>
            <a:r>
              <a:rPr lang="en-US" sz="1650" dirty="0" smtClean="0"/>
              <a:t> data set, kernels/notebooks, community</a:t>
            </a:r>
          </a:p>
          <a:p>
            <a:r>
              <a:rPr lang="en-US" sz="1800" dirty="0" smtClean="0"/>
              <a:t>What:</a:t>
            </a:r>
          </a:p>
          <a:p>
            <a:pPr lvl="1"/>
            <a:r>
              <a:rPr lang="en-US" sz="1600" dirty="0" smtClean="0"/>
              <a:t>Given project dataset </a:t>
            </a:r>
            <a:r>
              <a:rPr lang="en-US" sz="1600" dirty="0"/>
              <a:t>- </a:t>
            </a:r>
            <a:r>
              <a:rPr lang="en-US" sz="1600" dirty="0" err="1"/>
              <a:t>Kaggle</a:t>
            </a:r>
            <a:r>
              <a:rPr lang="en-US" sz="1600" dirty="0"/>
              <a:t> animal shelter outcomes-, build a model to </a:t>
            </a:r>
            <a:r>
              <a:rPr lang="en-US" sz="1600" dirty="0" smtClean="0"/>
              <a:t>predict </a:t>
            </a:r>
            <a:r>
              <a:rPr lang="en-US" sz="1600" dirty="0"/>
              <a:t>the outcome of the animal as they leave the Animal Center: Adoption, Died, Euthanasia, Return to owner OR Transfer. </a:t>
            </a:r>
          </a:p>
          <a:p>
            <a:pPr lvl="1"/>
            <a:r>
              <a:rPr lang="en-US" sz="1650" dirty="0"/>
              <a:t>D</a:t>
            </a:r>
            <a:r>
              <a:rPr lang="en-US" sz="1650" dirty="0" smtClean="0"/>
              <a:t>ata </a:t>
            </a:r>
            <a:r>
              <a:rPr lang="en-US" sz="1650" dirty="0"/>
              <a:t>comes from Austin Animal Center from October 1st, 2013 to March, 2016. </a:t>
            </a:r>
            <a:endParaRPr lang="en-US" sz="1650" dirty="0" smtClean="0"/>
          </a:p>
          <a:p>
            <a:pPr lvl="2"/>
            <a:r>
              <a:rPr lang="en-US" sz="1424" dirty="0" smtClean="0"/>
              <a:t>Outcomes </a:t>
            </a:r>
            <a:r>
              <a:rPr lang="en-US" sz="1424" dirty="0"/>
              <a:t>represent the status of animals as they leave the Animal Center. All animals receive a unique Animal ID during intake. </a:t>
            </a:r>
          </a:p>
          <a:p>
            <a:pPr lvl="1"/>
            <a:r>
              <a:rPr lang="en-US" sz="1650" dirty="0" smtClean="0"/>
              <a:t>The </a:t>
            </a:r>
            <a:r>
              <a:rPr lang="en-US" sz="1650" dirty="0"/>
              <a:t>train and test data are randomly split. </a:t>
            </a:r>
            <a:endParaRPr lang="en-US" sz="1650" dirty="0" smtClean="0"/>
          </a:p>
          <a:p>
            <a:pPr lvl="2"/>
            <a:r>
              <a:rPr lang="en-US" sz="1424" dirty="0"/>
              <a:t>train.csv - the training set</a:t>
            </a:r>
          </a:p>
          <a:p>
            <a:pPr lvl="2"/>
            <a:r>
              <a:rPr lang="en-US" sz="1424" dirty="0"/>
              <a:t>test.csv - the test </a:t>
            </a:r>
            <a:r>
              <a:rPr lang="en-US" sz="1424" dirty="0" smtClean="0"/>
              <a:t>set</a:t>
            </a:r>
          </a:p>
          <a:p>
            <a:pPr lvl="1"/>
            <a:r>
              <a:rPr lang="en-US" sz="1650" dirty="0" smtClean="0"/>
              <a:t>Output: a model that predicts outcomes, and </a:t>
            </a:r>
            <a:r>
              <a:rPr lang="en-US" sz="1650" dirty="0" err="1" smtClean="0"/>
              <a:t>Kaggle</a:t>
            </a:r>
            <a:r>
              <a:rPr lang="en-US" sz="1650" dirty="0" smtClean="0"/>
              <a:t> score for predicted outcomes for test data set</a:t>
            </a:r>
            <a:endParaRPr lang="en-US" sz="1650" dirty="0"/>
          </a:p>
          <a:p>
            <a:r>
              <a:rPr lang="en-US" sz="1800" dirty="0" smtClean="0"/>
              <a:t>How:</a:t>
            </a:r>
          </a:p>
          <a:p>
            <a:pPr lvl="1"/>
            <a:r>
              <a:rPr lang="en-US" sz="1650" dirty="0" smtClean="0"/>
              <a:t>Prepare data and build a data science model in R/Python</a:t>
            </a:r>
            <a:endParaRPr lang="nl-NL" sz="1650" dirty="0"/>
          </a:p>
        </p:txBody>
      </p:sp>
    </p:spTree>
    <p:extLst>
      <p:ext uri="{BB962C8B-B14F-4D97-AF65-F5344CB8AC3E}">
        <p14:creationId xmlns:p14="http://schemas.microsoft.com/office/powerpoint/2010/main" val="8432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23" y="4"/>
            <a:ext cx="10937924" cy="568956"/>
          </a:xfrm>
        </p:spPr>
        <p:txBody>
          <a:bodyPr/>
          <a:lstStyle/>
          <a:p>
            <a:r>
              <a:rPr lang="en-US" dirty="0" smtClean="0"/>
              <a:t>Data Science Project Steps</a:t>
            </a: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39656757"/>
              </p:ext>
            </p:extLst>
          </p:nvPr>
        </p:nvGraphicFramePr>
        <p:xfrm>
          <a:off x="1752600" y="904875"/>
          <a:ext cx="9536113" cy="92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077199" y="3943348"/>
            <a:ext cx="2286001" cy="932953"/>
            <a:chOff x="7606285" y="2301192"/>
            <a:chExt cx="1759644" cy="718529"/>
          </a:xfrm>
        </p:grpSpPr>
        <p:sp>
          <p:nvSpPr>
            <p:cNvPr id="9" name="Chevron 8"/>
            <p:cNvSpPr/>
            <p:nvPr/>
          </p:nvSpPr>
          <p:spPr>
            <a:xfrm>
              <a:off x="7606285" y="2315864"/>
              <a:ext cx="1759644" cy="70385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7940396" y="2301192"/>
              <a:ext cx="1055787" cy="703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6. Data Product Preparation &amp; Packaging</a:t>
              </a:r>
              <a:endParaRPr lang="nl-NL" sz="12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022830" y="3962400"/>
            <a:ext cx="2169170" cy="913903"/>
            <a:chOff x="9502080" y="2315864"/>
            <a:chExt cx="1759644" cy="703857"/>
          </a:xfrm>
        </p:grpSpPr>
        <p:sp>
          <p:nvSpPr>
            <p:cNvPr id="7" name="Chevron 6"/>
            <p:cNvSpPr/>
            <p:nvPr/>
          </p:nvSpPr>
          <p:spPr>
            <a:xfrm>
              <a:off x="9502080" y="2315864"/>
              <a:ext cx="1759644" cy="70385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hevron 6"/>
            <p:cNvSpPr/>
            <p:nvPr/>
          </p:nvSpPr>
          <p:spPr>
            <a:xfrm>
              <a:off x="9854009" y="2315864"/>
              <a:ext cx="1055787" cy="703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7. Data Product Maintenance, Integration, Improvement, Adaptation</a:t>
              </a:r>
              <a:endParaRPr lang="nl-NL" sz="12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2399" y="3924299"/>
            <a:ext cx="2428875" cy="775151"/>
            <a:chOff x="2749" y="360704"/>
            <a:chExt cx="2447005" cy="978802"/>
          </a:xfrm>
        </p:grpSpPr>
        <p:sp>
          <p:nvSpPr>
            <p:cNvPr id="15" name="Chevron 14"/>
            <p:cNvSpPr/>
            <p:nvPr/>
          </p:nvSpPr>
          <p:spPr>
            <a:xfrm>
              <a:off x="2749" y="360704"/>
              <a:ext cx="2447005" cy="97880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hevron 4"/>
            <p:cNvSpPr/>
            <p:nvPr/>
          </p:nvSpPr>
          <p:spPr>
            <a:xfrm>
              <a:off x="492150" y="360704"/>
              <a:ext cx="1468203" cy="978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1. Data Capture/ Collection</a:t>
              </a:r>
              <a:endParaRPr lang="nl-NL" sz="12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54704" y="3924299"/>
            <a:ext cx="2426845" cy="775151"/>
            <a:chOff x="2205054" y="360704"/>
            <a:chExt cx="2447005" cy="978802"/>
          </a:xfrm>
        </p:grpSpPr>
        <p:sp>
          <p:nvSpPr>
            <p:cNvPr id="13" name="Chevron 12"/>
            <p:cNvSpPr/>
            <p:nvPr/>
          </p:nvSpPr>
          <p:spPr>
            <a:xfrm>
              <a:off x="2205054" y="360704"/>
              <a:ext cx="2447005" cy="97880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6"/>
            <p:cNvSpPr/>
            <p:nvPr/>
          </p:nvSpPr>
          <p:spPr>
            <a:xfrm>
              <a:off x="2694455" y="360704"/>
              <a:ext cx="1468203" cy="978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2. Data Exploration/ Discovery</a:t>
              </a:r>
              <a:endParaRPr lang="nl-NL" sz="1200" kern="1200" dirty="0"/>
            </a:p>
          </p:txBody>
        </p:sp>
      </p:grpSp>
      <p:sp>
        <p:nvSpPr>
          <p:cNvPr id="17" name="Rectangle 16"/>
          <p:cNvSpPr/>
          <p:nvPr/>
        </p:nvSpPr>
        <p:spPr bwMode="gray">
          <a:xfrm>
            <a:off x="95250" y="4754881"/>
            <a:ext cx="2190749" cy="1988820"/>
          </a:xfrm>
          <a:prstGeom prst="rect">
            <a:avLst/>
          </a:prstGeom>
          <a:solidFill>
            <a:schemeClr val="bg1"/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</a:pPr>
            <a:r>
              <a:rPr lang="en-US" sz="1050" b="1" i="1" u="sng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Obtain Data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tabLst/>
            </a:pPr>
            <a:r>
              <a:rPr lang="en-US" sz="105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Data available as part of project (no capture needed)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tabLst/>
            </a:pPr>
            <a:r>
              <a:rPr lang="en-US" sz="105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Download train.csv, test.csv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tabLst/>
            </a:pPr>
            <a:endParaRPr kumimoji="0" lang="nl-NL" sz="1050" b="0" i="0" u="none" strike="noStrike" kern="0" cap="none" spc="0" normalizeH="0" baseline="0" noProof="0" dirty="0" err="1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2343150" y="4754880"/>
            <a:ext cx="2434590" cy="1998345"/>
          </a:xfrm>
          <a:prstGeom prst="rect">
            <a:avLst/>
          </a:prstGeom>
          <a:solidFill>
            <a:schemeClr val="bg1"/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</a:pPr>
            <a:r>
              <a:rPr lang="en-US" sz="1050" b="1" i="1" u="sng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Understand Data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tabLst/>
            </a:pPr>
            <a:r>
              <a:rPr lang="en-US" sz="105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Join train and test in an integrated data set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tabLst/>
            </a:pPr>
            <a:r>
              <a:rPr lang="en-US" sz="105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Build statistics per attribute type: data sources, tables, attributes, valuations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tabLst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Meta-data extraction</a:t>
            </a:r>
            <a:endParaRPr kumimoji="0" lang="en-US" sz="1050" b="0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tabLst/>
            </a:pPr>
            <a:r>
              <a:rPr lang="en-US" sz="1050" kern="0" noProof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Inspect data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tabLst/>
            </a:pP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Browse &amp; visualize data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tabLst/>
            </a:pPr>
            <a:r>
              <a:rPr lang="en-US" sz="1050" kern="0" noProof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Cluster data</a:t>
            </a:r>
            <a:endParaRPr kumimoji="0" lang="nl-NL" sz="1050" b="0" i="0" u="none" strike="noStrike" kern="0" cap="none" spc="0" normalizeH="0" baseline="0" noProof="0" dirty="0" err="1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7962900" y="4953000"/>
            <a:ext cx="1933575" cy="1895475"/>
          </a:xfrm>
          <a:prstGeom prst="rect">
            <a:avLst/>
          </a:prstGeom>
          <a:solidFill>
            <a:schemeClr val="bg1"/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</a:pPr>
            <a:r>
              <a:rPr lang="en-US" sz="1050" b="1" i="1" u="sng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Package Data Product</a:t>
            </a:r>
          </a:p>
          <a:p>
            <a:pPr marL="342900" indent="-342900" fontAlgn="base">
              <a:spcAft>
                <a:spcPts val="300"/>
              </a:spcAft>
              <a:buFontTx/>
              <a:buAutoNum type="arabicPeriod"/>
            </a:pPr>
            <a:r>
              <a:rPr lang="en-US" sz="105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Create prediction of the model, from test set data</a:t>
            </a:r>
            <a:endParaRPr lang="en-US" sz="105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fontAlgn="base">
              <a:spcAft>
                <a:spcPts val="300"/>
              </a:spcAft>
              <a:buFontTx/>
              <a:buAutoNum type="arabicPeriod"/>
            </a:pPr>
            <a:r>
              <a:rPr lang="en-US" sz="105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Upload predictions to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Kaggle</a:t>
            </a:r>
            <a:endParaRPr lang="en-US" sz="105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tabLst/>
            </a:pPr>
            <a:endParaRPr kumimoji="0" lang="nl-NL" sz="1050" b="0" i="0" u="none" strike="noStrike" kern="0" cap="none" spc="0" normalizeH="0" baseline="0" noProof="0" dirty="0" err="1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9972675" y="4962525"/>
            <a:ext cx="2219325" cy="1895475"/>
          </a:xfrm>
          <a:prstGeom prst="rect">
            <a:avLst/>
          </a:prstGeom>
          <a:solidFill>
            <a:schemeClr val="bg1"/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</a:pPr>
            <a:r>
              <a:rPr lang="en-US" sz="1050" b="1" i="1" u="sng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Deliver &amp; Maintain Data Product</a:t>
            </a:r>
          </a:p>
          <a:p>
            <a:pPr marL="342900" indent="-342900" fontAlgn="base">
              <a:spcAft>
                <a:spcPts val="300"/>
              </a:spcAft>
              <a:buFontTx/>
              <a:buAutoNum type="arabicPeriod"/>
            </a:pPr>
            <a:r>
              <a:rPr lang="en-US" sz="105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Participate in performance improvement discussions with </a:t>
            </a:r>
            <a:r>
              <a:rPr lang="en-US" sz="1050" kern="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Kaggle</a:t>
            </a:r>
            <a:r>
              <a:rPr lang="en-US" sz="105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community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tabLst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Share insights from your models with broader Data Science</a:t>
            </a:r>
            <a:r>
              <a:rPr kumimoji="0" lang="en-US" sz="105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community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tabLst/>
            </a:pPr>
            <a:r>
              <a:rPr lang="en-US" sz="105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Build a repository of models, code snippets and data sets</a:t>
            </a:r>
            <a:endParaRPr kumimoji="0" lang="nl-NL" sz="1050" b="0" i="0" u="none" strike="noStrike" kern="0" cap="none" spc="0" normalizeH="0" baseline="0" noProof="0" dirty="0" err="1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809750" y="1876425"/>
            <a:ext cx="2905125" cy="1895475"/>
          </a:xfrm>
          <a:prstGeom prst="rect">
            <a:avLst/>
          </a:prstGeom>
          <a:solidFill>
            <a:schemeClr val="bg1"/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</a:pPr>
            <a:r>
              <a:rPr lang="en-US" sz="1050" b="1" i="1" u="sng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Prepare Data for Analysis</a:t>
            </a:r>
          </a:p>
          <a:p>
            <a:pPr marL="342900" indent="-342900" fontAlgn="base">
              <a:spcAft>
                <a:spcPts val="300"/>
              </a:spcAft>
              <a:buFontTx/>
              <a:buAutoNum type="arabicPeriod"/>
            </a:pPr>
            <a:r>
              <a:rPr lang="en-US" sz="105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Extract-Transform-Load</a:t>
            </a:r>
            <a:endParaRPr lang="en-US" sz="105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tabLst/>
            </a:pPr>
            <a:r>
              <a:rPr lang="en-US" sz="1050" kern="0" noProof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Add features</a:t>
            </a:r>
          </a:p>
          <a:p>
            <a:pPr marL="342900" indent="-342900" fontAlgn="base">
              <a:spcAft>
                <a:spcPts val="300"/>
              </a:spcAft>
              <a:buFontTx/>
              <a:buAutoNum type="arabicPeriod"/>
            </a:pPr>
            <a:r>
              <a:rPr lang="en-US" sz="105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Integrate data set with external data sources (e.g. pet types from scraped web site)</a:t>
            </a:r>
            <a:endParaRPr lang="en-US" sz="105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tabLst/>
            </a:pPr>
            <a:endParaRPr kumimoji="0" lang="nl-NL" sz="1050" b="0" i="0" u="none" strike="noStrike" kern="0" cap="none" spc="0" normalizeH="0" baseline="0" noProof="0" dirty="0" err="1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4819650" y="1885950"/>
            <a:ext cx="2905125" cy="1895475"/>
          </a:xfrm>
          <a:prstGeom prst="rect">
            <a:avLst/>
          </a:prstGeom>
          <a:solidFill>
            <a:schemeClr val="bg1"/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</a:pPr>
            <a:r>
              <a:rPr lang="en-US" sz="1050" b="1" i="1" u="sng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Analyze Data</a:t>
            </a:r>
          </a:p>
          <a:p>
            <a:pPr marL="342900" indent="-342900" fontAlgn="base">
              <a:spcAft>
                <a:spcPts val="300"/>
              </a:spcAft>
              <a:buFontTx/>
              <a:buAutoNum type="arabicPeriod"/>
            </a:pPr>
            <a:r>
              <a:rPr lang="en-US" sz="105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Define model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tabLst/>
            </a:pPr>
            <a:r>
              <a:rPr lang="en-US" sz="105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Engineer data model features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tabLst/>
            </a:pPr>
            <a:r>
              <a:rPr lang="en-US" sz="1050" kern="0" noProof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Build model that fits training data to outcomes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AutoNum type="arabicPeriod"/>
              <a:tabLst/>
            </a:pPr>
            <a:r>
              <a:rPr lang="en-US" sz="105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View &amp; compare models</a:t>
            </a:r>
            <a:endParaRPr lang="en-US" sz="1050" kern="0" noProof="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fontAlgn="base">
              <a:spcAft>
                <a:spcPts val="300"/>
              </a:spcAft>
              <a:buFontTx/>
              <a:buAutoNum type="arabicPeriod"/>
            </a:pPr>
            <a:r>
              <a:rPr lang="en-US" sz="105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View &amp; compare analytics results</a:t>
            </a:r>
            <a:endParaRPr lang="en-US" sz="105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fontAlgn="base">
              <a:spcAft>
                <a:spcPts val="300"/>
              </a:spcAft>
              <a:buFontTx/>
              <a:buAutoNum type="arabicPeriod"/>
            </a:pPr>
            <a:r>
              <a:rPr lang="en-US" sz="105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Optimize/tune model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7896225" y="1885950"/>
            <a:ext cx="2905125" cy="1895475"/>
          </a:xfrm>
          <a:prstGeom prst="rect">
            <a:avLst/>
          </a:prstGeom>
          <a:solidFill>
            <a:schemeClr val="bg1"/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</a:pPr>
            <a:r>
              <a:rPr lang="en-US" sz="1050" b="1" i="1" u="sng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Visualize </a:t>
            </a:r>
            <a:r>
              <a:rPr lang="en-US" sz="1050" b="1" i="1" u="sng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1050" b="1" i="1" u="sng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ata insights</a:t>
            </a:r>
          </a:p>
          <a:p>
            <a:pPr marL="342900" indent="-342900" fontAlgn="base">
              <a:spcAft>
                <a:spcPts val="300"/>
              </a:spcAft>
              <a:buFontTx/>
              <a:buAutoNum type="arabicPeriod"/>
            </a:pPr>
            <a:r>
              <a:rPr lang="en-US" sz="105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Calculate confusion matrix and evaluate data results</a:t>
            </a:r>
          </a:p>
          <a:p>
            <a:pPr marL="342900" indent="-342900" fontAlgn="base">
              <a:spcAft>
                <a:spcPts val="300"/>
              </a:spcAft>
              <a:buFontTx/>
              <a:buAutoNum type="arabicPeriod"/>
            </a:pPr>
            <a:r>
              <a:rPr lang="en-US" sz="105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View outcome accuracy per pet/animal type</a:t>
            </a:r>
          </a:p>
        </p:txBody>
      </p:sp>
    </p:spTree>
    <p:extLst>
      <p:ext uri="{BB962C8B-B14F-4D97-AF65-F5344CB8AC3E}">
        <p14:creationId xmlns:p14="http://schemas.microsoft.com/office/powerpoint/2010/main" val="102884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1619" y="4"/>
            <a:ext cx="3130728" cy="584787"/>
          </a:xfrm>
        </p:spPr>
        <p:txBody>
          <a:bodyPr/>
          <a:lstStyle/>
          <a:p>
            <a:r>
              <a:rPr lang="en-US" dirty="0" smtClean="0"/>
              <a:t>Variables importance</a:t>
            </a:r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109806"/>
              </p:ext>
            </p:extLst>
          </p:nvPr>
        </p:nvGraphicFramePr>
        <p:xfrm>
          <a:off x="8998444" y="1019063"/>
          <a:ext cx="2755062" cy="5524879"/>
        </p:xfrm>
        <a:graphic>
          <a:graphicData uri="http://schemas.openxmlformats.org/drawingml/2006/table">
            <a:tbl>
              <a:tblPr/>
              <a:tblGrid>
                <a:gridCol w="392439"/>
                <a:gridCol w="1376689"/>
                <a:gridCol w="985934"/>
              </a:tblGrid>
              <a:tr h="458862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err="1" smtClean="0">
                          <a:solidFill>
                            <a:srgbClr val="555555"/>
                          </a:solidFill>
                          <a:effectLst/>
                        </a:rPr>
                        <a:t>Nr</a:t>
                      </a:r>
                      <a:endParaRPr lang="nl-NL" sz="13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35088" marR="35088" marT="33685" marB="3368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smtClean="0">
                          <a:solidFill>
                            <a:srgbClr val="555555"/>
                          </a:solidFill>
                          <a:effectLst/>
                        </a:rPr>
                        <a:t>Variable</a:t>
                      </a:r>
                      <a:endParaRPr lang="nl-NL" sz="13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35088" marR="35088" marT="33685" marB="3368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smtClean="0">
                          <a:solidFill>
                            <a:srgbClr val="555555"/>
                          </a:solidFill>
                          <a:effectLst/>
                        </a:rPr>
                        <a:t>Importance</a:t>
                      </a:r>
                      <a:endParaRPr lang="nl-NL" sz="13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35088" marR="35088" marT="33685" marB="3368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47"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#1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300" dirty="0" err="1">
                          <a:effectLst/>
                        </a:rPr>
                        <a:t>age_in_days</a:t>
                      </a:r>
                      <a:endParaRPr lang="nl-NL" sz="1300" dirty="0">
                        <a:effectLst/>
                      </a:endParaRP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300">
                          <a:effectLst/>
                        </a:rPr>
                        <a:t>2782.02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0547"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#2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is_not_castrated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300">
                          <a:effectLst/>
                        </a:rPr>
                        <a:t>2359.37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460547"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#3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simplified_colour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300">
                          <a:effectLst/>
                        </a:rPr>
                        <a:t>1488.65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0547"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#4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Hour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300">
                          <a:effectLst/>
                        </a:rPr>
                        <a:t>1461.54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460547"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#5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Month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300">
                          <a:effectLst/>
                        </a:rPr>
                        <a:t>1371.27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0547"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#6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Weekday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300">
                          <a:effectLst/>
                        </a:rPr>
                        <a:t>1160.32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460547"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#7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has_given_name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300">
                          <a:effectLst/>
                        </a:rPr>
                        <a:t>837.16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0547"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#8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TimeofDay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300">
                          <a:effectLst/>
                        </a:rPr>
                        <a:t>508.86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460547"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#9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species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300">
                          <a:effectLst/>
                        </a:rPr>
                        <a:t>465.99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0547"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#10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300">
                          <a:effectLst/>
                        </a:rPr>
                        <a:t>Sex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300">
                          <a:effectLst/>
                        </a:rPr>
                        <a:t>351.59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460547">
                <a:tc>
                  <a:txBody>
                    <a:bodyPr/>
                    <a:lstStyle/>
                    <a:p>
                      <a:r>
                        <a:rPr lang="nl-NL" sz="1300" dirty="0">
                          <a:effectLst/>
                        </a:rPr>
                        <a:t>#11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300" dirty="0" err="1">
                          <a:effectLst/>
                        </a:rPr>
                        <a:t>IsMixBreed</a:t>
                      </a:r>
                      <a:endParaRPr lang="nl-NL" sz="1300" dirty="0">
                        <a:effectLst/>
                      </a:endParaRP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300" dirty="0">
                          <a:effectLst/>
                        </a:rPr>
                        <a:t>226.23</a:t>
                      </a:r>
                    </a:p>
                  </a:txBody>
                  <a:tcPr marL="35088" marR="35088" marT="28071" marB="28071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88015"/>
              </p:ext>
            </p:extLst>
          </p:nvPr>
        </p:nvGraphicFramePr>
        <p:xfrm>
          <a:off x="865532" y="843235"/>
          <a:ext cx="4877610" cy="5387287"/>
        </p:xfrm>
        <a:graphic>
          <a:graphicData uri="http://schemas.openxmlformats.org/drawingml/2006/table">
            <a:tbl>
              <a:tblPr/>
              <a:tblGrid>
                <a:gridCol w="452838"/>
                <a:gridCol w="996950"/>
                <a:gridCol w="1808572"/>
                <a:gridCol w="1619250"/>
              </a:tblGrid>
              <a:tr h="336968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err="1" smtClean="0">
                          <a:solidFill>
                            <a:srgbClr val="555555"/>
                          </a:solidFill>
                          <a:effectLst/>
                        </a:rPr>
                        <a:t>Nr</a:t>
                      </a:r>
                      <a:endParaRPr lang="nl-NL" sz="17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3861" marR="43861" marT="42106" marB="42106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dirty="0">
                          <a:solidFill>
                            <a:srgbClr val="555555"/>
                          </a:solidFill>
                          <a:effectLst/>
                        </a:rPr>
                        <a:t>species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dirty="0" err="1">
                          <a:solidFill>
                            <a:srgbClr val="555555"/>
                          </a:solidFill>
                          <a:effectLst/>
                        </a:rPr>
                        <a:t>OutcomeType</a:t>
                      </a:r>
                      <a:endParaRPr lang="nl-NL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b="1" dirty="0" err="1">
                          <a:solidFill>
                            <a:srgbClr val="555555"/>
                          </a:solidFill>
                          <a:effectLst/>
                        </a:rPr>
                        <a:t>num_animals</a:t>
                      </a:r>
                      <a:endParaRPr lang="nl-NL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933">
                <a:tc>
                  <a:txBody>
                    <a:bodyPr/>
                    <a:lstStyle/>
                    <a:p>
                      <a:pPr algn="r"/>
                      <a:r>
                        <a:rPr lang="nl-NL" sz="1700" b="1">
                          <a:solidFill>
                            <a:srgbClr val="555555"/>
                          </a:solidFill>
                          <a:effectLst/>
                        </a:rPr>
                        <a:t>1</a:t>
                      </a:r>
                    </a:p>
                  </a:txBody>
                  <a:tcPr marL="43861" marR="43861" marT="35089" marB="35089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>
                          <a:effectLst/>
                        </a:rPr>
                        <a:t>Cat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>
                          <a:effectLst/>
                        </a:rPr>
                        <a:t>Adoption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700">
                          <a:effectLst/>
                        </a:rPr>
                        <a:t>4272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933">
                <a:tc>
                  <a:txBody>
                    <a:bodyPr/>
                    <a:lstStyle/>
                    <a:p>
                      <a:pPr algn="r"/>
                      <a:r>
                        <a:rPr lang="nl-NL" sz="1700" b="1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43861" marR="43861" marT="35089" marB="35089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>
                          <a:effectLst/>
                        </a:rPr>
                        <a:t>Cat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>
                          <a:effectLst/>
                        </a:rPr>
                        <a:t>Died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700">
                          <a:effectLst/>
                        </a:rPr>
                        <a:t>147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575688">
                <a:tc>
                  <a:txBody>
                    <a:bodyPr/>
                    <a:lstStyle/>
                    <a:p>
                      <a:pPr algn="r"/>
                      <a:r>
                        <a:rPr lang="nl-NL" sz="1700" b="1">
                          <a:solidFill>
                            <a:srgbClr val="555555"/>
                          </a:solidFill>
                          <a:effectLst/>
                        </a:rPr>
                        <a:t>3</a:t>
                      </a:r>
                    </a:p>
                  </a:txBody>
                  <a:tcPr marL="43861" marR="43861" marT="35089" marB="35089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>
                          <a:effectLst/>
                        </a:rPr>
                        <a:t>Cat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>
                          <a:effectLst/>
                        </a:rPr>
                        <a:t>Euthanasia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700">
                          <a:effectLst/>
                        </a:rPr>
                        <a:t>710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5688">
                <a:tc>
                  <a:txBody>
                    <a:bodyPr/>
                    <a:lstStyle/>
                    <a:p>
                      <a:pPr algn="r"/>
                      <a:r>
                        <a:rPr lang="nl-NL" sz="1700" b="1">
                          <a:solidFill>
                            <a:srgbClr val="555555"/>
                          </a:solidFill>
                          <a:effectLst/>
                        </a:rPr>
                        <a:t>4</a:t>
                      </a:r>
                    </a:p>
                  </a:txBody>
                  <a:tcPr marL="43861" marR="43861" marT="35089" marB="35089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>
                          <a:effectLst/>
                        </a:rPr>
                        <a:t>Cat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>
                          <a:effectLst/>
                        </a:rPr>
                        <a:t>Return_to_owner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700">
                          <a:effectLst/>
                        </a:rPr>
                        <a:t>500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322933">
                <a:tc>
                  <a:txBody>
                    <a:bodyPr/>
                    <a:lstStyle/>
                    <a:p>
                      <a:pPr algn="r"/>
                      <a:r>
                        <a:rPr lang="nl-NL" sz="1700" b="1">
                          <a:solidFill>
                            <a:srgbClr val="555555"/>
                          </a:solidFill>
                          <a:effectLst/>
                        </a:rPr>
                        <a:t>5</a:t>
                      </a:r>
                    </a:p>
                  </a:txBody>
                  <a:tcPr marL="43861" marR="43861" marT="35089" marB="35089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>
                          <a:effectLst/>
                        </a:rPr>
                        <a:t>Cat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>
                          <a:effectLst/>
                        </a:rPr>
                        <a:t>Transfer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700">
                          <a:effectLst/>
                        </a:rPr>
                        <a:t>5505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5688">
                <a:tc>
                  <a:txBody>
                    <a:bodyPr/>
                    <a:lstStyle/>
                    <a:p>
                      <a:pPr algn="r"/>
                      <a:r>
                        <a:rPr lang="nl-NL" sz="1700" b="1">
                          <a:solidFill>
                            <a:srgbClr val="555555"/>
                          </a:solidFill>
                          <a:effectLst/>
                        </a:rPr>
                        <a:t>6</a:t>
                      </a:r>
                    </a:p>
                  </a:txBody>
                  <a:tcPr marL="43861" marR="43861" marT="35089" marB="35089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>
                          <a:effectLst/>
                        </a:rPr>
                        <a:t>Dog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>
                          <a:effectLst/>
                        </a:rPr>
                        <a:t>Adoption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700">
                          <a:effectLst/>
                        </a:rPr>
                        <a:t>6497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575688">
                <a:tc>
                  <a:txBody>
                    <a:bodyPr/>
                    <a:lstStyle/>
                    <a:p>
                      <a:pPr algn="r"/>
                      <a:r>
                        <a:rPr lang="nl-NL" sz="1700" b="1">
                          <a:solidFill>
                            <a:srgbClr val="555555"/>
                          </a:solidFill>
                          <a:effectLst/>
                        </a:rPr>
                        <a:t>7</a:t>
                      </a:r>
                    </a:p>
                  </a:txBody>
                  <a:tcPr marL="43861" marR="43861" marT="35089" marB="35089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>
                          <a:effectLst/>
                        </a:rPr>
                        <a:t>Dog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>
                          <a:effectLst/>
                        </a:rPr>
                        <a:t>Died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700">
                          <a:effectLst/>
                        </a:rPr>
                        <a:t>50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5688">
                <a:tc>
                  <a:txBody>
                    <a:bodyPr/>
                    <a:lstStyle/>
                    <a:p>
                      <a:pPr algn="r"/>
                      <a:r>
                        <a:rPr lang="nl-NL" sz="1700" b="1">
                          <a:solidFill>
                            <a:srgbClr val="555555"/>
                          </a:solidFill>
                          <a:effectLst/>
                        </a:rPr>
                        <a:t>8</a:t>
                      </a:r>
                    </a:p>
                  </a:txBody>
                  <a:tcPr marL="43861" marR="43861" marT="35089" marB="35089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>
                          <a:effectLst/>
                        </a:rPr>
                        <a:t>Dog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>
                          <a:effectLst/>
                        </a:rPr>
                        <a:t>Euthanasia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700">
                          <a:effectLst/>
                        </a:rPr>
                        <a:t>845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575688">
                <a:tc>
                  <a:txBody>
                    <a:bodyPr/>
                    <a:lstStyle/>
                    <a:p>
                      <a:pPr algn="r"/>
                      <a:r>
                        <a:rPr lang="nl-NL" sz="1700" b="1">
                          <a:solidFill>
                            <a:srgbClr val="555555"/>
                          </a:solidFill>
                          <a:effectLst/>
                        </a:rPr>
                        <a:t>9</a:t>
                      </a:r>
                    </a:p>
                  </a:txBody>
                  <a:tcPr marL="43861" marR="43861" marT="35089" marB="35089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>
                          <a:effectLst/>
                        </a:rPr>
                        <a:t>Dog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>
                          <a:effectLst/>
                        </a:rPr>
                        <a:t>Return_to_owner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700">
                          <a:effectLst/>
                        </a:rPr>
                        <a:t>4286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5688">
                <a:tc>
                  <a:txBody>
                    <a:bodyPr/>
                    <a:lstStyle/>
                    <a:p>
                      <a:pPr algn="r"/>
                      <a:r>
                        <a:rPr lang="nl-NL" sz="1700" b="1">
                          <a:solidFill>
                            <a:srgbClr val="555555"/>
                          </a:solidFill>
                          <a:effectLst/>
                        </a:rPr>
                        <a:t>10</a:t>
                      </a:r>
                    </a:p>
                  </a:txBody>
                  <a:tcPr marL="43861" marR="43861" marT="35089" marB="35089" anchor="ctr">
                    <a:lnL>
                      <a:noFill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>
                          <a:effectLst/>
                        </a:rPr>
                        <a:t>Dog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>
                          <a:effectLst/>
                        </a:rPr>
                        <a:t>Transfer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700" dirty="0">
                          <a:effectLst/>
                        </a:rPr>
                        <a:t>3917</a:t>
                      </a:r>
                    </a:p>
                  </a:txBody>
                  <a:tcPr marL="43861" marR="43861" marT="35089" marB="35089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276446" y="0"/>
            <a:ext cx="6549655" cy="584787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1" b="1" kern="1200" dirty="0">
                <a:solidFill>
                  <a:srgbClr val="FFFFC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26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26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26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26" b="1">
                <a:solidFill>
                  <a:schemeClr val="tx1"/>
                </a:solidFill>
                <a:latin typeface="Arial" charset="0"/>
              </a:defRPr>
            </a:lvl5pPr>
            <a:lvl6pPr marL="45727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914539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1371809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1829079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Distribution of outcomes in training data set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90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err="1" smtClean="0"/>
              <a:t>XGBoost</a:t>
            </a:r>
            <a:r>
              <a:rPr lang="en-US" dirty="0" smtClean="0"/>
              <a:t> – </a:t>
            </a:r>
            <a:r>
              <a:rPr lang="en-US" smtClean="0"/>
              <a:t>best result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97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23" y="4"/>
            <a:ext cx="10937924" cy="487676"/>
          </a:xfrm>
        </p:spPr>
        <p:txBody>
          <a:bodyPr/>
          <a:lstStyle/>
          <a:p>
            <a:r>
              <a:rPr lang="en-US" dirty="0" smtClean="0"/>
              <a:t>References – Useful links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23520" y="568960"/>
            <a:ext cx="11503343" cy="5923915"/>
          </a:xfrm>
        </p:spPr>
        <p:txBody>
          <a:bodyPr/>
          <a:lstStyle/>
          <a:p>
            <a:r>
              <a:rPr lang="en-US" sz="600" dirty="0"/>
              <a:t>Analytics platforms: </a:t>
            </a:r>
          </a:p>
          <a:p>
            <a:pPr lvl="1"/>
            <a:r>
              <a:rPr lang="en-US" sz="600" dirty="0"/>
              <a:t>Gartner Magic Quadrant of Data Science platforms: </a:t>
            </a:r>
            <a:r>
              <a:rPr lang="nl-NL" sz="600" u="sng" dirty="0">
                <a:hlinkClick r:id="rId2"/>
              </a:rPr>
              <a:t>https://thomaswdinsmore.com/2017/02/28/gartner-looks-at-data-science-platforms/</a:t>
            </a:r>
            <a:endParaRPr lang="nl-NL" sz="600" u="sng" dirty="0"/>
          </a:p>
          <a:p>
            <a:pPr lvl="1"/>
            <a:r>
              <a:rPr lang="en-US" sz="600" dirty="0" smtClean="0"/>
              <a:t>Dataiku.com: </a:t>
            </a:r>
            <a:r>
              <a:rPr lang="en-US" sz="600" dirty="0" smtClean="0">
                <a:hlinkClick r:id="rId3"/>
              </a:rPr>
              <a:t>http://dataiku.com</a:t>
            </a:r>
            <a:r>
              <a:rPr lang="en-US" sz="600" dirty="0" smtClean="0"/>
              <a:t> </a:t>
            </a:r>
          </a:p>
          <a:p>
            <a:pPr lvl="1"/>
            <a:r>
              <a:rPr lang="en-US" sz="600" dirty="0" smtClean="0"/>
              <a:t>Azure Data </a:t>
            </a:r>
            <a:r>
              <a:rPr lang="en-US" sz="600" dirty="0"/>
              <a:t>Science </a:t>
            </a:r>
            <a:r>
              <a:rPr lang="en-US" sz="600" dirty="0" smtClean="0"/>
              <a:t>VM: </a:t>
            </a:r>
            <a:r>
              <a:rPr lang="nl-NL" sz="600" dirty="0">
                <a:hlinkClick r:id="rId4"/>
              </a:rPr>
              <a:t>https://docs.microsoft.com/en-us/azure/machine-learning/machine-learning-data-science-provision-vm</a:t>
            </a:r>
            <a:r>
              <a:rPr lang="nl-NL" sz="600" dirty="0"/>
              <a:t> </a:t>
            </a:r>
            <a:endParaRPr lang="nl-NL" sz="600" dirty="0" smtClean="0"/>
          </a:p>
          <a:p>
            <a:pPr lvl="1"/>
            <a:r>
              <a:rPr lang="en-US" sz="600" dirty="0" smtClean="0"/>
              <a:t>KNIME</a:t>
            </a:r>
            <a:r>
              <a:rPr lang="en-US" sz="600" dirty="0"/>
              <a:t>: </a:t>
            </a:r>
            <a:r>
              <a:rPr lang="en-US" sz="600" dirty="0">
                <a:hlinkClick r:id="rId5"/>
              </a:rPr>
              <a:t>https://www.knime.org/files/knime_data_science_lab_architecture.pdf</a:t>
            </a:r>
            <a:r>
              <a:rPr lang="en-US" sz="600" dirty="0"/>
              <a:t> </a:t>
            </a:r>
          </a:p>
          <a:p>
            <a:pPr lvl="1"/>
            <a:r>
              <a:rPr lang="en-US" sz="600" dirty="0" smtClean="0"/>
              <a:t>Domino </a:t>
            </a:r>
            <a:r>
              <a:rPr lang="en-US" sz="600" dirty="0"/>
              <a:t>Data Labs</a:t>
            </a:r>
            <a:r>
              <a:rPr lang="en-US" sz="600" dirty="0" smtClean="0"/>
              <a:t>: </a:t>
            </a:r>
            <a:r>
              <a:rPr lang="en-US" sz="600" dirty="0" smtClean="0">
                <a:hlinkClick r:id="rId6"/>
              </a:rPr>
              <a:t>http://www.dominodatalabs.com</a:t>
            </a:r>
            <a:r>
              <a:rPr lang="en-US" sz="600" dirty="0" smtClean="0"/>
              <a:t> </a:t>
            </a:r>
            <a:endParaRPr lang="en-US" sz="600" dirty="0"/>
          </a:p>
          <a:p>
            <a:pPr lvl="1"/>
            <a:r>
              <a:rPr lang="en-US" sz="600" dirty="0"/>
              <a:t>Data Joy: </a:t>
            </a:r>
            <a:r>
              <a:rPr lang="en-US" sz="600" dirty="0">
                <a:hlinkClick r:id="rId7"/>
              </a:rPr>
              <a:t>http://getdatajoy.com/</a:t>
            </a:r>
            <a:r>
              <a:rPr lang="en-US" sz="600" dirty="0"/>
              <a:t> </a:t>
            </a:r>
          </a:p>
          <a:p>
            <a:pPr lvl="1"/>
            <a:r>
              <a:rPr lang="en-US" sz="600" dirty="0" smtClean="0"/>
              <a:t>Data </a:t>
            </a:r>
            <a:r>
              <a:rPr lang="en-US" sz="600" dirty="0"/>
              <a:t>Scientist Toolbox: </a:t>
            </a:r>
            <a:r>
              <a:rPr lang="en-US" sz="600" dirty="0">
                <a:hlinkClick r:id="rId8"/>
              </a:rPr>
              <a:t>http://datasciencetoolbox.org/</a:t>
            </a:r>
            <a:r>
              <a:rPr lang="en-US" sz="600" dirty="0"/>
              <a:t> </a:t>
            </a:r>
          </a:p>
          <a:p>
            <a:pPr lvl="1"/>
            <a:r>
              <a:rPr lang="en-US" sz="600" dirty="0"/>
              <a:t>Data Scientist Workbench: </a:t>
            </a:r>
            <a:r>
              <a:rPr lang="en-US" sz="600" dirty="0">
                <a:hlinkClick r:id="rId9"/>
              </a:rPr>
              <a:t>https://datascientistworkbench.com/</a:t>
            </a:r>
            <a:r>
              <a:rPr lang="en-US" sz="600" dirty="0"/>
              <a:t> </a:t>
            </a:r>
          </a:p>
          <a:p>
            <a:r>
              <a:rPr lang="en-US" sz="600" dirty="0"/>
              <a:t>Data Science projects:</a:t>
            </a:r>
          </a:p>
          <a:p>
            <a:pPr lvl="1"/>
            <a:r>
              <a:rPr lang="en-US" sz="600" dirty="0"/>
              <a:t>Data Analytics </a:t>
            </a:r>
            <a:r>
              <a:rPr lang="en-US" sz="600" dirty="0" err="1"/>
              <a:t>Ipython</a:t>
            </a:r>
            <a:r>
              <a:rPr lang="en-US" sz="600" dirty="0"/>
              <a:t> notebooks: </a:t>
            </a:r>
            <a:r>
              <a:rPr lang="en-US" sz="600" dirty="0">
                <a:hlinkClick r:id="rId10"/>
              </a:rPr>
              <a:t>https://github.com/rhiever/Data-Analysis-and-Machine-Learning-Projects</a:t>
            </a:r>
            <a:r>
              <a:rPr lang="en-US" sz="600" dirty="0"/>
              <a:t> </a:t>
            </a:r>
          </a:p>
          <a:p>
            <a:pPr lvl="1"/>
            <a:r>
              <a:rPr lang="en-US" sz="600" dirty="0"/>
              <a:t>Azure </a:t>
            </a:r>
            <a:r>
              <a:rPr lang="en-US" sz="600" dirty="0" smtClean="0"/>
              <a:t>Machine Learning samples</a:t>
            </a:r>
            <a:r>
              <a:rPr lang="en-US" sz="600" dirty="0"/>
              <a:t>: </a:t>
            </a:r>
            <a:r>
              <a:rPr lang="en-US" sz="600" dirty="0" smtClean="0">
                <a:hlinkClick r:id="rId11"/>
              </a:rPr>
              <a:t>https</a:t>
            </a:r>
            <a:r>
              <a:rPr lang="en-US" sz="600" dirty="0">
                <a:hlinkClick r:id="rId11"/>
              </a:rPr>
              <a:t>://github.com/Azure-Readiness/hol-azure-machine-learning.git</a:t>
            </a:r>
            <a:r>
              <a:rPr lang="en-US" sz="600" dirty="0"/>
              <a:t> </a:t>
            </a:r>
          </a:p>
          <a:p>
            <a:pPr lvl="1"/>
            <a:r>
              <a:rPr lang="en-US" sz="600" dirty="0"/>
              <a:t>Google cloud ML samples: </a:t>
            </a:r>
            <a:r>
              <a:rPr lang="en-US" sz="600" dirty="0">
                <a:hlinkClick r:id="rId12"/>
              </a:rPr>
              <a:t>https://github.com/GoogleCloudPlatform/cloudml-samples</a:t>
            </a:r>
            <a:r>
              <a:rPr lang="en-US" sz="200" dirty="0">
                <a:hlinkClick r:id="rId12"/>
              </a:rPr>
              <a:t>/</a:t>
            </a:r>
            <a:r>
              <a:rPr lang="en-US" sz="200" dirty="0"/>
              <a:t> </a:t>
            </a:r>
          </a:p>
          <a:p>
            <a:r>
              <a:rPr lang="en-US" sz="600" dirty="0" smtClean="0"/>
              <a:t>Data </a:t>
            </a:r>
            <a:r>
              <a:rPr lang="en-US" sz="600" dirty="0"/>
              <a:t>Science Methodology:</a:t>
            </a:r>
          </a:p>
          <a:p>
            <a:pPr lvl="1"/>
            <a:r>
              <a:rPr lang="en-US" sz="600" dirty="0"/>
              <a:t>CRISP-DM: </a:t>
            </a:r>
            <a:r>
              <a:rPr lang="en-US" sz="600" dirty="0">
                <a:hlinkClick r:id="rId13"/>
              </a:rPr>
              <a:t>https://en.wikipedia.org/wiki/Cross_Industry_Standard_Process_for_Data_Mining</a:t>
            </a:r>
            <a:r>
              <a:rPr lang="en-US" sz="600" dirty="0"/>
              <a:t> </a:t>
            </a:r>
            <a:r>
              <a:rPr lang="en-US" sz="600" dirty="0">
                <a:hlinkClick r:id="rId14"/>
              </a:rPr>
              <a:t>ftp://ftp.software.ibm.com/software/analytics/spss/support/Modeler/Documentation/14/UserManual/CRISP-DM.pdf</a:t>
            </a:r>
            <a:r>
              <a:rPr lang="en-US" sz="600" dirty="0"/>
              <a:t> </a:t>
            </a:r>
          </a:p>
          <a:p>
            <a:r>
              <a:rPr lang="en-US" sz="600" dirty="0" smtClean="0"/>
              <a:t>Practical Checklists:</a:t>
            </a:r>
          </a:p>
          <a:p>
            <a:pPr lvl="1"/>
            <a:r>
              <a:rPr lang="en-US" sz="600" dirty="0" smtClean="0"/>
              <a:t>Set up data science lab: </a:t>
            </a:r>
            <a:r>
              <a:rPr lang="en-US" sz="600" dirty="0" smtClean="0">
                <a:hlinkClick r:id="rId15"/>
              </a:rPr>
              <a:t>https://www.simple-talk.com/sql/database-administration/setting-up-a-data-science-laboratory/</a:t>
            </a:r>
            <a:r>
              <a:rPr lang="en-US" sz="600" dirty="0" smtClean="0"/>
              <a:t> </a:t>
            </a:r>
          </a:p>
          <a:p>
            <a:pPr lvl="1"/>
            <a:r>
              <a:rPr lang="en-US" sz="600" dirty="0" smtClean="0"/>
              <a:t>Run data science with Python and R: </a:t>
            </a:r>
            <a:r>
              <a:rPr lang="en-US" sz="600" dirty="0" smtClean="0">
                <a:hlinkClick r:id="rId16"/>
              </a:rPr>
              <a:t>https://www.analyticsvidhya.com/blog/2015/09/scalable-data-science-cloud-python-r/</a:t>
            </a:r>
            <a:r>
              <a:rPr lang="en-US" sz="600" dirty="0" smtClean="0"/>
              <a:t> </a:t>
            </a:r>
          </a:p>
          <a:p>
            <a:pPr lvl="1"/>
            <a:r>
              <a:rPr lang="en-US" sz="600" dirty="0" smtClean="0"/>
              <a:t>Setting up R in AWS: </a:t>
            </a:r>
            <a:r>
              <a:rPr lang="en-US" sz="600" dirty="0" smtClean="0">
                <a:hlinkClick r:id="rId17"/>
              </a:rPr>
              <a:t>https://aws.amazon.com/blogs/big-data/running-r-on-aws/</a:t>
            </a:r>
          </a:p>
          <a:p>
            <a:pPr lvl="1"/>
            <a:r>
              <a:rPr lang="en-US" sz="600" dirty="0" smtClean="0"/>
              <a:t>Setting up Zeppelin on </a:t>
            </a:r>
            <a:r>
              <a:rPr lang="en-US" sz="600" dirty="0"/>
              <a:t>S3-backed notebooks: </a:t>
            </a:r>
            <a:r>
              <a:rPr lang="en-US" sz="600" dirty="0">
                <a:hlinkClick r:id="rId18"/>
              </a:rPr>
              <a:t>https://aws.amazon.com/blogs/big-data/running-an-external-zeppelin-instance-using-s3-backed-notebooks-with-spark-on-amazon-emr</a:t>
            </a:r>
            <a:r>
              <a:rPr lang="en-US" sz="600" dirty="0" smtClean="0">
                <a:hlinkClick r:id="rId18"/>
              </a:rPr>
              <a:t>/</a:t>
            </a:r>
            <a:r>
              <a:rPr lang="en-US" sz="600" dirty="0" smtClean="0"/>
              <a:t> </a:t>
            </a:r>
            <a:endParaRPr lang="en-US" sz="600" dirty="0" smtClean="0">
              <a:hlinkClick r:id="rId17"/>
            </a:endParaRPr>
          </a:p>
          <a:p>
            <a:r>
              <a:rPr lang="en-US" sz="600" dirty="0" smtClean="0"/>
              <a:t>Courses</a:t>
            </a:r>
            <a:r>
              <a:rPr lang="en-US" sz="600" dirty="0"/>
              <a:t>:</a:t>
            </a:r>
          </a:p>
          <a:p>
            <a:pPr lvl="1"/>
            <a:r>
              <a:rPr lang="en-US" sz="600" dirty="0">
                <a:hlinkClick r:id="rId19"/>
              </a:rPr>
              <a:t>https://</a:t>
            </a:r>
            <a:r>
              <a:rPr lang="en-US" sz="600" dirty="0" smtClean="0">
                <a:hlinkClick r:id="rId19"/>
              </a:rPr>
              <a:t>bigdatauniversity.com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40450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_Digital_template 16-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Office PowerPoint</Application>
  <PresentationFormat>Widescreen</PresentationFormat>
  <Paragraphs>165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Segoe Script</vt:lpstr>
      <vt:lpstr>Verdana</vt:lpstr>
      <vt:lpstr>Acc_Digital_template 16-9</vt:lpstr>
      <vt:lpstr>Office Theme</vt:lpstr>
      <vt:lpstr>think-cell Slide</vt:lpstr>
      <vt:lpstr>PowerPoint Presentation</vt:lpstr>
      <vt:lpstr>Kaggle competition – Predict animal shelter outcomes</vt:lpstr>
      <vt:lpstr>Data Science Project Steps</vt:lpstr>
      <vt:lpstr>Variables importance</vt:lpstr>
      <vt:lpstr>Models</vt:lpstr>
      <vt:lpstr>References – Useful 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2017-06-27T02:37:13Z</dcterms:created>
  <dcterms:modified xsi:type="dcterms:W3CDTF">2017-06-27T05:43:32Z</dcterms:modified>
</cp:coreProperties>
</file>