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Average"/>
      <p:regular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swald-regular.fntdata"/><Relationship Id="rId30" Type="http://schemas.openxmlformats.org/officeDocument/2006/relationships/font" Target="fonts/Average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Oswal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a0546d5f3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a0546d5f3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PEDRO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a0546d5f3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a0546d5f3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RAFA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a0546d5f3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a0546d5f3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RAFA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a0546d5f3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a0546d5f3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RAFA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a0546d5f3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a0546d5f3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RAFA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a0546d5f3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a0546d5f3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RAFA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a0546d5f3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a0546d5f3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PEDRO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a0546d5f3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a0546d5f3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PEDRO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a0546d5f3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a0546d5f3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ALFONSO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a0546d5f3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a0546d5f3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ALFONSO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principal propósito del Diagrama de Clases es Nombrar y modelar conceptos del sistema, Especificar colaboraciones, Especificar esquemas lógicos de bases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a0546d5f3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a0546d5f3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XAVI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a0546d5f3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a0546d5f3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ALFONSO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a0546d5f3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a0546d5f3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XAVI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Los diagramas de secuencia sirven para m</a:t>
            </a:r>
            <a:r>
              <a:rPr lang="es"/>
              <a:t>ostrar el modo en que un grupo de objetos interaccionan por medio de mensajes a </a:t>
            </a:r>
            <a:r>
              <a:rPr lang="es"/>
              <a:t>través</a:t>
            </a:r>
            <a:r>
              <a:rPr lang="es"/>
              <a:t> del tiempo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a0546d5f3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a0546d5f3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FRAN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diagramas de colaboración muestran la forma en que los objetos colaboran entre sí, al igual que ocurre en un diagrama de secuencia, pero destacan el contexto y organización general de los objetos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a0546d5f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a0546d5f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XAVI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diagramas de actividad se utilizan para describir la lógica de los procesos de manera similar a los diagramas de flujo pero con la diferencia de soportan actividades en paralelo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a0546d5f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a0546d5f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ALFONSO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diagramas de estado se utilizan para modelar el comportamiento de un único objeto, están orientados a eventos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a85c46fe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a85c46f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a0546d5f3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a0546d5f3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a85c46f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a85c46f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a0546d5f3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a0546d5f3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a0546d5f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a0546d5f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PEDRO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a0546d5f3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a0546d5f3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PEDRO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a0546d5f3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a0546d5f3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/>
              <a:t>PEDRO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a0546d5f3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a0546d5f3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PEDRO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jpg"/><Relationship Id="rId4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jpg"/><Relationship Id="rId4" Type="http://schemas.openxmlformats.org/officeDocument/2006/relationships/image" Target="../media/image1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06325" y="577100"/>
            <a:ext cx="7801500" cy="11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Práctica 3: Modelado con UML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4"/>
            <a:ext cx="7801500" cy="15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B6D7A8"/>
                </a:solidFill>
              </a:rPr>
              <a:t>Integrantes del grupo: 							</a:t>
            </a:r>
            <a:endParaRPr>
              <a:solidFill>
                <a:srgbClr val="B6D7A8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-Xavier Siguero Mora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-Alfonso </a:t>
            </a:r>
            <a:r>
              <a:rPr lang="es"/>
              <a:t>Aracil Andrés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-Pedro Giménez Aldeguer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743025" y="1918900"/>
            <a:ext cx="4443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ANÁLISIS Y ESPECIFICACIÓN DE SISTEMAS SOFTWARE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812375" y="2326500"/>
            <a:ext cx="29634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Lunes de 11:00 a 13:00</a:t>
            </a:r>
            <a:endParaRPr sz="1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811900" y="3647775"/>
            <a:ext cx="39369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</a:t>
            </a:r>
            <a:r>
              <a:rPr lang="es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Francisco Javier Rico Pérez</a:t>
            </a:r>
            <a:endParaRPr sz="2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2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-Rafael Tomás Sanjuan</a:t>
            </a:r>
            <a:endParaRPr sz="2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5309425" y="2266150"/>
            <a:ext cx="30984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Nombre: Servicio web InformaticaROS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500">
                <a:solidFill>
                  <a:srgbClr val="93C47D"/>
                </a:solidFill>
                <a:latin typeface="Average"/>
                <a:ea typeface="Average"/>
                <a:cs typeface="Average"/>
                <a:sym typeface="Average"/>
              </a:rPr>
              <a:t>2.1. Descripción de los requisitos comunes de los interfaces</a:t>
            </a:r>
            <a:endParaRPr sz="2500"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D9EAD3"/>
                </a:solidFill>
              </a:rPr>
              <a:t>2.1.4. Interfaces de comunicación</a:t>
            </a:r>
            <a:r>
              <a:rPr lang="es"/>
              <a:t>	</a:t>
            </a:r>
            <a:endParaRPr>
              <a:solidFill>
                <a:srgbClr val="CCCCCC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CCCC"/>
                </a:solidFill>
              </a:rPr>
              <a:t>		</a:t>
            </a:r>
            <a:endParaRPr>
              <a:solidFill>
                <a:srgbClr val="CCCCCC"/>
              </a:solidFill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s">
                <a:solidFill>
                  <a:srgbClr val="D9EAD3"/>
                </a:solidFill>
              </a:rPr>
            </a:br>
            <a:endParaRPr>
              <a:solidFill>
                <a:srgbClr val="D9EAD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D9EAD3"/>
                </a:solidFill>
              </a:rPr>
              <a:t>		</a:t>
            </a:r>
            <a:endParaRPr>
              <a:solidFill>
                <a:srgbClr val="D9EAD3"/>
              </a:solidFill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349825" y="2012400"/>
            <a:ext cx="8319900" cy="1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Comunicación entre </a:t>
            </a:r>
            <a:r>
              <a:rPr lang="es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base de datos MySQL y el servidor WEB.</a:t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Utilizar el protocolo HTTPS para la transferencia segura de datos.</a:t>
            </a:r>
            <a:br>
              <a:rPr lang="es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93C47D"/>
                </a:solidFill>
                <a:latin typeface="Average"/>
                <a:ea typeface="Average"/>
                <a:cs typeface="Average"/>
                <a:sym typeface="Average"/>
              </a:rPr>
              <a:t>2.2. Descripción de los requisitos funcionales</a:t>
            </a:r>
            <a:endParaRPr sz="1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rgbClr val="93C47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D9EAD3"/>
                </a:solidFill>
              </a:rPr>
              <a:t>2.2.1. Modificar Usuario</a:t>
            </a:r>
            <a:endParaRPr>
              <a:solidFill>
                <a:srgbClr val="CCCCCC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CCCC"/>
                </a:solidFill>
              </a:rPr>
              <a:t>		</a:t>
            </a:r>
            <a:endParaRPr>
              <a:solidFill>
                <a:srgbClr val="CCCCCC"/>
              </a:solidFill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s">
                <a:solidFill>
                  <a:srgbClr val="D9EAD3"/>
                </a:solidFill>
              </a:rPr>
            </a:br>
            <a:endParaRPr>
              <a:solidFill>
                <a:srgbClr val="D9EAD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D9EAD3"/>
                </a:solidFill>
              </a:rPr>
              <a:t>		</a:t>
            </a:r>
            <a:endParaRPr>
              <a:solidFill>
                <a:srgbClr val="D9EAD3"/>
              </a:solidFill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349825" y="2012400"/>
            <a:ext cx="8319900" cy="1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s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El sistema permitirá al usuario modificar los datos personales, email y contraseña creadas en la base de datos. Podrá ser consultado por cualquier usuario que se haya registrado en la página.</a:t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93C47D"/>
                </a:solidFill>
                <a:latin typeface="Average"/>
                <a:ea typeface="Average"/>
                <a:cs typeface="Average"/>
                <a:sym typeface="Average"/>
              </a:rPr>
              <a:t>2.2. Descripción de los requisitos funcionales</a:t>
            </a:r>
            <a:endParaRPr sz="1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rgbClr val="93C47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D9EAD3"/>
                </a:solidFill>
              </a:rPr>
              <a:t>2.2.2. </a:t>
            </a:r>
            <a:r>
              <a:rPr lang="es">
                <a:solidFill>
                  <a:srgbClr val="D9EAD3"/>
                </a:solidFill>
              </a:rPr>
              <a:t>Envío</a:t>
            </a:r>
            <a:r>
              <a:rPr lang="es">
                <a:solidFill>
                  <a:srgbClr val="D9EAD3"/>
                </a:solidFill>
              </a:rPr>
              <a:t> de emails</a:t>
            </a:r>
            <a:endParaRPr>
              <a:solidFill>
                <a:srgbClr val="CCCCCC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CCCC"/>
                </a:solidFill>
              </a:rPr>
              <a:t>		</a:t>
            </a:r>
            <a:endParaRPr>
              <a:solidFill>
                <a:srgbClr val="CCCCCC"/>
              </a:solidFill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s">
                <a:solidFill>
                  <a:srgbClr val="D9EAD3"/>
                </a:solidFill>
              </a:rPr>
            </a:br>
            <a:endParaRPr>
              <a:solidFill>
                <a:srgbClr val="D9EAD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D9EAD3"/>
                </a:solidFill>
              </a:rPr>
              <a:t>		</a:t>
            </a:r>
            <a:endParaRPr>
              <a:solidFill>
                <a:srgbClr val="D9EAD3"/>
              </a:solidFill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370575" y="1998575"/>
            <a:ext cx="8319900" cy="1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El usuario podrá mandar emails a la empresa mediante el correo que proporciona la empresa para consulta de problemas o información por otro lado la empresa tendrá que responder con una confirmación de recepción y aportar la información solicitada.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93C47D"/>
                </a:solidFill>
                <a:latin typeface="Average"/>
                <a:ea typeface="Average"/>
                <a:cs typeface="Average"/>
                <a:sym typeface="Average"/>
              </a:rPr>
              <a:t>2.2. Descripción de los requisitos funcionales</a:t>
            </a:r>
            <a:endParaRPr sz="1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rgbClr val="93C47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85206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D9EAD3"/>
                </a:solidFill>
              </a:rPr>
              <a:t>2.2.3. Rellenar Formularios</a:t>
            </a:r>
            <a:endParaRPr>
              <a:solidFill>
                <a:srgbClr val="CCCCCC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CCCC"/>
                </a:solidFill>
              </a:rPr>
              <a:t>		</a:t>
            </a:r>
            <a:endParaRPr>
              <a:solidFill>
                <a:srgbClr val="CCCCCC"/>
              </a:solidFill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s">
                <a:solidFill>
                  <a:srgbClr val="D9EAD3"/>
                </a:solidFill>
              </a:rPr>
            </a:br>
            <a:endParaRPr>
              <a:solidFill>
                <a:srgbClr val="D9EAD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D9EAD3"/>
                </a:solidFill>
              </a:rPr>
              <a:t>		</a:t>
            </a:r>
            <a:endParaRPr>
              <a:solidFill>
                <a:srgbClr val="D9EAD3"/>
              </a:solidFill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818450" y="2012400"/>
            <a:ext cx="7851300" cy="15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El cliente podrá comunicarse con la empresa mediante formularios en la aplicación web. El usuario podrá rellenar un formulario de consulta, reclamación o sugerencia en la aplicación.</a:t>
            </a:r>
            <a:endParaRPr sz="1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93C47D"/>
                </a:solidFill>
                <a:latin typeface="Average"/>
                <a:ea typeface="Average"/>
                <a:cs typeface="Average"/>
                <a:sym typeface="Average"/>
              </a:rPr>
              <a:t>2.3. Descripción de los requisitos no funcionales</a:t>
            </a:r>
            <a:endParaRPr sz="1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rgbClr val="93C47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85206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D9EAD3"/>
                </a:solidFill>
              </a:rPr>
              <a:t>2.3.1. Rendimiento</a:t>
            </a:r>
            <a:endParaRPr>
              <a:solidFill>
                <a:srgbClr val="CCCCCC"/>
              </a:solidFill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s">
                <a:solidFill>
                  <a:srgbClr val="D9EAD3"/>
                </a:solidFill>
              </a:rPr>
            </a:br>
            <a:endParaRPr>
              <a:solidFill>
                <a:srgbClr val="D9EAD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D9EAD3"/>
                </a:solidFill>
              </a:rPr>
              <a:t>		</a:t>
            </a:r>
            <a:endParaRPr>
              <a:solidFill>
                <a:srgbClr val="D9EAD3"/>
              </a:solidFill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818450" y="2012400"/>
            <a:ext cx="3770700" cy="26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La infraestructura de red, así como sus terminales tiene que cumplir las normas IEEE en la forma de conexión de los equipos, para obtener un tiempo de respuesta mínimo.</a:t>
            </a:r>
            <a:endParaRPr sz="10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6"/>
          <p:cNvSpPr txBox="1"/>
          <p:nvPr/>
        </p:nvSpPr>
        <p:spPr>
          <a:xfrm>
            <a:off x="5114325" y="2197125"/>
            <a:ext cx="3830700" cy="21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verage"/>
              <a:buChar char="●"/>
            </a:pPr>
            <a:r>
              <a:rPr lang="es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Número de terminales</a:t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verage"/>
              <a:buChar char="●"/>
            </a:pPr>
            <a:r>
              <a:rPr lang="es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Número de usuarios simultáneos</a:t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verage"/>
              <a:buChar char="●"/>
            </a:pPr>
            <a:r>
              <a:rPr lang="es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Número de transacciones</a:t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93C47D"/>
                </a:solidFill>
                <a:latin typeface="Average"/>
                <a:ea typeface="Average"/>
                <a:cs typeface="Average"/>
                <a:sym typeface="Average"/>
              </a:rPr>
              <a:t>2.3. Descripción de los requisitos no funcionales</a:t>
            </a:r>
            <a:endParaRPr sz="1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rgbClr val="93C47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152475"/>
            <a:ext cx="85206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D9EAD3"/>
                </a:solidFill>
              </a:rPr>
              <a:t>2.3.2. Seguridad</a:t>
            </a:r>
            <a:endParaRPr>
              <a:solidFill>
                <a:srgbClr val="CCCCCC"/>
              </a:solidFill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s">
                <a:solidFill>
                  <a:srgbClr val="D9EAD3"/>
                </a:solidFill>
              </a:rPr>
            </a:br>
            <a:endParaRPr>
              <a:solidFill>
                <a:srgbClr val="D9EAD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D9EAD3"/>
                </a:solidFill>
              </a:rPr>
              <a:t>		</a:t>
            </a:r>
            <a:endParaRPr>
              <a:solidFill>
                <a:srgbClr val="D9EAD3"/>
              </a:solidFill>
            </a:endParaRPr>
          </a:p>
        </p:txBody>
      </p:sp>
      <p:sp>
        <p:nvSpPr>
          <p:cNvPr id="161" name="Google Shape;161;p27"/>
          <p:cNvSpPr txBox="1"/>
          <p:nvPr/>
        </p:nvSpPr>
        <p:spPr>
          <a:xfrm>
            <a:off x="908325" y="1943300"/>
            <a:ext cx="7851300" cy="16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verage"/>
              <a:buChar char="●"/>
            </a:pPr>
            <a:r>
              <a:rPr lang="es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Certificado de seguridad HTTPS.</a:t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verage"/>
              <a:buChar char="●"/>
            </a:pPr>
            <a:r>
              <a:rPr lang="es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Empleo de técnicas criptográficas para las contraseñas.</a:t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Average"/>
              <a:buChar char="●"/>
            </a:pPr>
            <a:r>
              <a:rPr lang="es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Registro de ficheros con “logs” de actividad.</a:t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93C47D"/>
                </a:solidFill>
                <a:latin typeface="Average"/>
                <a:ea typeface="Average"/>
                <a:cs typeface="Average"/>
                <a:sym typeface="Average"/>
              </a:rPr>
              <a:t>2.3. Descripción de los requisitos no funcionales</a:t>
            </a:r>
            <a:endParaRPr sz="1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rgbClr val="93C47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152475"/>
            <a:ext cx="85206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D9EAD3"/>
                </a:solidFill>
              </a:rPr>
              <a:t>2.3.3. Mantenimiento</a:t>
            </a:r>
            <a:endParaRPr>
              <a:solidFill>
                <a:srgbClr val="CCCCCC"/>
              </a:solidFill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s">
                <a:solidFill>
                  <a:srgbClr val="D9EAD3"/>
                </a:solidFill>
              </a:rPr>
            </a:br>
            <a:endParaRPr>
              <a:solidFill>
                <a:srgbClr val="D9EAD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D9EAD3"/>
                </a:solidFill>
              </a:rPr>
              <a:t>		</a:t>
            </a:r>
            <a:endParaRPr>
              <a:solidFill>
                <a:srgbClr val="D9EAD3"/>
              </a:solidFill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818450" y="1832675"/>
            <a:ext cx="7679100" cy="25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El sistema tiene que disponer de la documentación necesaria y que sea fácilmente actualizable.</a:t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El mantenimiento realizado por el desarrollador.</a:t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Las tareas de mantenimiento mensuales.</a:t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rgbClr val="93C47D"/>
                </a:solidFill>
                <a:latin typeface="Average"/>
                <a:ea typeface="Average"/>
                <a:cs typeface="Average"/>
                <a:sym typeface="Average"/>
              </a:rPr>
              <a:t>2.3. Descripción de los requisitos no funcionales</a:t>
            </a:r>
            <a:endParaRPr sz="1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rgbClr val="93C47D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152475"/>
            <a:ext cx="85206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D9EAD3"/>
                </a:solidFill>
              </a:rPr>
              <a:t>2.3.4. Portabilidad</a:t>
            </a:r>
            <a:endParaRPr>
              <a:solidFill>
                <a:srgbClr val="CCCCCC"/>
              </a:solidFill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s">
                <a:solidFill>
                  <a:srgbClr val="D9EAD3"/>
                </a:solidFill>
              </a:rPr>
            </a:br>
            <a:endParaRPr>
              <a:solidFill>
                <a:srgbClr val="D9EAD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D9EAD3"/>
                </a:solidFill>
              </a:rPr>
              <a:t>		</a:t>
            </a:r>
            <a:endParaRPr>
              <a:solidFill>
                <a:srgbClr val="D9EAD3"/>
              </a:solidFill>
            </a:endParaRPr>
          </a:p>
        </p:txBody>
      </p:sp>
      <p:sp>
        <p:nvSpPr>
          <p:cNvPr id="175" name="Google Shape;175;p29"/>
          <p:cNvSpPr txBox="1"/>
          <p:nvPr/>
        </p:nvSpPr>
        <p:spPr>
          <a:xfrm>
            <a:off x="917500" y="1917125"/>
            <a:ext cx="7566300" cy="19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La aplicación está desarrollado con el lenguaje de programación JAVA lo cual le proporciona una gran portabilidad ya que puede ser usado en sistemas operativos variados como Windows, Linux, Mac</a:t>
            </a:r>
            <a:r>
              <a:rPr lang="es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…</a:t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11700" y="1256100"/>
            <a:ext cx="8520600" cy="26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3</a:t>
            </a:r>
            <a:r>
              <a:rPr lang="es" sz="4800"/>
              <a:t>. </a:t>
            </a:r>
            <a:r>
              <a:rPr lang="es" sz="4800"/>
              <a:t>Explicación</a:t>
            </a:r>
            <a:r>
              <a:rPr lang="es" sz="4800"/>
              <a:t> de algunos de los diagramas realizados</a:t>
            </a:r>
            <a:endParaRPr sz="4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86" y="899325"/>
            <a:ext cx="7769029" cy="410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3C47D"/>
                </a:solidFill>
              </a:rPr>
              <a:t>3.1 Diagrama de Clases</a:t>
            </a:r>
            <a:endParaRPr>
              <a:solidFill>
                <a:srgbClr val="93C47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800"/>
              <a:buAutoNum type="arabicPeriod"/>
            </a:pPr>
            <a:r>
              <a:rPr lang="es">
                <a:solidFill>
                  <a:srgbClr val="B6D7A8"/>
                </a:solidFill>
              </a:rPr>
              <a:t>Descripción de la empresa</a:t>
            </a:r>
            <a:endParaRPr>
              <a:solidFill>
                <a:srgbClr val="B6D7A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800"/>
              <a:buAutoNum type="arabicPeriod"/>
            </a:pPr>
            <a:r>
              <a:rPr lang="es">
                <a:solidFill>
                  <a:srgbClr val="B6D7A8"/>
                </a:solidFill>
              </a:rPr>
              <a:t>Descripción de los requisitos específicos más complejos/importantes</a:t>
            </a:r>
            <a:endParaRPr>
              <a:solidFill>
                <a:srgbClr val="B6D7A8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Descripción de los requisitos comunes de los interfaces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Descripción de los requisitos funcionales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Descripción de los requisitos no funcionales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800"/>
              <a:buAutoNum type="arabicPeriod"/>
            </a:pPr>
            <a:r>
              <a:rPr lang="es">
                <a:solidFill>
                  <a:srgbClr val="B6D7A8"/>
                </a:solidFill>
              </a:rPr>
              <a:t>Explicación de algunos de los diagramas realizados</a:t>
            </a:r>
            <a:endParaRPr>
              <a:solidFill>
                <a:srgbClr val="B6D7A8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Diagrama de clases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Diagramas de casos de uso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Diagramas de secuencia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Diagramas de </a:t>
            </a:r>
            <a:r>
              <a:rPr lang="es"/>
              <a:t>colaboración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Diagramas de actividad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Diagramas de estados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25" y="1092776"/>
            <a:ext cx="3879650" cy="304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4925" y="1151723"/>
            <a:ext cx="4621297" cy="284005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3C47D"/>
                </a:solidFill>
              </a:rPr>
              <a:t>3.2 Diagramas de Casos de Uso</a:t>
            </a:r>
            <a:endParaRPr>
              <a:solidFill>
                <a:srgbClr val="93C47D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3C47D"/>
                </a:solidFill>
              </a:rPr>
              <a:t>3.3 Diagramas de Secuencia</a:t>
            </a:r>
            <a:endParaRPr>
              <a:solidFill>
                <a:srgbClr val="93C47D"/>
              </a:solidFill>
            </a:endParaRPr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1125" y="183450"/>
            <a:ext cx="3681174" cy="490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275" y="1522525"/>
            <a:ext cx="4787000" cy="28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3C47D"/>
                </a:solidFill>
              </a:rPr>
              <a:t>3.4 Diagramas de Colaboración</a:t>
            </a:r>
            <a:endParaRPr>
              <a:solidFill>
                <a:srgbClr val="93C47D"/>
              </a:solidFill>
            </a:endParaRPr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700" y="1095125"/>
            <a:ext cx="3441112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6625" y="1476875"/>
            <a:ext cx="4149949" cy="320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3C47D"/>
                </a:solidFill>
              </a:rPr>
              <a:t>3.5 Diagramas de Actividad</a:t>
            </a:r>
            <a:endParaRPr>
              <a:solidFill>
                <a:srgbClr val="93C47D"/>
              </a:solidFill>
            </a:endParaRPr>
          </a:p>
        </p:txBody>
      </p:sp>
      <p:pic>
        <p:nvPicPr>
          <p:cNvPr id="213" name="Google Shape;2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100" y="179375"/>
            <a:ext cx="3632225" cy="478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4725" y="1017725"/>
            <a:ext cx="2966894" cy="3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3C47D"/>
                </a:solidFill>
              </a:rPr>
              <a:t>3.6 Diagramas de Estados</a:t>
            </a:r>
            <a:endParaRPr>
              <a:solidFill>
                <a:srgbClr val="93C47D"/>
              </a:solidFill>
            </a:endParaRPr>
          </a:p>
        </p:txBody>
      </p:sp>
      <p:pic>
        <p:nvPicPr>
          <p:cNvPr id="220" name="Google Shape;2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938" y="1131212"/>
            <a:ext cx="6060125" cy="176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1950" y="2958115"/>
            <a:ext cx="6060100" cy="1702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202050" y="1714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/>
              <a:t>¿Preguntas?</a:t>
            </a:r>
            <a:endParaRPr sz="9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s"/>
              <a:t>Descripción de la empresa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425" y="1152475"/>
            <a:ext cx="6942276" cy="367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s"/>
              <a:t>Descripción de la empresa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800" y="1078450"/>
            <a:ext cx="5022200" cy="376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s"/>
              <a:t>Descripción de la empresa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315900"/>
            <a:ext cx="376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B6D7A8"/>
                </a:solidFill>
              </a:rPr>
              <a:t>La em</a:t>
            </a:r>
            <a:r>
              <a:rPr lang="es" sz="1500">
                <a:solidFill>
                  <a:srgbClr val="B6D7A8"/>
                </a:solidFill>
              </a:rPr>
              <a:t>presa se dedica específicamente a:</a:t>
            </a:r>
            <a:endParaRPr sz="1500">
              <a:solidFill>
                <a:srgbClr val="B6D7A8"/>
              </a:solidFill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500"/>
              <a:t>Mantenimiento hardware y software a empresas.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500"/>
              <a:t>Venta de equipo informático a empresas.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s" sz="1500"/>
              <a:t>Asesoramiento informático a empresas. </a:t>
            </a:r>
            <a:endParaRPr sz="150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7000" y="1432150"/>
            <a:ext cx="4821349" cy="22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1256100"/>
            <a:ext cx="8520600" cy="26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2. Descripción de los requisitos más importantes</a:t>
            </a:r>
            <a:endParaRPr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2500">
                <a:solidFill>
                  <a:srgbClr val="93C47D"/>
                </a:solidFill>
                <a:latin typeface="Average"/>
                <a:ea typeface="Average"/>
                <a:cs typeface="Average"/>
                <a:sym typeface="Average"/>
              </a:rPr>
              <a:t>2.1. Descripción de los requisitos comunes de los interfaces</a:t>
            </a:r>
            <a:endParaRPr sz="2500"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D9EAD3"/>
                </a:solidFill>
              </a:rPr>
              <a:t>2.1.1. Interfaces de usuario</a:t>
            </a:r>
            <a:r>
              <a:rPr lang="es"/>
              <a:t>		</a:t>
            </a:r>
            <a:endParaRPr>
              <a:solidFill>
                <a:srgbClr val="CCCCCC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CCCC"/>
                </a:solidFill>
              </a:rPr>
              <a:t>		</a:t>
            </a:r>
            <a:endParaRPr>
              <a:solidFill>
                <a:srgbClr val="CCCCCC"/>
              </a:solidFill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s">
                <a:solidFill>
                  <a:srgbClr val="D9EAD3"/>
                </a:solidFill>
              </a:rPr>
            </a:br>
            <a:endParaRPr>
              <a:solidFill>
                <a:srgbClr val="D9EAD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D9EAD3"/>
                </a:solidFill>
              </a:rPr>
              <a:t>		</a:t>
            </a:r>
            <a:endParaRPr>
              <a:solidFill>
                <a:srgbClr val="D9EAD3"/>
              </a:solidFill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449350" y="2149325"/>
            <a:ext cx="4030500" cy="22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Las interfaces de usuario están relacionadas con las pantallas, ventanas (formularios) que debe manipular el usuario para realizar una operación determinada.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5191925" y="2149325"/>
            <a:ext cx="2986500" cy="15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D9EAD3"/>
                </a:solidFill>
                <a:latin typeface="Average"/>
                <a:ea typeface="Average"/>
                <a:cs typeface="Average"/>
                <a:sym typeface="Average"/>
              </a:rPr>
              <a:t>1. Botones</a:t>
            </a:r>
            <a:br>
              <a:rPr lang="es" sz="1800">
                <a:solidFill>
                  <a:srgbClr val="D9EAD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s" sz="1800">
                <a:solidFill>
                  <a:srgbClr val="D9EAD3"/>
                </a:solidFill>
                <a:latin typeface="Average"/>
                <a:ea typeface="Average"/>
                <a:cs typeface="Average"/>
                <a:sym typeface="Average"/>
              </a:rPr>
              <a:t>2. Menús desplegables</a:t>
            </a:r>
            <a:br>
              <a:rPr lang="es" sz="1800">
                <a:solidFill>
                  <a:srgbClr val="D9EAD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s" sz="1800">
                <a:solidFill>
                  <a:srgbClr val="D9EAD3"/>
                </a:solidFill>
                <a:latin typeface="Average"/>
                <a:ea typeface="Average"/>
                <a:cs typeface="Average"/>
                <a:sym typeface="Average"/>
              </a:rPr>
              <a:t>3. Mensajes de advertencia</a:t>
            </a:r>
            <a:br>
              <a:rPr lang="es" sz="1800">
                <a:solidFill>
                  <a:srgbClr val="D9EAD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s" sz="1800">
                <a:solidFill>
                  <a:srgbClr val="D9EAD3"/>
                </a:solidFill>
                <a:latin typeface="Average"/>
                <a:ea typeface="Average"/>
                <a:cs typeface="Average"/>
                <a:sym typeface="Average"/>
              </a:rPr>
              <a:t>4. Mensaje de error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500">
                <a:solidFill>
                  <a:srgbClr val="93C47D"/>
                </a:solidFill>
                <a:latin typeface="Average"/>
                <a:ea typeface="Average"/>
                <a:cs typeface="Average"/>
                <a:sym typeface="Average"/>
              </a:rPr>
              <a:t>2.1. Descripción de los requisitos comunes de los interfaces</a:t>
            </a:r>
            <a:endParaRPr sz="2500"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D9EAD3"/>
                </a:solidFill>
              </a:rPr>
              <a:t>2.1.2. </a:t>
            </a:r>
            <a:r>
              <a:rPr lang="es">
                <a:solidFill>
                  <a:srgbClr val="D9EAD3"/>
                </a:solidFill>
              </a:rPr>
              <a:t>Interfaces de hardware</a:t>
            </a:r>
            <a:r>
              <a:rPr lang="es"/>
              <a:t>	</a:t>
            </a:r>
            <a:endParaRPr>
              <a:solidFill>
                <a:srgbClr val="CCCCCC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CCCC"/>
                </a:solidFill>
              </a:rPr>
              <a:t>		</a:t>
            </a:r>
            <a:endParaRPr>
              <a:solidFill>
                <a:srgbClr val="CCCCCC"/>
              </a:solidFill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s">
                <a:solidFill>
                  <a:srgbClr val="D9EAD3"/>
                </a:solidFill>
              </a:rPr>
            </a:br>
            <a:endParaRPr>
              <a:solidFill>
                <a:srgbClr val="D9EAD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D9EAD3"/>
                </a:solidFill>
              </a:rPr>
              <a:t>		</a:t>
            </a:r>
            <a:endParaRPr>
              <a:solidFill>
                <a:srgbClr val="D9EAD3"/>
              </a:solidFill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414775" y="2259925"/>
            <a:ext cx="4030500" cy="22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Especifican las características lógicas para cada interfaz entre el producto y los componentes de hardware del sistema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5204025" y="2289800"/>
            <a:ext cx="2986500" cy="11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D9EAD3"/>
                </a:solidFill>
                <a:latin typeface="Average"/>
                <a:ea typeface="Average"/>
                <a:cs typeface="Average"/>
                <a:sym typeface="Average"/>
              </a:rPr>
              <a:t>1. La pantalla del monitor</a:t>
            </a:r>
            <a:br>
              <a:rPr lang="es" sz="1800">
                <a:solidFill>
                  <a:srgbClr val="D9EAD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s" sz="1800">
                <a:solidFill>
                  <a:srgbClr val="D9EAD3"/>
                </a:solidFill>
                <a:latin typeface="Average"/>
                <a:ea typeface="Average"/>
                <a:cs typeface="Average"/>
                <a:sym typeface="Average"/>
              </a:rPr>
              <a:t>2. Ratón</a:t>
            </a:r>
            <a:br>
              <a:rPr lang="es" sz="1800">
                <a:solidFill>
                  <a:srgbClr val="D9EAD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s" sz="1800">
                <a:solidFill>
                  <a:srgbClr val="D9EAD3"/>
                </a:solidFill>
                <a:latin typeface="Average"/>
                <a:ea typeface="Average"/>
                <a:cs typeface="Average"/>
                <a:sym typeface="Average"/>
              </a:rPr>
              <a:t>3. Teclado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500">
                <a:solidFill>
                  <a:srgbClr val="93C47D"/>
                </a:solidFill>
                <a:latin typeface="Average"/>
                <a:ea typeface="Average"/>
                <a:cs typeface="Average"/>
                <a:sym typeface="Average"/>
              </a:rPr>
              <a:t>2.1. Descripción de los requisitos comunes de los interfaces</a:t>
            </a:r>
            <a:endParaRPr sz="2500"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D9EAD3"/>
                </a:solidFill>
              </a:rPr>
              <a:t>2.1.3. </a:t>
            </a:r>
            <a:r>
              <a:rPr lang="es">
                <a:solidFill>
                  <a:srgbClr val="D9EAD3"/>
                </a:solidFill>
              </a:rPr>
              <a:t>Interfaces de software</a:t>
            </a:r>
            <a:r>
              <a:rPr lang="es"/>
              <a:t>	</a:t>
            </a:r>
            <a:endParaRPr>
              <a:solidFill>
                <a:srgbClr val="CCCCCC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CCCC"/>
                </a:solidFill>
              </a:rPr>
              <a:t>		</a:t>
            </a:r>
            <a:endParaRPr>
              <a:solidFill>
                <a:srgbClr val="CCCCCC"/>
              </a:solidFill>
            </a:endParaRPr>
          </a:p>
          <a:p>
            <a:pPr indent="0" lvl="0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s">
                <a:solidFill>
                  <a:srgbClr val="D9EAD3"/>
                </a:solidFill>
              </a:rPr>
            </a:br>
            <a:endParaRPr>
              <a:solidFill>
                <a:srgbClr val="D9EAD3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>
                <a:solidFill>
                  <a:srgbClr val="D9EAD3"/>
                </a:solidFill>
              </a:rPr>
              <a:t>		</a:t>
            </a:r>
            <a:endParaRPr>
              <a:solidFill>
                <a:srgbClr val="D9EAD3"/>
              </a:solidFill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414775" y="2259925"/>
            <a:ext cx="4623000" cy="22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Necesidad de integrar el producto con otros productos software.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5204025" y="2289800"/>
            <a:ext cx="2986500" cy="11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D9EAD3"/>
                </a:solidFill>
                <a:latin typeface="Average"/>
                <a:ea typeface="Average"/>
                <a:cs typeface="Average"/>
                <a:sym typeface="Average"/>
              </a:rPr>
              <a:t>1. </a:t>
            </a:r>
            <a:r>
              <a:rPr lang="es" sz="1800">
                <a:solidFill>
                  <a:srgbClr val="D9EAD3"/>
                </a:solidFill>
                <a:latin typeface="Average"/>
                <a:ea typeface="Average"/>
                <a:cs typeface="Average"/>
                <a:sym typeface="Average"/>
              </a:rPr>
              <a:t>Navegación Web</a:t>
            </a:r>
            <a:br>
              <a:rPr lang="es" sz="1800">
                <a:solidFill>
                  <a:srgbClr val="D9EAD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s" sz="1800">
                <a:solidFill>
                  <a:srgbClr val="D9EAD3"/>
                </a:solidFill>
                <a:latin typeface="Average"/>
                <a:ea typeface="Average"/>
                <a:cs typeface="Average"/>
                <a:sym typeface="Average"/>
              </a:rPr>
              <a:t>2. MySQL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