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D7B7-4C51-4627-9D5B-5968E804F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F1247996-C07B-4F81-94C5-4706BD127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B562FC6A-0397-4184-B2A1-B792E3E87E0C}"/>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5" name="Footer Placeholder 4">
            <a:extLst>
              <a:ext uri="{FF2B5EF4-FFF2-40B4-BE49-F238E27FC236}">
                <a16:creationId xmlns:a16="http://schemas.microsoft.com/office/drawing/2014/main" id="{3E9B6AE5-7770-44E1-BD28-8208F3988D3F}"/>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2F0C4876-0832-4DAC-952C-ECF609C5A021}"/>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125777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14ED-C1A3-4CDC-9CD9-B161C53079E2}"/>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1FE73971-9F2C-49DF-B57B-1067559334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82C0BFD-44DA-460D-99A3-4B8D7E793DD4}"/>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5" name="Footer Placeholder 4">
            <a:extLst>
              <a:ext uri="{FF2B5EF4-FFF2-40B4-BE49-F238E27FC236}">
                <a16:creationId xmlns:a16="http://schemas.microsoft.com/office/drawing/2014/main" id="{714D9B35-6041-4F02-87F1-6F05C4C3D52C}"/>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15A34CB-82A5-4595-BB81-797DCC98AAF2}"/>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85975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19B478-59F2-456C-AFAD-E4B749A036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67A6BCF6-B9DE-4EEC-94A2-37457B4B8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E1E2D070-C2BE-4A03-B660-B7A5108E8377}"/>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5" name="Footer Placeholder 4">
            <a:extLst>
              <a:ext uri="{FF2B5EF4-FFF2-40B4-BE49-F238E27FC236}">
                <a16:creationId xmlns:a16="http://schemas.microsoft.com/office/drawing/2014/main" id="{B08C19E7-7C2D-4D0A-A764-DD1E17BC72E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1387C80-1F30-44EC-8CB1-65A7D04E97B1}"/>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113956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C7D4-0120-4322-A1CA-0E98E73C2A9C}"/>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6BD5CF9C-D9EF-40F0-AFF8-17F51E845A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8A9E3132-E248-48FB-B088-B54FF7CC7755}"/>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5" name="Footer Placeholder 4">
            <a:extLst>
              <a:ext uri="{FF2B5EF4-FFF2-40B4-BE49-F238E27FC236}">
                <a16:creationId xmlns:a16="http://schemas.microsoft.com/office/drawing/2014/main" id="{54CDF7BD-5408-4B2E-8B17-C79757DDB20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5376E9A3-0D15-43ED-A70F-C9F7CC2F536C}"/>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214104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43DC-8F83-495D-A0E5-5F221B69B2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0426F01E-5E96-4A10-83DC-5E4991ED7E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96CF1F-7D8D-4051-9440-4CCE9449268D}"/>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5" name="Footer Placeholder 4">
            <a:extLst>
              <a:ext uri="{FF2B5EF4-FFF2-40B4-BE49-F238E27FC236}">
                <a16:creationId xmlns:a16="http://schemas.microsoft.com/office/drawing/2014/main" id="{0B04ED43-2C74-49B9-8B80-2C15AF705C56}"/>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0B2497CA-8622-4C43-B8E1-0C2F77BB41A3}"/>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34409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611D-0AC1-4AA9-B618-60C8FFA944FB}"/>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ADA39788-04D4-413C-A340-86976F140A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947CDEA9-7F6A-445A-A646-04CB52476C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0E3413FD-461C-4A0E-A47C-F6A77511E77D}"/>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6" name="Footer Placeholder 5">
            <a:extLst>
              <a:ext uri="{FF2B5EF4-FFF2-40B4-BE49-F238E27FC236}">
                <a16:creationId xmlns:a16="http://schemas.microsoft.com/office/drawing/2014/main" id="{75D46106-E286-4D4C-890C-F9D66B6B52A9}"/>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E56CDED1-0F54-4399-A476-615CDC1C6599}"/>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354282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CF9-0EED-441E-8EE4-7A54886AB828}"/>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AB5777B0-BF3E-4D06-AA37-CDE27517E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06E5FF-1934-412F-AE42-D91554E64D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E4002A43-F1A3-4FCE-B487-0CD6C1D97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BE5A61-7CC1-452D-8462-C447DECC8A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FB1C8656-67FB-4BB4-A96B-A80A2FAA42E6}"/>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8" name="Footer Placeholder 7">
            <a:extLst>
              <a:ext uri="{FF2B5EF4-FFF2-40B4-BE49-F238E27FC236}">
                <a16:creationId xmlns:a16="http://schemas.microsoft.com/office/drawing/2014/main" id="{8A80C3B0-F3E3-49C3-BD69-4088A948FF3E}"/>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BDD8723C-B52D-49BD-B3F0-A07349B8D8C4}"/>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48142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BE7D-FC3F-4E2B-86A8-E0D6BF87B553}"/>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E5B28E0A-8D92-427A-BAD5-9CB662C3A882}"/>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4" name="Footer Placeholder 3">
            <a:extLst>
              <a:ext uri="{FF2B5EF4-FFF2-40B4-BE49-F238E27FC236}">
                <a16:creationId xmlns:a16="http://schemas.microsoft.com/office/drawing/2014/main" id="{442379DC-BAD1-4573-A9B7-DC27CE8C48DC}"/>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9404DE1A-1BDF-4C50-B3CE-88F2F57A911E}"/>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81245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94817A-272D-4C4A-B0BB-64784F7BEF32}"/>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3" name="Footer Placeholder 2">
            <a:extLst>
              <a:ext uri="{FF2B5EF4-FFF2-40B4-BE49-F238E27FC236}">
                <a16:creationId xmlns:a16="http://schemas.microsoft.com/office/drawing/2014/main" id="{14C2F654-3D97-4D51-90BD-3269091C5AF2}"/>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35D5610B-67D1-4112-9767-1CA3872315BD}"/>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196142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19CE-3B78-421E-84AC-B10330C4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20FC3C08-EAB0-40AF-AB6E-CFECE749B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CD111D69-21B6-4B51-93E8-E6C89F8B9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5B0A0C-1D83-448A-9356-0367F13B9F95}"/>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6" name="Footer Placeholder 5">
            <a:extLst>
              <a:ext uri="{FF2B5EF4-FFF2-40B4-BE49-F238E27FC236}">
                <a16:creationId xmlns:a16="http://schemas.microsoft.com/office/drawing/2014/main" id="{6271231C-A3E2-4716-8AC8-5E05B590B10F}"/>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475C039D-BAC0-477E-9AFE-1B6D1D096774}"/>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125958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C578-9D0C-46AC-96C5-A69F1D846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72B055A6-F8E5-4DEE-AC23-46B499DE6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85965BBE-464F-46EE-9939-18CA5664E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1133F-DB22-49BD-BF9B-7C2089826639}"/>
              </a:ext>
            </a:extLst>
          </p:cNvPr>
          <p:cNvSpPr>
            <a:spLocks noGrp="1"/>
          </p:cNvSpPr>
          <p:nvPr>
            <p:ph type="dt" sz="half" idx="10"/>
          </p:nvPr>
        </p:nvSpPr>
        <p:spPr/>
        <p:txBody>
          <a:bodyPr/>
          <a:lstStyle/>
          <a:p>
            <a:fld id="{56EF0A51-8299-4B23-BE98-3CBCC3629C47}" type="datetimeFigureOut">
              <a:rPr lang="es-ES" smtClean="0"/>
              <a:t>19/09/2018</a:t>
            </a:fld>
            <a:endParaRPr lang="es-ES"/>
          </a:p>
        </p:txBody>
      </p:sp>
      <p:sp>
        <p:nvSpPr>
          <p:cNvPr id="6" name="Footer Placeholder 5">
            <a:extLst>
              <a:ext uri="{FF2B5EF4-FFF2-40B4-BE49-F238E27FC236}">
                <a16:creationId xmlns:a16="http://schemas.microsoft.com/office/drawing/2014/main" id="{A25756EB-B4FE-42B5-BCB8-A57A00AC18A3}"/>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ABF69E3C-CD89-4098-A664-2445803FE7CB}"/>
              </a:ext>
            </a:extLst>
          </p:cNvPr>
          <p:cNvSpPr>
            <a:spLocks noGrp="1"/>
          </p:cNvSpPr>
          <p:nvPr>
            <p:ph type="sldNum" sz="quarter" idx="12"/>
          </p:nvPr>
        </p:nvSpPr>
        <p:spPr/>
        <p:txBody>
          <a:bodyPr/>
          <a:lstStyle/>
          <a:p>
            <a:fld id="{594C93C4-BFC9-466A-A964-7D86B73325A8}" type="slidenum">
              <a:rPr lang="es-ES" smtClean="0"/>
              <a:t>‹#›</a:t>
            </a:fld>
            <a:endParaRPr lang="es-ES"/>
          </a:p>
        </p:txBody>
      </p:sp>
    </p:spTree>
    <p:extLst>
      <p:ext uri="{BB962C8B-B14F-4D97-AF65-F5344CB8AC3E}">
        <p14:creationId xmlns:p14="http://schemas.microsoft.com/office/powerpoint/2010/main" val="275453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7D269-92B5-49A7-969E-6687451F3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6E8ADAFC-59B9-459B-B6DB-495F57F47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98E7CBFC-2E2D-4810-9BF4-476C01D45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F0A51-8299-4B23-BE98-3CBCC3629C47}" type="datetimeFigureOut">
              <a:rPr lang="es-ES" smtClean="0"/>
              <a:t>19/09/2018</a:t>
            </a:fld>
            <a:endParaRPr lang="es-ES"/>
          </a:p>
        </p:txBody>
      </p:sp>
      <p:sp>
        <p:nvSpPr>
          <p:cNvPr id="5" name="Footer Placeholder 4">
            <a:extLst>
              <a:ext uri="{FF2B5EF4-FFF2-40B4-BE49-F238E27FC236}">
                <a16:creationId xmlns:a16="http://schemas.microsoft.com/office/drawing/2014/main" id="{9800B6BB-B60A-4E48-9458-261AFCBA8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02FD5720-9B0B-42B9-A82F-B8DB9D022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C93C4-BFC9-466A-A964-7D86B73325A8}" type="slidenum">
              <a:rPr lang="es-ES" smtClean="0"/>
              <a:t>‹#›</a:t>
            </a:fld>
            <a:endParaRPr lang="es-ES"/>
          </a:p>
        </p:txBody>
      </p:sp>
    </p:spTree>
    <p:extLst>
      <p:ext uri="{BB962C8B-B14F-4D97-AF65-F5344CB8AC3E}">
        <p14:creationId xmlns:p14="http://schemas.microsoft.com/office/powerpoint/2010/main" val="4235784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jcortes@dtic.ua.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51C9-885E-4B01-960B-59474EDFA513}"/>
              </a:ext>
            </a:extLst>
          </p:cNvPr>
          <p:cNvSpPr>
            <a:spLocks noGrp="1"/>
          </p:cNvSpPr>
          <p:nvPr>
            <p:ph type="ctrTitle"/>
          </p:nvPr>
        </p:nvSpPr>
        <p:spPr/>
        <p:txBody>
          <a:bodyPr>
            <a:normAutofit fontScale="90000"/>
          </a:bodyPr>
          <a:lstStyle/>
          <a:p>
            <a:r>
              <a:rPr lang="es-ES" dirty="0"/>
              <a:t>ADMINISTRACION DE SISTEMAS OPERATIVOS Y DE REDES DE COMPUTADORES</a:t>
            </a:r>
          </a:p>
        </p:txBody>
      </p:sp>
      <p:sp>
        <p:nvSpPr>
          <p:cNvPr id="3" name="Subtitle 2">
            <a:extLst>
              <a:ext uri="{FF2B5EF4-FFF2-40B4-BE49-F238E27FC236}">
                <a16:creationId xmlns:a16="http://schemas.microsoft.com/office/drawing/2014/main" id="{481D6F61-926E-40AD-844D-6418E070AC25}"/>
              </a:ext>
            </a:extLst>
          </p:cNvPr>
          <p:cNvSpPr>
            <a:spLocks noGrp="1"/>
          </p:cNvSpPr>
          <p:nvPr>
            <p:ph type="subTitle" idx="1"/>
          </p:nvPr>
        </p:nvSpPr>
        <p:spPr/>
        <p:txBody>
          <a:bodyPr/>
          <a:lstStyle/>
          <a:p>
            <a:r>
              <a:rPr lang="es-ES" dirty="0"/>
              <a:t>JOSE JUAN CORTES</a:t>
            </a:r>
          </a:p>
          <a:p>
            <a:r>
              <a:rPr lang="es-ES" dirty="0">
                <a:hlinkClick r:id="rId2"/>
              </a:rPr>
              <a:t>jjcortes@dtic.ua.es</a:t>
            </a:r>
            <a:endParaRPr lang="es-ES" dirty="0"/>
          </a:p>
          <a:p>
            <a:endParaRPr lang="es-ES" dirty="0"/>
          </a:p>
        </p:txBody>
      </p:sp>
    </p:spTree>
    <p:extLst>
      <p:ext uri="{BB962C8B-B14F-4D97-AF65-F5344CB8AC3E}">
        <p14:creationId xmlns:p14="http://schemas.microsoft.com/office/powerpoint/2010/main" val="376190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2B2F-73E8-467B-9FB1-AF17B214A756}"/>
              </a:ext>
            </a:extLst>
          </p:cNvPr>
          <p:cNvSpPr>
            <a:spLocks noGrp="1"/>
          </p:cNvSpPr>
          <p:nvPr>
            <p:ph type="title"/>
          </p:nvPr>
        </p:nvSpPr>
        <p:spPr/>
        <p:txBody>
          <a:bodyPr/>
          <a:lstStyle/>
          <a:p>
            <a:r>
              <a:rPr lang="es-ES" dirty="0"/>
              <a:t>Comprobando las estadísticas de la red</a:t>
            </a:r>
          </a:p>
        </p:txBody>
      </p:sp>
      <p:sp>
        <p:nvSpPr>
          <p:cNvPr id="3" name="Content Placeholder 2">
            <a:extLst>
              <a:ext uri="{FF2B5EF4-FFF2-40B4-BE49-F238E27FC236}">
                <a16:creationId xmlns:a16="http://schemas.microsoft.com/office/drawing/2014/main" id="{45B0F4A2-E529-4F32-B4FC-040686231265}"/>
              </a:ext>
            </a:extLst>
          </p:cNvPr>
          <p:cNvSpPr>
            <a:spLocks noGrp="1"/>
          </p:cNvSpPr>
          <p:nvPr>
            <p:ph idx="1"/>
          </p:nvPr>
        </p:nvSpPr>
        <p:spPr/>
        <p:txBody>
          <a:bodyPr/>
          <a:lstStyle/>
          <a:p>
            <a:r>
              <a:rPr lang="es-ES" dirty="0"/>
              <a:t>Con el comando </a:t>
            </a:r>
            <a:r>
              <a:rPr lang="es-ES" dirty="0" err="1"/>
              <a:t>ip</a:t>
            </a:r>
            <a:r>
              <a:rPr lang="es-ES" dirty="0"/>
              <a:t> también podemos ver las estadísticas de red como bytes y paquetes transferidos, errores o paquetes descartados, etc. para todas las interfaces de red. Para ver las estadísticas de la red, usamos el comando </a:t>
            </a:r>
            <a:r>
              <a:rPr lang="es-ES" dirty="0" err="1"/>
              <a:t>ip</a:t>
            </a:r>
            <a:r>
              <a:rPr lang="es-ES" dirty="0"/>
              <a:t> -s link.</a:t>
            </a:r>
          </a:p>
          <a:p>
            <a:endParaRPr lang="es-ES" dirty="0"/>
          </a:p>
          <a:p>
            <a:r>
              <a:rPr lang="es-ES" dirty="0" err="1"/>
              <a:t>ip</a:t>
            </a:r>
            <a:r>
              <a:rPr lang="es-ES" dirty="0"/>
              <a:t> -s link </a:t>
            </a:r>
          </a:p>
          <a:p>
            <a:endParaRPr lang="es-ES" dirty="0"/>
          </a:p>
        </p:txBody>
      </p:sp>
    </p:spTree>
    <p:extLst>
      <p:ext uri="{BB962C8B-B14F-4D97-AF65-F5344CB8AC3E}">
        <p14:creationId xmlns:p14="http://schemas.microsoft.com/office/powerpoint/2010/main" val="259014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5D10-A680-4CFA-B4C6-3AE4B5163D11}"/>
              </a:ext>
            </a:extLst>
          </p:cNvPr>
          <p:cNvSpPr>
            <a:spLocks noGrp="1"/>
          </p:cNvSpPr>
          <p:nvPr>
            <p:ph type="title"/>
          </p:nvPr>
        </p:nvSpPr>
        <p:spPr/>
        <p:txBody>
          <a:bodyPr/>
          <a:lstStyle/>
          <a:p>
            <a:r>
              <a:rPr lang="es-ES" dirty="0"/>
              <a:t>Cómo obtener ayuda comando IP</a:t>
            </a:r>
          </a:p>
        </p:txBody>
      </p:sp>
      <p:sp>
        <p:nvSpPr>
          <p:cNvPr id="3" name="Content Placeholder 2">
            <a:extLst>
              <a:ext uri="{FF2B5EF4-FFF2-40B4-BE49-F238E27FC236}">
                <a16:creationId xmlns:a16="http://schemas.microsoft.com/office/drawing/2014/main" id="{01FD5796-E439-4FD1-AFA1-5E6D113C5B46}"/>
              </a:ext>
            </a:extLst>
          </p:cNvPr>
          <p:cNvSpPr>
            <a:spLocks noGrp="1"/>
          </p:cNvSpPr>
          <p:nvPr>
            <p:ph idx="1"/>
          </p:nvPr>
        </p:nvSpPr>
        <p:spPr/>
        <p:txBody>
          <a:bodyPr/>
          <a:lstStyle/>
          <a:p>
            <a:r>
              <a:rPr lang="es-ES" dirty="0" err="1"/>
              <a:t>ip</a:t>
            </a:r>
            <a:r>
              <a:rPr lang="es-ES" dirty="0"/>
              <a:t> </a:t>
            </a:r>
            <a:r>
              <a:rPr lang="es-ES" dirty="0" err="1"/>
              <a:t>help</a:t>
            </a:r>
            <a:r>
              <a:rPr lang="es-ES" dirty="0"/>
              <a:t> </a:t>
            </a:r>
          </a:p>
          <a:p>
            <a:r>
              <a:rPr lang="es-ES" dirty="0"/>
              <a:t>Es bastante obvio que el comando IP es un comando muy importante para los administradores de Linux. </a:t>
            </a:r>
            <a:r>
              <a:rPr lang="es-ES"/>
              <a:t>Se debe aprender y dominar para configurar y monitorear la red con facilidad.</a:t>
            </a:r>
          </a:p>
          <a:p>
            <a:endParaRPr lang="es-ES"/>
          </a:p>
        </p:txBody>
      </p:sp>
    </p:spTree>
    <p:extLst>
      <p:ext uri="{BB962C8B-B14F-4D97-AF65-F5344CB8AC3E}">
        <p14:creationId xmlns:p14="http://schemas.microsoft.com/office/powerpoint/2010/main" val="117381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738E-6031-4253-AD3B-7FC97A9FACC7}"/>
              </a:ext>
            </a:extLst>
          </p:cNvPr>
          <p:cNvSpPr>
            <a:spLocks noGrp="1"/>
          </p:cNvSpPr>
          <p:nvPr>
            <p:ph type="title"/>
          </p:nvPr>
        </p:nvSpPr>
        <p:spPr/>
        <p:txBody>
          <a:bodyPr/>
          <a:lstStyle/>
          <a:p>
            <a:r>
              <a:rPr lang="es-ES" dirty="0"/>
              <a:t>Horario	</a:t>
            </a:r>
          </a:p>
        </p:txBody>
      </p:sp>
      <p:sp>
        <p:nvSpPr>
          <p:cNvPr id="3" name="Content Placeholder 2">
            <a:extLst>
              <a:ext uri="{FF2B5EF4-FFF2-40B4-BE49-F238E27FC236}">
                <a16:creationId xmlns:a16="http://schemas.microsoft.com/office/drawing/2014/main" id="{2F1B589F-D597-442C-A56E-37A62BF6B715}"/>
              </a:ext>
            </a:extLst>
          </p:cNvPr>
          <p:cNvSpPr>
            <a:spLocks noGrp="1"/>
          </p:cNvSpPr>
          <p:nvPr>
            <p:ph idx="1"/>
          </p:nvPr>
        </p:nvSpPr>
        <p:spPr/>
        <p:txBody>
          <a:bodyPr/>
          <a:lstStyle/>
          <a:p>
            <a:r>
              <a:rPr lang="es-ES" dirty="0"/>
              <a:t>Teoría Grupo 3 A2/0D12   17:00-19:00</a:t>
            </a:r>
          </a:p>
          <a:p>
            <a:r>
              <a:rPr lang="es-ES" dirty="0"/>
              <a:t>Prácticas Grupo 5    15:00-17:00 L18 EPSA</a:t>
            </a:r>
            <a:br>
              <a:rPr lang="es-ES" dirty="0"/>
            </a:br>
            <a:r>
              <a:rPr lang="es-ES" dirty="0"/>
              <a:t>                 Grupo 6    19:00-21:00 EP/0-27I</a:t>
            </a:r>
          </a:p>
          <a:p>
            <a:endParaRPr lang="es-ES" dirty="0"/>
          </a:p>
          <a:p>
            <a:r>
              <a:rPr lang="es-ES" dirty="0"/>
              <a:t>Tutorías No presenciales: Campus Virtual</a:t>
            </a:r>
          </a:p>
          <a:p>
            <a:r>
              <a:rPr lang="es-ES" dirty="0"/>
              <a:t>Tutorías Presenciales: jueves 17:00 a 21:00</a:t>
            </a:r>
          </a:p>
          <a:p>
            <a:pPr marL="0" indent="0">
              <a:buNone/>
            </a:pPr>
            <a:r>
              <a:rPr lang="es-ES" dirty="0"/>
              <a:t>Para asistir es conveniente confirmarlo previamente por email.</a:t>
            </a:r>
          </a:p>
          <a:p>
            <a:pPr marL="0" indent="0">
              <a:buNone/>
            </a:pPr>
            <a:br>
              <a:rPr lang="es-ES" dirty="0"/>
            </a:br>
            <a:r>
              <a:rPr lang="es-ES" dirty="0"/>
              <a:t>email: jjcortes@dtic.ua.es</a:t>
            </a:r>
          </a:p>
        </p:txBody>
      </p:sp>
    </p:spTree>
    <p:extLst>
      <p:ext uri="{BB962C8B-B14F-4D97-AF65-F5344CB8AC3E}">
        <p14:creationId xmlns:p14="http://schemas.microsoft.com/office/powerpoint/2010/main" val="10245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4D6E-3EC0-44CF-8545-3B9CBF9251F0}"/>
              </a:ext>
            </a:extLst>
          </p:cNvPr>
          <p:cNvSpPr>
            <a:spLocks noGrp="1"/>
          </p:cNvSpPr>
          <p:nvPr>
            <p:ph type="title"/>
          </p:nvPr>
        </p:nvSpPr>
        <p:spPr/>
        <p:txBody>
          <a:bodyPr>
            <a:normAutofit/>
          </a:bodyPr>
          <a:lstStyle/>
          <a:p>
            <a:r>
              <a:rPr lang="es-ES" dirty="0"/>
              <a:t>Comprobación de la información de red para las interfaces (tarjetas LAN)</a:t>
            </a:r>
          </a:p>
        </p:txBody>
      </p:sp>
      <p:sp>
        <p:nvSpPr>
          <p:cNvPr id="4" name="Rectangle 2">
            <a:extLst>
              <a:ext uri="{FF2B5EF4-FFF2-40B4-BE49-F238E27FC236}">
                <a16:creationId xmlns:a16="http://schemas.microsoft.com/office/drawing/2014/main" id="{625A4BAA-E2F2-4FF9-AD2C-7D6956D09E12}"/>
              </a:ext>
            </a:extLst>
          </p:cNvPr>
          <p:cNvSpPr>
            <a:spLocks noGrp="1" noChangeArrowheads="1"/>
          </p:cNvSpPr>
          <p:nvPr>
            <p:ph idx="1"/>
          </p:nvPr>
        </p:nvSpPr>
        <p:spPr bwMode="auto">
          <a:xfrm>
            <a:off x="838200" y="2528301"/>
            <a:ext cx="37091886" cy="41088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Para verificar la información de red como la dirección IP,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subred, etc. para las interfaces,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usamos el comando </a:t>
            </a:r>
            <a:r>
              <a:rPr kumimoji="0" lang="es-ES" altLang="es-ES" sz="2400" b="0" i="0" u="none" strike="noStrike" cap="none" normalizeH="0" baseline="0" dirty="0" err="1">
                <a:ln>
                  <a:noFill/>
                </a:ln>
                <a:solidFill>
                  <a:srgbClr val="000000"/>
                </a:solidFill>
                <a:effectLst/>
                <a:cs typeface="Arial" panose="020B0604020202020204" pitchFamily="34" charset="0"/>
              </a:rPr>
              <a:t>ip</a:t>
            </a:r>
            <a:r>
              <a:rPr kumimoji="0" lang="es-ES" altLang="es-ES" sz="2400" b="0" i="0" u="none" strike="noStrike" cap="none" normalizeH="0" baseline="0" dirty="0">
                <a:ln>
                  <a:noFill/>
                </a:ln>
                <a:solidFill>
                  <a:srgbClr val="000000"/>
                </a:solidFill>
                <a:effectLst/>
                <a:cs typeface="Arial" panose="020B0604020202020204" pitchFamily="34" charset="0"/>
              </a:rPr>
              <a:t> </a:t>
            </a:r>
            <a:r>
              <a:rPr kumimoji="0" lang="es-ES" altLang="es-ES" sz="2400" b="0" i="0" u="none" strike="noStrike" cap="none" normalizeH="0" baseline="0" dirty="0" err="1">
                <a:ln>
                  <a:noFill/>
                </a:ln>
                <a:solidFill>
                  <a:srgbClr val="000000"/>
                </a:solidFill>
                <a:effectLst/>
                <a:cs typeface="Arial" panose="020B0604020202020204" pitchFamily="34" charset="0"/>
              </a:rPr>
              <a:t>addr</a:t>
            </a:r>
            <a:r>
              <a:rPr kumimoji="0" lang="es-ES" altLang="es-ES" sz="2400" b="0" i="0" u="none" strike="noStrike" cap="none" normalizeH="0" baseline="0" dirty="0">
                <a:ln>
                  <a:noFill/>
                </a:ln>
                <a:solidFill>
                  <a:srgbClr val="000000"/>
                </a:solidFill>
                <a:effectLst/>
                <a:cs typeface="Arial" panose="020B0604020202020204" pitchFamily="34" charset="0"/>
              </a:rPr>
              <a:t> show</a:t>
            </a:r>
            <a:endParaRPr kumimoji="0" lang="es-ES" altLang="es-ES" sz="2400" b="0"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err="1">
                <a:ln>
                  <a:noFill/>
                </a:ln>
                <a:solidFill>
                  <a:srgbClr val="666666"/>
                </a:solidFill>
                <a:effectLst/>
                <a:cs typeface="Arial" panose="020B0604020202020204" pitchFamily="34" charset="0"/>
              </a:rPr>
              <a:t>ip</a:t>
            </a:r>
            <a:r>
              <a:rPr kumimoji="0" lang="es-ES" altLang="es-ES" sz="2400" b="0" i="0" u="none" strike="noStrike" cap="none" normalizeH="0" baseline="0" dirty="0">
                <a:ln>
                  <a:noFill/>
                </a:ln>
                <a:solidFill>
                  <a:srgbClr val="666666"/>
                </a:solidFill>
                <a:effectLst/>
                <a:cs typeface="Arial" panose="020B0604020202020204" pitchFamily="34" charset="0"/>
              </a:rPr>
              <a:t> </a:t>
            </a:r>
            <a:r>
              <a:rPr kumimoji="0" lang="es-ES" altLang="es-ES" sz="2400" b="0" i="0" u="none" strike="noStrike" cap="none" normalizeH="0" baseline="0" dirty="0" err="1">
                <a:ln>
                  <a:noFill/>
                </a:ln>
                <a:solidFill>
                  <a:srgbClr val="666666"/>
                </a:solidFill>
                <a:effectLst/>
                <a:cs typeface="Arial" panose="020B0604020202020204" pitchFamily="34" charset="0"/>
              </a:rPr>
              <a:t>addr</a:t>
            </a:r>
            <a:r>
              <a:rPr kumimoji="0" lang="es-ES" altLang="es-ES" sz="2400" b="0" i="0" u="none" strike="noStrike" cap="none" normalizeH="0" baseline="0" dirty="0">
                <a:ln>
                  <a:noFill/>
                </a:ln>
                <a:solidFill>
                  <a:srgbClr val="666666"/>
                </a:solidFill>
                <a:effectLst/>
                <a:cs typeface="Arial" panose="020B0604020202020204" pitchFamily="34" charset="0"/>
              </a:rPr>
              <a:t> show  </a:t>
            </a:r>
            <a:r>
              <a:rPr kumimoji="0" lang="es-ES" altLang="es-ES" sz="2400" b="0" i="0" u="none" strike="noStrike" cap="none" normalizeH="0" baseline="0" dirty="0">
                <a:ln>
                  <a:noFill/>
                </a:ln>
                <a:solidFill>
                  <a:srgbClr val="000000"/>
                </a:solidFill>
                <a:effectLst/>
                <a:cs typeface="Arial" panose="020B0604020202020204" pitchFamily="34" charset="0"/>
              </a:rPr>
              <a:t>o </a:t>
            </a:r>
            <a:r>
              <a:rPr kumimoji="0" lang="es-ES" altLang="es-ES" sz="2400" b="0" i="0" u="none" strike="noStrike" cap="none" normalizeH="0" baseline="0" dirty="0" err="1">
                <a:ln>
                  <a:noFill/>
                </a:ln>
                <a:solidFill>
                  <a:srgbClr val="666666"/>
                </a:solidFill>
                <a:effectLst/>
                <a:cs typeface="Arial" panose="020B0604020202020204" pitchFamily="34" charset="0"/>
              </a:rPr>
              <a:t>ip</a:t>
            </a:r>
            <a:r>
              <a:rPr kumimoji="0" lang="es-ES" altLang="es-ES" sz="2400" b="0" i="0" u="none" strike="noStrike" cap="none" normalizeH="0" baseline="0" dirty="0">
                <a:ln>
                  <a:noFill/>
                </a:ln>
                <a:solidFill>
                  <a:srgbClr val="666666"/>
                </a:solidFill>
                <a:effectLst/>
                <a:cs typeface="Arial" panose="020B0604020202020204" pitchFamily="34" charset="0"/>
              </a:rPr>
              <a:t> a s </a:t>
            </a:r>
            <a:endParaRPr kumimoji="0" lang="es-ES" altLang="es-E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Con esto podremos mirar información de red relacionada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con todas las interfaces disponibles en el sistema,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err="1">
                <a:ln>
                  <a:noFill/>
                </a:ln>
                <a:solidFill>
                  <a:srgbClr val="000000"/>
                </a:solidFill>
                <a:effectLst/>
                <a:cs typeface="Arial" panose="020B0604020202020204" pitchFamily="34" charset="0"/>
              </a:rPr>
              <a:t>tambien</a:t>
            </a:r>
            <a:r>
              <a:rPr kumimoji="0" lang="es-ES" altLang="es-ES" sz="2400" b="0" i="0" u="none" strike="noStrike" cap="none" normalizeH="0" baseline="0" dirty="0">
                <a:ln>
                  <a:noFill/>
                </a:ln>
                <a:solidFill>
                  <a:srgbClr val="000000"/>
                </a:solidFill>
                <a:effectLst/>
                <a:cs typeface="Arial" panose="020B0604020202020204" pitchFamily="34" charset="0"/>
              </a:rPr>
              <a:t> podemos ver esta información pero asociada a una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sola interfaz, utilizando el comando</a:t>
            </a:r>
            <a:endParaRPr kumimoji="0" lang="es-ES" altLang="es-ES" sz="2400" b="0"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err="1">
                <a:ln>
                  <a:noFill/>
                </a:ln>
                <a:solidFill>
                  <a:srgbClr val="666666"/>
                </a:solidFill>
                <a:effectLst/>
                <a:cs typeface="Arial" panose="020B0604020202020204" pitchFamily="34" charset="0"/>
              </a:rPr>
              <a:t>ip</a:t>
            </a:r>
            <a:r>
              <a:rPr kumimoji="0" lang="es-ES" altLang="es-ES" sz="2400" b="0" i="0" u="none" strike="noStrike" cap="none" normalizeH="0" baseline="0" dirty="0">
                <a:ln>
                  <a:noFill/>
                </a:ln>
                <a:solidFill>
                  <a:srgbClr val="666666"/>
                </a:solidFill>
                <a:effectLst/>
                <a:cs typeface="Arial" panose="020B0604020202020204" pitchFamily="34" charset="0"/>
              </a:rPr>
              <a:t> </a:t>
            </a:r>
            <a:r>
              <a:rPr kumimoji="0" lang="es-ES" altLang="es-ES" sz="2400" b="0" i="0" u="none" strike="noStrike" cap="none" normalizeH="0" baseline="0" dirty="0" err="1">
                <a:ln>
                  <a:noFill/>
                </a:ln>
                <a:solidFill>
                  <a:srgbClr val="666666"/>
                </a:solidFill>
                <a:effectLst/>
                <a:cs typeface="Arial" panose="020B0604020202020204" pitchFamily="34" charset="0"/>
              </a:rPr>
              <a:t>addr</a:t>
            </a:r>
            <a:r>
              <a:rPr kumimoji="0" lang="es-ES" altLang="es-ES" sz="2400" b="0" i="0" u="none" strike="noStrike" cap="none" normalizeH="0" baseline="0" dirty="0">
                <a:ln>
                  <a:noFill/>
                </a:ln>
                <a:solidFill>
                  <a:srgbClr val="666666"/>
                </a:solidFill>
                <a:effectLst/>
                <a:cs typeface="Arial" panose="020B0604020202020204" pitchFamily="34" charset="0"/>
              </a:rPr>
              <a:t> show enp2s6 / wlp2s2 </a:t>
            </a:r>
            <a:endParaRPr kumimoji="0" lang="es-ES" altLang="es-E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Donde enp2s6 es el nombre de la interfaz.</a:t>
            </a: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900" b="0" i="0" u="none" strike="noStrike" cap="none" normalizeH="0" baseline="0" dirty="0">
                <a:ln>
                  <a:noFill/>
                </a:ln>
                <a:solidFill>
                  <a:srgbClr val="000000"/>
                </a:solidFill>
                <a:effectLst/>
                <a:latin typeface="Lato"/>
              </a:rPr>
            </a:b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39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20F9-5C4C-4C18-9D34-DCED9DEEB2E8}"/>
              </a:ext>
            </a:extLst>
          </p:cNvPr>
          <p:cNvSpPr>
            <a:spLocks noGrp="1"/>
          </p:cNvSpPr>
          <p:nvPr>
            <p:ph type="title"/>
          </p:nvPr>
        </p:nvSpPr>
        <p:spPr/>
        <p:txBody>
          <a:bodyPr>
            <a:normAutofit/>
          </a:bodyPr>
          <a:lstStyle/>
          <a:p>
            <a:r>
              <a:rPr lang="es-ES" dirty="0"/>
              <a:t>Habilitar y deshabilitar una interfaz de red</a:t>
            </a:r>
          </a:p>
        </p:txBody>
      </p:sp>
      <p:sp>
        <p:nvSpPr>
          <p:cNvPr id="4" name="Rectangle 2">
            <a:extLst>
              <a:ext uri="{FF2B5EF4-FFF2-40B4-BE49-F238E27FC236}">
                <a16:creationId xmlns:a16="http://schemas.microsoft.com/office/drawing/2014/main" id="{C6C78E27-038E-49CD-8E5B-A64551C455E3}"/>
              </a:ext>
            </a:extLst>
          </p:cNvPr>
          <p:cNvSpPr>
            <a:spLocks noGrp="1" noChangeArrowheads="1"/>
          </p:cNvSpPr>
          <p:nvPr>
            <p:ph idx="1"/>
          </p:nvPr>
        </p:nvSpPr>
        <p:spPr bwMode="auto">
          <a:xfrm>
            <a:off x="488731" y="1497244"/>
            <a:ext cx="3288994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Para asignar la dirección IP a la interfaz, usaremos</a:t>
            </a:r>
            <a:endParaRPr kumimoji="0" lang="es-ES" altLang="es-ES" sz="2400" b="0"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666666"/>
                </a:solidFill>
                <a:effectLst/>
                <a:cs typeface="Arial" panose="020B0604020202020204" pitchFamily="34" charset="0"/>
              </a:rPr>
              <a:t>(sudo) </a:t>
            </a:r>
            <a:r>
              <a:rPr kumimoji="0" lang="es-ES" altLang="es-ES" sz="2400" b="0" i="0" u="none" strike="noStrike" cap="none" normalizeH="0" baseline="0" dirty="0" err="1">
                <a:ln>
                  <a:noFill/>
                </a:ln>
                <a:solidFill>
                  <a:srgbClr val="666666"/>
                </a:solidFill>
                <a:effectLst/>
                <a:cs typeface="Arial" panose="020B0604020202020204" pitchFamily="34" charset="0"/>
              </a:rPr>
              <a:t>ip</a:t>
            </a:r>
            <a:r>
              <a:rPr kumimoji="0" lang="es-ES" altLang="es-ES" sz="2400" b="0" i="0" u="none" strike="noStrike" cap="none" normalizeH="0" baseline="0" dirty="0">
                <a:ln>
                  <a:noFill/>
                </a:ln>
                <a:solidFill>
                  <a:srgbClr val="666666"/>
                </a:solidFill>
                <a:effectLst/>
                <a:cs typeface="Arial" panose="020B0604020202020204" pitchFamily="34" charset="0"/>
              </a:rPr>
              <a:t> </a:t>
            </a:r>
            <a:r>
              <a:rPr kumimoji="0" lang="es-ES" altLang="es-ES" sz="2400" b="0" i="0" u="none" strike="noStrike" cap="none" normalizeH="0" baseline="0" dirty="0" err="1">
                <a:ln>
                  <a:noFill/>
                </a:ln>
                <a:solidFill>
                  <a:srgbClr val="666666"/>
                </a:solidFill>
                <a:effectLst/>
                <a:cs typeface="Arial" panose="020B0604020202020204" pitchFamily="34" charset="0"/>
              </a:rPr>
              <a:t>addr</a:t>
            </a:r>
            <a:r>
              <a:rPr kumimoji="0" lang="es-ES" altLang="es-ES" sz="2400" b="0" i="0" u="none" strike="noStrike" cap="none" normalizeH="0" baseline="0" dirty="0">
                <a:ln>
                  <a:noFill/>
                </a:ln>
                <a:solidFill>
                  <a:srgbClr val="666666"/>
                </a:solidFill>
                <a:effectLst/>
                <a:cs typeface="Arial" panose="020B0604020202020204" pitchFamily="34" charset="0"/>
              </a:rPr>
              <a:t> </a:t>
            </a:r>
            <a:r>
              <a:rPr kumimoji="0" lang="es-ES" altLang="es-ES" sz="2400" b="0" i="0" u="none" strike="noStrike" cap="none" normalizeH="0" baseline="0" dirty="0" err="1">
                <a:ln>
                  <a:noFill/>
                </a:ln>
                <a:solidFill>
                  <a:srgbClr val="666666"/>
                </a:solidFill>
                <a:effectLst/>
                <a:cs typeface="Arial" panose="020B0604020202020204" pitchFamily="34" charset="0"/>
              </a:rPr>
              <a:t>add</a:t>
            </a:r>
            <a:r>
              <a:rPr kumimoji="0" lang="es-ES" altLang="es-ES" sz="2400" b="0" i="0" u="none" strike="noStrike" cap="none" normalizeH="0" baseline="0" dirty="0">
                <a:ln>
                  <a:noFill/>
                </a:ln>
                <a:solidFill>
                  <a:srgbClr val="666666"/>
                </a:solidFill>
                <a:effectLst/>
                <a:cs typeface="Arial" panose="020B0604020202020204" pitchFamily="34" charset="0"/>
              </a:rPr>
              <a:t> 192.168.1.153/255.255.255.0 </a:t>
            </a:r>
            <a:r>
              <a:rPr kumimoji="0" lang="es-ES" altLang="es-ES" sz="2400" b="0" i="0" u="none" strike="noStrike" cap="none" normalizeH="0" baseline="0" dirty="0" err="1">
                <a:ln>
                  <a:noFill/>
                </a:ln>
                <a:solidFill>
                  <a:srgbClr val="666666"/>
                </a:solidFill>
                <a:effectLst/>
                <a:cs typeface="Arial" panose="020B0604020202020204" pitchFamily="34" charset="0"/>
              </a:rPr>
              <a:t>dev</a:t>
            </a:r>
            <a:r>
              <a:rPr kumimoji="0" lang="es-ES" altLang="es-ES" sz="2400" b="0" i="0" u="none" strike="noStrike" cap="none" normalizeH="0" baseline="0" dirty="0">
                <a:ln>
                  <a:noFill/>
                </a:ln>
                <a:solidFill>
                  <a:srgbClr val="666666"/>
                </a:solidFill>
                <a:effectLst/>
                <a:cs typeface="Arial" panose="020B0604020202020204" pitchFamily="34" charset="0"/>
              </a:rPr>
              <a:t> enp2s6</a:t>
            </a:r>
            <a:endParaRPr kumimoji="0" lang="es-ES" altLang="es-E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También podemos configurar la dirección de difusión a la interfaz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con el comando </a:t>
            </a:r>
            <a:r>
              <a:rPr kumimoji="0" lang="es-ES" altLang="es-ES" sz="2400" b="0" i="0" u="none" strike="noStrike" cap="none" normalizeH="0" baseline="0" dirty="0" err="1">
                <a:ln>
                  <a:noFill/>
                </a:ln>
                <a:solidFill>
                  <a:srgbClr val="000000"/>
                </a:solidFill>
                <a:effectLst/>
                <a:cs typeface="Arial" panose="020B0604020202020204" pitchFamily="34" charset="0"/>
              </a:rPr>
              <a:t>ip</a:t>
            </a:r>
            <a:r>
              <a:rPr kumimoji="0" lang="es-ES" altLang="es-ES" sz="2400" b="0" i="0" u="none" strike="noStrike" cap="none" normalizeH="0" baseline="0" dirty="0">
                <a:ln>
                  <a:noFill/>
                </a:ln>
                <a:solidFill>
                  <a:srgbClr val="000000"/>
                </a:solidFill>
                <a:effectLst/>
                <a:cs typeface="Arial" panose="020B0604020202020204" pitchFamily="34" charset="0"/>
              </a:rPr>
              <a:t>. De manera predeterminada, no se establece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 ninguna dirección de difusión, por lo que establecer un comando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 de dirección de difusión usamos:</a:t>
            </a:r>
            <a:endParaRPr kumimoji="0" lang="es-ES" altLang="es-ES" sz="2400" b="0"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666666"/>
                </a:solidFill>
                <a:effectLst/>
                <a:cs typeface="Arial" panose="020B0604020202020204" pitchFamily="34" charset="0"/>
              </a:rPr>
              <a:t>(sudo) </a:t>
            </a:r>
            <a:r>
              <a:rPr kumimoji="0" lang="es-ES" altLang="es-ES" sz="2400" b="0" i="0" u="none" strike="noStrike" cap="none" normalizeH="0" baseline="0" dirty="0" err="1">
                <a:ln>
                  <a:noFill/>
                </a:ln>
                <a:solidFill>
                  <a:srgbClr val="666666"/>
                </a:solidFill>
                <a:effectLst/>
                <a:cs typeface="Arial" panose="020B0604020202020204" pitchFamily="34" charset="0"/>
              </a:rPr>
              <a:t>ip</a:t>
            </a:r>
            <a:r>
              <a:rPr kumimoji="0" lang="es-ES" altLang="es-ES" sz="2400" b="0" i="0" u="none" strike="noStrike" cap="none" normalizeH="0" baseline="0" dirty="0">
                <a:ln>
                  <a:noFill/>
                </a:ln>
                <a:solidFill>
                  <a:srgbClr val="666666"/>
                </a:solidFill>
                <a:effectLst/>
                <a:cs typeface="Arial" panose="020B0604020202020204" pitchFamily="34" charset="0"/>
              </a:rPr>
              <a:t> </a:t>
            </a:r>
            <a:r>
              <a:rPr kumimoji="0" lang="es-ES" altLang="es-ES" sz="2400" b="0" i="0" u="none" strike="noStrike" cap="none" normalizeH="0" baseline="0" dirty="0" err="1">
                <a:ln>
                  <a:noFill/>
                </a:ln>
                <a:solidFill>
                  <a:srgbClr val="666666"/>
                </a:solidFill>
                <a:effectLst/>
                <a:cs typeface="Arial" panose="020B0604020202020204" pitchFamily="34" charset="0"/>
              </a:rPr>
              <a:t>addr</a:t>
            </a:r>
            <a:r>
              <a:rPr kumimoji="0" lang="es-ES" altLang="es-ES" sz="2400" b="0" i="0" u="none" strike="noStrike" cap="none" normalizeH="0" baseline="0" dirty="0">
                <a:ln>
                  <a:noFill/>
                </a:ln>
                <a:solidFill>
                  <a:srgbClr val="666666"/>
                </a:solidFill>
                <a:effectLst/>
                <a:cs typeface="Arial" panose="020B0604020202020204" pitchFamily="34" charset="0"/>
              </a:rPr>
              <a:t> </a:t>
            </a:r>
            <a:r>
              <a:rPr kumimoji="0" lang="es-ES" altLang="es-ES" sz="2400" b="0" i="0" u="none" strike="noStrike" cap="none" normalizeH="0" baseline="0" dirty="0" err="1">
                <a:ln>
                  <a:noFill/>
                </a:ln>
                <a:solidFill>
                  <a:srgbClr val="666666"/>
                </a:solidFill>
                <a:effectLst/>
                <a:cs typeface="Arial" panose="020B0604020202020204" pitchFamily="34" charset="0"/>
              </a:rPr>
              <a:t>add</a:t>
            </a:r>
            <a:r>
              <a:rPr kumimoji="0" lang="es-ES" altLang="es-ES" sz="2400" b="0" i="0" u="none" strike="noStrike" cap="none" normalizeH="0" baseline="0" dirty="0">
                <a:ln>
                  <a:noFill/>
                </a:ln>
                <a:solidFill>
                  <a:srgbClr val="666666"/>
                </a:solidFill>
                <a:effectLst/>
                <a:cs typeface="Arial" panose="020B0604020202020204" pitchFamily="34" charset="0"/>
              </a:rPr>
              <a:t> broadcast 192.168.1.255 </a:t>
            </a:r>
            <a:r>
              <a:rPr kumimoji="0" lang="es-ES" altLang="es-ES" sz="2400" b="0" i="0" u="none" strike="noStrike" cap="none" normalizeH="0" baseline="0" dirty="0" err="1">
                <a:ln>
                  <a:noFill/>
                </a:ln>
                <a:solidFill>
                  <a:srgbClr val="666666"/>
                </a:solidFill>
                <a:effectLst/>
                <a:cs typeface="Arial" panose="020B0604020202020204" pitchFamily="34" charset="0"/>
              </a:rPr>
              <a:t>dev</a:t>
            </a:r>
            <a:r>
              <a:rPr kumimoji="0" lang="es-ES" altLang="es-ES" sz="2400" b="0" i="0" u="none" strike="noStrike" cap="none" normalizeH="0" baseline="0" dirty="0">
                <a:ln>
                  <a:noFill/>
                </a:ln>
                <a:solidFill>
                  <a:srgbClr val="666666"/>
                </a:solidFill>
                <a:effectLst/>
                <a:cs typeface="Arial" panose="020B0604020202020204" pitchFamily="34" charset="0"/>
              </a:rPr>
              <a:t> enp2s6 </a:t>
            </a:r>
            <a:endParaRPr kumimoji="0" lang="es-ES" altLang="es-E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También podemos establecer la dirección de difusión estándar</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 junto con la dirección IP utilizando el siguiente comando:</a:t>
            </a:r>
            <a:endParaRPr kumimoji="0" lang="es-ES" altLang="es-ES" sz="2400" b="0" i="0" u="none" strike="noStrike" cap="none" normalizeH="0" baseline="0" dirty="0">
              <a:ln>
                <a:noFill/>
              </a:ln>
              <a:solidFill>
                <a:srgbClr val="666666"/>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666666"/>
                </a:solidFill>
                <a:effectLst/>
                <a:cs typeface="Arial" panose="020B0604020202020204" pitchFamily="34" charset="0"/>
              </a:rPr>
              <a:t>(sudo) </a:t>
            </a:r>
            <a:r>
              <a:rPr kumimoji="0" lang="es-ES" altLang="es-ES" sz="2400" b="0" i="0" u="none" strike="noStrike" cap="none" normalizeH="0" baseline="0" dirty="0" err="1">
                <a:ln>
                  <a:noFill/>
                </a:ln>
                <a:solidFill>
                  <a:srgbClr val="666666"/>
                </a:solidFill>
                <a:effectLst/>
                <a:cs typeface="Arial" panose="020B0604020202020204" pitchFamily="34" charset="0"/>
              </a:rPr>
              <a:t>ip</a:t>
            </a:r>
            <a:r>
              <a:rPr kumimoji="0" lang="es-ES" altLang="es-ES" sz="2400" b="0" i="0" u="none" strike="noStrike" cap="none" normalizeH="0" baseline="0" dirty="0">
                <a:ln>
                  <a:noFill/>
                </a:ln>
                <a:solidFill>
                  <a:srgbClr val="666666"/>
                </a:solidFill>
                <a:effectLst/>
                <a:cs typeface="Arial" panose="020B0604020202020204" pitchFamily="34" charset="0"/>
              </a:rPr>
              <a:t> </a:t>
            </a:r>
            <a:r>
              <a:rPr kumimoji="0" lang="es-ES" altLang="es-ES" sz="2400" b="0" i="0" u="none" strike="noStrike" cap="none" normalizeH="0" baseline="0" dirty="0" err="1">
                <a:ln>
                  <a:noFill/>
                </a:ln>
                <a:solidFill>
                  <a:srgbClr val="666666"/>
                </a:solidFill>
                <a:effectLst/>
                <a:cs typeface="Arial" panose="020B0604020202020204" pitchFamily="34" charset="0"/>
              </a:rPr>
              <a:t>addr</a:t>
            </a:r>
            <a:r>
              <a:rPr kumimoji="0" lang="es-ES" altLang="es-ES" sz="2400" b="0" i="0" u="none" strike="noStrike" cap="none" normalizeH="0" baseline="0" dirty="0">
                <a:ln>
                  <a:noFill/>
                </a:ln>
                <a:solidFill>
                  <a:srgbClr val="666666"/>
                </a:solidFill>
                <a:effectLst/>
                <a:cs typeface="Arial" panose="020B0604020202020204" pitchFamily="34" charset="0"/>
              </a:rPr>
              <a:t> </a:t>
            </a:r>
            <a:r>
              <a:rPr kumimoji="0" lang="es-ES" altLang="es-ES" sz="2400" b="0" i="0" u="none" strike="noStrike" cap="none" normalizeH="0" baseline="0" dirty="0" err="1">
                <a:ln>
                  <a:noFill/>
                </a:ln>
                <a:solidFill>
                  <a:srgbClr val="666666"/>
                </a:solidFill>
                <a:effectLst/>
                <a:cs typeface="Arial" panose="020B0604020202020204" pitchFamily="34" charset="0"/>
              </a:rPr>
              <a:t>add</a:t>
            </a:r>
            <a:r>
              <a:rPr kumimoji="0" lang="es-ES" altLang="es-ES" sz="2400" b="0" i="0" u="none" strike="noStrike" cap="none" normalizeH="0" baseline="0" dirty="0">
                <a:ln>
                  <a:noFill/>
                </a:ln>
                <a:solidFill>
                  <a:srgbClr val="666666"/>
                </a:solidFill>
                <a:effectLst/>
                <a:cs typeface="Arial" panose="020B0604020202020204" pitchFamily="34" charset="0"/>
              </a:rPr>
              <a:t> 192.168.1.10/24 </a:t>
            </a:r>
            <a:r>
              <a:rPr kumimoji="0" lang="es-ES" altLang="es-ES" sz="2400" b="0" i="0" u="none" strike="noStrike" cap="none" normalizeH="0" baseline="0" dirty="0" err="1">
                <a:ln>
                  <a:noFill/>
                </a:ln>
                <a:solidFill>
                  <a:srgbClr val="666666"/>
                </a:solidFill>
                <a:effectLst/>
                <a:cs typeface="Arial" panose="020B0604020202020204" pitchFamily="34" charset="0"/>
              </a:rPr>
              <a:t>brd</a:t>
            </a:r>
            <a:r>
              <a:rPr kumimoji="0" lang="es-ES" altLang="es-ES" sz="2400" b="0" i="0" u="none" strike="noStrike" cap="none" normalizeH="0" baseline="0" dirty="0">
                <a:ln>
                  <a:noFill/>
                </a:ln>
                <a:solidFill>
                  <a:srgbClr val="666666"/>
                </a:solidFill>
                <a:effectLst/>
                <a:cs typeface="Arial" panose="020B0604020202020204" pitchFamily="34" charset="0"/>
              </a:rPr>
              <a:t> + </a:t>
            </a:r>
            <a:r>
              <a:rPr kumimoji="0" lang="es-ES" altLang="es-ES" sz="2400" b="0" i="0" u="none" strike="noStrike" cap="none" normalizeH="0" baseline="0" dirty="0" err="1">
                <a:ln>
                  <a:noFill/>
                </a:ln>
                <a:solidFill>
                  <a:srgbClr val="666666"/>
                </a:solidFill>
                <a:effectLst/>
                <a:cs typeface="Arial" panose="020B0604020202020204" pitchFamily="34" charset="0"/>
              </a:rPr>
              <a:t>dev</a:t>
            </a:r>
            <a:r>
              <a:rPr kumimoji="0" lang="es-ES" altLang="es-ES" sz="2400" b="0" i="0" u="none" strike="noStrike" cap="none" normalizeH="0" baseline="0" dirty="0">
                <a:ln>
                  <a:noFill/>
                </a:ln>
                <a:solidFill>
                  <a:srgbClr val="666666"/>
                </a:solidFill>
                <a:effectLst/>
                <a:cs typeface="Arial" panose="020B0604020202020204" pitchFamily="34" charset="0"/>
              </a:rPr>
              <a:t> enp2s6</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Como se muestra en el ejemplo anterior, también podemos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cs typeface="Arial" panose="020B0604020202020204" pitchFamily="34" charset="0"/>
              </a:rPr>
              <a:t>usar ‘</a:t>
            </a:r>
            <a:r>
              <a:rPr kumimoji="0" lang="es-ES" altLang="es-ES" sz="2400" b="0" i="0" u="none" strike="noStrike" cap="none" normalizeH="0" baseline="0" dirty="0" err="1">
                <a:ln>
                  <a:noFill/>
                </a:ln>
                <a:solidFill>
                  <a:srgbClr val="000000"/>
                </a:solidFill>
                <a:effectLst/>
                <a:cs typeface="Arial" panose="020B0604020202020204" pitchFamily="34" charset="0"/>
              </a:rPr>
              <a:t>brd</a:t>
            </a:r>
            <a:r>
              <a:rPr kumimoji="0" lang="es-ES" altLang="es-ES" sz="2400" b="0" i="0" u="none" strike="noStrike" cap="none" normalizeH="0" baseline="0" dirty="0">
                <a:ln>
                  <a:noFill/>
                </a:ln>
                <a:solidFill>
                  <a:srgbClr val="000000"/>
                </a:solidFill>
                <a:effectLst/>
                <a:cs typeface="Arial" panose="020B0604020202020204" pitchFamily="34" charset="0"/>
              </a:rPr>
              <a:t>’ en su lugar en ‘broadcast’ para establecer la dirección IP de difusión.</a:t>
            </a:r>
          </a:p>
        </p:txBody>
      </p:sp>
    </p:spTree>
    <p:extLst>
      <p:ext uri="{BB962C8B-B14F-4D97-AF65-F5344CB8AC3E}">
        <p14:creationId xmlns:p14="http://schemas.microsoft.com/office/powerpoint/2010/main" val="278287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2CDF-58C6-4FA6-A170-0E9FA70FAACA}"/>
              </a:ext>
            </a:extLst>
          </p:cNvPr>
          <p:cNvSpPr>
            <a:spLocks noGrp="1"/>
          </p:cNvSpPr>
          <p:nvPr>
            <p:ph type="title"/>
          </p:nvPr>
        </p:nvSpPr>
        <p:spPr/>
        <p:txBody>
          <a:bodyPr>
            <a:normAutofit/>
          </a:bodyPr>
          <a:lstStyle/>
          <a:p>
            <a:r>
              <a:rPr lang="es-ES" dirty="0"/>
              <a:t>Agregar o eliminar un alias para una interfaz (enp2s6)</a:t>
            </a:r>
          </a:p>
        </p:txBody>
      </p:sp>
      <p:sp>
        <p:nvSpPr>
          <p:cNvPr id="4" name="Rectangle 2">
            <a:extLst>
              <a:ext uri="{FF2B5EF4-FFF2-40B4-BE49-F238E27FC236}">
                <a16:creationId xmlns:a16="http://schemas.microsoft.com/office/drawing/2014/main" id="{63FBD0E0-25E7-42CA-9C2D-3680C3A63081}"/>
              </a:ext>
            </a:extLst>
          </p:cNvPr>
          <p:cNvSpPr>
            <a:spLocks noGrp="1" noChangeArrowheads="1"/>
          </p:cNvSpPr>
          <p:nvPr>
            <p:ph idx="1"/>
          </p:nvPr>
        </p:nvSpPr>
        <p:spPr bwMode="auto">
          <a:xfrm>
            <a:off x="457265" y="2139248"/>
            <a:ext cx="11741417" cy="3724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200" b="0" i="0" u="none" strike="noStrike" cap="none" normalizeH="0" baseline="0" dirty="0">
                <a:ln>
                  <a:noFill/>
                </a:ln>
                <a:solidFill>
                  <a:srgbClr val="000000"/>
                </a:solidFill>
                <a:effectLst/>
                <a:cs typeface="Arial" panose="020B0604020202020204" pitchFamily="34" charset="0"/>
              </a:rPr>
              <a:t>Para agregar un alias, es decir, asignar más de una dirección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200" b="0" i="0" u="none" strike="noStrike" cap="none" normalizeH="0" baseline="0" dirty="0">
                <a:ln>
                  <a:noFill/>
                </a:ln>
                <a:solidFill>
                  <a:srgbClr val="000000"/>
                </a:solidFill>
                <a:effectLst/>
                <a:cs typeface="Arial" panose="020B0604020202020204" pitchFamily="34" charset="0"/>
              </a:rPr>
              <a:t>IP a una interfaz, ejecutamos el comando a continuación.</a:t>
            </a:r>
            <a:endParaRPr kumimoji="0" lang="es-ES" altLang="es-ES" sz="3200" b="0" i="0" u="none" strike="noStrike" cap="none" normalizeH="0" baseline="0" dirty="0">
              <a:ln>
                <a:noFill/>
              </a:ln>
              <a:solidFill>
                <a:srgbClr val="666666"/>
              </a:solidFill>
              <a:effectLst/>
              <a:cs typeface="Arial" panose="020B0604020202020204" pitchFamily="34" charset="0"/>
            </a:endParaRPr>
          </a:p>
          <a:p>
            <a:pPr marL="0" lvl="0" indent="0">
              <a:lnSpc>
                <a:spcPct val="100000"/>
              </a:lnSpc>
              <a:buNone/>
            </a:pPr>
            <a:r>
              <a:rPr kumimoji="0" lang="es-ES" altLang="es-ES" sz="3200" b="0" i="0" u="none" strike="noStrike" cap="none" normalizeH="0" baseline="0" dirty="0">
                <a:ln>
                  <a:noFill/>
                </a:ln>
                <a:solidFill>
                  <a:srgbClr val="666666"/>
                </a:solidFill>
                <a:effectLst/>
                <a:cs typeface="Arial" panose="020B0604020202020204" pitchFamily="34" charset="0"/>
              </a:rPr>
              <a:t>sudo </a:t>
            </a:r>
            <a:r>
              <a:rPr kumimoji="0" lang="es-ES" altLang="es-ES" sz="3200" b="0" i="0" u="none" strike="noStrike" cap="none" normalizeH="0" baseline="0" dirty="0" err="1">
                <a:ln>
                  <a:noFill/>
                </a:ln>
                <a:solidFill>
                  <a:srgbClr val="666666"/>
                </a:solidFill>
                <a:effectLst/>
                <a:cs typeface="Arial" panose="020B0604020202020204" pitchFamily="34" charset="0"/>
              </a:rPr>
              <a:t>ip</a:t>
            </a:r>
            <a:r>
              <a:rPr kumimoji="0" lang="es-ES" altLang="es-ES" sz="3200" b="0" i="0" u="none" strike="noStrike" cap="none" normalizeH="0" baseline="0" dirty="0">
                <a:ln>
                  <a:noFill/>
                </a:ln>
                <a:solidFill>
                  <a:srgbClr val="666666"/>
                </a:solidFill>
                <a:effectLst/>
                <a:cs typeface="Arial" panose="020B0604020202020204" pitchFamily="34" charset="0"/>
              </a:rPr>
              <a:t> </a:t>
            </a:r>
            <a:r>
              <a:rPr kumimoji="0" lang="es-ES" altLang="es-ES" sz="3200" b="0" i="0" u="none" strike="noStrike" cap="none" normalizeH="0" baseline="0" dirty="0" err="1">
                <a:ln>
                  <a:noFill/>
                </a:ln>
                <a:solidFill>
                  <a:srgbClr val="666666"/>
                </a:solidFill>
                <a:effectLst/>
                <a:cs typeface="Arial" panose="020B0604020202020204" pitchFamily="34" charset="0"/>
              </a:rPr>
              <a:t>addr</a:t>
            </a:r>
            <a:r>
              <a:rPr kumimoji="0" lang="es-ES" altLang="es-ES" sz="3200" b="0" i="0" u="none" strike="noStrike" cap="none" normalizeH="0" baseline="0" dirty="0">
                <a:ln>
                  <a:noFill/>
                </a:ln>
                <a:solidFill>
                  <a:srgbClr val="666666"/>
                </a:solidFill>
                <a:effectLst/>
                <a:cs typeface="Arial" panose="020B0604020202020204" pitchFamily="34" charset="0"/>
              </a:rPr>
              <a:t> </a:t>
            </a:r>
            <a:r>
              <a:rPr kumimoji="0" lang="es-ES" altLang="es-ES" sz="3200" b="0" i="0" u="none" strike="noStrike" cap="none" normalizeH="0" baseline="0" dirty="0" err="1">
                <a:ln>
                  <a:noFill/>
                </a:ln>
                <a:solidFill>
                  <a:srgbClr val="666666"/>
                </a:solidFill>
                <a:effectLst/>
                <a:cs typeface="Arial" panose="020B0604020202020204" pitchFamily="34" charset="0"/>
              </a:rPr>
              <a:t>add</a:t>
            </a:r>
            <a:r>
              <a:rPr kumimoji="0" lang="es-ES" altLang="es-ES" sz="3200" b="0" i="0" u="none" strike="noStrike" cap="none" normalizeH="0" baseline="0" dirty="0">
                <a:ln>
                  <a:noFill/>
                </a:ln>
                <a:solidFill>
                  <a:srgbClr val="666666"/>
                </a:solidFill>
                <a:effectLst/>
                <a:cs typeface="Arial" panose="020B0604020202020204" pitchFamily="34" charset="0"/>
              </a:rPr>
              <a:t> 192.168.1.20/24 </a:t>
            </a:r>
            <a:r>
              <a:rPr kumimoji="0" lang="es-ES" altLang="es-ES" sz="3200" b="0" i="0" u="none" strike="noStrike" cap="none" normalizeH="0" baseline="0" dirty="0" err="1">
                <a:ln>
                  <a:noFill/>
                </a:ln>
                <a:solidFill>
                  <a:srgbClr val="666666"/>
                </a:solidFill>
                <a:effectLst/>
                <a:cs typeface="Arial" panose="020B0604020202020204" pitchFamily="34" charset="0"/>
              </a:rPr>
              <a:t>dev</a:t>
            </a:r>
            <a:r>
              <a:rPr kumimoji="0" lang="es-ES" altLang="es-ES" sz="3200" b="0" i="0" u="none" strike="noStrike" cap="none" normalizeH="0" baseline="0" dirty="0">
                <a:ln>
                  <a:noFill/>
                </a:ln>
                <a:solidFill>
                  <a:srgbClr val="666666"/>
                </a:solidFill>
                <a:effectLst/>
                <a:cs typeface="Arial" panose="020B0604020202020204" pitchFamily="34" charset="0"/>
              </a:rPr>
              <a:t> enp0s3 </a:t>
            </a:r>
            <a:r>
              <a:rPr kumimoji="0" lang="es-ES" altLang="es-ES" sz="3200" b="0" i="0" u="none" strike="noStrike" cap="none" normalizeH="0" baseline="0" dirty="0" err="1">
                <a:ln>
                  <a:noFill/>
                </a:ln>
                <a:solidFill>
                  <a:srgbClr val="666666"/>
                </a:solidFill>
                <a:effectLst/>
                <a:cs typeface="Arial" panose="020B0604020202020204" pitchFamily="34" charset="0"/>
              </a:rPr>
              <a:t>label</a:t>
            </a:r>
            <a:r>
              <a:rPr kumimoji="0" lang="es-ES" altLang="es-ES" sz="3200" b="0" i="0" u="none" strike="noStrike" cap="none" normalizeH="0" baseline="0" dirty="0">
                <a:ln>
                  <a:noFill/>
                </a:ln>
                <a:solidFill>
                  <a:srgbClr val="666666"/>
                </a:solidFill>
                <a:effectLst/>
                <a:cs typeface="Arial" panose="020B0604020202020204" pitchFamily="34" charset="0"/>
              </a:rPr>
              <a:t> enp2s6: 1 </a:t>
            </a:r>
          </a:p>
          <a:p>
            <a:pPr marL="0" lvl="0" indent="0">
              <a:lnSpc>
                <a:spcPct val="100000"/>
              </a:lnSpc>
              <a:buNone/>
            </a:pPr>
            <a:endParaRPr lang="es-ES" altLang="es-ES" sz="3200" dirty="0">
              <a:solidFill>
                <a:srgbClr val="666666"/>
              </a:solidFill>
              <a:cs typeface="Arial" panose="020B0604020202020204" pitchFamily="34" charset="0"/>
            </a:endParaRPr>
          </a:p>
          <a:p>
            <a:pPr marL="0" lvl="0" indent="0">
              <a:lnSpc>
                <a:spcPct val="100000"/>
              </a:lnSpc>
              <a:buNone/>
            </a:pPr>
            <a:r>
              <a:rPr kumimoji="0" lang="es-ES" altLang="es-ES" sz="3200" b="0" i="0" u="none" strike="noStrike" cap="none" normalizeH="0" baseline="0" dirty="0">
                <a:ln>
                  <a:noFill/>
                </a:ln>
                <a:solidFill>
                  <a:srgbClr val="000000"/>
                </a:solidFill>
                <a:effectLst/>
                <a:cs typeface="Arial" panose="020B0604020202020204" pitchFamily="34" charset="0"/>
              </a:rPr>
              <a:t>Para eliminar o vaciar la IP asignada en la interfaz, </a:t>
            </a:r>
          </a:p>
          <a:p>
            <a:pPr marL="0" lvl="0" indent="0">
              <a:lnSpc>
                <a:spcPct val="100000"/>
              </a:lnSpc>
              <a:buNone/>
            </a:pPr>
            <a:r>
              <a:rPr kumimoji="0" lang="es-ES" altLang="es-ES" sz="3200" b="0" i="0" u="none" strike="noStrike" cap="none" normalizeH="0" baseline="0" dirty="0">
                <a:ln>
                  <a:noFill/>
                </a:ln>
                <a:solidFill>
                  <a:srgbClr val="000000"/>
                </a:solidFill>
                <a:effectLst/>
                <a:cs typeface="Arial" panose="020B0604020202020204" pitchFamily="34" charset="0"/>
              </a:rPr>
              <a:t>entonces ejecutamos el siguiente comando </a:t>
            </a:r>
            <a:r>
              <a:rPr kumimoji="0" lang="es-ES" altLang="es-ES" sz="3200" b="0" i="0" u="none" strike="noStrike" cap="none" normalizeH="0" baseline="0" dirty="0" err="1">
                <a:ln>
                  <a:noFill/>
                </a:ln>
                <a:solidFill>
                  <a:srgbClr val="000000"/>
                </a:solidFill>
                <a:effectLst/>
                <a:cs typeface="Arial" panose="020B0604020202020204" pitchFamily="34" charset="0"/>
              </a:rPr>
              <a:t>ip</a:t>
            </a:r>
            <a:r>
              <a:rPr kumimoji="0" lang="es-ES" altLang="es-ES" sz="3200" b="0" i="0" u="none" strike="noStrike" cap="none" normalizeH="0" baseline="0" dirty="0">
                <a:ln>
                  <a:noFill/>
                </a:ln>
                <a:solidFill>
                  <a:srgbClr val="000000"/>
                </a:solidFill>
                <a:effectLst/>
                <a:cs typeface="Arial" panose="020B0604020202020204" pitchFamily="34" charset="0"/>
              </a:rPr>
              <a:t>.</a:t>
            </a:r>
            <a:endParaRPr kumimoji="0" lang="es-ES" altLang="es-ES" sz="3200" b="0" i="0" u="none" strike="noStrike" cap="none" normalizeH="0" baseline="0" dirty="0">
              <a:ln>
                <a:noFill/>
              </a:ln>
              <a:solidFill>
                <a:srgbClr val="666666"/>
              </a:solidFill>
              <a:effectLst/>
              <a:cs typeface="Arial" panose="020B0604020202020204" pitchFamily="34" charset="0"/>
            </a:endParaRPr>
          </a:p>
          <a:p>
            <a:pPr marL="0" lvl="0" indent="0">
              <a:lnSpc>
                <a:spcPct val="100000"/>
              </a:lnSpc>
              <a:buNone/>
            </a:pPr>
            <a:r>
              <a:rPr kumimoji="0" lang="es-ES" altLang="es-ES" sz="3200" b="0" i="0" u="none" strike="noStrike" cap="none" normalizeH="0" baseline="0" dirty="0">
                <a:ln>
                  <a:noFill/>
                </a:ln>
                <a:solidFill>
                  <a:srgbClr val="666666"/>
                </a:solidFill>
                <a:effectLst/>
                <a:cs typeface="Arial" panose="020B0604020202020204" pitchFamily="34" charset="0"/>
              </a:rPr>
              <a:t>sudo </a:t>
            </a:r>
            <a:r>
              <a:rPr kumimoji="0" lang="es-ES" altLang="es-ES" sz="3200" b="0" i="0" u="none" strike="noStrike" cap="none" normalizeH="0" baseline="0" dirty="0" err="1">
                <a:ln>
                  <a:noFill/>
                </a:ln>
                <a:solidFill>
                  <a:srgbClr val="666666"/>
                </a:solidFill>
                <a:effectLst/>
                <a:cs typeface="Arial" panose="020B0604020202020204" pitchFamily="34" charset="0"/>
              </a:rPr>
              <a:t>ip</a:t>
            </a:r>
            <a:r>
              <a:rPr kumimoji="0" lang="es-ES" altLang="es-ES" sz="3200" b="0" i="0" u="none" strike="noStrike" cap="none" normalizeH="0" baseline="0" dirty="0">
                <a:ln>
                  <a:noFill/>
                </a:ln>
                <a:solidFill>
                  <a:srgbClr val="666666"/>
                </a:solidFill>
                <a:effectLst/>
                <a:cs typeface="Arial" panose="020B0604020202020204" pitchFamily="34" charset="0"/>
              </a:rPr>
              <a:t> </a:t>
            </a:r>
            <a:r>
              <a:rPr kumimoji="0" lang="es-ES" altLang="es-ES" sz="3200" b="0" i="0" u="none" strike="noStrike" cap="none" normalizeH="0" baseline="0" dirty="0" err="1">
                <a:ln>
                  <a:noFill/>
                </a:ln>
                <a:solidFill>
                  <a:srgbClr val="666666"/>
                </a:solidFill>
                <a:effectLst/>
                <a:cs typeface="Arial" panose="020B0604020202020204" pitchFamily="34" charset="0"/>
              </a:rPr>
              <a:t>addr</a:t>
            </a:r>
            <a:r>
              <a:rPr kumimoji="0" lang="es-ES" altLang="es-ES" sz="3200" b="0" i="0" u="none" strike="noStrike" cap="none" normalizeH="0" baseline="0" dirty="0">
                <a:ln>
                  <a:noFill/>
                </a:ln>
                <a:solidFill>
                  <a:srgbClr val="666666"/>
                </a:solidFill>
                <a:effectLst/>
                <a:cs typeface="Arial" panose="020B0604020202020204" pitchFamily="34" charset="0"/>
              </a:rPr>
              <a:t> del 192.168.0.10/24 </a:t>
            </a:r>
            <a:r>
              <a:rPr kumimoji="0" lang="es-ES" altLang="es-ES" sz="3200" b="0" i="0" u="none" strike="noStrike" cap="none" normalizeH="0" baseline="0" dirty="0" err="1">
                <a:ln>
                  <a:noFill/>
                </a:ln>
                <a:solidFill>
                  <a:srgbClr val="666666"/>
                </a:solidFill>
                <a:effectLst/>
                <a:cs typeface="Arial" panose="020B0604020202020204" pitchFamily="34" charset="0"/>
              </a:rPr>
              <a:t>dev</a:t>
            </a:r>
            <a:r>
              <a:rPr kumimoji="0" lang="es-ES" altLang="es-ES" sz="3200" b="0" i="0" u="none" strike="noStrike" cap="none" normalizeH="0" baseline="0" dirty="0">
                <a:ln>
                  <a:noFill/>
                </a:ln>
                <a:solidFill>
                  <a:srgbClr val="666666"/>
                </a:solidFill>
                <a:effectLst/>
                <a:cs typeface="Arial" panose="020B0604020202020204" pitchFamily="34" charset="0"/>
              </a:rPr>
              <a:t> enp2s6 </a:t>
            </a:r>
            <a:br>
              <a:rPr kumimoji="0" lang="es-ES" altLang="es-ES" sz="900" b="0" i="0" u="none" strike="noStrike" cap="none" normalizeH="0" baseline="0" dirty="0">
                <a:ln>
                  <a:noFill/>
                </a:ln>
                <a:solidFill>
                  <a:srgbClr val="000000"/>
                </a:solidFill>
                <a:effectLst/>
                <a:latin typeface="Lato"/>
              </a:rPr>
            </a:b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60227DC-1270-4DBE-ABA7-7A59A5D907F9}"/>
              </a:ext>
            </a:extLst>
          </p:cNvPr>
          <p:cNvSpPr>
            <a:spLocks noChangeArrowheads="1"/>
          </p:cNvSpPr>
          <p:nvPr/>
        </p:nvSpPr>
        <p:spPr bwMode="auto">
          <a:xfrm>
            <a:off x="283780" y="4854677"/>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900" b="0" i="0" u="none" strike="noStrike" cap="none" normalizeH="0" baseline="0" dirty="0">
                <a:ln>
                  <a:noFill/>
                </a:ln>
                <a:solidFill>
                  <a:srgbClr val="000000"/>
                </a:solidFill>
                <a:effectLst/>
                <a:latin typeface="Lato"/>
              </a:rPr>
            </a:br>
            <a:br>
              <a:rPr kumimoji="0" lang="es-ES" altLang="es-ES" sz="900" b="0" i="0" u="none" strike="noStrike" cap="none" normalizeH="0" baseline="0" dirty="0">
                <a:ln>
                  <a:noFill/>
                </a:ln>
                <a:solidFill>
                  <a:srgbClr val="000000"/>
                </a:solidFill>
                <a:effectLst/>
                <a:latin typeface="Lato"/>
              </a:rPr>
            </a:b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941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3AC9-70B7-4657-A09B-2F0936411201}"/>
              </a:ext>
            </a:extLst>
          </p:cNvPr>
          <p:cNvSpPr>
            <a:spLocks noGrp="1"/>
          </p:cNvSpPr>
          <p:nvPr>
            <p:ph type="title"/>
          </p:nvPr>
        </p:nvSpPr>
        <p:spPr/>
        <p:txBody>
          <a:bodyPr/>
          <a:lstStyle/>
          <a:p>
            <a:r>
              <a:rPr lang="es-ES" dirty="0"/>
              <a:t>Agregar una ruta estática</a:t>
            </a:r>
          </a:p>
        </p:txBody>
      </p:sp>
      <p:sp>
        <p:nvSpPr>
          <p:cNvPr id="3" name="Content Placeholder 2">
            <a:extLst>
              <a:ext uri="{FF2B5EF4-FFF2-40B4-BE49-F238E27FC236}">
                <a16:creationId xmlns:a16="http://schemas.microsoft.com/office/drawing/2014/main" id="{D9129C8B-7C4C-40AF-B913-C6173E10C0BA}"/>
              </a:ext>
            </a:extLst>
          </p:cNvPr>
          <p:cNvSpPr>
            <a:spLocks noGrp="1"/>
          </p:cNvSpPr>
          <p:nvPr>
            <p:ph idx="1"/>
          </p:nvPr>
        </p:nvSpPr>
        <p:spPr/>
        <p:txBody>
          <a:bodyPr>
            <a:normAutofit fontScale="92500" lnSpcReduction="10000"/>
          </a:bodyPr>
          <a:lstStyle/>
          <a:p>
            <a:r>
              <a:rPr lang="es-ES" dirty="0"/>
              <a:t>Si queremos cambiar la ruta predeterminada tomada por los paquetes, podemos hacerlo con el comando IP. Para asignar una puerta de enlace predeterminada, use el siguiente comando </a:t>
            </a:r>
            <a:r>
              <a:rPr lang="es-ES" dirty="0" err="1"/>
              <a:t>ip</a:t>
            </a:r>
            <a:r>
              <a:rPr lang="es-ES" dirty="0"/>
              <a:t> </a:t>
            </a:r>
            <a:r>
              <a:rPr lang="es-ES" dirty="0" err="1"/>
              <a:t>route</a:t>
            </a:r>
            <a:r>
              <a:rPr lang="es-ES" dirty="0"/>
              <a:t>.</a:t>
            </a:r>
          </a:p>
          <a:p>
            <a:endParaRPr lang="es-ES" dirty="0"/>
          </a:p>
          <a:p>
            <a:r>
              <a:rPr lang="es-ES" dirty="0"/>
              <a:t> (sudo) </a:t>
            </a:r>
            <a:r>
              <a:rPr lang="es-ES" dirty="0" err="1"/>
              <a:t>ip</a:t>
            </a:r>
            <a:r>
              <a:rPr lang="es-ES" dirty="0"/>
              <a:t> </a:t>
            </a:r>
            <a:r>
              <a:rPr lang="es-ES" dirty="0" err="1"/>
              <a:t>route</a:t>
            </a:r>
            <a:r>
              <a:rPr lang="es-ES" dirty="0"/>
              <a:t> </a:t>
            </a:r>
            <a:r>
              <a:rPr lang="es-ES" dirty="0" err="1"/>
              <a:t>add</a:t>
            </a:r>
            <a:r>
              <a:rPr lang="es-ES" dirty="0"/>
              <a:t> default </a:t>
            </a:r>
            <a:r>
              <a:rPr lang="es-ES" dirty="0" err="1"/>
              <a:t>via</a:t>
            </a:r>
            <a:r>
              <a:rPr lang="es-ES" dirty="0"/>
              <a:t> 192.168.1.150/24</a:t>
            </a:r>
          </a:p>
          <a:p>
            <a:r>
              <a:rPr lang="es-ES" dirty="0"/>
              <a:t>Así que ahora todos los paquetes de red viajarán a través de 192.168.1.150 a diferencia de la ruta predeterminada anterior. Para cambiar la ruta predeterminada para una sola interfaz y para hacer una ruta de cambio adicional, ejecutamos</a:t>
            </a:r>
          </a:p>
          <a:p>
            <a:endParaRPr lang="es-ES" dirty="0"/>
          </a:p>
          <a:p>
            <a:r>
              <a:rPr lang="es-ES" dirty="0"/>
              <a:t> (sudo) </a:t>
            </a:r>
            <a:r>
              <a:rPr lang="es-ES" dirty="0" err="1"/>
              <a:t>ip</a:t>
            </a:r>
            <a:r>
              <a:rPr lang="es-ES" dirty="0"/>
              <a:t> </a:t>
            </a:r>
            <a:r>
              <a:rPr lang="es-ES" dirty="0" err="1"/>
              <a:t>route</a:t>
            </a:r>
            <a:r>
              <a:rPr lang="es-ES" dirty="0"/>
              <a:t> </a:t>
            </a:r>
            <a:r>
              <a:rPr lang="es-ES" dirty="0" err="1"/>
              <a:t>add</a:t>
            </a:r>
            <a:r>
              <a:rPr lang="es-ES" dirty="0"/>
              <a:t> 172.16.32.32 </a:t>
            </a:r>
            <a:r>
              <a:rPr lang="es-ES" dirty="0" err="1"/>
              <a:t>via</a:t>
            </a:r>
            <a:r>
              <a:rPr lang="es-ES" dirty="0"/>
              <a:t> 192.168.1.150/24 </a:t>
            </a:r>
            <a:r>
              <a:rPr lang="es-ES" dirty="0" err="1"/>
              <a:t>dev</a:t>
            </a:r>
            <a:r>
              <a:rPr lang="es-ES" dirty="0"/>
              <a:t> enp2s6</a:t>
            </a:r>
          </a:p>
        </p:txBody>
      </p:sp>
    </p:spTree>
    <p:extLst>
      <p:ext uri="{BB962C8B-B14F-4D97-AF65-F5344CB8AC3E}">
        <p14:creationId xmlns:p14="http://schemas.microsoft.com/office/powerpoint/2010/main" val="67225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6CC8-1FCA-4E26-8776-D53406014226}"/>
              </a:ext>
            </a:extLst>
          </p:cNvPr>
          <p:cNvSpPr>
            <a:spLocks noGrp="1"/>
          </p:cNvSpPr>
          <p:nvPr>
            <p:ph type="title"/>
          </p:nvPr>
        </p:nvSpPr>
        <p:spPr/>
        <p:txBody>
          <a:bodyPr/>
          <a:lstStyle/>
          <a:p>
            <a:r>
              <a:rPr lang="es-ES" dirty="0"/>
              <a:t>Eliminar una ruta estática</a:t>
            </a:r>
          </a:p>
        </p:txBody>
      </p:sp>
      <p:sp>
        <p:nvSpPr>
          <p:cNvPr id="3" name="Content Placeholder 2">
            <a:extLst>
              <a:ext uri="{FF2B5EF4-FFF2-40B4-BE49-F238E27FC236}">
                <a16:creationId xmlns:a16="http://schemas.microsoft.com/office/drawing/2014/main" id="{536A166E-AAB3-4D80-8761-77846F0AEE46}"/>
              </a:ext>
            </a:extLst>
          </p:cNvPr>
          <p:cNvSpPr>
            <a:spLocks noGrp="1"/>
          </p:cNvSpPr>
          <p:nvPr>
            <p:ph idx="1"/>
          </p:nvPr>
        </p:nvSpPr>
        <p:spPr/>
        <p:txBody>
          <a:bodyPr>
            <a:normAutofit fontScale="70000" lnSpcReduction="20000"/>
          </a:bodyPr>
          <a:lstStyle/>
          <a:p>
            <a:r>
              <a:rPr lang="es-ES" sz="3100" dirty="0"/>
              <a:t>Para eliminar la ruta predeterminada previamente cambiada, abrimos la terminal y ejecutamos,</a:t>
            </a:r>
          </a:p>
          <a:p>
            <a:r>
              <a:rPr lang="es-ES" sz="3100" dirty="0"/>
              <a:t> sudo </a:t>
            </a:r>
            <a:r>
              <a:rPr lang="es-ES" sz="3100" dirty="0" err="1"/>
              <a:t>ip</a:t>
            </a:r>
            <a:r>
              <a:rPr lang="es-ES" sz="3100" dirty="0"/>
              <a:t> </a:t>
            </a:r>
            <a:r>
              <a:rPr lang="es-ES" sz="3100" dirty="0" err="1"/>
              <a:t>route</a:t>
            </a:r>
            <a:r>
              <a:rPr lang="es-ES" sz="3100" dirty="0"/>
              <a:t> del 192.168.1.150/24 </a:t>
            </a:r>
          </a:p>
          <a:p>
            <a:r>
              <a:rPr lang="es-ES" sz="3100" dirty="0"/>
              <a:t>Nota: Los cambios realizados en la ruta predeterminada con los comandos mencionados anteriormente son solo temporales y todos los cambios se perderán después de que se haya reiniciado el sistema. Si queremos hacer un cambio en la ruta de persistencia, es necesario que modifiquemos o creemos el archivo route-enp0s3 Y agregar la línea, que se muestra a continuación</a:t>
            </a:r>
          </a:p>
          <a:p>
            <a:r>
              <a:rPr lang="es-ES" sz="3100" dirty="0"/>
              <a:t>sudo vi /</a:t>
            </a:r>
            <a:r>
              <a:rPr lang="es-ES" sz="3100" dirty="0" err="1"/>
              <a:t>etc</a:t>
            </a:r>
            <a:r>
              <a:rPr lang="es-ES" sz="3100" dirty="0"/>
              <a:t>/</a:t>
            </a:r>
            <a:r>
              <a:rPr lang="es-ES" sz="3100" dirty="0" err="1"/>
              <a:t>sysconfig</a:t>
            </a:r>
            <a:r>
              <a:rPr lang="es-ES" sz="3100" dirty="0"/>
              <a:t>/</a:t>
            </a:r>
            <a:r>
              <a:rPr lang="es-ES" sz="3100" dirty="0" err="1"/>
              <a:t>network</a:t>
            </a:r>
            <a:r>
              <a:rPr lang="es-ES" sz="3100" dirty="0"/>
              <a:t>-scripts/route-enp2s6 </a:t>
            </a:r>
            <a:br>
              <a:rPr lang="es-ES" sz="3100" dirty="0"/>
            </a:br>
            <a:r>
              <a:rPr lang="es-ES" sz="3100" dirty="0"/>
              <a:t>172.16.32.32 </a:t>
            </a:r>
            <a:r>
              <a:rPr lang="es-ES" sz="3100" dirty="0" err="1"/>
              <a:t>via</a:t>
            </a:r>
            <a:r>
              <a:rPr lang="es-ES" sz="3100" dirty="0"/>
              <a:t> 192.168.1.150/24 </a:t>
            </a:r>
            <a:r>
              <a:rPr lang="es-ES" sz="3100" dirty="0" err="1"/>
              <a:t>dev</a:t>
            </a:r>
            <a:r>
              <a:rPr lang="es-ES" sz="3100" dirty="0"/>
              <a:t> enp2s6</a:t>
            </a:r>
          </a:p>
          <a:p>
            <a:r>
              <a:rPr lang="es-ES" sz="3100" dirty="0"/>
              <a:t>Antes vi /</a:t>
            </a:r>
            <a:r>
              <a:rPr lang="es-ES" sz="3100" dirty="0" err="1"/>
              <a:t>etc</a:t>
            </a:r>
            <a:r>
              <a:rPr lang="es-ES" sz="3100" dirty="0"/>
              <a:t>/</a:t>
            </a:r>
            <a:r>
              <a:rPr lang="es-ES" sz="3100" dirty="0" err="1"/>
              <a:t>network</a:t>
            </a:r>
            <a:r>
              <a:rPr lang="es-ES" sz="3100" dirty="0"/>
              <a:t>/interfaces</a:t>
            </a:r>
          </a:p>
          <a:p>
            <a:r>
              <a:rPr lang="es-ES" sz="3100" dirty="0"/>
              <a:t>&amp;</a:t>
            </a:r>
            <a:r>
              <a:rPr lang="es-ES" sz="3100" dirty="0" err="1"/>
              <a:t>amp;nbsp</a:t>
            </a:r>
            <a:r>
              <a:rPr lang="es-ES" sz="3100" dirty="0"/>
              <a:t>;&amp;</a:t>
            </a:r>
            <a:r>
              <a:rPr lang="es-ES" sz="3100" dirty="0" err="1"/>
              <a:t>amp;nbsp;ip</a:t>
            </a:r>
            <a:r>
              <a:rPr lang="es-ES" sz="3100" dirty="0"/>
              <a:t> </a:t>
            </a:r>
            <a:r>
              <a:rPr lang="es-ES" sz="3100" dirty="0" err="1"/>
              <a:t>route</a:t>
            </a:r>
            <a:r>
              <a:rPr lang="es-ES" sz="3100" dirty="0"/>
              <a:t> </a:t>
            </a:r>
            <a:r>
              <a:rPr lang="es-ES" sz="3100" dirty="0" err="1"/>
              <a:t>add</a:t>
            </a:r>
            <a:r>
              <a:rPr lang="es-ES" sz="3100" dirty="0"/>
              <a:t> 172.16.32.32 </a:t>
            </a:r>
            <a:r>
              <a:rPr lang="es-ES" sz="3100" dirty="0" err="1"/>
              <a:t>via</a:t>
            </a:r>
            <a:r>
              <a:rPr lang="es-ES" sz="3100" dirty="0"/>
              <a:t> 192.168.1.150/24 </a:t>
            </a:r>
            <a:r>
              <a:rPr lang="es-ES" sz="3100" dirty="0" err="1"/>
              <a:t>dev</a:t>
            </a:r>
            <a:r>
              <a:rPr lang="es-ES" sz="3100" dirty="0"/>
              <a:t> enp0s3 </a:t>
            </a:r>
            <a:br>
              <a:rPr lang="es-ES" dirty="0"/>
            </a:br>
            <a:br>
              <a:rPr lang="es-ES" dirty="0"/>
            </a:br>
            <a:endParaRPr lang="es-ES" dirty="0"/>
          </a:p>
          <a:p>
            <a:endParaRPr lang="es-ES" dirty="0"/>
          </a:p>
        </p:txBody>
      </p:sp>
    </p:spTree>
    <p:extLst>
      <p:ext uri="{BB962C8B-B14F-4D97-AF65-F5344CB8AC3E}">
        <p14:creationId xmlns:p14="http://schemas.microsoft.com/office/powerpoint/2010/main" val="212184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2711-B990-4BB8-BEF2-1766B5499B49}"/>
              </a:ext>
            </a:extLst>
          </p:cNvPr>
          <p:cNvSpPr>
            <a:spLocks noGrp="1"/>
          </p:cNvSpPr>
          <p:nvPr>
            <p:ph type="title"/>
          </p:nvPr>
        </p:nvSpPr>
        <p:spPr/>
        <p:txBody>
          <a:bodyPr/>
          <a:lstStyle/>
          <a:p>
            <a:r>
              <a:rPr lang="es-ES" dirty="0"/>
              <a:t>Comprobación de todas las entradas de ARP</a:t>
            </a:r>
          </a:p>
        </p:txBody>
      </p:sp>
      <p:sp>
        <p:nvSpPr>
          <p:cNvPr id="3" name="Content Placeholder 2">
            <a:extLst>
              <a:ext uri="{FF2B5EF4-FFF2-40B4-BE49-F238E27FC236}">
                <a16:creationId xmlns:a16="http://schemas.microsoft.com/office/drawing/2014/main" id="{A09F82A0-9D76-4EC6-ACD6-A489818E8C3B}"/>
              </a:ext>
            </a:extLst>
          </p:cNvPr>
          <p:cNvSpPr>
            <a:spLocks noGrp="1"/>
          </p:cNvSpPr>
          <p:nvPr>
            <p:ph idx="1"/>
          </p:nvPr>
        </p:nvSpPr>
        <p:spPr/>
        <p:txBody>
          <a:bodyPr/>
          <a:lstStyle/>
          <a:p>
            <a:r>
              <a:rPr lang="es-ES" dirty="0"/>
              <a:t>ARP, proveniente de la abreviatura de </a:t>
            </a:r>
            <a:r>
              <a:rPr lang="es-ES" dirty="0" err="1"/>
              <a:t>Address</a:t>
            </a:r>
            <a:r>
              <a:rPr lang="es-ES" dirty="0"/>
              <a:t> </a:t>
            </a:r>
            <a:r>
              <a:rPr lang="es-ES" dirty="0" err="1"/>
              <a:t>Resolution</a:t>
            </a:r>
            <a:r>
              <a:rPr lang="es-ES" dirty="0"/>
              <a:t> </a:t>
            </a:r>
            <a:r>
              <a:rPr lang="es-ES" dirty="0" err="1"/>
              <a:t>Protocol</a:t>
            </a:r>
            <a:r>
              <a:rPr lang="es-ES" dirty="0"/>
              <a:t>, usado para convertir una dirección IP en dirección física (también conocida como MAC </a:t>
            </a:r>
            <a:r>
              <a:rPr lang="es-ES" dirty="0" err="1"/>
              <a:t>address</a:t>
            </a:r>
            <a:r>
              <a:rPr lang="es-ES" dirty="0"/>
              <a:t>) y toda la IP y sus detalles MAC correspondientes se almacenan en una tabla conocida como ARP cache. Para ver las entradas en el caché ARP, es decir, las direcciones MAC de los dispositivos conectados en LAN, el comando IP que utilizamos es:</a:t>
            </a:r>
          </a:p>
          <a:p>
            <a:endParaRPr lang="es-ES" dirty="0"/>
          </a:p>
          <a:p>
            <a:r>
              <a:rPr lang="es-ES" dirty="0"/>
              <a:t> </a:t>
            </a:r>
            <a:r>
              <a:rPr lang="es-ES" dirty="0" err="1"/>
              <a:t>ip</a:t>
            </a:r>
            <a:r>
              <a:rPr lang="es-ES" dirty="0"/>
              <a:t> </a:t>
            </a:r>
            <a:r>
              <a:rPr lang="es-ES" dirty="0" err="1"/>
              <a:t>neigh</a:t>
            </a:r>
            <a:r>
              <a:rPr lang="es-ES" dirty="0"/>
              <a:t> </a:t>
            </a:r>
          </a:p>
          <a:p>
            <a:endParaRPr lang="es-ES" dirty="0"/>
          </a:p>
        </p:txBody>
      </p:sp>
    </p:spTree>
    <p:extLst>
      <p:ext uri="{BB962C8B-B14F-4D97-AF65-F5344CB8AC3E}">
        <p14:creationId xmlns:p14="http://schemas.microsoft.com/office/powerpoint/2010/main" val="234411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E05D-F5BB-43C4-B7C1-016EB5565862}"/>
              </a:ext>
            </a:extLst>
          </p:cNvPr>
          <p:cNvSpPr>
            <a:spLocks noGrp="1"/>
          </p:cNvSpPr>
          <p:nvPr>
            <p:ph type="title"/>
          </p:nvPr>
        </p:nvSpPr>
        <p:spPr/>
        <p:txBody>
          <a:bodyPr/>
          <a:lstStyle/>
          <a:p>
            <a:r>
              <a:rPr lang="es-ES" dirty="0"/>
              <a:t>Comprobación de todas las entradas de ARP</a:t>
            </a:r>
          </a:p>
        </p:txBody>
      </p:sp>
      <p:sp>
        <p:nvSpPr>
          <p:cNvPr id="3" name="Content Placeholder 2">
            <a:extLst>
              <a:ext uri="{FF2B5EF4-FFF2-40B4-BE49-F238E27FC236}">
                <a16:creationId xmlns:a16="http://schemas.microsoft.com/office/drawing/2014/main" id="{2B31D20F-EC21-4DC7-B111-A0770DC2FBF6}"/>
              </a:ext>
            </a:extLst>
          </p:cNvPr>
          <p:cNvSpPr>
            <a:spLocks noGrp="1"/>
          </p:cNvSpPr>
          <p:nvPr>
            <p:ph idx="1"/>
          </p:nvPr>
        </p:nvSpPr>
        <p:spPr/>
        <p:txBody>
          <a:bodyPr>
            <a:normAutofit fontScale="62500" lnSpcReduction="20000"/>
          </a:bodyPr>
          <a:lstStyle/>
          <a:p>
            <a:r>
              <a:rPr lang="es-ES" dirty="0"/>
              <a:t>Modificación de entradas ARP</a:t>
            </a:r>
          </a:p>
          <a:p>
            <a:r>
              <a:rPr lang="es-ES" dirty="0"/>
              <a:t>Para eliminar una entrada ARP, el comando que utilizamos es</a:t>
            </a:r>
          </a:p>
          <a:p>
            <a:endParaRPr lang="es-ES" dirty="0"/>
          </a:p>
          <a:p>
            <a:r>
              <a:rPr lang="es-ES" dirty="0"/>
              <a:t> sudo </a:t>
            </a:r>
            <a:r>
              <a:rPr lang="es-ES" dirty="0" err="1"/>
              <a:t>ip</a:t>
            </a:r>
            <a:r>
              <a:rPr lang="es-ES" dirty="0"/>
              <a:t> </a:t>
            </a:r>
            <a:r>
              <a:rPr lang="es-ES" dirty="0" err="1"/>
              <a:t>neigh</a:t>
            </a:r>
            <a:r>
              <a:rPr lang="es-ES" dirty="0"/>
              <a:t> del 192.168.1.106 </a:t>
            </a:r>
            <a:r>
              <a:rPr lang="es-ES" dirty="0" err="1"/>
              <a:t>dev</a:t>
            </a:r>
            <a:r>
              <a:rPr lang="es-ES" dirty="0"/>
              <a:t> enp0s3 </a:t>
            </a:r>
          </a:p>
          <a:p>
            <a:r>
              <a:rPr lang="es-ES" dirty="0"/>
              <a:t>o si queremos agregar una nueva entrada a la memoria caché ARP, el comando es</a:t>
            </a:r>
          </a:p>
          <a:p>
            <a:endParaRPr lang="es-ES" dirty="0"/>
          </a:p>
          <a:p>
            <a:r>
              <a:rPr lang="es-ES" dirty="0"/>
              <a:t>sudo </a:t>
            </a:r>
            <a:r>
              <a:rPr lang="es-ES" dirty="0" err="1"/>
              <a:t>ip</a:t>
            </a:r>
            <a:r>
              <a:rPr lang="es-ES" dirty="0"/>
              <a:t> </a:t>
            </a:r>
            <a:r>
              <a:rPr lang="es-ES" dirty="0" err="1"/>
              <a:t>neigh</a:t>
            </a:r>
            <a:r>
              <a:rPr lang="es-ES" dirty="0"/>
              <a:t> </a:t>
            </a:r>
            <a:r>
              <a:rPr lang="es-ES" dirty="0" err="1"/>
              <a:t>add</a:t>
            </a:r>
            <a:r>
              <a:rPr lang="es-ES" dirty="0"/>
              <a:t> 192.168.0.150 </a:t>
            </a:r>
            <a:r>
              <a:rPr lang="es-ES" dirty="0" err="1"/>
              <a:t>lladdr</a:t>
            </a:r>
            <a:r>
              <a:rPr lang="es-ES" dirty="0"/>
              <a:t> 33: 1g: 75: 37: r3: 84 </a:t>
            </a:r>
            <a:r>
              <a:rPr lang="es-ES" dirty="0" err="1"/>
              <a:t>dev</a:t>
            </a:r>
            <a:r>
              <a:rPr lang="es-ES" dirty="0"/>
              <a:t> enp0s3 </a:t>
            </a:r>
            <a:r>
              <a:rPr lang="es-ES" dirty="0" err="1"/>
              <a:t>nud</a:t>
            </a:r>
            <a:r>
              <a:rPr lang="es-ES" dirty="0"/>
              <a:t> </a:t>
            </a:r>
            <a:r>
              <a:rPr lang="es-ES" dirty="0" err="1"/>
              <a:t>perm</a:t>
            </a:r>
            <a:r>
              <a:rPr lang="es-ES" dirty="0"/>
              <a:t> </a:t>
            </a:r>
          </a:p>
          <a:p>
            <a:r>
              <a:rPr lang="es-ES" dirty="0"/>
              <a:t>Donde </a:t>
            </a:r>
            <a:r>
              <a:rPr lang="es-ES" dirty="0" err="1"/>
              <a:t>nud</a:t>
            </a:r>
            <a:r>
              <a:rPr lang="es-ES" dirty="0"/>
              <a:t> significa estado vecino, y sus estados pueden ser:</a:t>
            </a:r>
          </a:p>
          <a:p>
            <a:endParaRPr lang="es-ES" dirty="0"/>
          </a:p>
          <a:p>
            <a:r>
              <a:rPr lang="es-ES" dirty="0" err="1"/>
              <a:t>perm</a:t>
            </a:r>
            <a:r>
              <a:rPr lang="es-ES" dirty="0"/>
              <a:t>: permanente y solo puede ser eliminada por el administrador,</a:t>
            </a:r>
          </a:p>
          <a:p>
            <a:r>
              <a:rPr lang="es-ES" dirty="0" err="1"/>
              <a:t>noarp</a:t>
            </a:r>
            <a:r>
              <a:rPr lang="es-ES" dirty="0"/>
              <a:t>: la entrada es válida pero puede eliminarse una vez que caduque la vida útil,</a:t>
            </a:r>
          </a:p>
          <a:p>
            <a:r>
              <a:rPr lang="es-ES" dirty="0" err="1"/>
              <a:t>stale</a:t>
            </a:r>
            <a:r>
              <a:rPr lang="es-ES" dirty="0"/>
              <a:t>: la entrada es válida pero sospechosa,</a:t>
            </a:r>
          </a:p>
          <a:p>
            <a:r>
              <a:rPr lang="es-ES" dirty="0" err="1"/>
              <a:t>reachable</a:t>
            </a:r>
            <a:r>
              <a:rPr lang="es-ES" dirty="0"/>
              <a:t>: la entrada es válida hasta que expira el tiempo de espera</a:t>
            </a:r>
          </a:p>
        </p:txBody>
      </p:sp>
    </p:spTree>
    <p:extLst>
      <p:ext uri="{BB962C8B-B14F-4D97-AF65-F5344CB8AC3E}">
        <p14:creationId xmlns:p14="http://schemas.microsoft.com/office/powerpoint/2010/main" val="2855357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836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Lato</vt:lpstr>
      <vt:lpstr>Office Theme</vt:lpstr>
      <vt:lpstr>ADMINISTRACION DE SISTEMAS OPERATIVOS Y DE REDES DE COMPUTADORES</vt:lpstr>
      <vt:lpstr>Horario </vt:lpstr>
      <vt:lpstr>Comprobación de la información de red para las interfaces (tarjetas LAN)</vt:lpstr>
      <vt:lpstr>Habilitar y deshabilitar una interfaz de red</vt:lpstr>
      <vt:lpstr>Agregar o eliminar un alias para una interfaz (enp2s6)</vt:lpstr>
      <vt:lpstr>Agregar una ruta estática</vt:lpstr>
      <vt:lpstr>Eliminar una ruta estática</vt:lpstr>
      <vt:lpstr>Comprobación de todas las entradas de ARP</vt:lpstr>
      <vt:lpstr>Comprobación de todas las entradas de ARP</vt:lpstr>
      <vt:lpstr>Comprobando las estadísticas de la red</vt:lpstr>
      <vt:lpstr>Cómo obtener ayuda comando 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ADMINISTRACION DE SISTEMAS OPERATIVOS Y DE REDES DE COMPUTADORES</dc:title>
  <dc:creator>JOSE JUAN CORTES PLANA</dc:creator>
  <cp:lastModifiedBy>JOSE JUAN CORTES PLANA</cp:lastModifiedBy>
  <cp:revision>5</cp:revision>
  <dcterms:created xsi:type="dcterms:W3CDTF">2018-09-19T10:27:59Z</dcterms:created>
  <dcterms:modified xsi:type="dcterms:W3CDTF">2018-09-19T11:22:36Z</dcterms:modified>
</cp:coreProperties>
</file>