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erriweather-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65b7a3c8a_2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65b7a3c8a_2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65b7a3c8a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65b7a3c8a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65b7a3c8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65b7a3c8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65b7a3c8a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65b7a3c8a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65b7a3c8a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65b7a3c8a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65b7a3c8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65b7a3c8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65b7a3c8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65b7a3c8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65b7a3c8a_2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65b7a3c8a_2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65b7a3c8a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65b7a3c8a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5b7a3c8a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65b7a3c8a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800">
                <a:latin typeface="Montserrat"/>
                <a:ea typeface="Montserrat"/>
                <a:cs typeface="Montserrat"/>
                <a:sym typeface="Montserrat"/>
              </a:rPr>
              <a:t>Gestor de contraseñas</a:t>
            </a:r>
            <a:endParaRPr sz="4800">
              <a:latin typeface="Montserrat"/>
              <a:ea typeface="Montserrat"/>
              <a:cs typeface="Montserrat"/>
              <a:sym typeface="Montserrat"/>
            </a:endParaRPr>
          </a:p>
        </p:txBody>
      </p:sp>
      <p:sp>
        <p:nvSpPr>
          <p:cNvPr id="65" name="Google Shape;65;p13"/>
          <p:cNvSpPr txBox="1"/>
          <p:nvPr>
            <p:ph idx="1" type="subTitle"/>
          </p:nvPr>
        </p:nvSpPr>
        <p:spPr>
          <a:xfrm>
            <a:off x="387900" y="16499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latin typeface="Montserrat"/>
                <a:ea typeface="Montserrat"/>
                <a:cs typeface="Montserrat"/>
                <a:sym typeface="Montserrat"/>
              </a:rPr>
              <a:t>Primera revisión</a:t>
            </a:r>
            <a:endParaRPr sz="2400">
              <a:latin typeface="Montserrat"/>
              <a:ea typeface="Montserrat"/>
              <a:cs typeface="Montserrat"/>
              <a:sym typeface="Montserrat"/>
            </a:endParaRPr>
          </a:p>
        </p:txBody>
      </p:sp>
      <p:sp>
        <p:nvSpPr>
          <p:cNvPr id="66" name="Google Shape;66;p13"/>
          <p:cNvSpPr txBox="1"/>
          <p:nvPr>
            <p:ph idx="1" type="subTitle"/>
          </p:nvPr>
        </p:nvSpPr>
        <p:spPr>
          <a:xfrm>
            <a:off x="4591900" y="3975975"/>
            <a:ext cx="44328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FFFFFF"/>
                </a:solidFill>
                <a:latin typeface="Montserrat"/>
                <a:ea typeface="Montserrat"/>
                <a:cs typeface="Montserrat"/>
                <a:sym typeface="Montserrat"/>
              </a:rPr>
              <a:t>Óscar Pérez Pina</a:t>
            </a:r>
            <a:endParaRPr sz="2400">
              <a:solidFill>
                <a:srgbClr val="FFFFFF"/>
              </a:solidFill>
              <a:latin typeface="Montserrat"/>
              <a:ea typeface="Montserrat"/>
              <a:cs typeface="Montserrat"/>
              <a:sym typeface="Montserrat"/>
            </a:endParaRPr>
          </a:p>
          <a:p>
            <a:pPr indent="0" lvl="0" marL="0" rtl="0" algn="l">
              <a:spcBef>
                <a:spcPts val="0"/>
              </a:spcBef>
              <a:spcAft>
                <a:spcPts val="0"/>
              </a:spcAft>
              <a:buNone/>
            </a:pPr>
            <a:r>
              <a:rPr lang="es" sz="2400">
                <a:solidFill>
                  <a:srgbClr val="FFFFFF"/>
                </a:solidFill>
                <a:latin typeface="Montserrat"/>
                <a:ea typeface="Montserrat"/>
                <a:cs typeface="Montserrat"/>
                <a:sym typeface="Montserrat"/>
              </a:rPr>
              <a:t>Álvaro Garcerán Olivares</a:t>
            </a:r>
            <a:endParaRPr sz="240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latin typeface="Montserrat"/>
                <a:ea typeface="Montserrat"/>
                <a:cs typeface="Montserrat"/>
                <a:sym typeface="Montserrat"/>
              </a:rPr>
              <a:t>Objetivos de desarrollo</a:t>
            </a:r>
            <a:endParaRPr sz="3600">
              <a:latin typeface="Montserrat"/>
              <a:ea typeface="Montserrat"/>
              <a:cs typeface="Montserrat"/>
              <a:sym typeface="Montserrat"/>
            </a:endParaRPr>
          </a:p>
          <a:p>
            <a:pPr indent="0" lvl="0" marL="0" rtl="0" algn="l">
              <a:spcBef>
                <a:spcPts val="0"/>
              </a:spcBef>
              <a:spcAft>
                <a:spcPts val="0"/>
              </a:spcAft>
              <a:buNone/>
            </a:pPr>
            <a:r>
              <a:t/>
            </a:r>
            <a:endParaRPr sz="3600">
              <a:latin typeface="Montserrat"/>
              <a:ea typeface="Montserrat"/>
              <a:cs typeface="Montserrat"/>
              <a:sym typeface="Montserrat"/>
            </a:endParaRPr>
          </a:p>
        </p:txBody>
      </p:sp>
      <p:sp>
        <p:nvSpPr>
          <p:cNvPr id="120" name="Google Shape;120;p22"/>
          <p:cNvSpPr txBox="1"/>
          <p:nvPr>
            <p:ph idx="4294967295" type="body"/>
          </p:nvPr>
        </p:nvSpPr>
        <p:spPr>
          <a:xfrm>
            <a:off x="311725" y="1691850"/>
            <a:ext cx="8643600" cy="26403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Clr>
                <a:srgbClr val="B7B7B7"/>
              </a:buClr>
              <a:buSzPts val="2400"/>
              <a:buFont typeface="Montserrat"/>
              <a:buChar char="❖"/>
            </a:pPr>
            <a:r>
              <a:rPr lang="es" sz="2400">
                <a:solidFill>
                  <a:srgbClr val="B7B7B7"/>
                </a:solidFill>
                <a:latin typeface="Montserrat"/>
                <a:ea typeface="Montserrat"/>
                <a:cs typeface="Montserrat"/>
                <a:sym typeface="Montserrat"/>
              </a:rPr>
              <a:t>Generación de contraseñas aleatorias y por perfiles</a:t>
            </a:r>
            <a:endParaRPr sz="2400">
              <a:solidFill>
                <a:srgbClr val="B7B7B7"/>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Incorporación de datos adicionales</a:t>
            </a:r>
            <a:endParaRPr sz="2400">
              <a:solidFill>
                <a:srgbClr val="000000"/>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Optimización de la privacidad</a:t>
            </a:r>
            <a:endParaRPr sz="2400">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latin typeface="Montserrat"/>
                <a:ea typeface="Montserrat"/>
                <a:cs typeface="Montserrat"/>
                <a:sym typeface="Montserrat"/>
              </a:rPr>
              <a:t>Índice</a:t>
            </a:r>
            <a:endParaRPr sz="3600">
              <a:latin typeface="Montserrat"/>
              <a:ea typeface="Montserrat"/>
              <a:cs typeface="Montserrat"/>
              <a:sym typeface="Montserrat"/>
            </a:endParaRPr>
          </a:p>
        </p:txBody>
      </p:sp>
      <p:sp>
        <p:nvSpPr>
          <p:cNvPr id="72" name="Google Shape;72;p14"/>
          <p:cNvSpPr txBox="1"/>
          <p:nvPr>
            <p:ph idx="4294967295" type="body"/>
          </p:nvPr>
        </p:nvSpPr>
        <p:spPr>
          <a:xfrm>
            <a:off x="311725" y="1691850"/>
            <a:ext cx="8358000" cy="26403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Objetivos de desarrollo</a:t>
            </a:r>
            <a:endParaRPr sz="2400">
              <a:solidFill>
                <a:srgbClr val="000000"/>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Implementación de los objetivos</a:t>
            </a:r>
            <a:endParaRPr sz="2400">
              <a:solidFill>
                <a:srgbClr val="000000"/>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Estado actual</a:t>
            </a:r>
            <a:endParaRPr sz="2400">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latin typeface="Montserrat"/>
                <a:ea typeface="Montserrat"/>
                <a:cs typeface="Montserrat"/>
                <a:sym typeface="Montserrat"/>
              </a:rPr>
              <a:t>Objetivos de desarrollo</a:t>
            </a:r>
            <a:endParaRPr sz="3600">
              <a:latin typeface="Montserrat"/>
              <a:ea typeface="Montserrat"/>
              <a:cs typeface="Montserrat"/>
              <a:sym typeface="Montserrat"/>
            </a:endParaRPr>
          </a:p>
          <a:p>
            <a:pPr indent="0" lvl="0" marL="0" rtl="0" algn="l">
              <a:spcBef>
                <a:spcPts val="0"/>
              </a:spcBef>
              <a:spcAft>
                <a:spcPts val="0"/>
              </a:spcAft>
              <a:buNone/>
            </a:pPr>
            <a:r>
              <a:t/>
            </a:r>
            <a:endParaRPr sz="3600">
              <a:latin typeface="Montserrat"/>
              <a:ea typeface="Montserrat"/>
              <a:cs typeface="Montserrat"/>
              <a:sym typeface="Montserrat"/>
            </a:endParaRPr>
          </a:p>
        </p:txBody>
      </p:sp>
      <p:sp>
        <p:nvSpPr>
          <p:cNvPr id="78" name="Google Shape;78;p15"/>
          <p:cNvSpPr txBox="1"/>
          <p:nvPr>
            <p:ph idx="4294967295" type="body"/>
          </p:nvPr>
        </p:nvSpPr>
        <p:spPr>
          <a:xfrm>
            <a:off x="311725" y="1691850"/>
            <a:ext cx="8358000" cy="26403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Arquitectura cliente/servidor.</a:t>
            </a:r>
            <a:endParaRPr sz="2400">
              <a:solidFill>
                <a:srgbClr val="000000"/>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Mecanismo de autenticación seguro</a:t>
            </a:r>
            <a:endParaRPr sz="2400">
              <a:solidFill>
                <a:srgbClr val="000000"/>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Transporte de red seguro entre cliente y servidor</a:t>
            </a:r>
            <a:endParaRPr sz="2400">
              <a:solidFill>
                <a:srgbClr val="000000"/>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Cifrado del fichero de  contraseñas en el servidor</a:t>
            </a:r>
            <a:endParaRPr sz="2400">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latin typeface="Montserrat"/>
                <a:ea typeface="Montserrat"/>
                <a:cs typeface="Montserrat"/>
                <a:sym typeface="Montserrat"/>
              </a:rPr>
              <a:t>Objetivos de desarrollo</a:t>
            </a:r>
            <a:endParaRPr sz="3600">
              <a:latin typeface="Montserrat"/>
              <a:ea typeface="Montserrat"/>
              <a:cs typeface="Montserrat"/>
              <a:sym typeface="Montserrat"/>
            </a:endParaRPr>
          </a:p>
          <a:p>
            <a:pPr indent="0" lvl="0" marL="0" rtl="0" algn="l">
              <a:spcBef>
                <a:spcPts val="0"/>
              </a:spcBef>
              <a:spcAft>
                <a:spcPts val="0"/>
              </a:spcAft>
              <a:buNone/>
            </a:pPr>
            <a:r>
              <a:t/>
            </a:r>
            <a:endParaRPr sz="3600">
              <a:latin typeface="Montserrat"/>
              <a:ea typeface="Montserrat"/>
              <a:cs typeface="Montserrat"/>
              <a:sym typeface="Montserrat"/>
            </a:endParaRPr>
          </a:p>
        </p:txBody>
      </p:sp>
      <p:sp>
        <p:nvSpPr>
          <p:cNvPr id="84" name="Google Shape;84;p16"/>
          <p:cNvSpPr txBox="1"/>
          <p:nvPr>
            <p:ph idx="4294967295" type="body"/>
          </p:nvPr>
        </p:nvSpPr>
        <p:spPr>
          <a:xfrm>
            <a:off x="311725" y="1691850"/>
            <a:ext cx="8643600" cy="26403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Generación de contraseñas aleatorias y por perfiles</a:t>
            </a:r>
            <a:endParaRPr sz="2400">
              <a:solidFill>
                <a:srgbClr val="000000"/>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Incorporación de datos adicionales</a:t>
            </a:r>
            <a:endParaRPr sz="2400">
              <a:solidFill>
                <a:srgbClr val="000000"/>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Optimización de la privacidad</a:t>
            </a:r>
            <a:endParaRPr sz="2400">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latin typeface="Montserrat"/>
                <a:ea typeface="Montserrat"/>
                <a:cs typeface="Montserrat"/>
                <a:sym typeface="Montserrat"/>
              </a:rPr>
              <a:t>Implementación de los objetivos</a:t>
            </a:r>
            <a:endParaRPr sz="3600">
              <a:latin typeface="Montserrat"/>
              <a:ea typeface="Montserrat"/>
              <a:cs typeface="Montserrat"/>
              <a:sym typeface="Montserrat"/>
            </a:endParaRPr>
          </a:p>
        </p:txBody>
      </p:sp>
      <p:sp>
        <p:nvSpPr>
          <p:cNvPr id="90" name="Google Shape;90;p17"/>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Montserrat"/>
              <a:buChar char="❖"/>
            </a:pPr>
            <a:r>
              <a:rPr b="1" lang="es" sz="1600">
                <a:solidFill>
                  <a:srgbClr val="000000"/>
                </a:solidFill>
                <a:latin typeface="Montserrat"/>
                <a:ea typeface="Montserrat"/>
                <a:cs typeface="Montserrat"/>
                <a:sym typeface="Montserrat"/>
              </a:rPr>
              <a:t>Arquitectura cliente/servidor:</a:t>
            </a:r>
            <a:endParaRPr b="1" sz="1600">
              <a:solidFill>
                <a:srgbClr val="000000"/>
              </a:solidFill>
              <a:latin typeface="Montserrat"/>
              <a:ea typeface="Montserrat"/>
              <a:cs typeface="Montserrat"/>
              <a:sym typeface="Montserrat"/>
            </a:endParaRPr>
          </a:p>
          <a:p>
            <a:pPr indent="0" lvl="0" marL="457200" rtl="0" algn="just">
              <a:spcBef>
                <a:spcPts val="1600"/>
              </a:spcBef>
              <a:spcAft>
                <a:spcPts val="0"/>
              </a:spcAft>
              <a:buNone/>
            </a:pPr>
            <a:r>
              <a:rPr lang="es" sz="1400">
                <a:solidFill>
                  <a:srgbClr val="000000"/>
                </a:solidFill>
                <a:latin typeface="Montserrat"/>
                <a:ea typeface="Montserrat"/>
                <a:cs typeface="Montserrat"/>
                <a:sym typeface="Montserrat"/>
              </a:rPr>
              <a:t>La interacción del usuario con el programa cliente se realiza mediante línea de comandos.</a:t>
            </a:r>
            <a:endParaRPr sz="1400">
              <a:solidFill>
                <a:srgbClr val="000000"/>
              </a:solidFill>
              <a:latin typeface="Montserrat"/>
              <a:ea typeface="Montserrat"/>
              <a:cs typeface="Montserrat"/>
              <a:sym typeface="Montserrat"/>
            </a:endParaRPr>
          </a:p>
          <a:p>
            <a:pPr indent="0" lvl="0" marL="0" rtl="0" algn="just">
              <a:spcBef>
                <a:spcPts val="1600"/>
              </a:spcBef>
              <a:spcAft>
                <a:spcPts val="0"/>
              </a:spcAft>
              <a:buNone/>
            </a:pPr>
            <a:r>
              <a:t/>
            </a:r>
            <a:endParaRPr sz="600">
              <a:solidFill>
                <a:srgbClr val="000000"/>
              </a:solidFill>
              <a:latin typeface="Montserrat"/>
              <a:ea typeface="Montserrat"/>
              <a:cs typeface="Montserrat"/>
              <a:sym typeface="Montserrat"/>
            </a:endParaRPr>
          </a:p>
          <a:p>
            <a:pPr indent="-330200" lvl="0" marL="457200" rtl="0" algn="just">
              <a:spcBef>
                <a:spcPts val="1600"/>
              </a:spcBef>
              <a:spcAft>
                <a:spcPts val="0"/>
              </a:spcAft>
              <a:buClr>
                <a:srgbClr val="000000"/>
              </a:buClr>
              <a:buSzPts val="1600"/>
              <a:buFont typeface="Montserrat"/>
              <a:buChar char="❖"/>
            </a:pPr>
            <a:r>
              <a:rPr b="1" lang="es" sz="1600">
                <a:solidFill>
                  <a:srgbClr val="000000"/>
                </a:solidFill>
                <a:latin typeface="Montserrat"/>
                <a:ea typeface="Montserrat"/>
                <a:cs typeface="Montserrat"/>
                <a:sym typeface="Montserrat"/>
              </a:rPr>
              <a:t>Mecanismo de autenticación seguro</a:t>
            </a:r>
            <a:endParaRPr b="1" sz="1600">
              <a:solidFill>
                <a:srgbClr val="000000"/>
              </a:solidFill>
              <a:latin typeface="Montserrat"/>
              <a:ea typeface="Montserrat"/>
              <a:cs typeface="Montserrat"/>
              <a:sym typeface="Montserrat"/>
            </a:endParaRPr>
          </a:p>
          <a:p>
            <a:pPr indent="0" lvl="0" marL="457200" rtl="0" algn="just">
              <a:spcBef>
                <a:spcPts val="1600"/>
              </a:spcBef>
              <a:spcAft>
                <a:spcPts val="0"/>
              </a:spcAft>
              <a:buNone/>
            </a:pPr>
            <a:r>
              <a:rPr lang="es" sz="1400">
                <a:solidFill>
                  <a:srgbClr val="000000"/>
                </a:solidFill>
                <a:latin typeface="Montserrat"/>
                <a:ea typeface="Montserrat"/>
                <a:cs typeface="Montserrat"/>
                <a:sym typeface="Montserrat"/>
              </a:rPr>
              <a:t>El cliente crea un hash con SHA 512 utilizando su contraseña para luego enviar los primeros 256 bits al servidor y utilizarlos como clave de autenticación.</a:t>
            </a:r>
            <a:endParaRPr sz="1400">
              <a:solidFill>
                <a:srgbClr val="000000"/>
              </a:solidFill>
              <a:latin typeface="Montserrat"/>
              <a:ea typeface="Montserrat"/>
              <a:cs typeface="Montserrat"/>
              <a:sym typeface="Montserrat"/>
            </a:endParaRPr>
          </a:p>
          <a:p>
            <a:pPr indent="0" lvl="0" marL="457200" rtl="0" algn="just">
              <a:spcBef>
                <a:spcPts val="1600"/>
              </a:spcBef>
              <a:spcAft>
                <a:spcPts val="0"/>
              </a:spcAft>
              <a:buNone/>
            </a:pPr>
            <a:r>
              <a:rPr lang="es" sz="1400">
                <a:solidFill>
                  <a:srgbClr val="000000"/>
                </a:solidFill>
                <a:latin typeface="Montserrat"/>
                <a:ea typeface="Montserrat"/>
                <a:cs typeface="Montserrat"/>
                <a:sym typeface="Montserrat"/>
              </a:rPr>
              <a:t>Para guardar la clave, el servidor utiliza una función de derivación de clave llamada Scrypt para añadirle sal y aumentar la seguridad de la misma ante ataques.</a:t>
            </a:r>
            <a:endParaRPr sz="1400">
              <a:solidFill>
                <a:srgbClr val="000000"/>
              </a:solidFill>
              <a:latin typeface="Montserrat"/>
              <a:ea typeface="Montserrat"/>
              <a:cs typeface="Montserrat"/>
              <a:sym typeface="Montserrat"/>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latin typeface="Montserrat"/>
                <a:ea typeface="Montserrat"/>
                <a:cs typeface="Montserrat"/>
                <a:sym typeface="Montserrat"/>
              </a:rPr>
              <a:t>Implementación de los objetivos</a:t>
            </a:r>
            <a:endParaRPr sz="3600">
              <a:latin typeface="Montserrat"/>
              <a:ea typeface="Montserrat"/>
              <a:cs typeface="Montserrat"/>
              <a:sym typeface="Montserrat"/>
            </a:endParaRPr>
          </a:p>
        </p:txBody>
      </p:sp>
      <p:sp>
        <p:nvSpPr>
          <p:cNvPr id="96" name="Google Shape;96;p18"/>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Montserrat"/>
              <a:buChar char="❖"/>
            </a:pPr>
            <a:r>
              <a:rPr b="1" lang="es" sz="1600">
                <a:solidFill>
                  <a:srgbClr val="000000"/>
                </a:solidFill>
                <a:latin typeface="Montserrat"/>
                <a:ea typeface="Montserrat"/>
                <a:cs typeface="Montserrat"/>
                <a:sym typeface="Montserrat"/>
              </a:rPr>
              <a:t>Transporte de red seguro entre cliente y servidor</a:t>
            </a:r>
            <a:endParaRPr b="1" sz="1600">
              <a:solidFill>
                <a:srgbClr val="000000"/>
              </a:solidFill>
              <a:latin typeface="Montserrat"/>
              <a:ea typeface="Montserrat"/>
              <a:cs typeface="Montserrat"/>
              <a:sym typeface="Montserrat"/>
            </a:endParaRPr>
          </a:p>
          <a:p>
            <a:pPr indent="0" lvl="0" marL="457200" rtl="0" algn="just">
              <a:spcBef>
                <a:spcPts val="1600"/>
              </a:spcBef>
              <a:spcAft>
                <a:spcPts val="0"/>
              </a:spcAft>
              <a:buNone/>
            </a:pPr>
            <a:r>
              <a:rPr lang="es" sz="1400">
                <a:solidFill>
                  <a:srgbClr val="000000"/>
                </a:solidFill>
                <a:latin typeface="Montserrat"/>
                <a:ea typeface="Montserrat"/>
                <a:cs typeface="Montserrat"/>
                <a:sym typeface="Montserrat"/>
              </a:rPr>
              <a:t>Para el transporte seguro entre cliente y servidor se utiliza el protocolo HTTPS.</a:t>
            </a:r>
            <a:endParaRPr sz="1400">
              <a:solidFill>
                <a:srgbClr val="000000"/>
              </a:solidFill>
              <a:latin typeface="Montserrat"/>
              <a:ea typeface="Montserrat"/>
              <a:cs typeface="Montserrat"/>
              <a:sym typeface="Montserrat"/>
            </a:endParaRPr>
          </a:p>
          <a:p>
            <a:pPr indent="0" lvl="0" marL="0" rtl="0" algn="just">
              <a:spcBef>
                <a:spcPts val="1600"/>
              </a:spcBef>
              <a:spcAft>
                <a:spcPts val="0"/>
              </a:spcAft>
              <a:buNone/>
            </a:pPr>
            <a:r>
              <a:t/>
            </a:r>
            <a:endParaRPr sz="1400">
              <a:solidFill>
                <a:srgbClr val="000000"/>
              </a:solidFill>
              <a:latin typeface="Montserrat"/>
              <a:ea typeface="Montserrat"/>
              <a:cs typeface="Montserrat"/>
              <a:sym typeface="Montserrat"/>
            </a:endParaRPr>
          </a:p>
          <a:p>
            <a:pPr indent="-330200" lvl="0" marL="457200" rtl="0" algn="just">
              <a:spcBef>
                <a:spcPts val="1600"/>
              </a:spcBef>
              <a:spcAft>
                <a:spcPts val="0"/>
              </a:spcAft>
              <a:buClr>
                <a:srgbClr val="000000"/>
              </a:buClr>
              <a:buSzPts val="1600"/>
              <a:buFont typeface="Montserrat"/>
              <a:buChar char="❖"/>
            </a:pPr>
            <a:r>
              <a:rPr b="1" lang="es" sz="1600">
                <a:solidFill>
                  <a:srgbClr val="000000"/>
                </a:solidFill>
                <a:latin typeface="Montserrat"/>
                <a:ea typeface="Montserrat"/>
                <a:cs typeface="Montserrat"/>
                <a:sym typeface="Montserrat"/>
              </a:rPr>
              <a:t>Cifrado del fichero de  contraseñas en el servidor</a:t>
            </a:r>
            <a:endParaRPr b="1" sz="1600">
              <a:solidFill>
                <a:srgbClr val="000000"/>
              </a:solidFill>
              <a:latin typeface="Montserrat"/>
              <a:ea typeface="Montserrat"/>
              <a:cs typeface="Montserrat"/>
              <a:sym typeface="Montserrat"/>
            </a:endParaRPr>
          </a:p>
          <a:p>
            <a:pPr indent="0" lvl="0" marL="457200" rtl="0" algn="just">
              <a:spcBef>
                <a:spcPts val="1600"/>
              </a:spcBef>
              <a:spcAft>
                <a:spcPts val="1600"/>
              </a:spcAft>
              <a:buNone/>
            </a:pPr>
            <a:r>
              <a:rPr lang="es" sz="1400">
                <a:solidFill>
                  <a:srgbClr val="000000"/>
                </a:solidFill>
                <a:latin typeface="Montserrat"/>
                <a:ea typeface="Montserrat"/>
                <a:cs typeface="Montserrat"/>
                <a:sym typeface="Montserrat"/>
              </a:rPr>
              <a:t>Los usuarios y contraseñas se guardan en el servidor dentro de un archivo JSON y son cifrados con el algoritmo de cifrado en bloque AES de 256 bits.</a:t>
            </a:r>
            <a:endParaRPr sz="1400">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latin typeface="Montserrat"/>
                <a:ea typeface="Montserrat"/>
                <a:cs typeface="Montserrat"/>
                <a:sym typeface="Montserrat"/>
              </a:rPr>
              <a:t>I</a:t>
            </a:r>
            <a:r>
              <a:rPr lang="es" sz="3600">
                <a:latin typeface="Montserrat"/>
                <a:ea typeface="Montserrat"/>
                <a:cs typeface="Montserrat"/>
                <a:sym typeface="Montserrat"/>
              </a:rPr>
              <a:t>mplementación de los objetivos</a:t>
            </a:r>
            <a:endParaRPr sz="3600">
              <a:latin typeface="Montserrat"/>
              <a:ea typeface="Montserrat"/>
              <a:cs typeface="Montserrat"/>
              <a:sym typeface="Montserrat"/>
            </a:endParaRPr>
          </a:p>
        </p:txBody>
      </p:sp>
      <p:sp>
        <p:nvSpPr>
          <p:cNvPr id="102" name="Google Shape;102;p19"/>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Montserrat"/>
              <a:buChar char="❖"/>
            </a:pPr>
            <a:r>
              <a:rPr b="1" lang="es" sz="1600">
                <a:solidFill>
                  <a:srgbClr val="000000"/>
                </a:solidFill>
                <a:latin typeface="Montserrat"/>
                <a:ea typeface="Montserrat"/>
                <a:cs typeface="Montserrat"/>
                <a:sym typeface="Montserrat"/>
              </a:rPr>
              <a:t>Generación de contraseñas aleatorias y por perfiles</a:t>
            </a:r>
            <a:endParaRPr b="1" sz="1600">
              <a:solidFill>
                <a:srgbClr val="000000"/>
              </a:solidFill>
              <a:latin typeface="Montserrat"/>
              <a:ea typeface="Montserrat"/>
              <a:cs typeface="Montserrat"/>
              <a:sym typeface="Montserrat"/>
            </a:endParaRPr>
          </a:p>
          <a:p>
            <a:pPr indent="0" lvl="0" marL="457200" rtl="0" algn="just">
              <a:spcBef>
                <a:spcPts val="1600"/>
              </a:spcBef>
              <a:spcAft>
                <a:spcPts val="0"/>
              </a:spcAft>
              <a:buNone/>
            </a:pPr>
            <a:r>
              <a:rPr lang="es" sz="1400">
                <a:solidFill>
                  <a:srgbClr val="000000"/>
                </a:solidFill>
                <a:latin typeface="Montserrat"/>
                <a:ea typeface="Montserrat"/>
                <a:cs typeface="Montserrat"/>
                <a:sym typeface="Montserrat"/>
              </a:rPr>
              <a:t>En el registro existe la posibilidad de generar la contraseña de forma aleatoria. El usuario puede elegir entre varios parámetros para generar la contraseña, entre los cuales se hallan, el grupo de caracteres que incluye la contraseña, la longitud de la misma y su pronunciabilidad.</a:t>
            </a:r>
            <a:endParaRPr sz="1400">
              <a:solidFill>
                <a:srgbClr val="000000"/>
              </a:solidFill>
              <a:latin typeface="Montserrat"/>
              <a:ea typeface="Montserrat"/>
              <a:cs typeface="Montserrat"/>
              <a:sym typeface="Montserrat"/>
            </a:endParaRPr>
          </a:p>
          <a:p>
            <a:pPr indent="0" lvl="0" marL="457200" rtl="0" algn="just">
              <a:spcBef>
                <a:spcPts val="1600"/>
              </a:spcBef>
              <a:spcAft>
                <a:spcPts val="0"/>
              </a:spcAft>
              <a:buNone/>
            </a:pPr>
            <a:r>
              <a:t/>
            </a:r>
            <a:endParaRPr sz="600">
              <a:solidFill>
                <a:srgbClr val="000000"/>
              </a:solidFill>
              <a:latin typeface="Montserrat"/>
              <a:ea typeface="Montserrat"/>
              <a:cs typeface="Montserrat"/>
              <a:sym typeface="Montserrat"/>
            </a:endParaRPr>
          </a:p>
          <a:p>
            <a:pPr indent="-330200" lvl="0" marL="457200" rtl="0" algn="just">
              <a:spcBef>
                <a:spcPts val="1600"/>
              </a:spcBef>
              <a:spcAft>
                <a:spcPts val="0"/>
              </a:spcAft>
              <a:buClr>
                <a:srgbClr val="000000"/>
              </a:buClr>
              <a:buSzPts val="1600"/>
              <a:buFont typeface="Montserrat"/>
              <a:buChar char="❖"/>
            </a:pPr>
            <a:r>
              <a:rPr b="1" lang="es" sz="1600">
                <a:solidFill>
                  <a:srgbClr val="000000"/>
                </a:solidFill>
                <a:latin typeface="Montserrat"/>
                <a:ea typeface="Montserrat"/>
                <a:cs typeface="Montserrat"/>
                <a:sym typeface="Montserrat"/>
              </a:rPr>
              <a:t>Incorporación de datos adicionales</a:t>
            </a:r>
            <a:r>
              <a:rPr lang="es" sz="1600">
                <a:solidFill>
                  <a:srgbClr val="000000"/>
                </a:solidFill>
                <a:latin typeface="Montserrat"/>
                <a:ea typeface="Montserrat"/>
                <a:cs typeface="Montserrat"/>
                <a:sym typeface="Montserrat"/>
              </a:rPr>
              <a:t> </a:t>
            </a:r>
            <a:endParaRPr b="1" sz="1600">
              <a:solidFill>
                <a:srgbClr val="000000"/>
              </a:solidFill>
              <a:latin typeface="Montserrat"/>
              <a:ea typeface="Montserrat"/>
              <a:cs typeface="Montserrat"/>
              <a:sym typeface="Montserrat"/>
            </a:endParaRPr>
          </a:p>
          <a:p>
            <a:pPr indent="0" lvl="0" marL="457200" rtl="0" algn="just">
              <a:spcBef>
                <a:spcPts val="1600"/>
              </a:spcBef>
              <a:spcAft>
                <a:spcPts val="1600"/>
              </a:spcAft>
              <a:buNone/>
            </a:pPr>
            <a:r>
              <a:rPr lang="es" sz="1400">
                <a:solidFill>
                  <a:srgbClr val="000000"/>
                </a:solidFill>
                <a:latin typeface="Montserrat"/>
                <a:ea typeface="Montserrat"/>
                <a:cs typeface="Montserrat"/>
                <a:sym typeface="Montserrat"/>
              </a:rPr>
              <a:t>El usuario puede almacenar entradas de datos en su respectivo fichero alojado en el servidor, con campos como notas, contactos, tarjetas de crédito/débito y contraseñas del usuario para acceder a diversas plataformas.</a:t>
            </a:r>
            <a:endParaRPr sz="1400">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latin typeface="Montserrat"/>
                <a:ea typeface="Montserrat"/>
                <a:cs typeface="Montserrat"/>
                <a:sym typeface="Montserrat"/>
              </a:rPr>
              <a:t>Implementación de los objetivos</a:t>
            </a:r>
            <a:endParaRPr sz="3600">
              <a:latin typeface="Montserrat"/>
              <a:ea typeface="Montserrat"/>
              <a:cs typeface="Montserrat"/>
              <a:sym typeface="Montserrat"/>
            </a:endParaRPr>
          </a:p>
        </p:txBody>
      </p:sp>
      <p:sp>
        <p:nvSpPr>
          <p:cNvPr id="108" name="Google Shape;108;p20"/>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Montserrat"/>
              <a:buChar char="❖"/>
            </a:pPr>
            <a:r>
              <a:rPr b="1" lang="es" sz="1600">
                <a:solidFill>
                  <a:srgbClr val="000000"/>
                </a:solidFill>
                <a:latin typeface="Montserrat"/>
                <a:ea typeface="Montserrat"/>
                <a:cs typeface="Montserrat"/>
                <a:sym typeface="Montserrat"/>
              </a:rPr>
              <a:t>Optimización de la privacidad</a:t>
            </a:r>
            <a:endParaRPr b="1" sz="1600">
              <a:solidFill>
                <a:srgbClr val="000000"/>
              </a:solidFill>
              <a:latin typeface="Montserrat"/>
              <a:ea typeface="Montserrat"/>
              <a:cs typeface="Montserrat"/>
              <a:sym typeface="Montserrat"/>
            </a:endParaRPr>
          </a:p>
          <a:p>
            <a:pPr indent="0" lvl="0" marL="457200" rtl="0" algn="just">
              <a:spcBef>
                <a:spcPts val="1600"/>
              </a:spcBef>
              <a:spcAft>
                <a:spcPts val="0"/>
              </a:spcAft>
              <a:buNone/>
            </a:pPr>
            <a:r>
              <a:rPr lang="es" sz="1400">
                <a:solidFill>
                  <a:srgbClr val="000000"/>
                </a:solidFill>
                <a:latin typeface="Montserrat"/>
                <a:ea typeface="Montserrat"/>
                <a:cs typeface="Montserrat"/>
                <a:sym typeface="Montserrat"/>
              </a:rPr>
              <a:t>El servidor tiene conocimiento cero de los datos del cliente. </a:t>
            </a:r>
            <a:endParaRPr sz="1400">
              <a:solidFill>
                <a:srgbClr val="000000"/>
              </a:solidFill>
              <a:latin typeface="Montserrat"/>
              <a:ea typeface="Montserrat"/>
              <a:cs typeface="Montserrat"/>
              <a:sym typeface="Montserrat"/>
            </a:endParaRPr>
          </a:p>
          <a:p>
            <a:pPr indent="0" lvl="0" marL="457200" rtl="0" algn="just">
              <a:spcBef>
                <a:spcPts val="1600"/>
              </a:spcBef>
              <a:spcAft>
                <a:spcPts val="0"/>
              </a:spcAft>
              <a:buNone/>
            </a:pPr>
            <a:r>
              <a:rPr lang="es" sz="1400">
                <a:solidFill>
                  <a:srgbClr val="000000"/>
                </a:solidFill>
                <a:latin typeface="Montserrat"/>
                <a:ea typeface="Montserrat"/>
                <a:cs typeface="Montserrat"/>
                <a:sym typeface="Montserrat"/>
              </a:rPr>
              <a:t>Para ello, el servidor no guarda la contraseña del cliente, solo conoce la parte del hash de la misma utilizado para la autenticación. </a:t>
            </a:r>
            <a:endParaRPr sz="1400">
              <a:solidFill>
                <a:srgbClr val="000000"/>
              </a:solidFill>
              <a:latin typeface="Montserrat"/>
              <a:ea typeface="Montserrat"/>
              <a:cs typeface="Montserrat"/>
              <a:sym typeface="Montserrat"/>
            </a:endParaRPr>
          </a:p>
          <a:p>
            <a:pPr indent="0" lvl="0" marL="457200" rtl="0" algn="just">
              <a:spcBef>
                <a:spcPts val="1600"/>
              </a:spcBef>
              <a:spcAft>
                <a:spcPts val="1600"/>
              </a:spcAft>
              <a:buNone/>
            </a:pPr>
            <a:r>
              <a:rPr lang="es" sz="1400">
                <a:solidFill>
                  <a:srgbClr val="000000"/>
                </a:solidFill>
                <a:latin typeface="Montserrat"/>
                <a:ea typeface="Montserrat"/>
                <a:cs typeface="Montserrat"/>
                <a:sym typeface="Montserrat"/>
              </a:rPr>
              <a:t>Además, los datos personales del cliente son cifrado por el mismo antes de ser enviados al servidor. </a:t>
            </a:r>
            <a:endParaRPr sz="1400">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latin typeface="Montserrat"/>
                <a:ea typeface="Montserrat"/>
                <a:cs typeface="Montserrat"/>
                <a:sym typeface="Montserrat"/>
              </a:rPr>
              <a:t>Estado actual</a:t>
            </a:r>
            <a:endParaRPr sz="3600">
              <a:latin typeface="Montserrat"/>
              <a:ea typeface="Montserrat"/>
              <a:cs typeface="Montserrat"/>
              <a:sym typeface="Montserrat"/>
            </a:endParaRPr>
          </a:p>
          <a:p>
            <a:pPr indent="0" lvl="0" marL="0" rtl="0" algn="l">
              <a:spcBef>
                <a:spcPts val="0"/>
              </a:spcBef>
              <a:spcAft>
                <a:spcPts val="0"/>
              </a:spcAft>
              <a:buNone/>
            </a:pPr>
            <a:r>
              <a:t/>
            </a:r>
            <a:endParaRPr sz="3600">
              <a:latin typeface="Montserrat"/>
              <a:ea typeface="Montserrat"/>
              <a:cs typeface="Montserrat"/>
              <a:sym typeface="Montserrat"/>
            </a:endParaRPr>
          </a:p>
        </p:txBody>
      </p:sp>
      <p:sp>
        <p:nvSpPr>
          <p:cNvPr id="114" name="Google Shape;114;p21"/>
          <p:cNvSpPr txBox="1"/>
          <p:nvPr>
            <p:ph idx="4294967295" type="body"/>
          </p:nvPr>
        </p:nvSpPr>
        <p:spPr>
          <a:xfrm>
            <a:off x="311725" y="1691850"/>
            <a:ext cx="8358000" cy="26403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Arquitectura cliente/servidor.</a:t>
            </a:r>
            <a:endParaRPr sz="2400">
              <a:solidFill>
                <a:srgbClr val="000000"/>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Mecanismo de autenticación seguro</a:t>
            </a:r>
            <a:endParaRPr sz="2400">
              <a:solidFill>
                <a:srgbClr val="000000"/>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B7B7B7"/>
              </a:buClr>
              <a:buSzPts val="2400"/>
              <a:buFont typeface="Montserrat"/>
              <a:buChar char="❖"/>
            </a:pPr>
            <a:r>
              <a:rPr lang="es" sz="2400">
                <a:solidFill>
                  <a:srgbClr val="B7B7B7"/>
                </a:solidFill>
                <a:latin typeface="Montserrat"/>
                <a:ea typeface="Montserrat"/>
                <a:cs typeface="Montserrat"/>
                <a:sym typeface="Montserrat"/>
              </a:rPr>
              <a:t>Transporte de red seguro entre cliente y servidor</a:t>
            </a:r>
            <a:endParaRPr sz="2400">
              <a:solidFill>
                <a:srgbClr val="B7B7B7"/>
              </a:solidFill>
              <a:latin typeface="Montserrat"/>
              <a:ea typeface="Montserrat"/>
              <a:cs typeface="Montserrat"/>
              <a:sym typeface="Montserrat"/>
            </a:endParaRPr>
          </a:p>
          <a:p>
            <a:pPr indent="-381000" lvl="0" marL="457200" rtl="0" algn="l">
              <a:lnSpc>
                <a:spcPct val="200000"/>
              </a:lnSpc>
              <a:spcBef>
                <a:spcPts val="0"/>
              </a:spcBef>
              <a:spcAft>
                <a:spcPts val="0"/>
              </a:spcAft>
              <a:buClr>
                <a:srgbClr val="000000"/>
              </a:buClr>
              <a:buSzPts val="2400"/>
              <a:buFont typeface="Montserrat"/>
              <a:buChar char="❖"/>
            </a:pPr>
            <a:r>
              <a:rPr lang="es" sz="2400">
                <a:solidFill>
                  <a:srgbClr val="000000"/>
                </a:solidFill>
                <a:latin typeface="Montserrat"/>
                <a:ea typeface="Montserrat"/>
                <a:cs typeface="Montserrat"/>
                <a:sym typeface="Montserrat"/>
              </a:rPr>
              <a:t>Cifrado del fichero de  contraseñas en el servidor</a:t>
            </a:r>
            <a:endParaRPr sz="2400">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